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7200900" cy="10693400"/>
  <p:notesSz cx="72009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7A7737-3E67-421F-B007-7C652A40EA50}" v="10" dt="2026-11-02T14:54:57.18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693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3314954"/>
            <a:ext cx="612076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1F5D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5988304"/>
            <a:ext cx="504063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63"/>
            <a:ext cx="7199630" cy="10692130"/>
          </a:xfrm>
          <a:custGeom>
            <a:avLst/>
            <a:gdLst/>
            <a:ahLst/>
            <a:cxnLst/>
            <a:rect l="l" t="t" r="r" b="b"/>
            <a:pathLst>
              <a:path w="7199630" h="10692130">
                <a:moveTo>
                  <a:pt x="7199376" y="0"/>
                </a:moveTo>
                <a:lnTo>
                  <a:pt x="0" y="0"/>
                </a:lnTo>
                <a:lnTo>
                  <a:pt x="0" y="10691876"/>
                </a:lnTo>
                <a:lnTo>
                  <a:pt x="7199376" y="10691876"/>
                </a:lnTo>
                <a:lnTo>
                  <a:pt x="7199376" y="0"/>
                </a:lnTo>
                <a:close/>
              </a:path>
            </a:pathLst>
          </a:custGeom>
          <a:solidFill>
            <a:srgbClr val="D4E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5040" y="192353"/>
            <a:ext cx="972489" cy="9724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1F5D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1F5D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2459482"/>
            <a:ext cx="313239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2459482"/>
            <a:ext cx="3132391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1F5D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63"/>
            <a:ext cx="7199630" cy="10692130"/>
          </a:xfrm>
          <a:custGeom>
            <a:avLst/>
            <a:gdLst/>
            <a:ahLst/>
            <a:cxnLst/>
            <a:rect l="l" t="t" r="r" b="b"/>
            <a:pathLst>
              <a:path w="7199630" h="10692130">
                <a:moveTo>
                  <a:pt x="7199376" y="0"/>
                </a:moveTo>
                <a:lnTo>
                  <a:pt x="0" y="0"/>
                </a:lnTo>
                <a:lnTo>
                  <a:pt x="0" y="10691876"/>
                </a:lnTo>
                <a:lnTo>
                  <a:pt x="7199376" y="10691876"/>
                </a:lnTo>
                <a:lnTo>
                  <a:pt x="7199376" y="0"/>
                </a:lnTo>
                <a:close/>
              </a:path>
            </a:pathLst>
          </a:custGeom>
          <a:solidFill>
            <a:srgbClr val="D4E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6867" y="563118"/>
            <a:ext cx="515239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1F5D6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0045" y="2459482"/>
            <a:ext cx="648081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9944862"/>
            <a:ext cx="2304288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9944862"/>
            <a:ext cx="1656207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9944862"/>
            <a:ext cx="1656207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63"/>
            <a:ext cx="7145655" cy="10692130"/>
          </a:xfrm>
          <a:custGeom>
            <a:avLst/>
            <a:gdLst/>
            <a:ahLst/>
            <a:cxnLst/>
            <a:rect l="l" t="t" r="r" b="b"/>
            <a:pathLst>
              <a:path w="7145655" h="10692130">
                <a:moveTo>
                  <a:pt x="7145178" y="63"/>
                </a:moveTo>
                <a:lnTo>
                  <a:pt x="0" y="0"/>
                </a:lnTo>
                <a:lnTo>
                  <a:pt x="0" y="10691875"/>
                </a:lnTo>
                <a:lnTo>
                  <a:pt x="7145178" y="10691875"/>
                </a:lnTo>
                <a:lnTo>
                  <a:pt x="7145178" y="63"/>
                </a:lnTo>
                <a:close/>
              </a:path>
            </a:pathLst>
          </a:custGeom>
          <a:solidFill>
            <a:srgbClr val="D4E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 descr="A white text on a black backgroun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5040" y="192353"/>
            <a:ext cx="972489" cy="972489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86867" y="484123"/>
            <a:ext cx="51523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JOB</a:t>
            </a:r>
            <a:r>
              <a:rPr spc="-10" dirty="0"/>
              <a:t> DESCRIPTION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255252"/>
              </p:ext>
            </p:extLst>
          </p:nvPr>
        </p:nvGraphicFramePr>
        <p:xfrm>
          <a:off x="407860" y="1192301"/>
          <a:ext cx="6383654" cy="4240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0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3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88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JOB</a:t>
                      </a:r>
                      <a:r>
                        <a:rPr sz="14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TITLE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D4E9F1"/>
                      </a:solidFill>
                      <a:prstDash val="sysDot"/>
                    </a:lnR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17475">
                        <a:lnSpc>
                          <a:spcPct val="101099"/>
                        </a:lnSpc>
                        <a:spcBef>
                          <a:spcPts val="32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Victim</a:t>
                      </a:r>
                      <a:r>
                        <a:rPr sz="14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b="1" dirty="0">
                          <a:latin typeface="Arial"/>
                          <a:cs typeface="Arial"/>
                        </a:rPr>
                        <a:t>Caseworker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 –</a:t>
                      </a:r>
                      <a:r>
                        <a:rPr sz="14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progression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model</a:t>
                      </a:r>
                      <a:r>
                        <a:rPr sz="1400" b="1" spc="35" dirty="0">
                          <a:latin typeface="Arial"/>
                          <a:cs typeface="Arial"/>
                        </a:rPr>
                        <a:t> </a:t>
                      </a:r>
                      <a:endParaRPr sz="1400" spc="-10" dirty="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D4E9F1"/>
                      </a:solidFill>
                      <a:prstDash val="sysDot"/>
                    </a:lnL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b="1" spc="-1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SERVICE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Norfolk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Suffolk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D4E9F1"/>
                      </a:solidFill>
                      <a:prstDash val="sysDot"/>
                    </a:lnL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b="1" spc="-25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HUB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Safer</a:t>
                      </a:r>
                      <a:r>
                        <a:rPr sz="14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Futures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D4E9F1"/>
                      </a:solidFill>
                      <a:prstDash val="sysDot"/>
                    </a:lnL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18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b="1" spc="-1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8460" marR="276860" indent="-287020">
                        <a:lnSpc>
                          <a:spcPct val="101400"/>
                        </a:lnSpc>
                        <a:spcBef>
                          <a:spcPts val="320"/>
                        </a:spcBef>
                        <a:buChar char="•"/>
                        <a:tabLst>
                          <a:tab pos="378460" algn="l"/>
                        </a:tabLst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Norfolk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Suffolk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Victim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Care</a:t>
                      </a:r>
                      <a:r>
                        <a:rPr sz="14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office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Ipswich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or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Norwich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78460" marR="305435" indent="-287020">
                        <a:lnSpc>
                          <a:spcPts val="1700"/>
                        </a:lnSpc>
                        <a:spcBef>
                          <a:spcPts val="50"/>
                        </a:spcBef>
                        <a:buChar char="•"/>
                        <a:tabLst>
                          <a:tab pos="378460" algn="l"/>
                        </a:tabLst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Travel across</a:t>
                      </a:r>
                      <a:r>
                        <a:rPr sz="14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Norfolk</a:t>
                      </a:r>
                      <a:r>
                        <a:rPr sz="14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Suffolk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counties,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with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co-location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within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Probation.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D4E9F1"/>
                      </a:solidFill>
                      <a:prstDash val="sysDot"/>
                    </a:lnL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b="1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SALARY</a:t>
                      </a:r>
                      <a:r>
                        <a:rPr sz="1400" b="1" spc="-8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BAND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Operations-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Practitioner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D4E9F1"/>
                      </a:solidFill>
                      <a:prstDash val="sysDot"/>
                    </a:lnL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b="1" spc="-1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VEHICLE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Vehicle</a:t>
                      </a:r>
                      <a:r>
                        <a:rPr sz="1400" spc="55" dirty="0">
                          <a:latin typeface="Calibri"/>
                          <a:cs typeface="Calibri"/>
                        </a:rPr>
                        <a:t> and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driving</a:t>
                      </a:r>
                      <a:r>
                        <a:rPr sz="14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65" dirty="0">
                          <a:latin typeface="Calibri"/>
                          <a:cs typeface="Calibri"/>
                        </a:rPr>
                        <a:t>license</a:t>
                      </a:r>
                      <a:r>
                        <a:rPr sz="14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4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4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role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D4E9F1"/>
                      </a:solidFill>
                      <a:prstDash val="sysDot"/>
                    </a:lnL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944">
                <a:tc>
                  <a:txBody>
                    <a:bodyPr/>
                    <a:lstStyle/>
                    <a:p>
                      <a:pPr marL="91440" marR="231140">
                        <a:lnSpc>
                          <a:spcPct val="101099"/>
                        </a:lnSpc>
                        <a:spcBef>
                          <a:spcPts val="325"/>
                        </a:spcBef>
                      </a:pPr>
                      <a:r>
                        <a:rPr sz="1400" b="1" spc="-1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CRIMINAL </a:t>
                      </a:r>
                      <a:r>
                        <a:rPr sz="1400" b="1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RECORDS</a:t>
                      </a:r>
                      <a:r>
                        <a:rPr sz="1400" b="1" spc="15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CHECK </a:t>
                      </a:r>
                      <a:r>
                        <a:rPr sz="1400" b="1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(DBS</a:t>
                      </a:r>
                      <a:r>
                        <a:rPr sz="1400" b="1" spc="1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LEVEL):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86080">
                        <a:lnSpc>
                          <a:spcPct val="1014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Enhanced</a:t>
                      </a:r>
                      <a:r>
                        <a:rPr sz="14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DBS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4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Non-Police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Personnel</a:t>
                      </a:r>
                      <a:r>
                        <a:rPr sz="14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Vetting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Level</a:t>
                      </a:r>
                      <a:r>
                        <a:rPr sz="14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D4E9F1"/>
                      </a:solidFill>
                      <a:prstDash val="sysDot"/>
                    </a:lnL>
                    <a:lnT w="12700">
                      <a:solidFill>
                        <a:srgbClr val="D4E9F1"/>
                      </a:solidFill>
                      <a:prstDash val="sysDot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object 6" descr="A group of people standing together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2800" y="8582617"/>
            <a:ext cx="3654679" cy="210807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32612" y="5491098"/>
            <a:ext cx="6254115" cy="3269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0" dirty="0">
                <a:solidFill>
                  <a:srgbClr val="1F5D6C"/>
                </a:solidFill>
                <a:latin typeface="Arial"/>
                <a:cs typeface="Arial"/>
              </a:rPr>
              <a:t>WHAT</a:t>
            </a:r>
            <a:r>
              <a:rPr sz="2000" b="1" spc="-7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WE</a:t>
            </a:r>
            <a:r>
              <a:rPr sz="2000" b="1" spc="-11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ARE</a:t>
            </a:r>
            <a:r>
              <a:rPr sz="2000" b="1" spc="-5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LOOKING</a:t>
            </a:r>
            <a:r>
              <a:rPr sz="2000" b="1" spc="-7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1F5D6C"/>
                </a:solidFill>
                <a:latin typeface="Arial"/>
                <a:cs typeface="Arial"/>
              </a:rPr>
              <a:t>FOR</a:t>
            </a:r>
            <a:endParaRPr sz="2000">
              <a:latin typeface="Arial"/>
              <a:cs typeface="Arial"/>
            </a:endParaRPr>
          </a:p>
          <a:p>
            <a:pPr marL="66675" marR="5080">
              <a:lnSpc>
                <a:spcPct val="100000"/>
              </a:lnSpc>
              <a:spcBef>
                <a:spcPts val="1295"/>
              </a:spcBef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Early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Release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Victim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Caseworker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dedicated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full-time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role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within </a:t>
            </a:r>
            <a:r>
              <a:rPr sz="1400" dirty="0">
                <a:latin typeface="Arial"/>
                <a:cs typeface="Arial"/>
              </a:rPr>
              <a:t>Catch22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Victim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Services,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supporting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victims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across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Norfolk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Suffolk </a:t>
            </a:r>
            <a:r>
              <a:rPr sz="1400" dirty="0">
                <a:latin typeface="Arial"/>
                <a:cs typeface="Arial"/>
              </a:rPr>
              <a:t>counties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through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early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release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scheme.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caseworker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provides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timely, trauma-</a:t>
            </a:r>
            <a:r>
              <a:rPr sz="1400" dirty="0">
                <a:latin typeface="Arial"/>
                <a:cs typeface="Arial"/>
              </a:rPr>
              <a:t>informed,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face-</a:t>
            </a:r>
            <a:r>
              <a:rPr sz="1400" spc="-10" dirty="0">
                <a:latin typeface="Arial"/>
                <a:cs typeface="Arial"/>
              </a:rPr>
              <a:t>to-</a:t>
            </a:r>
            <a:r>
              <a:rPr sz="1400" dirty="0">
                <a:latin typeface="Arial"/>
                <a:cs typeface="Arial"/>
              </a:rPr>
              <a:t>face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support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acts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named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point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contact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for </a:t>
            </a:r>
            <a:r>
              <a:rPr sz="1400" spc="-10" dirty="0">
                <a:latin typeface="Arial"/>
                <a:cs typeface="Arial"/>
              </a:rPr>
              <a:t>victims.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66675" marR="3175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Working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closely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with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Victim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Contact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Scheme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Probation,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 </a:t>
            </a:r>
            <a:r>
              <a:rPr sz="1400" dirty="0">
                <a:latin typeface="Arial"/>
                <a:cs typeface="Arial"/>
              </a:rPr>
              <a:t>caseworker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provides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advocacy,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safety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planning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risk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management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support, </a:t>
            </a:r>
            <a:r>
              <a:rPr sz="1400" dirty="0">
                <a:latin typeface="Arial"/>
                <a:cs typeface="Arial"/>
              </a:rPr>
              <a:t>alongside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guidance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early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release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processes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licence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conditions.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</a:t>
            </a:r>
            <a:r>
              <a:rPr sz="1400" spc="5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role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prioritises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urgent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needs,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including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recalls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emerging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risks,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helps </a:t>
            </a:r>
            <a:r>
              <a:rPr sz="1400" dirty="0">
                <a:latin typeface="Arial"/>
                <a:cs typeface="Arial"/>
              </a:rPr>
              <a:t>victims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access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coordinated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support.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It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also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promote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appropriate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restorative </a:t>
            </a:r>
            <a:r>
              <a:rPr sz="1400" dirty="0">
                <a:latin typeface="Arial"/>
                <a:cs typeface="Arial"/>
              </a:rPr>
              <a:t>justice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opportunities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through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established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Police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RJ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service,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respecting victims’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choices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avoiding</a:t>
            </a:r>
            <a:r>
              <a:rPr sz="1400" spc="-10" dirty="0">
                <a:latin typeface="Arial"/>
                <a:cs typeface="Arial"/>
              </a:rPr>
              <a:t> duplication.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JOB</a:t>
            </a:r>
            <a:r>
              <a:rPr spc="-10" dirty="0"/>
              <a:t> DESCRIPTION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9811" y="1396441"/>
            <a:ext cx="6120130" cy="8232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1F5D6C"/>
                </a:solidFill>
                <a:latin typeface="Arial"/>
                <a:cs typeface="Arial"/>
              </a:rPr>
              <a:t>(Continued)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1600">
              <a:latin typeface="Arial"/>
              <a:cs typeface="Arial"/>
            </a:endParaRPr>
          </a:p>
          <a:p>
            <a:pPr marL="79375">
              <a:lnSpc>
                <a:spcPct val="100000"/>
              </a:lnSpc>
            </a:pPr>
            <a:r>
              <a:rPr sz="2000" b="1" spc="-40" dirty="0">
                <a:solidFill>
                  <a:srgbClr val="1F5D6C"/>
                </a:solidFill>
                <a:latin typeface="Arial"/>
                <a:cs typeface="Arial"/>
              </a:rPr>
              <a:t>WHAT</a:t>
            </a:r>
            <a:r>
              <a:rPr sz="2000" b="1" spc="-7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YOU</a:t>
            </a:r>
            <a:r>
              <a:rPr sz="2000" b="1" spc="-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WILL</a:t>
            </a:r>
            <a:r>
              <a:rPr sz="2000" b="1" spc="-6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1F5D6C"/>
                </a:solidFill>
                <a:latin typeface="Arial"/>
                <a:cs typeface="Arial"/>
              </a:rPr>
              <a:t>DO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1400" dirty="0">
                <a:solidFill>
                  <a:srgbClr val="1F5D6C"/>
                </a:solidFill>
                <a:latin typeface="Arial"/>
                <a:cs typeface="Arial"/>
              </a:rPr>
              <a:t>Key</a:t>
            </a:r>
            <a:r>
              <a:rPr sz="1400" spc="-1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F5D6C"/>
                </a:solidFill>
                <a:latin typeface="Arial"/>
                <a:cs typeface="Arial"/>
              </a:rPr>
              <a:t>duties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400" dirty="0">
                <a:solidFill>
                  <a:srgbClr val="1F5D6C"/>
                </a:solidFill>
                <a:latin typeface="Arial"/>
                <a:cs typeface="Arial"/>
              </a:rPr>
              <a:t>Operational</a:t>
            </a:r>
            <a:r>
              <a:rPr sz="1400" spc="-7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F5D6C"/>
                </a:solidFill>
                <a:latin typeface="Arial"/>
                <a:cs typeface="Arial"/>
              </a:rPr>
              <a:t>responsibilities</a:t>
            </a:r>
            <a:endParaRPr sz="1400">
              <a:latin typeface="Arial"/>
              <a:cs typeface="Arial"/>
            </a:endParaRPr>
          </a:p>
          <a:p>
            <a:pPr marL="241300" marR="318770" indent="-229235">
              <a:lnSpc>
                <a:spcPct val="100000"/>
              </a:lnSpc>
              <a:spcBef>
                <a:spcPts val="935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Receive,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assess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manage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referrals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linked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early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release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scheme,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ensuring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timely </a:t>
            </a:r>
            <a:r>
              <a:rPr sz="1100" dirty="0">
                <a:latin typeface="Arial"/>
                <a:cs typeface="Arial"/>
              </a:rPr>
              <a:t>contact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named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point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of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contact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for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victims.</a:t>
            </a:r>
            <a:endParaRPr sz="1100">
              <a:latin typeface="Arial"/>
              <a:cs typeface="Arial"/>
            </a:endParaRPr>
          </a:p>
          <a:p>
            <a:pPr marL="241300" marR="446405" indent="-229235">
              <a:lnSpc>
                <a:spcPct val="100000"/>
              </a:lnSpc>
              <a:spcBef>
                <a:spcPts val="994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Provide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personalised,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trauma-</a:t>
            </a:r>
            <a:r>
              <a:rPr sz="1100" spc="-10" dirty="0">
                <a:latin typeface="Arial"/>
                <a:cs typeface="Arial"/>
              </a:rPr>
              <a:t>informed,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face-</a:t>
            </a:r>
            <a:r>
              <a:rPr sz="1100" spc="-10" dirty="0">
                <a:latin typeface="Arial"/>
                <a:cs typeface="Arial"/>
              </a:rPr>
              <a:t>to-</a:t>
            </a:r>
            <a:r>
              <a:rPr sz="1100" dirty="0">
                <a:latin typeface="Arial"/>
                <a:cs typeface="Arial"/>
              </a:rPr>
              <a:t>face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support,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advocacy,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information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and </a:t>
            </a:r>
            <a:r>
              <a:rPr sz="1100" dirty="0">
                <a:latin typeface="Arial"/>
                <a:cs typeface="Arial"/>
              </a:rPr>
              <a:t>signposting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across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both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counties.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010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Assess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victims’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needs,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vulnerabilities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risks,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agree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safety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support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plans,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review</a:t>
            </a:r>
            <a:endParaRPr sz="11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these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circumstances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change.</a:t>
            </a:r>
            <a:endParaRPr sz="1100">
              <a:latin typeface="Arial"/>
              <a:cs typeface="Arial"/>
            </a:endParaRPr>
          </a:p>
          <a:p>
            <a:pPr marL="241300" marR="208279" indent="-229235">
              <a:lnSpc>
                <a:spcPct val="100000"/>
              </a:lnSpc>
              <a:spcBef>
                <a:spcPts val="994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Work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with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Victim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Contact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Scheme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Probation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explain early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release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processes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and </a:t>
            </a:r>
            <a:r>
              <a:rPr sz="1100" dirty="0">
                <a:latin typeface="Arial"/>
                <a:cs typeface="Arial"/>
              </a:rPr>
              <a:t>licence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conditions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using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accurate,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timely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information.</a:t>
            </a:r>
            <a:endParaRPr sz="1100">
              <a:latin typeface="Arial"/>
              <a:cs typeface="Arial"/>
            </a:endParaRPr>
          </a:p>
          <a:p>
            <a:pPr marL="241300" marR="222250" indent="-229235">
              <a:lnSpc>
                <a:spcPct val="100000"/>
              </a:lnSpc>
              <a:spcBef>
                <a:spcPts val="1000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Help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victims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communicate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their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concerns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support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needs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relevant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practitioners,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within </a:t>
            </a:r>
            <a:r>
              <a:rPr sz="1100" dirty="0">
                <a:latin typeface="Arial"/>
                <a:cs typeface="Arial"/>
              </a:rPr>
              <a:t>agreed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information-sharing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arrangements.</a:t>
            </a:r>
            <a:endParaRPr sz="1100">
              <a:latin typeface="Arial"/>
              <a:cs typeface="Arial"/>
            </a:endParaRPr>
          </a:p>
          <a:p>
            <a:pPr marL="241300" marR="5080" indent="-229235">
              <a:lnSpc>
                <a:spcPct val="100000"/>
              </a:lnSpc>
              <a:spcBef>
                <a:spcPts val="1005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Respond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promptly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emerging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risks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recalls,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including time-</a:t>
            </a:r>
            <a:r>
              <a:rPr sz="1100" spc="-10" dirty="0">
                <a:latin typeface="Arial"/>
                <a:cs typeface="Arial"/>
              </a:rPr>
              <a:t>sensitive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visits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where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recall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is </a:t>
            </a:r>
            <a:r>
              <a:rPr sz="1100" dirty="0">
                <a:latin typeface="Arial"/>
                <a:cs typeface="Arial"/>
              </a:rPr>
              <a:t>pending.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Escalate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safeguarding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concerns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through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agreed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procedures.</a:t>
            </a:r>
            <a:endParaRPr sz="11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994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Plan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travel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appointments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protect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capacity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for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urgent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early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release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work.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Raise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workload</a:t>
            </a:r>
            <a:endParaRPr sz="11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Arial"/>
                <a:cs typeface="Arial"/>
              </a:rPr>
              <a:t>pressures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with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manager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needs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change.</a:t>
            </a:r>
            <a:endParaRPr sz="1100">
              <a:latin typeface="Arial"/>
              <a:cs typeface="Arial"/>
            </a:endParaRPr>
          </a:p>
          <a:p>
            <a:pPr marL="241300" marR="248285" indent="-229235">
              <a:lnSpc>
                <a:spcPct val="100000"/>
              </a:lnSpc>
              <a:spcBef>
                <a:spcPts val="994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Undertake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other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multi-</a:t>
            </a:r>
            <a:r>
              <a:rPr sz="1100" dirty="0">
                <a:latin typeface="Arial"/>
                <a:cs typeface="Arial"/>
              </a:rPr>
              <a:t>crime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casework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where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capacity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allows,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while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maintaining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flexibility</a:t>
            </a:r>
            <a:r>
              <a:rPr sz="1100" spc="-25" dirty="0">
                <a:latin typeface="Arial"/>
                <a:cs typeface="Arial"/>
              </a:rPr>
              <a:t> to </a:t>
            </a:r>
            <a:r>
              <a:rPr sz="1100" dirty="0">
                <a:latin typeface="Arial"/>
                <a:cs typeface="Arial"/>
              </a:rPr>
              <a:t>respond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quickly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early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release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referrals.</a:t>
            </a:r>
            <a:endParaRPr sz="1100">
              <a:latin typeface="Arial"/>
              <a:cs typeface="Arial"/>
            </a:endParaRPr>
          </a:p>
          <a:p>
            <a:pPr marL="241300" marR="376555" indent="-229235">
              <a:lnSpc>
                <a:spcPct val="100000"/>
              </a:lnSpc>
              <a:spcBef>
                <a:spcPts val="1010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Maintain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accurate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case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records,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support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plans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risk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assessments.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Record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activity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and </a:t>
            </a:r>
            <a:r>
              <a:rPr sz="1100" dirty="0">
                <a:latin typeface="Arial"/>
                <a:cs typeface="Arial"/>
              </a:rPr>
              <a:t>outcomes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against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agreed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service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measures.</a:t>
            </a:r>
            <a:endParaRPr sz="1100">
              <a:latin typeface="Arial"/>
              <a:cs typeface="Arial"/>
            </a:endParaRPr>
          </a:p>
          <a:p>
            <a:pPr marL="241300" marR="449580" indent="-229235">
              <a:lnSpc>
                <a:spcPct val="100000"/>
              </a:lnSpc>
              <a:spcBef>
                <a:spcPts val="994"/>
              </a:spcBef>
              <a:buChar char="•"/>
              <a:tabLst>
                <a:tab pos="241300" algn="l"/>
              </a:tabLst>
            </a:pPr>
            <a:r>
              <a:rPr sz="1100" dirty="0">
                <a:latin typeface="Arial"/>
                <a:cs typeface="Arial"/>
              </a:rPr>
              <a:t>Follow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confidentiality,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data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protection,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safeguarding,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lone-</a:t>
            </a:r>
            <a:r>
              <a:rPr sz="1100" dirty="0">
                <a:latin typeface="Arial"/>
                <a:cs typeface="Arial"/>
              </a:rPr>
              <a:t>working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health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safety requirements.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400" dirty="0">
                <a:solidFill>
                  <a:srgbClr val="1F5D6C"/>
                </a:solidFill>
                <a:latin typeface="Arial"/>
                <a:cs typeface="Arial"/>
              </a:rPr>
              <a:t>Restorative</a:t>
            </a:r>
            <a:r>
              <a:rPr sz="1400" spc="-5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5D6C"/>
                </a:solidFill>
                <a:latin typeface="Arial"/>
                <a:cs typeface="Arial"/>
              </a:rPr>
              <a:t>justice</a:t>
            </a:r>
            <a:r>
              <a:rPr sz="1400" spc="-5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5D6C"/>
                </a:solidFill>
                <a:latin typeface="Arial"/>
                <a:cs typeface="Arial"/>
              </a:rPr>
              <a:t>and</a:t>
            </a:r>
            <a:r>
              <a:rPr sz="1400" spc="-4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5D6C"/>
                </a:solidFill>
                <a:latin typeface="Arial"/>
                <a:cs typeface="Arial"/>
              </a:rPr>
              <a:t>service</a:t>
            </a:r>
            <a:r>
              <a:rPr sz="1400" spc="-3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F5D6C"/>
                </a:solidFill>
                <a:latin typeface="Arial"/>
                <a:cs typeface="Arial"/>
              </a:rPr>
              <a:t>development</a:t>
            </a:r>
            <a:endParaRPr sz="1400">
              <a:latin typeface="Arial"/>
              <a:cs typeface="Arial"/>
            </a:endParaRPr>
          </a:p>
          <a:p>
            <a:pPr marL="182245" marR="212090" indent="-170180">
              <a:lnSpc>
                <a:spcPct val="107300"/>
              </a:lnSpc>
              <a:spcBef>
                <a:spcPts val="830"/>
              </a:spcBef>
              <a:buChar char="•"/>
              <a:tabLst>
                <a:tab pos="184785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Identify</a:t>
            </a:r>
            <a:r>
              <a:rPr sz="1100" spc="-7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discuss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appropriate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restorative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justice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(RJ)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opportunities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victims,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supporting 	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informed</a:t>
            </a:r>
            <a:r>
              <a:rPr sz="1100" spc="-7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voluntary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choices.</a:t>
            </a:r>
            <a:endParaRPr sz="1100">
              <a:latin typeface="Arial"/>
              <a:cs typeface="Arial"/>
            </a:endParaRPr>
          </a:p>
          <a:p>
            <a:pPr marL="182245" marR="168275" indent="-170180">
              <a:lnSpc>
                <a:spcPts val="1420"/>
              </a:lnSpc>
              <a:spcBef>
                <a:spcPts val="45"/>
              </a:spcBef>
              <a:buChar char="•"/>
              <a:tabLst>
                <a:tab pos="184785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Work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service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users,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probation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practitioners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established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RJ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team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develop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clear 	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referrals,</a:t>
            </a:r>
            <a:r>
              <a:rPr sz="1100" spc="-7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coordinate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support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avoid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duplication.</a:t>
            </a:r>
            <a:endParaRPr sz="1100">
              <a:latin typeface="Arial"/>
              <a:cs typeface="Arial"/>
            </a:endParaRPr>
          </a:p>
          <a:p>
            <a:pPr marL="182880" indent="-170180">
              <a:lnSpc>
                <a:spcPct val="100000"/>
              </a:lnSpc>
              <a:spcBef>
                <a:spcPts val="30"/>
              </a:spcBef>
              <a:buChar char="•"/>
              <a:tabLst>
                <a:tab pos="18288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Monitor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referrals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outcomes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partners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assess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impact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improve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service.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Any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future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RJ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facilitation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would</a:t>
            </a:r>
            <a:r>
              <a:rPr sz="1100" spc="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require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agreed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remit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appropriate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training.</a:t>
            </a:r>
            <a:endParaRPr sz="1100">
              <a:latin typeface="Arial"/>
              <a:cs typeface="Arial"/>
            </a:endParaRPr>
          </a:p>
          <a:p>
            <a:pPr marL="182245" marR="233045" indent="-170180">
              <a:lnSpc>
                <a:spcPts val="1420"/>
              </a:lnSpc>
              <a:spcBef>
                <a:spcPts val="50"/>
              </a:spcBef>
              <a:buChar char="•"/>
              <a:tabLst>
                <a:tab pos="184785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Support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mobilisation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through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stakeholder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engagement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agreed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social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media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website 	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activity,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complete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training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needed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for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role.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JOB</a:t>
            </a:r>
            <a:r>
              <a:rPr spc="-10" dirty="0"/>
              <a:t> DESCRIPTION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6867" y="1396441"/>
            <a:ext cx="6068695" cy="8465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900295"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1F5D6C"/>
                </a:solidFill>
                <a:latin typeface="Arial"/>
                <a:cs typeface="Arial"/>
              </a:rPr>
              <a:t>(Continued)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40" dirty="0">
                <a:solidFill>
                  <a:srgbClr val="1F5D6C"/>
                </a:solidFill>
                <a:latin typeface="Arial"/>
                <a:cs typeface="Arial"/>
              </a:rPr>
              <a:t>WHAT</a:t>
            </a:r>
            <a:r>
              <a:rPr sz="2000" b="1" spc="-7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YOU</a:t>
            </a:r>
            <a:r>
              <a:rPr sz="2000" b="1" spc="-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WILL</a:t>
            </a:r>
            <a:r>
              <a:rPr sz="2000" b="1" spc="-6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1F5D6C"/>
                </a:solidFill>
                <a:latin typeface="Arial"/>
                <a:cs typeface="Arial"/>
              </a:rPr>
              <a:t>DO</a:t>
            </a:r>
            <a:endParaRPr sz="2000">
              <a:latin typeface="Arial"/>
              <a:cs typeface="Arial"/>
            </a:endParaRPr>
          </a:p>
          <a:p>
            <a:pPr marR="4905375" algn="ctr">
              <a:lnSpc>
                <a:spcPct val="100000"/>
              </a:lnSpc>
              <a:spcBef>
                <a:spcPts val="1505"/>
              </a:spcBef>
            </a:pPr>
            <a:r>
              <a:rPr sz="1400" dirty="0">
                <a:solidFill>
                  <a:srgbClr val="1F5D6C"/>
                </a:solidFill>
                <a:latin typeface="Arial"/>
                <a:cs typeface="Arial"/>
              </a:rPr>
              <a:t>Key</a:t>
            </a:r>
            <a:r>
              <a:rPr sz="1400" spc="-1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F5D6C"/>
                </a:solidFill>
                <a:latin typeface="Arial"/>
                <a:cs typeface="Arial"/>
              </a:rPr>
              <a:t>duties</a:t>
            </a:r>
            <a:endParaRPr sz="1400">
              <a:latin typeface="Arial"/>
              <a:cs typeface="Arial"/>
            </a:endParaRPr>
          </a:p>
          <a:p>
            <a:pPr marL="161925">
              <a:lnSpc>
                <a:spcPct val="100000"/>
              </a:lnSpc>
              <a:spcBef>
                <a:spcPts val="925"/>
              </a:spcBef>
            </a:pPr>
            <a:r>
              <a:rPr sz="1400" dirty="0">
                <a:solidFill>
                  <a:srgbClr val="1F5D6C"/>
                </a:solidFill>
                <a:latin typeface="Arial"/>
                <a:cs typeface="Arial"/>
              </a:rPr>
              <a:t>People</a:t>
            </a:r>
            <a:r>
              <a:rPr sz="1400" spc="-4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F5D6C"/>
                </a:solidFill>
                <a:latin typeface="Arial"/>
                <a:cs typeface="Arial"/>
              </a:rPr>
              <a:t>responsibilities</a:t>
            </a:r>
            <a:endParaRPr sz="1400">
              <a:latin typeface="Arial"/>
              <a:cs typeface="Arial"/>
            </a:endParaRPr>
          </a:p>
          <a:p>
            <a:pPr marL="330835" marR="251460" indent="-169545">
              <a:lnSpc>
                <a:spcPct val="107300"/>
              </a:lnSpc>
              <a:spcBef>
                <a:spcPts val="830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Build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effective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relationships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Contact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Scheme,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Probation,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RJ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team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and 	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other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criminal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justice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community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partners.</a:t>
            </a:r>
            <a:endParaRPr sz="1100">
              <a:latin typeface="Arial"/>
              <a:cs typeface="Arial"/>
            </a:endParaRPr>
          </a:p>
          <a:p>
            <a:pPr marL="330835" marR="157480" indent="-169545">
              <a:lnSpc>
                <a:spcPct val="106400"/>
              </a:lnSpc>
              <a:spcBef>
                <a:spcPts val="10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Use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co-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location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within</a:t>
            </a:r>
            <a:r>
              <a:rPr sz="1100" spc="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Probation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improve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communication,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accessibility</a:t>
            </a:r>
            <a:r>
              <a:rPr sz="1100" spc="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coordinated, 	victim-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informed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support.</a:t>
            </a:r>
            <a:endParaRPr sz="1100">
              <a:latin typeface="Arial"/>
              <a:cs typeface="Arial"/>
            </a:endParaRPr>
          </a:p>
          <a:p>
            <a:pPr marL="331470" indent="-169545">
              <a:lnSpc>
                <a:spcPct val="100000"/>
              </a:lnSpc>
              <a:spcBef>
                <a:spcPts val="95"/>
              </a:spcBef>
              <a:buChar char="•"/>
              <a:tabLst>
                <a:tab pos="33147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role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has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no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direct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line</a:t>
            </a:r>
            <a:r>
              <a:rPr sz="1100" spc="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management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responsibility.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 Work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collaboratively</a:t>
            </a:r>
            <a:r>
              <a:rPr sz="1100" spc="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across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agencies,</a:t>
            </a:r>
            <a:endParaRPr sz="1100">
              <a:latin typeface="Arial"/>
              <a:cs typeface="Arial"/>
            </a:endParaRPr>
          </a:p>
          <a:p>
            <a:pPr marL="334010">
              <a:lnSpc>
                <a:spcPct val="100000"/>
              </a:lnSpc>
              <a:spcBef>
                <a:spcPts val="95"/>
              </a:spcBef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share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good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practice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promote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inclusion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continuous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improvement.</a:t>
            </a:r>
            <a:endParaRPr sz="1100">
              <a:latin typeface="Arial"/>
              <a:cs typeface="Arial"/>
            </a:endParaRPr>
          </a:p>
          <a:p>
            <a:pPr marL="161925">
              <a:lnSpc>
                <a:spcPct val="100000"/>
              </a:lnSpc>
              <a:spcBef>
                <a:spcPts val="85"/>
              </a:spcBef>
            </a:pPr>
            <a:r>
              <a:rPr sz="1400" dirty="0">
                <a:solidFill>
                  <a:srgbClr val="1F5D6C"/>
                </a:solidFill>
                <a:latin typeface="Arial"/>
                <a:cs typeface="Arial"/>
              </a:rPr>
              <a:t>Individual</a:t>
            </a:r>
            <a:r>
              <a:rPr sz="1400" spc="-6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F5D6C"/>
                </a:solidFill>
                <a:latin typeface="Arial"/>
                <a:cs typeface="Arial"/>
              </a:rPr>
              <a:t>responsibilities</a:t>
            </a:r>
            <a:endParaRPr sz="1400">
              <a:latin typeface="Arial"/>
              <a:cs typeface="Arial"/>
            </a:endParaRPr>
          </a:p>
          <a:p>
            <a:pPr marL="331470" indent="-169545">
              <a:lnSpc>
                <a:spcPct val="100000"/>
              </a:lnSpc>
              <a:spcBef>
                <a:spcPts val="940"/>
              </a:spcBef>
              <a:buChar char="•"/>
              <a:tabLst>
                <a:tab pos="33147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All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employees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are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expected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to:</a:t>
            </a:r>
            <a:endParaRPr sz="1100">
              <a:latin typeface="Arial"/>
              <a:cs typeface="Arial"/>
            </a:endParaRPr>
          </a:p>
          <a:p>
            <a:pPr marL="330835" marR="390525" indent="-169545">
              <a:lnSpc>
                <a:spcPct val="100000"/>
              </a:lnSpc>
              <a:spcBef>
                <a:spcPts val="994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Demonstrate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uphold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Catch22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values,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behaviours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professional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standards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all 	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times.</a:t>
            </a:r>
            <a:endParaRPr sz="1100">
              <a:latin typeface="Arial"/>
              <a:cs typeface="Arial"/>
            </a:endParaRPr>
          </a:p>
          <a:p>
            <a:pPr marL="331470" indent="-169545">
              <a:lnSpc>
                <a:spcPct val="100000"/>
              </a:lnSpc>
              <a:spcBef>
                <a:spcPts val="994"/>
              </a:spcBef>
              <a:buChar char="•"/>
              <a:tabLst>
                <a:tab pos="33147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Place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needs,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rights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experiences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victims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centre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their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practice.</a:t>
            </a:r>
            <a:endParaRPr sz="1100">
              <a:latin typeface="Arial"/>
              <a:cs typeface="Arial"/>
            </a:endParaRPr>
          </a:p>
          <a:p>
            <a:pPr marL="330835" marR="618490" indent="-169545">
              <a:lnSpc>
                <a:spcPct val="100000"/>
              </a:lnSpc>
              <a:spcBef>
                <a:spcPts val="1010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Promote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equality,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diversity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inclusion,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challenging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discrimination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barriers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to 	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participation.</a:t>
            </a:r>
            <a:endParaRPr sz="1100">
              <a:latin typeface="Arial"/>
              <a:cs typeface="Arial"/>
            </a:endParaRPr>
          </a:p>
          <a:p>
            <a:pPr marL="331470" indent="-169545">
              <a:lnSpc>
                <a:spcPct val="100000"/>
              </a:lnSpc>
              <a:spcBef>
                <a:spcPts val="994"/>
              </a:spcBef>
              <a:buChar char="•"/>
              <a:tabLst>
                <a:tab pos="33147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Maintain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highest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standards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confidentiality,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information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governance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professional</a:t>
            </a:r>
            <a:endParaRPr sz="1100">
              <a:latin typeface="Arial"/>
              <a:cs typeface="Arial"/>
            </a:endParaRPr>
          </a:p>
          <a:p>
            <a:pPr marL="334010">
              <a:lnSpc>
                <a:spcPct val="100000"/>
              </a:lnSpc>
            </a:pP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integrity.</a:t>
            </a:r>
            <a:endParaRPr sz="1100">
              <a:latin typeface="Arial"/>
              <a:cs typeface="Arial"/>
            </a:endParaRPr>
          </a:p>
          <a:p>
            <a:pPr marL="330835" marR="119380" indent="-169545">
              <a:lnSpc>
                <a:spcPct val="100000"/>
              </a:lnSpc>
              <a:spcBef>
                <a:spcPts val="1000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Comply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</a:t>
            </a:r>
            <a:r>
              <a:rPr sz="1100" spc="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all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safeguarding,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health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safety,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data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protection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organisational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policies 	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procedures.</a:t>
            </a:r>
            <a:endParaRPr sz="1100">
              <a:latin typeface="Arial"/>
              <a:cs typeface="Arial"/>
            </a:endParaRPr>
          </a:p>
          <a:p>
            <a:pPr marL="330835" marR="403225" indent="-169545">
              <a:lnSpc>
                <a:spcPct val="100000"/>
              </a:lnSpc>
              <a:spcBef>
                <a:spcPts val="1005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Take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personal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responsibility</a:t>
            </a:r>
            <a:r>
              <a:rPr sz="1100" spc="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for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managing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workload,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maintaining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accurate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records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and 	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meeting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deadlines.</a:t>
            </a:r>
            <a:endParaRPr sz="1100">
              <a:latin typeface="Arial"/>
              <a:cs typeface="Arial"/>
            </a:endParaRPr>
          </a:p>
          <a:p>
            <a:pPr marL="330835" marR="101600" indent="-169545">
              <a:lnSpc>
                <a:spcPct val="100000"/>
              </a:lnSpc>
              <a:spcBef>
                <a:spcPts val="994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Participate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in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regular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supervision,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reflective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practice,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training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professional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development 	activities.</a:t>
            </a:r>
            <a:endParaRPr sz="1100">
              <a:latin typeface="Arial"/>
              <a:cs typeface="Arial"/>
            </a:endParaRPr>
          </a:p>
          <a:p>
            <a:pPr marL="331470" indent="-169545">
              <a:lnSpc>
                <a:spcPct val="100000"/>
              </a:lnSpc>
              <a:spcBef>
                <a:spcPts val="1000"/>
              </a:spcBef>
              <a:buChar char="•"/>
              <a:tabLst>
                <a:tab pos="33147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Develop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maintain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knowledge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early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release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processes,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licence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conditions,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recalls,</a:t>
            </a:r>
            <a:endParaRPr sz="1100">
              <a:latin typeface="Arial"/>
              <a:cs typeface="Arial"/>
            </a:endParaRPr>
          </a:p>
          <a:p>
            <a:pPr marL="334010">
              <a:lnSpc>
                <a:spcPct val="100000"/>
              </a:lnSpc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services,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restorative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practice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safeguarding.</a:t>
            </a:r>
            <a:endParaRPr sz="1100">
              <a:latin typeface="Arial"/>
              <a:cs typeface="Arial"/>
            </a:endParaRPr>
          </a:p>
          <a:p>
            <a:pPr marL="330835" marR="106045" indent="-169545">
              <a:lnSpc>
                <a:spcPct val="100000"/>
              </a:lnSpc>
              <a:spcBef>
                <a:spcPts val="1010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Actively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contribute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service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development,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quality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improvement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sharing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learning 	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best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practice.</a:t>
            </a:r>
            <a:endParaRPr sz="1100">
              <a:latin typeface="Arial"/>
              <a:cs typeface="Arial"/>
            </a:endParaRPr>
          </a:p>
          <a:p>
            <a:pPr marL="330835" marR="631190" indent="-169545">
              <a:lnSpc>
                <a:spcPct val="100000"/>
              </a:lnSpc>
              <a:spcBef>
                <a:spcPts val="994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Behave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in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manner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that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promotes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reputation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Catch22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supports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positive 	partnership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relationships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 stakeholders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communities.</a:t>
            </a:r>
            <a:endParaRPr sz="1100">
              <a:latin typeface="Arial"/>
              <a:cs typeface="Arial"/>
            </a:endParaRPr>
          </a:p>
          <a:p>
            <a:pPr marL="330835" marR="249554" indent="-169545">
              <a:lnSpc>
                <a:spcPct val="100000"/>
              </a:lnSpc>
              <a:spcBef>
                <a:spcPts val="994"/>
              </a:spcBef>
              <a:buChar char="•"/>
              <a:tabLst>
                <a:tab pos="334010" algn="l"/>
              </a:tabLst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Maintain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skills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support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victims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across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different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crime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types,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while</a:t>
            </a:r>
            <a:r>
              <a:rPr sz="1100" spc="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prioritising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urgent 	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early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release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needs.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role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is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separate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from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any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dedicated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children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young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people 	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(CYP)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provision.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70" y="10509008"/>
            <a:ext cx="1232595" cy="853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6867" y="634110"/>
            <a:ext cx="43427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WE</a:t>
            </a:r>
            <a:r>
              <a:rPr sz="2000" b="1" spc="-5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WILL</a:t>
            </a:r>
            <a:r>
              <a:rPr sz="2000" b="1" spc="-9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NEED</a:t>
            </a:r>
            <a:r>
              <a:rPr sz="2000" b="1" spc="-8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YOU</a:t>
            </a:r>
            <a:r>
              <a:rPr sz="2000" b="1" spc="-6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TO</a:t>
            </a:r>
            <a:r>
              <a:rPr sz="2000" b="1" spc="-4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1F5D6C"/>
                </a:solidFill>
                <a:latin typeface="Arial"/>
                <a:cs typeface="Arial"/>
              </a:rPr>
              <a:t>HAVE</a:t>
            </a:r>
            <a:r>
              <a:rPr sz="2000" b="1" spc="-5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1F5D6C"/>
                </a:solidFill>
                <a:latin typeface="Arial"/>
                <a:cs typeface="Arial"/>
              </a:rPr>
              <a:t>THIS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24315" y="156056"/>
            <a:ext cx="994028" cy="104979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27088" y="1106804"/>
          <a:ext cx="6383654" cy="6148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2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0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240">
                <a:tc>
                  <a:txBody>
                    <a:bodyPr/>
                    <a:lstStyle/>
                    <a:p>
                      <a:pPr marL="91440" marR="327025">
                        <a:lnSpc>
                          <a:spcPct val="1014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SKILLS</a:t>
                      </a:r>
                      <a:r>
                        <a:rPr sz="1400" b="1" spc="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QUALIFICATIONS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1F5D6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WHY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NEED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HAVE</a:t>
                      </a:r>
                      <a:r>
                        <a:rPr sz="14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5113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1F5D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Essential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good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standard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education,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including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GCSE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English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maths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or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ts val="1265"/>
                        </a:lnSpc>
                        <a:spcBef>
                          <a:spcPts val="190"/>
                        </a:spcBef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equivalent.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Essential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relevant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qualification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victim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support,</a:t>
                      </a:r>
                      <a:r>
                        <a:rPr sz="11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criminal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justice,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social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care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ts val="1265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related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field,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equivalent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practical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experience.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Essential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Knowledge</a:t>
                      </a:r>
                      <a:r>
                        <a:rPr sz="1100" spc="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victim-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centred,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trauma-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informed</a:t>
                      </a:r>
                      <a:r>
                        <a:rPr sz="1100" spc="-5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practice</a:t>
                      </a:r>
                      <a:r>
                        <a:rPr sz="1100" spc="-2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1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ability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ts val="1265"/>
                        </a:lnSpc>
                        <a:spcBef>
                          <a:spcPts val="190"/>
                        </a:spcBef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apply</a:t>
                      </a:r>
                      <a:r>
                        <a:rPr sz="1100" spc="-2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assessment,</a:t>
                      </a:r>
                      <a:r>
                        <a:rPr sz="1100" spc="-7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advocacy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personalised</a:t>
                      </a:r>
                      <a:r>
                        <a:rPr sz="1100" spc="-2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support.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Essential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92075" marR="2438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Understanding</a:t>
                      </a:r>
                      <a:r>
                        <a:rPr sz="1100" spc="-4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5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early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release,</a:t>
                      </a:r>
                      <a:r>
                        <a:rPr sz="1100" spc="-4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licence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conditions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recalls,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roles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Probation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Victim</a:t>
                      </a:r>
                      <a:r>
                        <a:rPr sz="1100" spc="-2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Contact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Scheme.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91440" marR="488315">
                        <a:lnSpc>
                          <a:spcPct val="101400"/>
                        </a:lnSpc>
                        <a:spcBef>
                          <a:spcPts val="32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EXPERIENCE</a:t>
                      </a:r>
                      <a:r>
                        <a:rPr sz="1400" b="1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KNOWLEDGE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1F5D6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WHY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NEED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HAVE</a:t>
                      </a:r>
                      <a:r>
                        <a:rPr sz="1400" b="1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80975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1F5D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56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Essential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434975" marR="80645" indent="-342900">
                        <a:lnSpc>
                          <a:spcPct val="114500"/>
                        </a:lnSpc>
                        <a:spcBef>
                          <a:spcPts val="210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Experience</a:t>
                      </a:r>
                      <a:r>
                        <a:rPr sz="11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supporting</a:t>
                      </a:r>
                      <a:r>
                        <a:rPr sz="11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vulnerable</a:t>
                      </a:r>
                      <a:r>
                        <a:rPr sz="11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distressed</a:t>
                      </a:r>
                      <a:r>
                        <a:rPr sz="11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people</a:t>
                      </a:r>
                      <a:r>
                        <a:rPr sz="11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with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complex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needs.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82550" indent="-342900">
                        <a:lnSpc>
                          <a:spcPct val="115500"/>
                        </a:lnSpc>
                        <a:spcBef>
                          <a:spcPts val="994"/>
                        </a:spcBef>
                        <a:buChar char="•"/>
                        <a:tabLst>
                          <a:tab pos="434975" algn="l"/>
                          <a:tab pos="1287780" algn="l"/>
                          <a:tab pos="1564005" algn="l"/>
                          <a:tab pos="2531745" algn="l"/>
                          <a:tab pos="3063875" algn="l"/>
                          <a:tab pos="3455670" algn="l"/>
                          <a:tab pos="4143375" algn="l"/>
                        </a:tabLst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Knowledge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safeguarding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adults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children,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risk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assessment,</a:t>
                      </a:r>
                      <a:r>
                        <a:rPr sz="11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safety</a:t>
                      </a:r>
                      <a:r>
                        <a:rPr sz="11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planning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escalation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procedures.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81915" indent="-342900">
                        <a:lnSpc>
                          <a:spcPct val="114500"/>
                        </a:lnSpc>
                        <a:spcBef>
                          <a:spcPts val="1015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Ability</a:t>
                      </a:r>
                      <a:r>
                        <a:rPr sz="1100" spc="229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22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manage</a:t>
                      </a:r>
                      <a:r>
                        <a:rPr sz="1100" spc="2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229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caseload,</a:t>
                      </a:r>
                      <a:r>
                        <a:rPr sz="1100" spc="25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prioritise</a:t>
                      </a:r>
                      <a:r>
                        <a:rPr sz="1100" spc="2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urgent</a:t>
                      </a:r>
                      <a:r>
                        <a:rPr sz="1100" spc="2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referrals</a:t>
                      </a:r>
                      <a:r>
                        <a:rPr sz="1100" spc="2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adapt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changing</a:t>
                      </a:r>
                      <a:r>
                        <a:rPr sz="1100" spc="-2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risks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demand.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81280" indent="-342900">
                        <a:lnSpc>
                          <a:spcPct val="114500"/>
                        </a:lnSpc>
                        <a:spcBef>
                          <a:spcPts val="1005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Experience</a:t>
                      </a:r>
                      <a:r>
                        <a:rPr sz="1100" spc="4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5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partnership</a:t>
                      </a:r>
                      <a:r>
                        <a:rPr sz="1100" spc="4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working</a:t>
                      </a:r>
                      <a:r>
                        <a:rPr sz="1100" spc="5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appropriate</a:t>
                      </a:r>
                      <a:r>
                        <a:rPr sz="1100" spc="5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information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sharing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across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agencies.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83820" indent="-342900">
                        <a:lnSpc>
                          <a:spcPct val="115500"/>
                        </a:lnSpc>
                        <a:spcBef>
                          <a:spcPts val="994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Clear</a:t>
                      </a:r>
                      <a:r>
                        <a:rPr sz="1100" spc="18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verbal</a:t>
                      </a:r>
                      <a:r>
                        <a:rPr sz="1100" spc="16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17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written</a:t>
                      </a:r>
                      <a:r>
                        <a:rPr sz="1100" spc="18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communication,</a:t>
                      </a:r>
                      <a:r>
                        <a:rPr sz="1100" spc="18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including</a:t>
                      </a:r>
                      <a:r>
                        <a:rPr sz="1100" spc="19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explaining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processes</a:t>
                      </a:r>
                      <a:r>
                        <a:rPr sz="1100" spc="-4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1100" spc="-1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accessible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language.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340" indent="-342265">
                        <a:lnSpc>
                          <a:spcPct val="100000"/>
                        </a:lnSpc>
                        <a:spcBef>
                          <a:spcPts val="1200"/>
                        </a:spcBef>
                        <a:buChar char="•"/>
                        <a:tabLst>
                          <a:tab pos="434340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Accurate</a:t>
                      </a:r>
                      <a:r>
                        <a:rPr sz="1100" spc="19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sz="1100" spc="18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recording,</a:t>
                      </a:r>
                      <a:r>
                        <a:rPr sz="1100" spc="19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report</a:t>
                      </a:r>
                      <a:r>
                        <a:rPr sz="1100" spc="204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writing</a:t>
                      </a:r>
                      <a:r>
                        <a:rPr sz="1100" spc="21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19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confident</a:t>
                      </a:r>
                      <a:r>
                        <a:rPr sz="1100" spc="2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use</a:t>
                      </a:r>
                      <a:r>
                        <a:rPr sz="1100" spc="18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of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sz="1100" spc="2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management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systems.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82550" indent="-342900">
                        <a:lnSpc>
                          <a:spcPct val="114500"/>
                        </a:lnSpc>
                        <a:spcBef>
                          <a:spcPts val="1010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Ability</a:t>
                      </a:r>
                      <a:r>
                        <a:rPr sz="1100" spc="254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25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work</a:t>
                      </a:r>
                      <a:r>
                        <a:rPr sz="1100" spc="27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independently,</a:t>
                      </a:r>
                      <a:r>
                        <a:rPr sz="1100" spc="27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use</a:t>
                      </a:r>
                      <a:r>
                        <a:rPr sz="1100" spc="25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supervision</a:t>
                      </a:r>
                      <a:r>
                        <a:rPr sz="1100" spc="28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2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maintain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professional</a:t>
                      </a:r>
                      <a:r>
                        <a:rPr sz="1100" spc="-6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boundaries.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70" y="10509008"/>
            <a:ext cx="1232595" cy="853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6867" y="759968"/>
            <a:ext cx="48761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SKILLS</a:t>
            </a:r>
            <a:r>
              <a:rPr sz="2000" b="1" spc="-11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AND</a:t>
            </a:r>
            <a:r>
              <a:rPr sz="2000" b="1" spc="-10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ADDITIONAL</a:t>
            </a:r>
            <a:r>
              <a:rPr sz="2000" b="1" spc="-8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F5D6C"/>
                </a:solidFill>
                <a:latin typeface="Arial"/>
                <a:cs typeface="Arial"/>
              </a:rPr>
              <a:t>EXPERIENCE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24315" y="156056"/>
            <a:ext cx="994028" cy="1049796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01510" y="1204086"/>
          <a:ext cx="6383654" cy="7033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2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0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SKILLS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1F5D6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WHY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NEED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HAVE</a:t>
                      </a:r>
                      <a:r>
                        <a:rPr sz="14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1F5D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7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Essential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434975" marR="173355" indent="-342900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commitment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positive outcomes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victims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respect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their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choices.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386080" indent="-342900">
                        <a:lnSpc>
                          <a:spcPct val="100000"/>
                        </a:lnSpc>
                        <a:spcBef>
                          <a:spcPts val="994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Ability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listen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empathy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communicate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clearly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with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victims,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families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professionals.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407034" indent="-342900">
                        <a:lnSpc>
                          <a:spcPct val="100000"/>
                        </a:lnSpc>
                        <a:spcBef>
                          <a:spcPts val="1010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Ability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complete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needs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risk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assessments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agree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practical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support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safety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plans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victims.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378460" indent="-342900">
                        <a:lnSpc>
                          <a:spcPct val="100000"/>
                        </a:lnSpc>
                        <a:spcBef>
                          <a:spcPts val="994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Ability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provide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face-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to-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face</a:t>
                      </a:r>
                      <a:r>
                        <a:rPr sz="11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advocacy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support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during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early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release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processes,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recalls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changes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licence conditions.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152400" indent="-342900">
                        <a:lnSpc>
                          <a:spcPct val="100000"/>
                        </a:lnSpc>
                        <a:spcBef>
                          <a:spcPts val="994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Ability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coordinate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support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Probation,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Victim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Contact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Scheme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other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partners</a:t>
                      </a:r>
                      <a:r>
                        <a:rPr sz="11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without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duplicating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their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roles.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799465" indent="-342900">
                        <a:lnSpc>
                          <a:spcPct val="100000"/>
                        </a:lnSpc>
                        <a:spcBef>
                          <a:spcPts val="1010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Ability to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adapt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support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different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needs,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challenge discrimination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reduce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barriers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access.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653415" indent="-342900">
                        <a:lnSpc>
                          <a:spcPct val="100000"/>
                        </a:lnSpc>
                        <a:spcBef>
                          <a:spcPts val="994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Ability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identify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suitable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RJ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opportunities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support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informed</a:t>
                      </a:r>
                      <a:r>
                        <a:rPr sz="11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referrals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established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service.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340" indent="-342265">
                        <a:lnSpc>
                          <a:spcPct val="100000"/>
                        </a:lnSpc>
                        <a:spcBef>
                          <a:spcPts val="1000"/>
                        </a:spcBef>
                        <a:buChar char="•"/>
                        <a:tabLst>
                          <a:tab pos="434340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Ability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maintain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accurate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records,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review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outcomes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and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contribute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service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improvement.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975" marR="307975" indent="-342900">
                        <a:lnSpc>
                          <a:spcPct val="100000"/>
                        </a:lnSpc>
                        <a:spcBef>
                          <a:spcPts val="1010"/>
                        </a:spcBef>
                        <a:buChar char="•"/>
                        <a:tabLst>
                          <a:tab pos="434975" algn="l"/>
                        </a:tabLst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Ability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organise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extensive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travel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across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both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counties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respond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flexibly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time-sensitive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visits.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34340" indent="-342265">
                        <a:lnSpc>
                          <a:spcPct val="100000"/>
                        </a:lnSpc>
                        <a:spcBef>
                          <a:spcPts val="995"/>
                        </a:spcBef>
                        <a:buChar char="•"/>
                        <a:tabLst>
                          <a:tab pos="434340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Driving</a:t>
                      </a:r>
                      <a:r>
                        <a:rPr sz="1100" spc="-1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licence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access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car.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3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EXPERIENCE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1F5D6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WHY</a:t>
                      </a:r>
                      <a:r>
                        <a:rPr sz="14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</a:t>
                      </a: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WOULD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LOVE</a:t>
                      </a:r>
                      <a:r>
                        <a:rPr sz="14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</a:t>
                      </a:r>
                      <a:r>
                        <a:rPr sz="14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4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HAVE</a:t>
                      </a:r>
                      <a:r>
                        <a:rPr sz="1400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1F5D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7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Desirable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tc>
                  <a:txBody>
                    <a:bodyPr/>
                    <a:lstStyle/>
                    <a:p>
                      <a:pPr marL="320675" marR="175260" indent="-228600">
                        <a:lnSpc>
                          <a:spcPct val="100000"/>
                        </a:lnSpc>
                        <a:spcBef>
                          <a:spcPts val="335"/>
                        </a:spcBef>
                        <a:buChar char="•"/>
                        <a:tabLst>
                          <a:tab pos="320675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Experience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supporting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victims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through</a:t>
                      </a:r>
                      <a:r>
                        <a:rPr sz="1100" spc="-7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release,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recall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-4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other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criminal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justice</a:t>
                      </a:r>
                      <a:r>
                        <a:rPr sz="1100" spc="-5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processes.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20675" marR="615315" indent="-228600">
                        <a:lnSpc>
                          <a:spcPct val="100000"/>
                        </a:lnSpc>
                        <a:buChar char="•"/>
                        <a:tabLst>
                          <a:tab pos="320675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Experience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4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working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100" spc="-1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Probation,</a:t>
                      </a:r>
                      <a:r>
                        <a:rPr sz="1100" spc="-6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-5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Victim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Contact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Scheme,</a:t>
                      </a:r>
                      <a:r>
                        <a:rPr sz="1100" spc="-6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police</a:t>
                      </a:r>
                      <a:r>
                        <a:rPr sz="1100" spc="-2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-5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specialist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victim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services.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20040" indent="-227965">
                        <a:lnSpc>
                          <a:spcPct val="100000"/>
                        </a:lnSpc>
                        <a:buChar char="•"/>
                        <a:tabLst>
                          <a:tab pos="320040" algn="l"/>
                        </a:tabLst>
                      </a:pP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Completed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restorative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justice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training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levels</a:t>
                      </a:r>
                      <a:r>
                        <a:rPr sz="1100" spc="1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1/2,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-3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experience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20675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RJ</a:t>
                      </a:r>
                      <a:r>
                        <a:rPr sz="1100" spc="-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referral</a:t>
                      </a:r>
                      <a:r>
                        <a:rPr sz="1100" spc="-5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pathways.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20675" marR="487680" indent="-228600">
                        <a:lnSpc>
                          <a:spcPct val="100000"/>
                        </a:lnSpc>
                        <a:buChar char="•"/>
                        <a:tabLst>
                          <a:tab pos="320675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relevant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professional</a:t>
                      </a:r>
                      <a:r>
                        <a:rPr sz="1100" spc="-5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qualification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social</a:t>
                      </a:r>
                      <a:r>
                        <a:rPr sz="1100" spc="-3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work,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criminal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justice,</a:t>
                      </a:r>
                      <a:r>
                        <a:rPr sz="1100" spc="-4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health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related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field.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20675" marR="233679" indent="-228600">
                        <a:lnSpc>
                          <a:spcPct val="100000"/>
                        </a:lnSpc>
                        <a:buChar char="•"/>
                        <a:tabLst>
                          <a:tab pos="320675" algn="l"/>
                        </a:tabLst>
                      </a:pP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Experience</a:t>
                      </a:r>
                      <a:r>
                        <a:rPr sz="1100" spc="-1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service</a:t>
                      </a:r>
                      <a:r>
                        <a:rPr sz="1100" spc="-1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mobilisation,</a:t>
                      </a:r>
                      <a:r>
                        <a:rPr sz="1100" spc="-1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stakeholder</a:t>
                      </a:r>
                      <a:r>
                        <a:rPr sz="1100" spc="-4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engagement</a:t>
                      </a:r>
                      <a:r>
                        <a:rPr sz="1100" spc="-5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110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monitoring</a:t>
                      </a:r>
                      <a:r>
                        <a:rPr sz="1100" spc="-65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252525"/>
                          </a:solidFill>
                          <a:latin typeface="Arial"/>
                          <a:cs typeface="Arial"/>
                        </a:rPr>
                        <a:t>outcomes.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D4E9F1"/>
                      </a:solidFill>
                      <a:prstDash val="sysDot"/>
                    </a:lnL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white text on a black backgroun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5040" y="192353"/>
            <a:ext cx="972489" cy="97248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6867" y="702690"/>
            <a:ext cx="5148580" cy="920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WHERE</a:t>
            </a:r>
            <a:r>
              <a:rPr sz="2000" b="1" spc="-3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THE</a:t>
            </a:r>
            <a:r>
              <a:rPr sz="2000" b="1" spc="-2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ROLE</a:t>
            </a:r>
            <a:r>
              <a:rPr sz="2000" b="1" spc="-4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FITS</a:t>
            </a:r>
            <a:r>
              <a:rPr sz="2000" b="1" spc="-3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WITHIN</a:t>
            </a:r>
            <a:r>
              <a:rPr sz="2000" b="1" spc="-4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F5D6C"/>
                </a:solidFill>
                <a:latin typeface="Arial"/>
                <a:cs typeface="Arial"/>
              </a:rPr>
              <a:t>CATCH22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200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</a:pPr>
            <a:r>
              <a:rPr sz="1400" b="1" dirty="0">
                <a:solidFill>
                  <a:srgbClr val="1F5D6C"/>
                </a:solidFill>
                <a:latin typeface="Arial"/>
                <a:cs typeface="Arial"/>
              </a:rPr>
              <a:t>Our</a:t>
            </a:r>
            <a:r>
              <a:rPr sz="1400" b="1" spc="-25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F5D6C"/>
                </a:solidFill>
                <a:latin typeface="Arial"/>
                <a:cs typeface="Arial"/>
              </a:rPr>
              <a:t>structure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5213" y="1881986"/>
            <a:ext cx="5913755" cy="3100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945">
              <a:lnSpc>
                <a:spcPct val="107000"/>
              </a:lnSpc>
              <a:spcBef>
                <a:spcPts val="100"/>
              </a:spcBef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proposed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full-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time</a:t>
            </a:r>
            <a:r>
              <a:rPr sz="1100" spc="-7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caseworker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sits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within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Catch22’s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Services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division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Safer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Futures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hub,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as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part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PCC Surge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Funding</a:t>
            </a:r>
            <a:r>
              <a:rPr sz="1100" spc="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proposal.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Catch22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provides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operational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management,</a:t>
            </a:r>
            <a:r>
              <a:rPr sz="1100" spc="-7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supervision,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safeguarding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oversight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quality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assurance.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role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works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across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both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counties,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co-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location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within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Probation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close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links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Contact Scheme.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7300"/>
              </a:lnSpc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Key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relationships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include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probation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practitioners,</a:t>
            </a:r>
            <a:r>
              <a:rPr sz="1100" spc="-7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Catch22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colleagues,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established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RJ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team,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PCC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representatives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other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criminal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justice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community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partners.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caseworker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supports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clear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referral</a:t>
            </a:r>
            <a:r>
              <a:rPr sz="1100" spc="-6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pathways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coordinated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support,</a:t>
            </a:r>
            <a:r>
              <a:rPr sz="1100" spc="-7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while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respecting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each</a:t>
            </a:r>
            <a:r>
              <a:rPr sz="1100" spc="50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partner’s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responsibilities.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z="1100">
              <a:latin typeface="Arial"/>
              <a:cs typeface="Arial"/>
            </a:endParaRPr>
          </a:p>
          <a:p>
            <a:pPr marL="12700" marR="66675">
              <a:lnSpc>
                <a:spcPct val="106400"/>
              </a:lnSpc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planning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assumption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is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5–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16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releases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per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month,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not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fixed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caseload.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number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victims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per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release,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case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complexity,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vulnerability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support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needs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remain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uncertain.</a:t>
            </a:r>
            <a:endParaRPr sz="1100">
              <a:latin typeface="Arial"/>
              <a:cs typeface="Arial"/>
            </a:endParaRPr>
          </a:p>
          <a:p>
            <a:pPr marL="12700" marR="130175">
              <a:lnSpc>
                <a:spcPct val="106800"/>
              </a:lnSpc>
              <a:spcBef>
                <a:spcPts val="5"/>
              </a:spcBef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Extensive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travel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face-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to-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face</a:t>
            </a:r>
            <a:r>
              <a:rPr sz="1100" spc="-7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visits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also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affect</a:t>
            </a:r>
            <a:r>
              <a:rPr sz="1100" spc="-7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capacity.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caseworker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manager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will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review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demand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workload,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protecting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availability</a:t>
            </a:r>
            <a:r>
              <a:rPr sz="1100" spc="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for</a:t>
            </a:r>
            <a:r>
              <a:rPr sz="1100" spc="-6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urgent</a:t>
            </a:r>
            <a:r>
              <a:rPr sz="1100" spc="-6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early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release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support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and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undertaking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other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multi-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crime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casework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only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where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capacity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allows.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07860" y="5545200"/>
          <a:ext cx="6383654" cy="1110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0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2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REPORTS</a:t>
                      </a:r>
                      <a:r>
                        <a:rPr sz="1200" b="1" spc="-45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TO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D4E9F1"/>
                      </a:solidFill>
                      <a:prstDash val="sysDot"/>
                    </a:lnR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(to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confirmed)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D4E9F1"/>
                      </a:solidFill>
                      <a:prstDash val="sysDot"/>
                    </a:lnL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LINE</a:t>
                      </a:r>
                      <a:r>
                        <a:rPr sz="1200" b="1" spc="-75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MANAGEMENT</a:t>
                      </a:r>
                      <a:r>
                        <a:rPr sz="1200" b="1" spc="-25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RESPONSIBILITY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20" dirty="0">
                          <a:latin typeface="Arial"/>
                          <a:cs typeface="Arial"/>
                        </a:rPr>
                        <a:t>None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D4E9F1"/>
                      </a:solidFill>
                      <a:prstDash val="sysDot"/>
                    </a:lnL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BUDGET</a:t>
                      </a:r>
                      <a:r>
                        <a:rPr sz="1200" b="1" spc="-2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1F5D6C"/>
                          </a:solidFill>
                          <a:latin typeface="Arial"/>
                          <a:cs typeface="Arial"/>
                        </a:rPr>
                        <a:t>RESPONSIBILITY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D4E9F1"/>
                      </a:solidFill>
                      <a:prstDash val="sysDot"/>
                    </a:lnR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Personal</a:t>
                      </a:r>
                      <a:r>
                        <a:rPr sz="14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expenses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D4E9F1"/>
                      </a:solidFill>
                      <a:prstDash val="sysDot"/>
                    </a:lnL>
                    <a:lnT w="12700">
                      <a:solidFill>
                        <a:srgbClr val="D4E9F1"/>
                      </a:solidFill>
                      <a:prstDash val="sysDot"/>
                    </a:lnT>
                    <a:lnB w="12700">
                      <a:solidFill>
                        <a:srgbClr val="D4E9F1"/>
                      </a:solidFill>
                      <a:prstDash val="sysDot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6867" y="759968"/>
            <a:ext cx="23406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OUR</a:t>
            </a:r>
            <a:r>
              <a:rPr sz="2000" b="1" spc="-2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F5D6C"/>
                </a:solidFill>
                <a:latin typeface="Arial"/>
                <a:cs typeface="Arial"/>
              </a:rPr>
              <a:t>BEHAVIOURS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5213" y="1592046"/>
            <a:ext cx="5897880" cy="92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0"/>
              </a:spcBef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Who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we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are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Catch22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is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determined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by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‘The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How’</a:t>
            </a:r>
            <a:r>
              <a:rPr sz="1100" spc="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(our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behaviours)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‘The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What’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(our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capabilities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skills).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Our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Behaviour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Framework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(‘The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How’)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guides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how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we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work,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make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decisions,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engage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others.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is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important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because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it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ensures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our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values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are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reflected</a:t>
            </a:r>
            <a:r>
              <a:rPr sz="1100" spc="-6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in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everything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we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do,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helping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us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build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trust,</a:t>
            </a:r>
            <a:r>
              <a:rPr sz="1100" spc="-6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deliver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consistently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high-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quality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outcomes,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create</a:t>
            </a:r>
            <a:r>
              <a:rPr sz="1100" spc="50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positive,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inclusive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workplace.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406" y="3032505"/>
            <a:ext cx="6634187" cy="666894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134614" y="6168897"/>
            <a:ext cx="930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VALUES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492" y="5984747"/>
            <a:ext cx="2757678" cy="62102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93928" y="6061963"/>
            <a:ext cx="24130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25" dirty="0">
                <a:solidFill>
                  <a:srgbClr val="FACC00"/>
                </a:solidFill>
                <a:latin typeface="Arial"/>
                <a:cs typeface="Arial"/>
              </a:rPr>
              <a:t>COMPASSIONATE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8332" y="2869691"/>
            <a:ext cx="621029" cy="184023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520696" y="3050018"/>
            <a:ext cx="337185" cy="14966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530"/>
              </a:lnSpc>
            </a:pPr>
            <a:r>
              <a:rPr sz="2200" spc="-10" dirty="0">
                <a:solidFill>
                  <a:srgbClr val="3899B5"/>
                </a:solidFill>
                <a:latin typeface="Arial"/>
                <a:cs typeface="Arial"/>
              </a:rPr>
              <a:t>EMPOWER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19344" y="6227063"/>
            <a:ext cx="1654302" cy="62102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587365" y="6303390"/>
            <a:ext cx="13112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1F5D6C"/>
                </a:solidFill>
                <a:latin typeface="Arial"/>
                <a:cs typeface="Arial"/>
              </a:rPr>
              <a:t>CURIOUS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3823" y="7217664"/>
            <a:ext cx="621029" cy="267233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348879" y="7385684"/>
            <a:ext cx="337820" cy="232918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530"/>
              </a:lnSpc>
            </a:pPr>
            <a:r>
              <a:rPr sz="2200" spc="-20" dirty="0">
                <a:solidFill>
                  <a:srgbClr val="F08600"/>
                </a:solidFill>
                <a:latin typeface="Arial"/>
                <a:cs typeface="Arial"/>
              </a:rPr>
              <a:t>COLLABORATIVE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14" name="object 14" descr="A white text on a black background  AI-generated content may b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35040" y="192353"/>
            <a:ext cx="972489" cy="9724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white text on a black backgroun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5040" y="192353"/>
            <a:ext cx="972489" cy="97248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6867" y="702690"/>
            <a:ext cx="16751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OUR</a:t>
            </a:r>
            <a:r>
              <a:rPr sz="2000" b="1" spc="-3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1F5D6C"/>
                </a:solidFill>
                <a:latin typeface="Arial"/>
                <a:cs typeface="Arial"/>
              </a:rPr>
              <a:t>VALUES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0628" y="1368018"/>
            <a:ext cx="6062980" cy="385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300"/>
              </a:lnSpc>
              <a:spcBef>
                <a:spcPts val="95"/>
              </a:spcBef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Our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values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are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heart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everything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we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do.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They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were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created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by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colleagues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across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Catch22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guide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how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we work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together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support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others.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6867" y="5388609"/>
            <a:ext cx="343725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1F5D6C"/>
                </a:solidFill>
                <a:latin typeface="Arial"/>
                <a:cs typeface="Arial"/>
              </a:rPr>
              <a:t>ADDITIONAL</a:t>
            </a:r>
            <a:r>
              <a:rPr sz="2000" b="1" spc="-9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F5D6C"/>
                </a:solidFill>
                <a:latin typeface="Arial"/>
                <a:cs typeface="Arial"/>
              </a:rPr>
              <a:t>INFORMATION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628" y="6049136"/>
            <a:ext cx="5840730" cy="111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post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holder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will</a:t>
            </a:r>
            <a:r>
              <a:rPr sz="1100" spc="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required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comply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all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policies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procedures</a:t>
            </a:r>
            <a:r>
              <a:rPr sz="11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issued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by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Catch22.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6800"/>
              </a:lnSpc>
              <a:spcBef>
                <a:spcPts val="810"/>
              </a:spcBef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This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job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description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cannot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cover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every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issue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or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task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that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may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arise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within</a:t>
            </a:r>
            <a:r>
              <a:rPr sz="1100" spc="-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post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at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various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times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and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post-holder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will</a:t>
            </a:r>
            <a:r>
              <a:rPr sz="1100" spc="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be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expected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carry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out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other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duties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from</a:t>
            </a:r>
            <a:r>
              <a:rPr sz="1100" spc="-6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time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to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time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which</a:t>
            </a:r>
            <a:r>
              <a:rPr sz="1100" spc="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are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broadly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consistent</a:t>
            </a:r>
            <a:r>
              <a:rPr sz="11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with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those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in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this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document.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This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job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description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does</a:t>
            </a:r>
            <a:r>
              <a:rPr sz="11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not</a:t>
            </a:r>
            <a:r>
              <a:rPr sz="1100" spc="-2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form</a:t>
            </a:r>
            <a:r>
              <a:rPr sz="1100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part</a:t>
            </a:r>
            <a:r>
              <a:rPr sz="1100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the</a:t>
            </a:r>
            <a:r>
              <a:rPr sz="1100" spc="-3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contract</a:t>
            </a:r>
            <a:r>
              <a:rPr sz="1100" spc="-4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52525"/>
                </a:solidFill>
                <a:latin typeface="Arial"/>
                <a:cs typeface="Arial"/>
              </a:rPr>
              <a:t>of</a:t>
            </a:r>
            <a:r>
              <a:rPr sz="1100" spc="-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52525"/>
                </a:solidFill>
                <a:latin typeface="Arial"/>
                <a:cs typeface="Arial"/>
              </a:rPr>
              <a:t>employment.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93033" y="3682745"/>
            <a:ext cx="3024505" cy="1557655"/>
            <a:chOff x="3693033" y="3682745"/>
            <a:chExt cx="3024505" cy="1557655"/>
          </a:xfrm>
        </p:grpSpPr>
        <p:sp>
          <p:nvSpPr>
            <p:cNvPr id="8" name="object 8"/>
            <p:cNvSpPr/>
            <p:nvPr/>
          </p:nvSpPr>
          <p:spPr>
            <a:xfrm>
              <a:off x="3693033" y="3682745"/>
              <a:ext cx="3024505" cy="1557655"/>
            </a:xfrm>
            <a:custGeom>
              <a:avLst/>
              <a:gdLst/>
              <a:ahLst/>
              <a:cxnLst/>
              <a:rect l="l" t="t" r="r" b="b"/>
              <a:pathLst>
                <a:path w="3024504" h="1557654">
                  <a:moveTo>
                    <a:pt x="3024505" y="0"/>
                  </a:moveTo>
                  <a:lnTo>
                    <a:pt x="0" y="0"/>
                  </a:lnTo>
                  <a:lnTo>
                    <a:pt x="0" y="1557401"/>
                  </a:lnTo>
                  <a:lnTo>
                    <a:pt x="3024505" y="1557401"/>
                  </a:lnTo>
                  <a:lnTo>
                    <a:pt x="3024505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84027" y="4275454"/>
              <a:ext cx="304800" cy="640715"/>
            </a:xfrm>
            <a:custGeom>
              <a:avLst/>
              <a:gdLst/>
              <a:ahLst/>
              <a:cxnLst/>
              <a:rect l="l" t="t" r="r" b="b"/>
              <a:pathLst>
                <a:path w="304800" h="640714">
                  <a:moveTo>
                    <a:pt x="302895" y="599948"/>
                  </a:moveTo>
                  <a:lnTo>
                    <a:pt x="299504" y="586257"/>
                  </a:lnTo>
                  <a:lnTo>
                    <a:pt x="291719" y="575030"/>
                  </a:lnTo>
                  <a:lnTo>
                    <a:pt x="280492" y="567232"/>
                  </a:lnTo>
                  <a:lnTo>
                    <a:pt x="266814" y="563841"/>
                  </a:lnTo>
                  <a:lnTo>
                    <a:pt x="38125" y="563841"/>
                  </a:lnTo>
                  <a:lnTo>
                    <a:pt x="23380" y="567740"/>
                  </a:lnTo>
                  <a:lnTo>
                    <a:pt x="11684" y="576681"/>
                  </a:lnTo>
                  <a:lnTo>
                    <a:pt x="4191" y="589356"/>
                  </a:lnTo>
                  <a:lnTo>
                    <a:pt x="2057" y="604469"/>
                  </a:lnTo>
                  <a:lnTo>
                    <a:pt x="5435" y="618147"/>
                  </a:lnTo>
                  <a:lnTo>
                    <a:pt x="13233" y="629373"/>
                  </a:lnTo>
                  <a:lnTo>
                    <a:pt x="24460" y="637171"/>
                  </a:lnTo>
                  <a:lnTo>
                    <a:pt x="38125" y="640562"/>
                  </a:lnTo>
                  <a:lnTo>
                    <a:pt x="266814" y="640562"/>
                  </a:lnTo>
                  <a:lnTo>
                    <a:pt x="281559" y="636663"/>
                  </a:lnTo>
                  <a:lnTo>
                    <a:pt x="293268" y="627722"/>
                  </a:lnTo>
                  <a:lnTo>
                    <a:pt x="300761" y="615048"/>
                  </a:lnTo>
                  <a:lnTo>
                    <a:pt x="302895" y="599948"/>
                  </a:lnTo>
                  <a:close/>
                </a:path>
                <a:path w="304800" h="640714">
                  <a:moveTo>
                    <a:pt x="304292" y="133743"/>
                  </a:moveTo>
                  <a:lnTo>
                    <a:pt x="272935" y="117919"/>
                  </a:lnTo>
                  <a:lnTo>
                    <a:pt x="270827" y="110858"/>
                  </a:lnTo>
                  <a:lnTo>
                    <a:pt x="268236" y="103847"/>
                  </a:lnTo>
                  <a:lnTo>
                    <a:pt x="265925" y="98640"/>
                  </a:lnTo>
                  <a:lnTo>
                    <a:pt x="265188" y="97015"/>
                  </a:lnTo>
                  <a:lnTo>
                    <a:pt x="261708" y="90398"/>
                  </a:lnTo>
                  <a:lnTo>
                    <a:pt x="261632" y="90271"/>
                  </a:lnTo>
                  <a:lnTo>
                    <a:pt x="272884" y="56896"/>
                  </a:lnTo>
                  <a:lnTo>
                    <a:pt x="272935" y="56769"/>
                  </a:lnTo>
                  <a:lnTo>
                    <a:pt x="258838" y="42672"/>
                  </a:lnTo>
                  <a:lnTo>
                    <a:pt x="258711" y="42545"/>
                  </a:lnTo>
                  <a:lnTo>
                    <a:pt x="247421" y="31242"/>
                  </a:lnTo>
                  <a:lnTo>
                    <a:pt x="213931" y="42545"/>
                  </a:lnTo>
                  <a:lnTo>
                    <a:pt x="207302" y="39065"/>
                  </a:lnTo>
                  <a:lnTo>
                    <a:pt x="205828" y="38417"/>
                  </a:lnTo>
                  <a:lnTo>
                    <a:pt x="205828" y="151828"/>
                  </a:lnTo>
                  <a:lnTo>
                    <a:pt x="201650" y="172529"/>
                  </a:lnTo>
                  <a:lnTo>
                    <a:pt x="190258" y="189433"/>
                  </a:lnTo>
                  <a:lnTo>
                    <a:pt x="173367" y="200825"/>
                  </a:lnTo>
                  <a:lnTo>
                    <a:pt x="152679" y="205003"/>
                  </a:lnTo>
                  <a:lnTo>
                    <a:pt x="131978" y="200825"/>
                  </a:lnTo>
                  <a:lnTo>
                    <a:pt x="115087" y="189433"/>
                  </a:lnTo>
                  <a:lnTo>
                    <a:pt x="103695" y="172529"/>
                  </a:lnTo>
                  <a:lnTo>
                    <a:pt x="99517" y="151828"/>
                  </a:lnTo>
                  <a:lnTo>
                    <a:pt x="103670" y="131267"/>
                  </a:lnTo>
                  <a:lnTo>
                    <a:pt x="103695" y="131127"/>
                  </a:lnTo>
                  <a:lnTo>
                    <a:pt x="115087" y="114223"/>
                  </a:lnTo>
                  <a:lnTo>
                    <a:pt x="131978" y="102819"/>
                  </a:lnTo>
                  <a:lnTo>
                    <a:pt x="152679" y="98640"/>
                  </a:lnTo>
                  <a:lnTo>
                    <a:pt x="173228" y="103035"/>
                  </a:lnTo>
                  <a:lnTo>
                    <a:pt x="190030" y="114452"/>
                  </a:lnTo>
                  <a:lnTo>
                    <a:pt x="201345" y="131127"/>
                  </a:lnTo>
                  <a:lnTo>
                    <a:pt x="201447" y="131267"/>
                  </a:lnTo>
                  <a:lnTo>
                    <a:pt x="205828" y="151828"/>
                  </a:lnTo>
                  <a:lnTo>
                    <a:pt x="205828" y="38417"/>
                  </a:lnTo>
                  <a:lnTo>
                    <a:pt x="200469" y="36017"/>
                  </a:lnTo>
                  <a:lnTo>
                    <a:pt x="193459" y="33413"/>
                  </a:lnTo>
                  <a:lnTo>
                    <a:pt x="186296" y="31242"/>
                  </a:lnTo>
                  <a:lnTo>
                    <a:pt x="170611" y="0"/>
                  </a:lnTo>
                  <a:lnTo>
                    <a:pt x="135001" y="0"/>
                  </a:lnTo>
                  <a:lnTo>
                    <a:pt x="119253" y="31242"/>
                  </a:lnTo>
                  <a:lnTo>
                    <a:pt x="119189" y="31369"/>
                  </a:lnTo>
                  <a:lnTo>
                    <a:pt x="112001" y="33553"/>
                  </a:lnTo>
                  <a:lnTo>
                    <a:pt x="104952" y="36169"/>
                  </a:lnTo>
                  <a:lnTo>
                    <a:pt x="98094" y="39217"/>
                  </a:lnTo>
                  <a:lnTo>
                    <a:pt x="91414" y="42672"/>
                  </a:lnTo>
                  <a:lnTo>
                    <a:pt x="57924" y="31369"/>
                  </a:lnTo>
                  <a:lnTo>
                    <a:pt x="32423" y="56896"/>
                  </a:lnTo>
                  <a:lnTo>
                    <a:pt x="43002" y="90271"/>
                  </a:lnTo>
                  <a:lnTo>
                    <a:pt x="43053" y="90398"/>
                  </a:lnTo>
                  <a:lnTo>
                    <a:pt x="39446" y="97015"/>
                  </a:lnTo>
                  <a:lnTo>
                    <a:pt x="36283" y="103847"/>
                  </a:lnTo>
                  <a:lnTo>
                    <a:pt x="33591" y="110858"/>
                  </a:lnTo>
                  <a:lnTo>
                    <a:pt x="31394" y="117919"/>
                  </a:lnTo>
                  <a:lnTo>
                    <a:pt x="31356" y="118059"/>
                  </a:lnTo>
                  <a:lnTo>
                    <a:pt x="0" y="133743"/>
                  </a:lnTo>
                  <a:lnTo>
                    <a:pt x="0" y="168846"/>
                  </a:lnTo>
                  <a:lnTo>
                    <a:pt x="31356" y="184670"/>
                  </a:lnTo>
                  <a:lnTo>
                    <a:pt x="33515" y="191833"/>
                  </a:lnTo>
                  <a:lnTo>
                    <a:pt x="36131" y="198856"/>
                  </a:lnTo>
                  <a:lnTo>
                    <a:pt x="39179" y="205689"/>
                  </a:lnTo>
                  <a:lnTo>
                    <a:pt x="42646" y="212318"/>
                  </a:lnTo>
                  <a:lnTo>
                    <a:pt x="31356" y="245821"/>
                  </a:lnTo>
                  <a:lnTo>
                    <a:pt x="57924" y="271348"/>
                  </a:lnTo>
                  <a:lnTo>
                    <a:pt x="91414" y="259918"/>
                  </a:lnTo>
                  <a:lnTo>
                    <a:pt x="98044" y="263423"/>
                  </a:lnTo>
                  <a:lnTo>
                    <a:pt x="104876" y="266496"/>
                  </a:lnTo>
                  <a:lnTo>
                    <a:pt x="111887" y="269151"/>
                  </a:lnTo>
                  <a:lnTo>
                    <a:pt x="119049" y="271348"/>
                  </a:lnTo>
                  <a:lnTo>
                    <a:pt x="134734" y="302590"/>
                  </a:lnTo>
                  <a:lnTo>
                    <a:pt x="170345" y="302590"/>
                  </a:lnTo>
                  <a:lnTo>
                    <a:pt x="186156" y="271881"/>
                  </a:lnTo>
                  <a:lnTo>
                    <a:pt x="193205" y="269735"/>
                  </a:lnTo>
                  <a:lnTo>
                    <a:pt x="200113" y="267182"/>
                  </a:lnTo>
                  <a:lnTo>
                    <a:pt x="206844" y="264210"/>
                  </a:lnTo>
                  <a:lnTo>
                    <a:pt x="213398" y="260845"/>
                  </a:lnTo>
                  <a:lnTo>
                    <a:pt x="246748" y="272288"/>
                  </a:lnTo>
                  <a:lnTo>
                    <a:pt x="258114" y="260845"/>
                  </a:lnTo>
                  <a:lnTo>
                    <a:pt x="259041" y="259918"/>
                  </a:lnTo>
                  <a:lnTo>
                    <a:pt x="272262" y="246621"/>
                  </a:lnTo>
                  <a:lnTo>
                    <a:pt x="260972" y="213245"/>
                  </a:lnTo>
                  <a:lnTo>
                    <a:pt x="264579" y="206565"/>
                  </a:lnTo>
                  <a:lnTo>
                    <a:pt x="265315" y="205003"/>
                  </a:lnTo>
                  <a:lnTo>
                    <a:pt x="267804" y="199707"/>
                  </a:lnTo>
                  <a:lnTo>
                    <a:pt x="270637" y="192659"/>
                  </a:lnTo>
                  <a:lnTo>
                    <a:pt x="273062" y="185458"/>
                  </a:lnTo>
                  <a:lnTo>
                    <a:pt x="304292" y="169773"/>
                  </a:lnTo>
                  <a:lnTo>
                    <a:pt x="304292" y="1337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3525" y="4969190"/>
              <a:ext cx="165966" cy="7671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003967" y="3898124"/>
              <a:ext cx="664845" cy="888365"/>
            </a:xfrm>
            <a:custGeom>
              <a:avLst/>
              <a:gdLst/>
              <a:ahLst/>
              <a:cxnLst/>
              <a:rect l="l" t="t" r="r" b="b"/>
              <a:pathLst>
                <a:path w="664845" h="888364">
                  <a:moveTo>
                    <a:pt x="361696" y="26593"/>
                  </a:moveTo>
                  <a:lnTo>
                    <a:pt x="359613" y="16217"/>
                  </a:lnTo>
                  <a:lnTo>
                    <a:pt x="353923" y="7772"/>
                  </a:lnTo>
                  <a:lnTo>
                    <a:pt x="345478" y="2082"/>
                  </a:lnTo>
                  <a:lnTo>
                    <a:pt x="335127" y="0"/>
                  </a:lnTo>
                  <a:lnTo>
                    <a:pt x="324777" y="2082"/>
                  </a:lnTo>
                  <a:lnTo>
                    <a:pt x="316331" y="7772"/>
                  </a:lnTo>
                  <a:lnTo>
                    <a:pt x="310642" y="16217"/>
                  </a:lnTo>
                  <a:lnTo>
                    <a:pt x="308546" y="26593"/>
                  </a:lnTo>
                  <a:lnTo>
                    <a:pt x="308546" y="119659"/>
                  </a:lnTo>
                  <a:lnTo>
                    <a:pt x="310642" y="130009"/>
                  </a:lnTo>
                  <a:lnTo>
                    <a:pt x="316331" y="138468"/>
                  </a:lnTo>
                  <a:lnTo>
                    <a:pt x="324777" y="144157"/>
                  </a:lnTo>
                  <a:lnTo>
                    <a:pt x="335127" y="146253"/>
                  </a:lnTo>
                  <a:lnTo>
                    <a:pt x="345478" y="144157"/>
                  </a:lnTo>
                  <a:lnTo>
                    <a:pt x="353923" y="138468"/>
                  </a:lnTo>
                  <a:lnTo>
                    <a:pt x="359613" y="130009"/>
                  </a:lnTo>
                  <a:lnTo>
                    <a:pt x="361696" y="119659"/>
                  </a:lnTo>
                  <a:lnTo>
                    <a:pt x="361696" y="26593"/>
                  </a:lnTo>
                  <a:close/>
                </a:path>
                <a:path w="664845" h="888364">
                  <a:moveTo>
                    <a:pt x="664400" y="526630"/>
                  </a:moveTo>
                  <a:lnTo>
                    <a:pt x="659993" y="478104"/>
                  </a:lnTo>
                  <a:lnTo>
                    <a:pt x="648931" y="431850"/>
                  </a:lnTo>
                  <a:lnTo>
                    <a:pt x="631723" y="388353"/>
                  </a:lnTo>
                  <a:lnTo>
                    <a:pt x="608863" y="348094"/>
                  </a:lnTo>
                  <a:lnTo>
                    <a:pt x="587832" y="320687"/>
                  </a:lnTo>
                  <a:lnTo>
                    <a:pt x="587832" y="536473"/>
                  </a:lnTo>
                  <a:lnTo>
                    <a:pt x="587781" y="538060"/>
                  </a:lnTo>
                  <a:lnTo>
                    <a:pt x="586244" y="559320"/>
                  </a:lnTo>
                  <a:lnTo>
                    <a:pt x="586219" y="559701"/>
                  </a:lnTo>
                  <a:lnTo>
                    <a:pt x="582764" y="581901"/>
                  </a:lnTo>
                  <a:lnTo>
                    <a:pt x="570191" y="626211"/>
                  </a:lnTo>
                  <a:lnTo>
                    <a:pt x="551776" y="663219"/>
                  </a:lnTo>
                  <a:lnTo>
                    <a:pt x="527138" y="696417"/>
                  </a:lnTo>
                  <a:lnTo>
                    <a:pt x="505815" y="723379"/>
                  </a:lnTo>
                  <a:lnTo>
                    <a:pt x="486117" y="751509"/>
                  </a:lnTo>
                  <a:lnTo>
                    <a:pt x="468096" y="780745"/>
                  </a:lnTo>
                  <a:lnTo>
                    <a:pt x="451789" y="811022"/>
                  </a:lnTo>
                  <a:lnTo>
                    <a:pt x="212610" y="811022"/>
                  </a:lnTo>
                  <a:lnTo>
                    <a:pt x="178739" y="751509"/>
                  </a:lnTo>
                  <a:lnTo>
                    <a:pt x="137934" y="696010"/>
                  </a:lnTo>
                  <a:lnTo>
                    <a:pt x="124866" y="679945"/>
                  </a:lnTo>
                  <a:lnTo>
                    <a:pt x="113296" y="662825"/>
                  </a:lnTo>
                  <a:lnTo>
                    <a:pt x="94881" y="625817"/>
                  </a:lnTo>
                  <a:lnTo>
                    <a:pt x="82118" y="582269"/>
                  </a:lnTo>
                  <a:lnTo>
                    <a:pt x="76669" y="538060"/>
                  </a:lnTo>
                  <a:lnTo>
                    <a:pt x="76568" y="526630"/>
                  </a:lnTo>
                  <a:lnTo>
                    <a:pt x="81330" y="481495"/>
                  </a:lnTo>
                  <a:lnTo>
                    <a:pt x="93637" y="438810"/>
                  </a:lnTo>
                  <a:lnTo>
                    <a:pt x="112763" y="399542"/>
                  </a:lnTo>
                  <a:lnTo>
                    <a:pt x="138023" y="364388"/>
                  </a:lnTo>
                  <a:lnTo>
                    <a:pt x="168719" y="334010"/>
                  </a:lnTo>
                  <a:lnTo>
                    <a:pt x="204139" y="309130"/>
                  </a:lnTo>
                  <a:lnTo>
                    <a:pt x="243586" y="290423"/>
                  </a:lnTo>
                  <a:lnTo>
                    <a:pt x="286372" y="278574"/>
                  </a:lnTo>
                  <a:lnTo>
                    <a:pt x="331800" y="274281"/>
                  </a:lnTo>
                  <a:lnTo>
                    <a:pt x="377228" y="278574"/>
                  </a:lnTo>
                  <a:lnTo>
                    <a:pt x="420027" y="290423"/>
                  </a:lnTo>
                  <a:lnTo>
                    <a:pt x="459473" y="309130"/>
                  </a:lnTo>
                  <a:lnTo>
                    <a:pt x="494893" y="334010"/>
                  </a:lnTo>
                  <a:lnTo>
                    <a:pt x="525576" y="364388"/>
                  </a:lnTo>
                  <a:lnTo>
                    <a:pt x="550837" y="399542"/>
                  </a:lnTo>
                  <a:lnTo>
                    <a:pt x="569976" y="438810"/>
                  </a:lnTo>
                  <a:lnTo>
                    <a:pt x="582282" y="481495"/>
                  </a:lnTo>
                  <a:lnTo>
                    <a:pt x="587032" y="526630"/>
                  </a:lnTo>
                  <a:lnTo>
                    <a:pt x="587832" y="536473"/>
                  </a:lnTo>
                  <a:lnTo>
                    <a:pt x="587832" y="320687"/>
                  </a:lnTo>
                  <a:lnTo>
                    <a:pt x="548170" y="279285"/>
                  </a:lnTo>
                  <a:lnTo>
                    <a:pt x="511314" y="251701"/>
                  </a:lnTo>
                  <a:lnTo>
                    <a:pt x="470801" y="229336"/>
                  </a:lnTo>
                  <a:lnTo>
                    <a:pt x="427113" y="212661"/>
                  </a:lnTo>
                  <a:lnTo>
                    <a:pt x="380746" y="202171"/>
                  </a:lnTo>
                  <a:lnTo>
                    <a:pt x="332206" y="198374"/>
                  </a:lnTo>
                  <a:lnTo>
                    <a:pt x="283654" y="202171"/>
                  </a:lnTo>
                  <a:lnTo>
                    <a:pt x="237286" y="212661"/>
                  </a:lnTo>
                  <a:lnTo>
                    <a:pt x="193598" y="229336"/>
                  </a:lnTo>
                  <a:lnTo>
                    <a:pt x="153085" y="251701"/>
                  </a:lnTo>
                  <a:lnTo>
                    <a:pt x="116243" y="279285"/>
                  </a:lnTo>
                  <a:lnTo>
                    <a:pt x="83553" y="311569"/>
                  </a:lnTo>
                  <a:lnTo>
                    <a:pt x="55537" y="348094"/>
                  </a:lnTo>
                  <a:lnTo>
                    <a:pt x="32677" y="388353"/>
                  </a:lnTo>
                  <a:lnTo>
                    <a:pt x="15468" y="431850"/>
                  </a:lnTo>
                  <a:lnTo>
                    <a:pt x="4419" y="478104"/>
                  </a:lnTo>
                  <a:lnTo>
                    <a:pt x="0" y="526630"/>
                  </a:lnTo>
                  <a:lnTo>
                    <a:pt x="0" y="538060"/>
                  </a:lnTo>
                  <a:lnTo>
                    <a:pt x="6743" y="596544"/>
                  </a:lnTo>
                  <a:lnTo>
                    <a:pt x="23126" y="653072"/>
                  </a:lnTo>
                  <a:lnTo>
                    <a:pt x="47739" y="702906"/>
                  </a:lnTo>
                  <a:lnTo>
                    <a:pt x="80797" y="747598"/>
                  </a:lnTo>
                  <a:lnTo>
                    <a:pt x="103835" y="777316"/>
                  </a:lnTo>
                  <a:lnTo>
                    <a:pt x="125818" y="812444"/>
                  </a:lnTo>
                  <a:lnTo>
                    <a:pt x="144729" y="846721"/>
                  </a:lnTo>
                  <a:lnTo>
                    <a:pt x="158534" y="873899"/>
                  </a:lnTo>
                  <a:lnTo>
                    <a:pt x="162560" y="879767"/>
                  </a:lnTo>
                  <a:lnTo>
                    <a:pt x="167944" y="884224"/>
                  </a:lnTo>
                  <a:lnTo>
                    <a:pt x="174332" y="887031"/>
                  </a:lnTo>
                  <a:lnTo>
                    <a:pt x="181381" y="887996"/>
                  </a:lnTo>
                  <a:lnTo>
                    <a:pt x="483019" y="887996"/>
                  </a:lnTo>
                  <a:lnTo>
                    <a:pt x="519684" y="846721"/>
                  </a:lnTo>
                  <a:lnTo>
                    <a:pt x="538619" y="812444"/>
                  </a:lnTo>
                  <a:lnTo>
                    <a:pt x="539508" y="811022"/>
                  </a:lnTo>
                  <a:lnTo>
                    <a:pt x="560603" y="777316"/>
                  </a:lnTo>
                  <a:lnTo>
                    <a:pt x="583615" y="747598"/>
                  </a:lnTo>
                  <a:lnTo>
                    <a:pt x="601141" y="725970"/>
                  </a:lnTo>
                  <a:lnTo>
                    <a:pt x="616661" y="702906"/>
                  </a:lnTo>
                  <a:lnTo>
                    <a:pt x="641286" y="653072"/>
                  </a:lnTo>
                  <a:lnTo>
                    <a:pt x="657669" y="596544"/>
                  </a:lnTo>
                  <a:lnTo>
                    <a:pt x="664400" y="538060"/>
                  </a:lnTo>
                  <a:lnTo>
                    <a:pt x="664400" y="5266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51086" y="4050847"/>
              <a:ext cx="117884" cy="1181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8961" y="4057715"/>
              <a:ext cx="116273" cy="11675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806783" y="4396695"/>
              <a:ext cx="146685" cy="53340"/>
            </a:xfrm>
            <a:custGeom>
              <a:avLst/>
              <a:gdLst/>
              <a:ahLst/>
              <a:cxnLst/>
              <a:rect l="l" t="t" r="r" b="b"/>
              <a:pathLst>
                <a:path w="146685" h="53339">
                  <a:moveTo>
                    <a:pt x="119591" y="0"/>
                  </a:moveTo>
                  <a:lnTo>
                    <a:pt x="26575" y="0"/>
                  </a:lnTo>
                  <a:lnTo>
                    <a:pt x="0" y="26590"/>
                  </a:lnTo>
                  <a:lnTo>
                    <a:pt x="2089" y="36943"/>
                  </a:lnTo>
                  <a:lnTo>
                    <a:pt x="7785" y="45395"/>
                  </a:lnTo>
                  <a:lnTo>
                    <a:pt x="16233" y="51092"/>
                  </a:lnTo>
                  <a:lnTo>
                    <a:pt x="26575" y="53181"/>
                  </a:lnTo>
                  <a:lnTo>
                    <a:pt x="119591" y="53181"/>
                  </a:lnTo>
                  <a:lnTo>
                    <a:pt x="129938" y="51092"/>
                  </a:lnTo>
                  <a:lnTo>
                    <a:pt x="138385" y="45395"/>
                  </a:lnTo>
                  <a:lnTo>
                    <a:pt x="144079" y="36943"/>
                  </a:lnTo>
                  <a:lnTo>
                    <a:pt x="146167" y="26590"/>
                  </a:lnTo>
                  <a:lnTo>
                    <a:pt x="144079" y="16242"/>
                  </a:lnTo>
                  <a:lnTo>
                    <a:pt x="138385" y="7790"/>
                  </a:lnTo>
                  <a:lnTo>
                    <a:pt x="129938" y="2090"/>
                  </a:lnTo>
                  <a:lnTo>
                    <a:pt x="119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789" y="4678015"/>
              <a:ext cx="118769" cy="1195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08684" y="4670617"/>
              <a:ext cx="121990" cy="12216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720331" y="4395765"/>
              <a:ext cx="146685" cy="53340"/>
            </a:xfrm>
            <a:custGeom>
              <a:avLst/>
              <a:gdLst/>
              <a:ahLst/>
              <a:cxnLst/>
              <a:rect l="l" t="t" r="r" b="b"/>
              <a:pathLst>
                <a:path w="146685" h="53339">
                  <a:moveTo>
                    <a:pt x="119591" y="0"/>
                  </a:moveTo>
                  <a:lnTo>
                    <a:pt x="26575" y="0"/>
                  </a:lnTo>
                  <a:lnTo>
                    <a:pt x="0" y="26590"/>
                  </a:lnTo>
                  <a:lnTo>
                    <a:pt x="2087" y="36943"/>
                  </a:lnTo>
                  <a:lnTo>
                    <a:pt x="7781" y="45395"/>
                  </a:lnTo>
                  <a:lnTo>
                    <a:pt x="16228" y="51092"/>
                  </a:lnTo>
                  <a:lnTo>
                    <a:pt x="26575" y="53181"/>
                  </a:lnTo>
                  <a:lnTo>
                    <a:pt x="119591" y="53181"/>
                  </a:lnTo>
                  <a:lnTo>
                    <a:pt x="129957" y="51092"/>
                  </a:lnTo>
                  <a:lnTo>
                    <a:pt x="138402" y="45395"/>
                  </a:lnTo>
                  <a:lnTo>
                    <a:pt x="144086" y="36943"/>
                  </a:lnTo>
                  <a:lnTo>
                    <a:pt x="146167" y="26590"/>
                  </a:lnTo>
                  <a:lnTo>
                    <a:pt x="144086" y="16242"/>
                  </a:lnTo>
                  <a:lnTo>
                    <a:pt x="138402" y="7790"/>
                  </a:lnTo>
                  <a:lnTo>
                    <a:pt x="129957" y="2090"/>
                  </a:lnTo>
                  <a:lnTo>
                    <a:pt x="119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84200" y="3682745"/>
            <a:ext cx="3024505" cy="1557655"/>
            <a:chOff x="484200" y="3682745"/>
            <a:chExt cx="3024505" cy="1557655"/>
          </a:xfrm>
        </p:grpSpPr>
        <p:sp>
          <p:nvSpPr>
            <p:cNvPr id="19" name="object 19"/>
            <p:cNvSpPr/>
            <p:nvPr/>
          </p:nvSpPr>
          <p:spPr>
            <a:xfrm>
              <a:off x="484200" y="3682745"/>
              <a:ext cx="3024505" cy="1557655"/>
            </a:xfrm>
            <a:custGeom>
              <a:avLst/>
              <a:gdLst/>
              <a:ahLst/>
              <a:cxnLst/>
              <a:rect l="l" t="t" r="r" b="b"/>
              <a:pathLst>
                <a:path w="3024504" h="1557654">
                  <a:moveTo>
                    <a:pt x="3024505" y="0"/>
                  </a:moveTo>
                  <a:lnTo>
                    <a:pt x="0" y="0"/>
                  </a:lnTo>
                  <a:lnTo>
                    <a:pt x="0" y="1557401"/>
                  </a:lnTo>
                  <a:lnTo>
                    <a:pt x="3024505" y="1557401"/>
                  </a:lnTo>
                  <a:lnTo>
                    <a:pt x="3024505" y="0"/>
                  </a:lnTo>
                  <a:close/>
                </a:path>
              </a:pathLst>
            </a:custGeom>
            <a:solidFill>
              <a:srgbClr val="F08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0533" y="4038124"/>
              <a:ext cx="185569" cy="1856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91673" y="4091174"/>
              <a:ext cx="185569" cy="1856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9393" y="4091173"/>
              <a:ext cx="185569" cy="18567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83107" y="4251743"/>
              <a:ext cx="1060450" cy="532130"/>
            </a:xfrm>
            <a:custGeom>
              <a:avLst/>
              <a:gdLst/>
              <a:ahLst/>
              <a:cxnLst/>
              <a:rect l="l" t="t" r="r" b="b"/>
              <a:pathLst>
                <a:path w="1060450" h="532129">
                  <a:moveTo>
                    <a:pt x="318122" y="131203"/>
                  </a:moveTo>
                  <a:lnTo>
                    <a:pt x="302221" y="92748"/>
                  </a:lnTo>
                  <a:lnTo>
                    <a:pt x="231902" y="61595"/>
                  </a:lnTo>
                  <a:lnTo>
                    <a:pt x="184797" y="53251"/>
                  </a:lnTo>
                  <a:lnTo>
                    <a:pt x="136931" y="53047"/>
                  </a:lnTo>
                  <a:lnTo>
                    <a:pt x="89509" y="60921"/>
                  </a:lnTo>
                  <a:lnTo>
                    <a:pt x="43751" y="76835"/>
                  </a:lnTo>
                  <a:lnTo>
                    <a:pt x="8953" y="100622"/>
                  </a:lnTo>
                  <a:lnTo>
                    <a:pt x="0" y="131203"/>
                  </a:lnTo>
                  <a:lnTo>
                    <a:pt x="0" y="356666"/>
                  </a:lnTo>
                  <a:lnTo>
                    <a:pt x="25107" y="322427"/>
                  </a:lnTo>
                  <a:lnTo>
                    <a:pt x="54686" y="289687"/>
                  </a:lnTo>
                  <a:lnTo>
                    <a:pt x="88734" y="258940"/>
                  </a:lnTo>
                  <a:lnTo>
                    <a:pt x="127254" y="230670"/>
                  </a:lnTo>
                  <a:lnTo>
                    <a:pt x="170688" y="204355"/>
                  </a:lnTo>
                  <a:lnTo>
                    <a:pt x="217220" y="181267"/>
                  </a:lnTo>
                  <a:lnTo>
                    <a:pt x="266496" y="161671"/>
                  </a:lnTo>
                  <a:lnTo>
                    <a:pt x="318122" y="145796"/>
                  </a:lnTo>
                  <a:lnTo>
                    <a:pt x="318122" y="131203"/>
                  </a:lnTo>
                  <a:close/>
                </a:path>
                <a:path w="1060450" h="532129">
                  <a:moveTo>
                    <a:pt x="689267" y="78155"/>
                  </a:moveTo>
                  <a:lnTo>
                    <a:pt x="673354" y="39700"/>
                  </a:lnTo>
                  <a:lnTo>
                    <a:pt x="603046" y="8547"/>
                  </a:lnTo>
                  <a:lnTo>
                    <a:pt x="555942" y="190"/>
                  </a:lnTo>
                  <a:lnTo>
                    <a:pt x="508076" y="0"/>
                  </a:lnTo>
                  <a:lnTo>
                    <a:pt x="460654" y="7874"/>
                  </a:lnTo>
                  <a:lnTo>
                    <a:pt x="414883" y="23787"/>
                  </a:lnTo>
                  <a:lnTo>
                    <a:pt x="378764" y="47574"/>
                  </a:lnTo>
                  <a:lnTo>
                    <a:pt x="369824" y="78155"/>
                  </a:lnTo>
                  <a:lnTo>
                    <a:pt x="369824" y="132537"/>
                  </a:lnTo>
                  <a:lnTo>
                    <a:pt x="408838" y="125564"/>
                  </a:lnTo>
                  <a:lnTo>
                    <a:pt x="448360" y="120599"/>
                  </a:lnTo>
                  <a:lnTo>
                    <a:pt x="488365" y="117614"/>
                  </a:lnTo>
                  <a:lnTo>
                    <a:pt x="528878" y="116624"/>
                  </a:lnTo>
                  <a:lnTo>
                    <a:pt x="569595" y="117805"/>
                  </a:lnTo>
                  <a:lnTo>
                    <a:pt x="610069" y="121094"/>
                  </a:lnTo>
                  <a:lnTo>
                    <a:pt x="650036" y="126123"/>
                  </a:lnTo>
                  <a:lnTo>
                    <a:pt x="689267" y="132537"/>
                  </a:lnTo>
                  <a:lnTo>
                    <a:pt x="689267" y="78155"/>
                  </a:lnTo>
                  <a:close/>
                </a:path>
                <a:path w="1060450" h="532129">
                  <a:moveTo>
                    <a:pt x="1052449" y="531723"/>
                  </a:moveTo>
                  <a:lnTo>
                    <a:pt x="1049375" y="493534"/>
                  </a:lnTo>
                  <a:lnTo>
                    <a:pt x="1025753" y="420966"/>
                  </a:lnTo>
                  <a:lnTo>
                    <a:pt x="1005840" y="387007"/>
                  </a:lnTo>
                  <a:lnTo>
                    <a:pt x="980973" y="354901"/>
                  </a:lnTo>
                  <a:lnTo>
                    <a:pt x="951458" y="324840"/>
                  </a:lnTo>
                  <a:lnTo>
                    <a:pt x="917625" y="297040"/>
                  </a:lnTo>
                  <a:lnTo>
                    <a:pt x="879792" y="271716"/>
                  </a:lnTo>
                  <a:lnTo>
                    <a:pt x="838288" y="249085"/>
                  </a:lnTo>
                  <a:lnTo>
                    <a:pt x="793445" y="229349"/>
                  </a:lnTo>
                  <a:lnTo>
                    <a:pt x="745553" y="212725"/>
                  </a:lnTo>
                  <a:lnTo>
                    <a:pt x="694969" y="199428"/>
                  </a:lnTo>
                  <a:lnTo>
                    <a:pt x="641997" y="189661"/>
                  </a:lnTo>
                  <a:lnTo>
                    <a:pt x="586968" y="183654"/>
                  </a:lnTo>
                  <a:lnTo>
                    <a:pt x="530199" y="181597"/>
                  </a:lnTo>
                  <a:lnTo>
                    <a:pt x="473202" y="183654"/>
                  </a:lnTo>
                  <a:lnTo>
                    <a:pt x="418007" y="189661"/>
                  </a:lnTo>
                  <a:lnTo>
                    <a:pt x="364934" y="199428"/>
                  </a:lnTo>
                  <a:lnTo>
                    <a:pt x="314286" y="212725"/>
                  </a:lnTo>
                  <a:lnTo>
                    <a:pt x="266382" y="229349"/>
                  </a:lnTo>
                  <a:lnTo>
                    <a:pt x="221538" y="249085"/>
                  </a:lnTo>
                  <a:lnTo>
                    <a:pt x="180086" y="271716"/>
                  </a:lnTo>
                  <a:lnTo>
                    <a:pt x="142316" y="297040"/>
                  </a:lnTo>
                  <a:lnTo>
                    <a:pt x="108572" y="324840"/>
                  </a:lnTo>
                  <a:lnTo>
                    <a:pt x="79146" y="354901"/>
                  </a:lnTo>
                  <a:lnTo>
                    <a:pt x="54356" y="387007"/>
                  </a:lnTo>
                  <a:lnTo>
                    <a:pt x="34531" y="420966"/>
                  </a:lnTo>
                  <a:lnTo>
                    <a:pt x="19977" y="456539"/>
                  </a:lnTo>
                  <a:lnTo>
                    <a:pt x="7962" y="531723"/>
                  </a:lnTo>
                  <a:lnTo>
                    <a:pt x="1052449" y="531723"/>
                  </a:lnTo>
                  <a:close/>
                </a:path>
                <a:path w="1060450" h="532129">
                  <a:moveTo>
                    <a:pt x="1060399" y="131203"/>
                  </a:moveTo>
                  <a:lnTo>
                    <a:pt x="1044498" y="92748"/>
                  </a:lnTo>
                  <a:lnTo>
                    <a:pt x="974178" y="61595"/>
                  </a:lnTo>
                  <a:lnTo>
                    <a:pt x="927074" y="53251"/>
                  </a:lnTo>
                  <a:lnTo>
                    <a:pt x="879208" y="53047"/>
                  </a:lnTo>
                  <a:lnTo>
                    <a:pt x="831799" y="60921"/>
                  </a:lnTo>
                  <a:lnTo>
                    <a:pt x="786028" y="76835"/>
                  </a:lnTo>
                  <a:lnTo>
                    <a:pt x="749909" y="100622"/>
                  </a:lnTo>
                  <a:lnTo>
                    <a:pt x="740956" y="131203"/>
                  </a:lnTo>
                  <a:lnTo>
                    <a:pt x="740956" y="145796"/>
                  </a:lnTo>
                  <a:lnTo>
                    <a:pt x="792594" y="161671"/>
                  </a:lnTo>
                  <a:lnTo>
                    <a:pt x="841857" y="181267"/>
                  </a:lnTo>
                  <a:lnTo>
                    <a:pt x="888403" y="204355"/>
                  </a:lnTo>
                  <a:lnTo>
                    <a:pt x="931837" y="230670"/>
                  </a:lnTo>
                  <a:lnTo>
                    <a:pt x="971118" y="258940"/>
                  </a:lnTo>
                  <a:lnTo>
                    <a:pt x="1005560" y="289687"/>
                  </a:lnTo>
                  <a:lnTo>
                    <a:pt x="1035278" y="322427"/>
                  </a:lnTo>
                  <a:lnTo>
                    <a:pt x="1060399" y="356666"/>
                  </a:lnTo>
                  <a:lnTo>
                    <a:pt x="1060399" y="1312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693033" y="1971674"/>
            <a:ext cx="3024505" cy="1557655"/>
            <a:chOff x="3693033" y="1971674"/>
            <a:chExt cx="3024505" cy="1557655"/>
          </a:xfrm>
        </p:grpSpPr>
        <p:sp>
          <p:nvSpPr>
            <p:cNvPr id="25" name="object 25"/>
            <p:cNvSpPr/>
            <p:nvPr/>
          </p:nvSpPr>
          <p:spPr>
            <a:xfrm>
              <a:off x="3693033" y="1971674"/>
              <a:ext cx="3024505" cy="1557655"/>
            </a:xfrm>
            <a:custGeom>
              <a:avLst/>
              <a:gdLst/>
              <a:ahLst/>
              <a:cxnLst/>
              <a:rect l="l" t="t" r="r" b="b"/>
              <a:pathLst>
                <a:path w="3024504" h="1557654">
                  <a:moveTo>
                    <a:pt x="3024505" y="0"/>
                  </a:moveTo>
                  <a:lnTo>
                    <a:pt x="0" y="0"/>
                  </a:lnTo>
                  <a:lnTo>
                    <a:pt x="0" y="1557401"/>
                  </a:lnTo>
                  <a:lnTo>
                    <a:pt x="3024505" y="1557401"/>
                  </a:lnTo>
                  <a:lnTo>
                    <a:pt x="3024505" y="0"/>
                  </a:lnTo>
                  <a:close/>
                </a:path>
              </a:pathLst>
            </a:custGeom>
            <a:solidFill>
              <a:srgbClr val="3899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41750" y="2173490"/>
              <a:ext cx="753745" cy="1224915"/>
            </a:xfrm>
            <a:custGeom>
              <a:avLst/>
              <a:gdLst/>
              <a:ahLst/>
              <a:cxnLst/>
              <a:rect l="l" t="t" r="r" b="b"/>
              <a:pathLst>
                <a:path w="753745" h="1224914">
                  <a:moveTo>
                    <a:pt x="217195" y="922921"/>
                  </a:moveTo>
                  <a:lnTo>
                    <a:pt x="207518" y="880668"/>
                  </a:lnTo>
                  <a:lnTo>
                    <a:pt x="198513" y="833043"/>
                  </a:lnTo>
                  <a:lnTo>
                    <a:pt x="191274" y="780542"/>
                  </a:lnTo>
                  <a:lnTo>
                    <a:pt x="186867" y="723595"/>
                  </a:lnTo>
                  <a:lnTo>
                    <a:pt x="186372" y="662673"/>
                  </a:lnTo>
                  <a:lnTo>
                    <a:pt x="138493" y="667067"/>
                  </a:lnTo>
                  <a:lnTo>
                    <a:pt x="102717" y="687349"/>
                  </a:lnTo>
                  <a:lnTo>
                    <a:pt x="0" y="981125"/>
                  </a:lnTo>
                  <a:lnTo>
                    <a:pt x="88" y="1013396"/>
                  </a:lnTo>
                  <a:lnTo>
                    <a:pt x="18389" y="1037247"/>
                  </a:lnTo>
                  <a:lnTo>
                    <a:pt x="46761" y="1046772"/>
                  </a:lnTo>
                  <a:lnTo>
                    <a:pt x="77038" y="1036027"/>
                  </a:lnTo>
                  <a:lnTo>
                    <a:pt x="217195" y="922921"/>
                  </a:lnTo>
                  <a:close/>
                </a:path>
                <a:path w="753745" h="1224914">
                  <a:moveTo>
                    <a:pt x="711962" y="895400"/>
                  </a:moveTo>
                  <a:lnTo>
                    <a:pt x="710501" y="881392"/>
                  </a:lnTo>
                  <a:lnTo>
                    <a:pt x="705040" y="868248"/>
                  </a:lnTo>
                  <a:lnTo>
                    <a:pt x="695591" y="857059"/>
                  </a:lnTo>
                  <a:lnTo>
                    <a:pt x="652716" y="817765"/>
                  </a:lnTo>
                  <a:lnTo>
                    <a:pt x="616737" y="863638"/>
                  </a:lnTo>
                  <a:lnTo>
                    <a:pt x="580072" y="904684"/>
                  </a:lnTo>
                  <a:lnTo>
                    <a:pt x="543445" y="941044"/>
                  </a:lnTo>
                  <a:lnTo>
                    <a:pt x="507555" y="972883"/>
                  </a:lnTo>
                  <a:lnTo>
                    <a:pt x="473113" y="1000328"/>
                  </a:lnTo>
                  <a:lnTo>
                    <a:pt x="519176" y="1186815"/>
                  </a:lnTo>
                  <a:lnTo>
                    <a:pt x="536524" y="1214069"/>
                  </a:lnTo>
                  <a:lnTo>
                    <a:pt x="564654" y="1224292"/>
                  </a:lnTo>
                  <a:lnTo>
                    <a:pt x="593686" y="1216660"/>
                  </a:lnTo>
                  <a:lnTo>
                    <a:pt x="613689" y="1190421"/>
                  </a:lnTo>
                  <a:lnTo>
                    <a:pt x="709434" y="909167"/>
                  </a:lnTo>
                  <a:lnTo>
                    <a:pt x="711962" y="895400"/>
                  </a:lnTo>
                  <a:close/>
                </a:path>
                <a:path w="753745" h="1224914">
                  <a:moveTo>
                    <a:pt x="743394" y="220878"/>
                  </a:moveTo>
                  <a:lnTo>
                    <a:pt x="719543" y="100901"/>
                  </a:lnTo>
                  <a:lnTo>
                    <a:pt x="707694" y="51485"/>
                  </a:lnTo>
                  <a:lnTo>
                    <a:pt x="694893" y="16103"/>
                  </a:lnTo>
                  <a:lnTo>
                    <a:pt x="680415" y="0"/>
                  </a:lnTo>
                  <a:lnTo>
                    <a:pt x="657593" y="3848"/>
                  </a:lnTo>
                  <a:lnTo>
                    <a:pt x="621792" y="22834"/>
                  </a:lnTo>
                  <a:lnTo>
                    <a:pt x="577469" y="52946"/>
                  </a:lnTo>
                  <a:lnTo>
                    <a:pt x="529082" y="90144"/>
                  </a:lnTo>
                  <a:lnTo>
                    <a:pt x="481063" y="130416"/>
                  </a:lnTo>
                  <a:lnTo>
                    <a:pt x="512902" y="134073"/>
                  </a:lnTo>
                  <a:lnTo>
                    <a:pt x="546214" y="140169"/>
                  </a:lnTo>
                  <a:lnTo>
                    <a:pt x="616178" y="159715"/>
                  </a:lnTo>
                  <a:lnTo>
                    <a:pt x="651979" y="173037"/>
                  </a:lnTo>
                  <a:lnTo>
                    <a:pt x="715594" y="203619"/>
                  </a:lnTo>
                  <a:lnTo>
                    <a:pt x="743394" y="220878"/>
                  </a:lnTo>
                  <a:close/>
                </a:path>
                <a:path w="753745" h="1224914">
                  <a:moveTo>
                    <a:pt x="753364" y="338277"/>
                  </a:moveTo>
                  <a:lnTo>
                    <a:pt x="751789" y="294805"/>
                  </a:lnTo>
                  <a:lnTo>
                    <a:pt x="686587" y="248805"/>
                  </a:lnTo>
                  <a:lnTo>
                    <a:pt x="644626" y="227584"/>
                  </a:lnTo>
                  <a:lnTo>
                    <a:pt x="617880" y="216827"/>
                  </a:lnTo>
                  <a:lnTo>
                    <a:pt x="617880" y="378904"/>
                  </a:lnTo>
                  <a:lnTo>
                    <a:pt x="613981" y="409702"/>
                  </a:lnTo>
                  <a:lnTo>
                    <a:pt x="598284" y="436473"/>
                  </a:lnTo>
                  <a:lnTo>
                    <a:pt x="574103" y="454710"/>
                  </a:lnTo>
                  <a:lnTo>
                    <a:pt x="544677" y="462826"/>
                  </a:lnTo>
                  <a:lnTo>
                    <a:pt x="513219" y="459244"/>
                  </a:lnTo>
                  <a:lnTo>
                    <a:pt x="486448" y="443522"/>
                  </a:lnTo>
                  <a:lnTo>
                    <a:pt x="468210" y="419341"/>
                  </a:lnTo>
                  <a:lnTo>
                    <a:pt x="460082" y="389890"/>
                  </a:lnTo>
                  <a:lnTo>
                    <a:pt x="463651" y="358432"/>
                  </a:lnTo>
                  <a:lnTo>
                    <a:pt x="479348" y="331660"/>
                  </a:lnTo>
                  <a:lnTo>
                    <a:pt x="503529" y="313423"/>
                  </a:lnTo>
                  <a:lnTo>
                    <a:pt x="532955" y="305295"/>
                  </a:lnTo>
                  <a:lnTo>
                    <a:pt x="564400" y="308889"/>
                  </a:lnTo>
                  <a:lnTo>
                    <a:pt x="591502" y="325272"/>
                  </a:lnTo>
                  <a:lnTo>
                    <a:pt x="609854" y="349681"/>
                  </a:lnTo>
                  <a:lnTo>
                    <a:pt x="617880" y="378904"/>
                  </a:lnTo>
                  <a:lnTo>
                    <a:pt x="617880" y="216827"/>
                  </a:lnTo>
                  <a:lnTo>
                    <a:pt x="597547" y="208648"/>
                  </a:lnTo>
                  <a:lnTo>
                    <a:pt x="550938" y="195478"/>
                  </a:lnTo>
                  <a:lnTo>
                    <a:pt x="506399" y="186817"/>
                  </a:lnTo>
                  <a:lnTo>
                    <a:pt x="464947" y="182714"/>
                  </a:lnTo>
                  <a:lnTo>
                    <a:pt x="427558" y="183248"/>
                  </a:lnTo>
                  <a:lnTo>
                    <a:pt x="399694" y="216750"/>
                  </a:lnTo>
                  <a:lnTo>
                    <a:pt x="372351" y="254469"/>
                  </a:lnTo>
                  <a:lnTo>
                    <a:pt x="345960" y="296456"/>
                  </a:lnTo>
                  <a:lnTo>
                    <a:pt x="320967" y="342785"/>
                  </a:lnTo>
                  <a:lnTo>
                    <a:pt x="297827" y="393534"/>
                  </a:lnTo>
                  <a:lnTo>
                    <a:pt x="276961" y="448754"/>
                  </a:lnTo>
                  <a:lnTo>
                    <a:pt x="258775" y="511251"/>
                  </a:lnTo>
                  <a:lnTo>
                    <a:pt x="246697" y="572185"/>
                  </a:lnTo>
                  <a:lnTo>
                    <a:pt x="240030" y="631126"/>
                  </a:lnTo>
                  <a:lnTo>
                    <a:pt x="238036" y="687679"/>
                  </a:lnTo>
                  <a:lnTo>
                    <a:pt x="240004" y="741426"/>
                  </a:lnTo>
                  <a:lnTo>
                    <a:pt x="245198" y="791933"/>
                  </a:lnTo>
                  <a:lnTo>
                    <a:pt x="252895" y="838822"/>
                  </a:lnTo>
                  <a:lnTo>
                    <a:pt x="262369" y="881646"/>
                  </a:lnTo>
                  <a:lnTo>
                    <a:pt x="272897" y="920026"/>
                  </a:lnTo>
                  <a:lnTo>
                    <a:pt x="393420" y="990917"/>
                  </a:lnTo>
                  <a:lnTo>
                    <a:pt x="422503" y="971042"/>
                  </a:lnTo>
                  <a:lnTo>
                    <a:pt x="454393" y="947140"/>
                  </a:lnTo>
                  <a:lnTo>
                    <a:pt x="488226" y="919073"/>
                  </a:lnTo>
                  <a:lnTo>
                    <a:pt x="523151" y="886726"/>
                  </a:lnTo>
                  <a:lnTo>
                    <a:pt x="558342" y="849985"/>
                  </a:lnTo>
                  <a:lnTo>
                    <a:pt x="592937" y="808710"/>
                  </a:lnTo>
                  <a:lnTo>
                    <a:pt x="626097" y="762800"/>
                  </a:lnTo>
                  <a:lnTo>
                    <a:pt x="656983" y="712101"/>
                  </a:lnTo>
                  <a:lnTo>
                    <a:pt x="684720" y="656526"/>
                  </a:lnTo>
                  <a:lnTo>
                    <a:pt x="708494" y="595922"/>
                  </a:lnTo>
                  <a:lnTo>
                    <a:pt x="725703" y="539521"/>
                  </a:lnTo>
                  <a:lnTo>
                    <a:pt x="738441" y="485419"/>
                  </a:lnTo>
                  <a:lnTo>
                    <a:pt x="747052" y="433730"/>
                  </a:lnTo>
                  <a:lnTo>
                    <a:pt x="751903" y="384644"/>
                  </a:lnTo>
                  <a:lnTo>
                    <a:pt x="752462" y="367004"/>
                  </a:lnTo>
                  <a:lnTo>
                    <a:pt x="753364" y="3382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78361" y="3184568"/>
              <a:ext cx="127878" cy="219395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494322" y="1977897"/>
            <a:ext cx="3024505" cy="1557655"/>
            <a:chOff x="494322" y="1977897"/>
            <a:chExt cx="3024505" cy="1557655"/>
          </a:xfrm>
        </p:grpSpPr>
        <p:sp>
          <p:nvSpPr>
            <p:cNvPr id="29" name="object 29"/>
            <p:cNvSpPr/>
            <p:nvPr/>
          </p:nvSpPr>
          <p:spPr>
            <a:xfrm>
              <a:off x="494322" y="1977897"/>
              <a:ext cx="3024505" cy="1557655"/>
            </a:xfrm>
            <a:custGeom>
              <a:avLst/>
              <a:gdLst/>
              <a:ahLst/>
              <a:cxnLst/>
              <a:rect l="l" t="t" r="r" b="b"/>
              <a:pathLst>
                <a:path w="3024504" h="1557654">
                  <a:moveTo>
                    <a:pt x="3024504" y="0"/>
                  </a:moveTo>
                  <a:lnTo>
                    <a:pt x="0" y="0"/>
                  </a:lnTo>
                  <a:lnTo>
                    <a:pt x="0" y="1557401"/>
                  </a:lnTo>
                  <a:lnTo>
                    <a:pt x="3024504" y="1557401"/>
                  </a:lnTo>
                  <a:lnTo>
                    <a:pt x="3024504" y="0"/>
                  </a:lnTo>
                  <a:close/>
                </a:path>
              </a:pathLst>
            </a:custGeom>
            <a:solidFill>
              <a:srgbClr val="FA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7441" y="2351647"/>
              <a:ext cx="1044575" cy="953135"/>
            </a:xfrm>
            <a:custGeom>
              <a:avLst/>
              <a:gdLst/>
              <a:ahLst/>
              <a:cxnLst/>
              <a:rect l="l" t="t" r="r" b="b"/>
              <a:pathLst>
                <a:path w="1044575" h="953135">
                  <a:moveTo>
                    <a:pt x="992303" y="0"/>
                  </a:moveTo>
                  <a:lnTo>
                    <a:pt x="52226" y="0"/>
                  </a:lnTo>
                  <a:lnTo>
                    <a:pt x="31989" y="4249"/>
                  </a:lnTo>
                  <a:lnTo>
                    <a:pt x="15451" y="15465"/>
                  </a:lnTo>
                  <a:lnTo>
                    <a:pt x="4245" y="32012"/>
                  </a:lnTo>
                  <a:lnTo>
                    <a:pt x="0" y="52255"/>
                  </a:lnTo>
                  <a:lnTo>
                    <a:pt x="0" y="687181"/>
                  </a:lnTo>
                  <a:lnTo>
                    <a:pt x="3900" y="707390"/>
                  </a:lnTo>
                  <a:lnTo>
                    <a:pt x="14864" y="723957"/>
                  </a:lnTo>
                  <a:lnTo>
                    <a:pt x="31238" y="735200"/>
                  </a:lnTo>
                  <a:lnTo>
                    <a:pt x="51368" y="739436"/>
                  </a:lnTo>
                  <a:lnTo>
                    <a:pt x="626717" y="739436"/>
                  </a:lnTo>
                  <a:lnTo>
                    <a:pt x="835623" y="953068"/>
                  </a:lnTo>
                  <a:lnTo>
                    <a:pt x="835623" y="740973"/>
                  </a:lnTo>
                  <a:lnTo>
                    <a:pt x="992303" y="740973"/>
                  </a:lnTo>
                  <a:lnTo>
                    <a:pt x="1012540" y="736726"/>
                  </a:lnTo>
                  <a:lnTo>
                    <a:pt x="1029077" y="725513"/>
                  </a:lnTo>
                  <a:lnTo>
                    <a:pt x="1040284" y="708966"/>
                  </a:lnTo>
                  <a:lnTo>
                    <a:pt x="1044529" y="688718"/>
                  </a:lnTo>
                  <a:lnTo>
                    <a:pt x="1044529" y="568582"/>
                  </a:lnTo>
                  <a:lnTo>
                    <a:pt x="522264" y="568582"/>
                  </a:lnTo>
                  <a:lnTo>
                    <a:pt x="490607" y="542399"/>
                  </a:lnTo>
                  <a:lnTo>
                    <a:pt x="420960" y="475403"/>
                  </a:lnTo>
                  <a:lnTo>
                    <a:pt x="351314" y="384927"/>
                  </a:lnTo>
                  <a:lnTo>
                    <a:pt x="319656" y="288300"/>
                  </a:lnTo>
                  <a:lnTo>
                    <a:pt x="325281" y="257188"/>
                  </a:lnTo>
                  <a:lnTo>
                    <a:pt x="340751" y="228383"/>
                  </a:lnTo>
                  <a:lnTo>
                    <a:pt x="363957" y="204750"/>
                  </a:lnTo>
                  <a:lnTo>
                    <a:pt x="392793" y="189154"/>
                  </a:lnTo>
                  <a:lnTo>
                    <a:pt x="425149" y="184460"/>
                  </a:lnTo>
                  <a:lnTo>
                    <a:pt x="1044529" y="184460"/>
                  </a:lnTo>
                  <a:lnTo>
                    <a:pt x="1044529" y="53804"/>
                  </a:lnTo>
                  <a:lnTo>
                    <a:pt x="1040639" y="33119"/>
                  </a:lnTo>
                  <a:lnTo>
                    <a:pt x="1029524" y="16110"/>
                  </a:lnTo>
                  <a:lnTo>
                    <a:pt x="1012855" y="4496"/>
                  </a:lnTo>
                  <a:lnTo>
                    <a:pt x="992303" y="0"/>
                  </a:lnTo>
                  <a:close/>
                </a:path>
                <a:path w="1044575" h="953135">
                  <a:moveTo>
                    <a:pt x="1044529" y="184460"/>
                  </a:moveTo>
                  <a:lnTo>
                    <a:pt x="619365" y="184460"/>
                  </a:lnTo>
                  <a:lnTo>
                    <a:pt x="651720" y="189154"/>
                  </a:lnTo>
                  <a:lnTo>
                    <a:pt x="680556" y="204750"/>
                  </a:lnTo>
                  <a:lnTo>
                    <a:pt x="703763" y="228383"/>
                  </a:lnTo>
                  <a:lnTo>
                    <a:pt x="719234" y="257188"/>
                  </a:lnTo>
                  <a:lnTo>
                    <a:pt x="724860" y="288300"/>
                  </a:lnTo>
                  <a:lnTo>
                    <a:pt x="693204" y="384927"/>
                  </a:lnTo>
                  <a:lnTo>
                    <a:pt x="623562" y="475403"/>
                  </a:lnTo>
                  <a:lnTo>
                    <a:pt x="553920" y="542399"/>
                  </a:lnTo>
                  <a:lnTo>
                    <a:pt x="522264" y="568582"/>
                  </a:lnTo>
                  <a:lnTo>
                    <a:pt x="1044529" y="568582"/>
                  </a:lnTo>
                  <a:lnTo>
                    <a:pt x="1044529" y="184460"/>
                  </a:lnTo>
                  <a:close/>
                </a:path>
                <a:path w="1044575" h="953135">
                  <a:moveTo>
                    <a:pt x="619365" y="184460"/>
                  </a:moveTo>
                  <a:lnTo>
                    <a:pt x="425149" y="184460"/>
                  </a:lnTo>
                  <a:lnTo>
                    <a:pt x="458918" y="193533"/>
                  </a:lnTo>
                  <a:lnTo>
                    <a:pt x="491993" y="219237"/>
                  </a:lnTo>
                  <a:lnTo>
                    <a:pt x="522264" y="264439"/>
                  </a:lnTo>
                  <a:lnTo>
                    <a:pt x="552528" y="219237"/>
                  </a:lnTo>
                  <a:lnTo>
                    <a:pt x="585598" y="193533"/>
                  </a:lnTo>
                  <a:lnTo>
                    <a:pt x="619365" y="1844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94322" y="1977897"/>
            <a:ext cx="3024505" cy="155765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Times New Roman"/>
              <a:cs typeface="Times New Roman"/>
            </a:endParaRPr>
          </a:p>
          <a:p>
            <a:pPr marL="1407795">
              <a:lnSpc>
                <a:spcPct val="100000"/>
              </a:lnSpc>
            </a:pPr>
            <a:r>
              <a:rPr sz="1200" b="1" dirty="0">
                <a:solidFill>
                  <a:srgbClr val="1F5D6C"/>
                </a:solidFill>
                <a:latin typeface="Arial"/>
                <a:cs typeface="Arial"/>
              </a:rPr>
              <a:t>We’re</a:t>
            </a:r>
            <a:r>
              <a:rPr sz="1200" b="1" spc="-60" dirty="0">
                <a:solidFill>
                  <a:srgbClr val="1F5D6C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F5D6C"/>
                </a:solidFill>
                <a:latin typeface="Arial"/>
                <a:cs typeface="Arial"/>
              </a:rPr>
              <a:t>compassionate</a:t>
            </a:r>
            <a:endParaRPr sz="1200">
              <a:latin typeface="Arial"/>
              <a:cs typeface="Arial"/>
            </a:endParaRPr>
          </a:p>
          <a:p>
            <a:pPr marL="1407795" marR="80645">
              <a:lnSpc>
                <a:spcPct val="107200"/>
              </a:lnSpc>
              <a:spcBef>
                <a:spcPts val="800"/>
              </a:spcBef>
            </a:pPr>
            <a:r>
              <a:rPr sz="1200" dirty="0">
                <a:solidFill>
                  <a:srgbClr val="252525"/>
                </a:solidFill>
                <a:latin typeface="Arial"/>
                <a:cs typeface="Arial"/>
              </a:rPr>
              <a:t>We</a:t>
            </a:r>
            <a:r>
              <a:rPr sz="1200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52525"/>
                </a:solidFill>
                <a:latin typeface="Arial"/>
                <a:cs typeface="Arial"/>
              </a:rPr>
              <a:t>care</a:t>
            </a:r>
            <a:r>
              <a:rPr sz="1200" spc="-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52525"/>
                </a:solidFill>
                <a:latin typeface="Arial"/>
                <a:cs typeface="Arial"/>
              </a:rPr>
              <a:t>about</a:t>
            </a:r>
            <a:r>
              <a:rPr sz="12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Arial"/>
                <a:cs typeface="Arial"/>
              </a:rPr>
              <a:t>people, </a:t>
            </a:r>
            <a:r>
              <a:rPr sz="1200" dirty="0">
                <a:solidFill>
                  <a:srgbClr val="252525"/>
                </a:solidFill>
                <a:latin typeface="Arial"/>
                <a:cs typeface="Arial"/>
              </a:rPr>
              <a:t>supporting</a:t>
            </a:r>
            <a:r>
              <a:rPr sz="1200" spc="-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52525"/>
                </a:solidFill>
                <a:latin typeface="Arial"/>
                <a:cs typeface="Arial"/>
              </a:rPr>
              <a:t>them</a:t>
            </a:r>
            <a:r>
              <a:rPr sz="12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252525"/>
                </a:solidFill>
                <a:latin typeface="Arial"/>
                <a:cs typeface="Arial"/>
              </a:rPr>
              <a:t>to </a:t>
            </a:r>
            <a:r>
              <a:rPr sz="1200" dirty="0">
                <a:solidFill>
                  <a:srgbClr val="252525"/>
                </a:solidFill>
                <a:latin typeface="Arial"/>
                <a:cs typeface="Arial"/>
              </a:rPr>
              <a:t>move</a:t>
            </a:r>
            <a:r>
              <a:rPr sz="1200" spc="-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252525"/>
                </a:solidFill>
                <a:latin typeface="Arial"/>
                <a:cs typeface="Arial"/>
              </a:rPr>
              <a:t>forward.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93033" y="1971674"/>
            <a:ext cx="3024505" cy="1557655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Times New Roman"/>
              <a:cs typeface="Times New Roman"/>
            </a:endParaRPr>
          </a:p>
          <a:p>
            <a:pPr marL="128016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D4E9F1"/>
                </a:solidFill>
                <a:latin typeface="Arial"/>
                <a:cs typeface="Arial"/>
              </a:rPr>
              <a:t>We</a:t>
            </a:r>
            <a:r>
              <a:rPr sz="1200" b="1" spc="-35" dirty="0">
                <a:solidFill>
                  <a:srgbClr val="D4E9F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D4E9F1"/>
                </a:solidFill>
                <a:latin typeface="Arial"/>
                <a:cs typeface="Arial"/>
              </a:rPr>
              <a:t>empower</a:t>
            </a:r>
            <a:r>
              <a:rPr sz="1200" b="1" spc="-60" dirty="0">
                <a:solidFill>
                  <a:srgbClr val="D4E9F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4E9F1"/>
                </a:solidFill>
                <a:latin typeface="Arial"/>
                <a:cs typeface="Arial"/>
              </a:rPr>
              <a:t>others</a:t>
            </a:r>
            <a:endParaRPr sz="1200">
              <a:latin typeface="Arial"/>
              <a:cs typeface="Arial"/>
            </a:endParaRPr>
          </a:p>
          <a:p>
            <a:pPr marL="1280160" marR="242570">
              <a:lnSpc>
                <a:spcPct val="107100"/>
              </a:lnSpc>
              <a:spcBef>
                <a:spcPts val="795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give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people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knowledge,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skills,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opportunities</a:t>
            </a:r>
            <a:r>
              <a:rPr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thrive.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4200" y="3682745"/>
            <a:ext cx="3024505" cy="155765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9"/>
              </a:spcBef>
            </a:pPr>
            <a:endParaRPr sz="1200">
              <a:latin typeface="Times New Roman"/>
              <a:cs typeface="Times New Roman"/>
            </a:endParaRPr>
          </a:p>
          <a:p>
            <a:pPr marL="1430020">
              <a:lnSpc>
                <a:spcPct val="100000"/>
              </a:lnSpc>
            </a:pPr>
            <a:r>
              <a:rPr sz="1200" b="1" spc="-10" dirty="0">
                <a:solidFill>
                  <a:srgbClr val="D4E9F1"/>
                </a:solidFill>
                <a:latin typeface="Arial"/>
                <a:cs typeface="Arial"/>
              </a:rPr>
              <a:t>We’re</a:t>
            </a:r>
            <a:endParaRPr sz="1200">
              <a:latin typeface="Arial"/>
              <a:cs typeface="Arial"/>
            </a:endParaRPr>
          </a:p>
          <a:p>
            <a:pPr marL="1430020">
              <a:lnSpc>
                <a:spcPct val="100000"/>
              </a:lnSpc>
              <a:spcBef>
                <a:spcPts val="110"/>
              </a:spcBef>
            </a:pPr>
            <a:r>
              <a:rPr sz="1200" b="1" spc="-10" dirty="0">
                <a:solidFill>
                  <a:srgbClr val="D4E9F1"/>
                </a:solidFill>
                <a:latin typeface="Arial"/>
                <a:cs typeface="Arial"/>
              </a:rPr>
              <a:t>collaborative</a:t>
            </a:r>
            <a:endParaRPr sz="1200">
              <a:latin typeface="Arial"/>
              <a:cs typeface="Arial"/>
            </a:endParaRPr>
          </a:p>
          <a:p>
            <a:pPr marL="1430020" marR="389255">
              <a:lnSpc>
                <a:spcPct val="107100"/>
              </a:lnSpc>
              <a:spcBef>
                <a:spcPts val="795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things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people,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them.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93033" y="3682745"/>
            <a:ext cx="3024505" cy="1557655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45"/>
              </a:spcBef>
            </a:pPr>
            <a:endParaRPr sz="1200">
              <a:latin typeface="Times New Roman"/>
              <a:cs typeface="Times New Roman"/>
            </a:endParaRPr>
          </a:p>
          <a:p>
            <a:pPr marL="1280160">
              <a:lnSpc>
                <a:spcPct val="100000"/>
              </a:lnSpc>
            </a:pPr>
            <a:r>
              <a:rPr sz="1200" b="1" dirty="0">
                <a:solidFill>
                  <a:srgbClr val="D4E9F1"/>
                </a:solidFill>
                <a:latin typeface="Arial"/>
                <a:cs typeface="Arial"/>
              </a:rPr>
              <a:t>We’re</a:t>
            </a:r>
            <a:r>
              <a:rPr sz="1200" b="1" spc="-60" dirty="0">
                <a:solidFill>
                  <a:srgbClr val="D4E9F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D4E9F1"/>
                </a:solidFill>
                <a:latin typeface="Arial"/>
                <a:cs typeface="Arial"/>
              </a:rPr>
              <a:t>curious</a:t>
            </a:r>
            <a:endParaRPr sz="1200">
              <a:latin typeface="Arial"/>
              <a:cs typeface="Arial"/>
            </a:endParaRPr>
          </a:p>
          <a:p>
            <a:pPr marL="1280160" marR="265430">
              <a:lnSpc>
                <a:spcPct val="107100"/>
              </a:lnSpc>
              <a:spcBef>
                <a:spcPts val="8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sz="1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explore,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innovate,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challenge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improve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do.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5" name="object 35" descr="A group of people standing together  AI-generated content may be incorrect.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77582" y="7756610"/>
            <a:ext cx="5082539" cy="29333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1690</Words>
  <Application>Microsoft Office PowerPoint</Application>
  <PresentationFormat>Custom</PresentationFormat>
  <Paragraphs>159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JOB DESCRIPTION</vt:lpstr>
      <vt:lpstr>JOB DESCRIPTION</vt:lpstr>
      <vt:lpstr>JOB DESCRIPTION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Courtney Greenfield</dc:creator>
  <cp:lastModifiedBy>Sally Dickson</cp:lastModifiedBy>
  <cp:revision>4</cp:revision>
  <dcterms:created xsi:type="dcterms:W3CDTF">2026-11-02T14:54:21Z</dcterms:created>
  <dcterms:modified xsi:type="dcterms:W3CDTF">2026-11-03T10:46:18Z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2026-10-28T00:00:00Z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2026-11-02T00:00:00Z</vt:filetime>
  </property>
  <property fmtid="{D5CDD505-2E9C-101B-9397-08002B2CF9AE}" pid="5" name="MSIP_Label_47e51286-47c4-4123-8966-22562bada071_ActionId">
    <vt:lpwstr>0efbb3e2-5dbc-4aa5-9b04-f85202a64db9</vt:lpwstr>
  </property>
  <property fmtid="{D5CDD505-2E9C-101B-9397-08002B2CF9AE}" pid="6" name="MSIP_Label_47e51286-47c4-4123-8966-22562bada071_ContentBits">
    <vt:lpwstr>2</vt:lpwstr>
  </property>
  <property fmtid="{D5CDD505-2E9C-101B-9397-08002B2CF9AE}" pid="7" name="MSIP_Label_47e51286-47c4-4123-8966-22562bada071_Enabled">
    <vt:lpwstr>true</vt:lpwstr>
  </property>
  <property fmtid="{D5CDD505-2E9C-101B-9397-08002B2CF9AE}" pid="8" name="MSIP_Label_47e51286-47c4-4123-8966-22562bada071_Method">
    <vt:lpwstr>Privileged</vt:lpwstr>
  </property>
  <property fmtid="{D5CDD505-2E9C-101B-9397-08002B2CF9AE}" pid="9" name="MSIP_Label_47e51286-47c4-4123-8966-22562bada071_Name">
    <vt:lpwstr>Internal</vt:lpwstr>
  </property>
  <property fmtid="{D5CDD505-2E9C-101B-9397-08002B2CF9AE}" pid="10" name="MSIP_Label_47e51286-47c4-4123-8966-22562bada071_SetDate">
    <vt:lpwstr>2026-08-06T14:29:03Z</vt:lpwstr>
  </property>
  <property fmtid="{D5CDD505-2E9C-101B-9397-08002B2CF9AE}" pid="11" name="MSIP_Label_47e51286-47c4-4123-8966-22562bada071_SiteId">
    <vt:lpwstr>f1ded84e-ebd3-46b2-98f8-658f4ca1209c</vt:lpwstr>
  </property>
  <property fmtid="{D5CDD505-2E9C-101B-9397-08002B2CF9AE}" pid="12" name="MSIP_Label_47e51286-47c4-4123-8966-22562bada071_Tag">
    <vt:lpwstr>10, 0, 1, 1</vt:lpwstr>
  </property>
  <property fmtid="{D5CDD505-2E9C-101B-9397-08002B2CF9AE}" pid="13" name="Producer">
    <vt:lpwstr>Microsoft® PowerPoint® for Microsoft 365</vt:lpwstr>
  </property>
</Properties>
</file>