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7199313" cy="10691813"/>
  <p:notesSz cx="6858000" cy="9144000"/>
  <p:defaultTextStyle>
    <a:defPPr>
      <a:buNone/>
    </a:defPPr>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325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Wright" userId="4f17f914-c3e0-4dad-973f-60bb025d5a79" providerId="ADAL" clId="{770FC4A5-224E-47DB-8324-8ACF563BB8C1}"/>
    <pc:docChg chg="custSel mod modSld modMainMaster">
      <pc:chgData name="Paul Wright" userId="4f17f914-c3e0-4dad-973f-60bb025d5a79" providerId="ADAL" clId="{770FC4A5-224E-47DB-8324-8ACF563BB8C1}" dt="2026-11-02T14:15:16.617" v="31" actId="33524"/>
      <pc:docMkLst>
        <pc:docMk/>
      </pc:docMkLst>
      <pc:sldChg chg="modSp mod">
        <pc:chgData name="Paul Wright" userId="4f17f914-c3e0-4dad-973f-60bb025d5a79" providerId="ADAL" clId="{770FC4A5-224E-47DB-8324-8ACF563BB8C1}" dt="2026-11-02T14:15:16.617" v="31" actId="33524"/>
        <pc:sldMkLst>
          <pc:docMk/>
          <pc:sldMk cId="2840316452" sldId="256"/>
        </pc:sldMkLst>
        <pc:graphicFrameChg chg="modGraphic">
          <ac:chgData name="Paul Wright" userId="4f17f914-c3e0-4dad-973f-60bb025d5a79" providerId="ADAL" clId="{770FC4A5-224E-47DB-8324-8ACF563BB8C1}" dt="2026-11-02T14:15:16.617" v="31" actId="33524"/>
          <ac:graphicFrameMkLst>
            <pc:docMk/>
            <pc:sldMk cId="2840316452" sldId="256"/>
            <ac:graphicFrameMk id="7" creationId="{84D4F4EE-C59A-426B-A165-B1140E7E31C8}"/>
          </ac:graphicFrameMkLst>
        </pc:graphicFrameChg>
      </pc:sldChg>
      <pc:sldMasterChg chg="addSp mod">
        <pc:chgData name="Paul Wright" userId="4f17f914-c3e0-4dad-973f-60bb025d5a79" providerId="ADAL" clId="{770FC4A5-224E-47DB-8324-8ACF563BB8C1}" dt="2026-10-30T10:17:42.639" v="0" actId="33475"/>
        <pc:sldMasterMkLst>
          <pc:docMk/>
          <pc:sldMasterMk cId="0" sldId="2147483648"/>
        </pc:sldMasterMkLst>
        <pc:spChg chg="add">
          <ac:chgData name="Paul Wright" userId="4f17f914-c3e0-4dad-973f-60bb025d5a79" providerId="ADAL" clId="{770FC4A5-224E-47DB-8324-8ACF563BB8C1}" dt="2026-10-30T10:17:42.639" v="0" actId="33475"/>
          <ac:spMkLst>
            <pc:docMk/>
            <pc:sldMasterMk cId="0" sldId="2147483648"/>
            <ac:spMk id="8" creationId="{84B8D93D-F2D8-2C32-9FFB-E3B46DBB2C16}"/>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Catch22_Career_Coach_National Jobs Guarantee(4).docx;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5388E-8F8A-4928-8325-9498BB80D63A}"/>
              </a:ext>
            </a:extLst>
          </p:cNvPr>
          <p:cNvSpPr>
            <a:spLocks noGrp="1"/>
          </p:cNvSpPr>
          <p:nvPr>
            <p:ph type="ctrTitle"/>
          </p:nvPr>
        </p:nvSpPr>
        <p:spPr>
          <a:xfrm>
            <a:off x="539949" y="1749795"/>
            <a:ext cx="6119416" cy="3722335"/>
          </a:xfrm>
        </p:spPr>
        <p:txBody>
          <a:bodyPr anchor="b"/>
          <a:lstStyle>
            <a:lvl1pPr algn="ctr">
              <a:buNone/>
              <a:defRPr sz="4724"/>
            </a:lvl1pPr>
          </a:lstStyle>
          <a:p>
            <a:r>
              <a:t>Click to edit Master title style</a:t>
            </a:r>
          </a:p>
        </p:txBody>
      </p:sp>
      <p:sp>
        <p:nvSpPr>
          <p:cNvPr id="3" name="Subtitle 2">
            <a:extLst>
              <a:ext uri="{FF2B5EF4-FFF2-40B4-BE49-F238E27FC236}">
                <a16:creationId xmlns:a16="http://schemas.microsoft.com/office/drawing/2014/main" id="{934C9757-E31E-45FC-A366-8CD245924802}"/>
              </a:ext>
            </a:extLst>
          </p:cNvPr>
          <p:cNvSpPr>
            <a:spLocks noGrp="1"/>
          </p:cNvSpPr>
          <p:nvPr>
            <p:ph type="subTitle" idx="1"/>
          </p:nvPr>
        </p:nvSpPr>
        <p:spPr>
          <a:xfrm>
            <a:off x="899914" y="5615678"/>
            <a:ext cx="5399485" cy="2581379"/>
          </a:xfrm>
        </p:spPr>
        <p:txBody>
          <a:bodyPr/>
          <a:lstStyle>
            <a:lvl1pPr marL="0" indent="0" algn="ctr">
              <a:buNone/>
              <a:defRPr sz="1890"/>
            </a:lvl1pPr>
            <a:lvl2pPr marL="359954" indent="0" algn="ctr">
              <a:buNone/>
              <a:defRPr sz="1575"/>
            </a:lvl2pPr>
            <a:lvl3pPr marL="719907" indent="0" algn="ctr">
              <a:buNone/>
              <a:defRPr sz="1417"/>
            </a:lvl3pPr>
            <a:lvl4pPr marL="1079861" indent="0" algn="ctr">
              <a:buNone/>
              <a:defRPr sz="1260"/>
            </a:lvl4pPr>
            <a:lvl5pPr marL="1439814" indent="0" algn="ctr">
              <a:buNone/>
              <a:defRPr sz="1260"/>
            </a:lvl5pPr>
            <a:lvl6pPr marL="1799768" indent="0" algn="ctr">
              <a:buNone/>
              <a:defRPr sz="1260"/>
            </a:lvl6pPr>
            <a:lvl7pPr marL="2159721" indent="0" algn="ctr">
              <a:buNone/>
              <a:defRPr sz="1260"/>
            </a:lvl7pPr>
            <a:lvl8pPr marL="2519675" indent="0" algn="ctr">
              <a:buNone/>
              <a:defRPr sz="1260"/>
            </a:lvl8pPr>
            <a:lvl9pPr marL="2879628" indent="0" algn="ctr">
              <a:buNone/>
              <a:defRPr sz="1260"/>
            </a:lvl9pPr>
          </a:lstStyle>
          <a:p>
            <a:r>
              <a:t>Click to edit Master subtitle style</a:t>
            </a:r>
          </a:p>
        </p:txBody>
      </p:sp>
      <p:sp>
        <p:nvSpPr>
          <p:cNvPr id="4" name="Date Placeholder 3">
            <a:extLst>
              <a:ext uri="{FF2B5EF4-FFF2-40B4-BE49-F238E27FC236}">
                <a16:creationId xmlns:a16="http://schemas.microsoft.com/office/drawing/2014/main" id="{7475AA7C-11D4-4345-AC4D-967FEF4C5703}"/>
              </a:ext>
            </a:extLst>
          </p:cNvPr>
          <p:cNvSpPr>
            <a:spLocks noGrp="1"/>
          </p:cNvSpPr>
          <p:nvPr>
            <p:ph type="dt" idx="10"/>
          </p:nvPr>
        </p:nvSpPr>
        <p:spPr/>
        <p:txBody>
          <a:bodyPr/>
          <a:lstStyle/>
          <a:p>
            <a:fld id="{2D536386-C03D-9145-B9B6-E2C5BB69DA3A}" type="datetimeFigureOut">
              <a:t>11/2/2026</a:t>
            </a:fld>
            <a:endParaRPr/>
          </a:p>
        </p:txBody>
      </p:sp>
      <p:sp>
        <p:nvSpPr>
          <p:cNvPr id="5" name="Footer Placeholder 4">
            <a:extLst>
              <a:ext uri="{FF2B5EF4-FFF2-40B4-BE49-F238E27FC236}">
                <a16:creationId xmlns:a16="http://schemas.microsoft.com/office/drawing/2014/main" id="{C252E1D8-0AFA-4C2A-9CAF-5E15267DB256}"/>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5A19CDA4-48F3-4215-A272-95D5A66771B6}"/>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3AC76-FA27-42E7-AA59-7475333F69A0}"/>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2903A235-4BCD-407A-B52F-D47B7EC5231D}"/>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0313F48-0AF0-4601-B59B-52287943B8C1}"/>
              </a:ext>
            </a:extLst>
          </p:cNvPr>
          <p:cNvSpPr>
            <a:spLocks noGrp="1"/>
          </p:cNvSpPr>
          <p:nvPr>
            <p:ph type="dt" idx="10"/>
          </p:nvPr>
        </p:nvSpPr>
        <p:spPr/>
        <p:txBody>
          <a:bodyPr/>
          <a:lstStyle/>
          <a:p>
            <a:fld id="{2D536386-C03D-9145-B9B6-E2C5BB69DA3A}" type="datetimeFigureOut">
              <a:t>11/2/2026</a:t>
            </a:fld>
            <a:endParaRPr/>
          </a:p>
        </p:txBody>
      </p:sp>
      <p:sp>
        <p:nvSpPr>
          <p:cNvPr id="5" name="Footer Placeholder 4">
            <a:extLst>
              <a:ext uri="{FF2B5EF4-FFF2-40B4-BE49-F238E27FC236}">
                <a16:creationId xmlns:a16="http://schemas.microsoft.com/office/drawing/2014/main" id="{8AE16FAA-0B09-46B8-804D-C2D0891B3DD9}"/>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8F72D6D1-D3D3-44CA-B356-5475F042C947}"/>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C94A7-AE13-4E14-94C2-174692FD8ADF}"/>
              </a:ext>
            </a:extLst>
          </p:cNvPr>
          <p:cNvSpPr>
            <a:spLocks noGrp="1"/>
          </p:cNvSpPr>
          <p:nvPr>
            <p:ph type="title"/>
          </p:nvPr>
        </p:nvSpPr>
        <p:spPr>
          <a:xfrm>
            <a:off x="491204" y="2665532"/>
            <a:ext cx="6209407" cy="4447496"/>
          </a:xfrm>
        </p:spPr>
        <p:txBody>
          <a:bodyPr anchor="b"/>
          <a:lstStyle>
            <a:lvl1pPr>
              <a:buNone/>
              <a:defRPr sz="4724"/>
            </a:lvl1pPr>
          </a:lstStyle>
          <a:p>
            <a:r>
              <a:t>Click to edit Master title style</a:t>
            </a:r>
          </a:p>
        </p:txBody>
      </p:sp>
      <p:sp>
        <p:nvSpPr>
          <p:cNvPr id="3" name="Text Placeholder 2">
            <a:extLst>
              <a:ext uri="{FF2B5EF4-FFF2-40B4-BE49-F238E27FC236}">
                <a16:creationId xmlns:a16="http://schemas.microsoft.com/office/drawing/2014/main" id="{DB0D8871-DE10-44F4-8CB7-1C9EB4424F8C}"/>
              </a:ext>
            </a:extLst>
          </p:cNvPr>
          <p:cNvSpPr>
            <a:spLocks noGrp="1"/>
          </p:cNvSpPr>
          <p:nvPr>
            <p:ph type="body" idx="1"/>
          </p:nvPr>
        </p:nvSpPr>
        <p:spPr>
          <a:xfrm>
            <a:off x="491204" y="7155103"/>
            <a:ext cx="6209407" cy="2338833"/>
          </a:xfrm>
        </p:spPr>
        <p:txBody>
          <a:bodyPr/>
          <a:lstStyle>
            <a:lvl1pPr marL="0" indent="0">
              <a:buNone/>
              <a:defRPr sz="1890">
                <a:solidFill>
                  <a:schemeClr val="tx1">
                    <a:tint val="82000"/>
                  </a:schemeClr>
                </a:solidFill>
              </a:defRPr>
            </a:lvl1pPr>
            <a:lvl2pPr marL="359954" indent="0">
              <a:buNone/>
              <a:defRPr sz="1575">
                <a:solidFill>
                  <a:schemeClr val="tx1">
                    <a:tint val="82000"/>
                  </a:schemeClr>
                </a:solidFill>
              </a:defRPr>
            </a:lvl2pPr>
            <a:lvl3pPr marL="719907" indent="0">
              <a:buNone/>
              <a:defRPr sz="1417">
                <a:solidFill>
                  <a:schemeClr val="tx1">
                    <a:tint val="82000"/>
                  </a:schemeClr>
                </a:solidFill>
              </a:defRPr>
            </a:lvl3pPr>
            <a:lvl4pPr marL="1079861" indent="0">
              <a:buNone/>
              <a:defRPr sz="1260">
                <a:solidFill>
                  <a:schemeClr val="tx1">
                    <a:tint val="82000"/>
                  </a:schemeClr>
                </a:solidFill>
              </a:defRPr>
            </a:lvl4pPr>
            <a:lvl5pPr marL="1439814" indent="0">
              <a:buNone/>
              <a:defRPr sz="1260">
                <a:solidFill>
                  <a:schemeClr val="tx1">
                    <a:tint val="82000"/>
                  </a:schemeClr>
                </a:solidFill>
              </a:defRPr>
            </a:lvl5pPr>
            <a:lvl6pPr marL="1799768" indent="0">
              <a:buNone/>
              <a:defRPr sz="1260">
                <a:solidFill>
                  <a:schemeClr val="tx1">
                    <a:tint val="82000"/>
                  </a:schemeClr>
                </a:solidFill>
              </a:defRPr>
            </a:lvl6pPr>
            <a:lvl7pPr marL="2159721" indent="0">
              <a:buNone/>
              <a:defRPr sz="1260">
                <a:solidFill>
                  <a:schemeClr val="tx1">
                    <a:tint val="82000"/>
                  </a:schemeClr>
                </a:solidFill>
              </a:defRPr>
            </a:lvl7pPr>
            <a:lvl8pPr marL="2519675" indent="0">
              <a:buNone/>
              <a:defRPr sz="1260">
                <a:solidFill>
                  <a:schemeClr val="tx1">
                    <a:tint val="82000"/>
                  </a:schemeClr>
                </a:solidFill>
              </a:defRPr>
            </a:lvl8pPr>
            <a:lvl9pPr marL="2879628" indent="0">
              <a:buNone/>
              <a:defRPr sz="1260">
                <a:solidFill>
                  <a:schemeClr val="tx1">
                    <a:tint val="82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8122DA00-80DD-4733-A21D-DB92673E37E0}"/>
              </a:ext>
            </a:extLst>
          </p:cNvPr>
          <p:cNvSpPr>
            <a:spLocks noGrp="1"/>
          </p:cNvSpPr>
          <p:nvPr>
            <p:ph type="dt" idx="10"/>
          </p:nvPr>
        </p:nvSpPr>
        <p:spPr/>
        <p:txBody>
          <a:bodyPr/>
          <a:lstStyle/>
          <a:p>
            <a:fld id="{2D536386-C03D-9145-B9B6-E2C5BB69DA3A}" type="datetimeFigureOut">
              <a:t>11/2/2026</a:t>
            </a:fld>
            <a:endParaRPr/>
          </a:p>
        </p:txBody>
      </p:sp>
      <p:sp>
        <p:nvSpPr>
          <p:cNvPr id="5" name="Footer Placeholder 4">
            <a:extLst>
              <a:ext uri="{FF2B5EF4-FFF2-40B4-BE49-F238E27FC236}">
                <a16:creationId xmlns:a16="http://schemas.microsoft.com/office/drawing/2014/main" id="{BB878984-1254-4F36-A3A9-4CFCB7BE3E59}"/>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C19FB10-75B7-4248-9E67-0754C7820649}"/>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B52A5-8528-4848-B927-8816DFF8C1BA}"/>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A7E6400A-755C-40AB-8953-6F2C25157055}"/>
              </a:ext>
            </a:extLst>
          </p:cNvPr>
          <p:cNvSpPr>
            <a:spLocks noGrp="1"/>
          </p:cNvSpPr>
          <p:nvPr>
            <p:ph idx="1"/>
          </p:nvPr>
        </p:nvSpPr>
        <p:spPr>
          <a:xfrm>
            <a:off x="494953" y="2846200"/>
            <a:ext cx="3059708" cy="6783857"/>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82AA6522-2BFD-49AC-973D-C951C0E462A0}"/>
              </a:ext>
            </a:extLst>
          </p:cNvPr>
          <p:cNvSpPr>
            <a:spLocks noGrp="1"/>
          </p:cNvSpPr>
          <p:nvPr>
            <p:ph idx="2"/>
          </p:nvPr>
        </p:nvSpPr>
        <p:spPr>
          <a:xfrm>
            <a:off x="3644652" y="2846200"/>
            <a:ext cx="3059708" cy="6783857"/>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367DD87C-A3F2-4BA8-9F4A-E5B216E79139}"/>
              </a:ext>
            </a:extLst>
          </p:cNvPr>
          <p:cNvSpPr>
            <a:spLocks noGrp="1"/>
          </p:cNvSpPr>
          <p:nvPr>
            <p:ph type="dt" idx="10"/>
          </p:nvPr>
        </p:nvSpPr>
        <p:spPr/>
        <p:txBody>
          <a:bodyPr/>
          <a:lstStyle/>
          <a:p>
            <a:fld id="{2D536386-C03D-9145-B9B6-E2C5BB69DA3A}" type="datetimeFigureOut">
              <a:t>11/2/2026</a:t>
            </a:fld>
            <a:endParaRPr/>
          </a:p>
        </p:txBody>
      </p:sp>
      <p:sp>
        <p:nvSpPr>
          <p:cNvPr id="6" name="Footer Placeholder 5">
            <a:extLst>
              <a:ext uri="{FF2B5EF4-FFF2-40B4-BE49-F238E27FC236}">
                <a16:creationId xmlns:a16="http://schemas.microsoft.com/office/drawing/2014/main" id="{88362A2B-5DA2-42A6-A2D4-8C7DAB9D3B71}"/>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AE8B9C97-07A4-44F9-B1E1-EB1FAC2DA188}"/>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98709-5F7C-4508-9708-6EF6458B0D84}"/>
              </a:ext>
            </a:extLst>
          </p:cNvPr>
          <p:cNvSpPr>
            <a:spLocks noGrp="1"/>
          </p:cNvSpPr>
          <p:nvPr>
            <p:ph type="title"/>
          </p:nvPr>
        </p:nvSpPr>
        <p:spPr>
          <a:xfrm>
            <a:off x="495891" y="569242"/>
            <a:ext cx="6209407" cy="2066590"/>
          </a:xfrm>
        </p:spPr>
        <p:txBody>
          <a:bodyPr/>
          <a:lstStyle/>
          <a:p>
            <a:r>
              <a:t>Click to edit Master title style</a:t>
            </a:r>
          </a:p>
        </p:txBody>
      </p:sp>
      <p:sp>
        <p:nvSpPr>
          <p:cNvPr id="3" name="Text Placeholder 2">
            <a:extLst>
              <a:ext uri="{FF2B5EF4-FFF2-40B4-BE49-F238E27FC236}">
                <a16:creationId xmlns:a16="http://schemas.microsoft.com/office/drawing/2014/main" id="{F98EAA7D-FBD3-4080-A4D1-6524C37C1465}"/>
              </a:ext>
            </a:extLst>
          </p:cNvPr>
          <p:cNvSpPr>
            <a:spLocks noGrp="1"/>
          </p:cNvSpPr>
          <p:nvPr>
            <p:ph type="body" idx="1"/>
          </p:nvPr>
        </p:nvSpPr>
        <p:spPr>
          <a:xfrm>
            <a:off x="495891" y="2620980"/>
            <a:ext cx="3045646" cy="1284502"/>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buNone/>
            </a:pPr>
            <a:r>
              <a:t>Click to edit Master text styles</a:t>
            </a:r>
          </a:p>
        </p:txBody>
      </p:sp>
      <p:sp>
        <p:nvSpPr>
          <p:cNvPr id="4" name="Content Placeholder 3">
            <a:extLst>
              <a:ext uri="{FF2B5EF4-FFF2-40B4-BE49-F238E27FC236}">
                <a16:creationId xmlns:a16="http://schemas.microsoft.com/office/drawing/2014/main" id="{A9AD6098-6B10-4B08-9A29-C4782E60B018}"/>
              </a:ext>
            </a:extLst>
          </p:cNvPr>
          <p:cNvSpPr>
            <a:spLocks noGrp="1"/>
          </p:cNvSpPr>
          <p:nvPr>
            <p:ph idx="2"/>
          </p:nvPr>
        </p:nvSpPr>
        <p:spPr>
          <a:xfrm>
            <a:off x="495891" y="3905482"/>
            <a:ext cx="3045646" cy="574437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FC91905C-166E-4216-ABA2-47AACBDF985A}"/>
              </a:ext>
            </a:extLst>
          </p:cNvPr>
          <p:cNvSpPr>
            <a:spLocks noGrp="1"/>
          </p:cNvSpPr>
          <p:nvPr>
            <p:ph type="body" idx="3"/>
          </p:nvPr>
        </p:nvSpPr>
        <p:spPr>
          <a:xfrm>
            <a:off x="3644652" y="2620980"/>
            <a:ext cx="3060646" cy="1284502"/>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buNone/>
            </a:pPr>
            <a:r>
              <a:t>Click to edit Master text styles</a:t>
            </a:r>
          </a:p>
        </p:txBody>
      </p:sp>
      <p:sp>
        <p:nvSpPr>
          <p:cNvPr id="6" name="Content Placeholder 5">
            <a:extLst>
              <a:ext uri="{FF2B5EF4-FFF2-40B4-BE49-F238E27FC236}">
                <a16:creationId xmlns:a16="http://schemas.microsoft.com/office/drawing/2014/main" id="{1CD65AAC-0158-4238-9D19-B9374EE19C2D}"/>
              </a:ext>
            </a:extLst>
          </p:cNvPr>
          <p:cNvSpPr>
            <a:spLocks noGrp="1"/>
          </p:cNvSpPr>
          <p:nvPr>
            <p:ph idx="4"/>
          </p:nvPr>
        </p:nvSpPr>
        <p:spPr>
          <a:xfrm>
            <a:off x="3644652" y="3905482"/>
            <a:ext cx="3060646" cy="574437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CF2AB964-D898-4FDB-9291-503E3B285486}"/>
              </a:ext>
            </a:extLst>
          </p:cNvPr>
          <p:cNvSpPr>
            <a:spLocks noGrp="1"/>
          </p:cNvSpPr>
          <p:nvPr>
            <p:ph type="dt" idx="10"/>
          </p:nvPr>
        </p:nvSpPr>
        <p:spPr/>
        <p:txBody>
          <a:bodyPr/>
          <a:lstStyle/>
          <a:p>
            <a:fld id="{2D536386-C03D-9145-B9B6-E2C5BB69DA3A}" type="datetimeFigureOut">
              <a:t>11/2/2026</a:t>
            </a:fld>
            <a:endParaRPr/>
          </a:p>
        </p:txBody>
      </p:sp>
      <p:sp>
        <p:nvSpPr>
          <p:cNvPr id="8" name="Footer Placeholder 7">
            <a:extLst>
              <a:ext uri="{FF2B5EF4-FFF2-40B4-BE49-F238E27FC236}">
                <a16:creationId xmlns:a16="http://schemas.microsoft.com/office/drawing/2014/main" id="{ADCEA96A-E14D-4C53-BA90-F5BF90399E3B}"/>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3D7F869C-4A8B-48CF-9A00-C47BD11EBCC8}"/>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AD8A3-D4DD-4E02-8B8A-37C040E45193}"/>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2EABECBF-0B59-4763-8610-096F2FDDF9DE}"/>
              </a:ext>
            </a:extLst>
          </p:cNvPr>
          <p:cNvSpPr>
            <a:spLocks noGrp="1"/>
          </p:cNvSpPr>
          <p:nvPr>
            <p:ph type="dt" idx="10"/>
          </p:nvPr>
        </p:nvSpPr>
        <p:spPr/>
        <p:txBody>
          <a:bodyPr/>
          <a:lstStyle/>
          <a:p>
            <a:fld id="{2D536386-C03D-9145-B9B6-E2C5BB69DA3A}" type="datetimeFigureOut">
              <a:t>11/2/2026</a:t>
            </a:fld>
            <a:endParaRPr/>
          </a:p>
        </p:txBody>
      </p:sp>
      <p:sp>
        <p:nvSpPr>
          <p:cNvPr id="4" name="Footer Placeholder 3">
            <a:extLst>
              <a:ext uri="{FF2B5EF4-FFF2-40B4-BE49-F238E27FC236}">
                <a16:creationId xmlns:a16="http://schemas.microsoft.com/office/drawing/2014/main" id="{E5B019B5-17C0-492E-A28B-65351BCD1B55}"/>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6C42E974-171A-4B23-959E-7102B448932E}"/>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AA3A3C-353E-403C-92E8-A6896BC07C20}"/>
              </a:ext>
            </a:extLst>
          </p:cNvPr>
          <p:cNvSpPr>
            <a:spLocks noGrp="1"/>
          </p:cNvSpPr>
          <p:nvPr>
            <p:ph type="dt" idx="10"/>
          </p:nvPr>
        </p:nvSpPr>
        <p:spPr/>
        <p:txBody>
          <a:bodyPr/>
          <a:lstStyle/>
          <a:p>
            <a:fld id="{2D536386-C03D-9145-B9B6-E2C5BB69DA3A}" type="datetimeFigureOut">
              <a:t>11/2/2026</a:t>
            </a:fld>
            <a:endParaRPr/>
          </a:p>
        </p:txBody>
      </p:sp>
      <p:sp>
        <p:nvSpPr>
          <p:cNvPr id="3" name="Footer Placeholder 2">
            <a:extLst>
              <a:ext uri="{FF2B5EF4-FFF2-40B4-BE49-F238E27FC236}">
                <a16:creationId xmlns:a16="http://schemas.microsoft.com/office/drawing/2014/main" id="{20B4C5E9-F230-476A-AC94-8631C3D78A2D}"/>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AE02FBE0-EF60-49F6-92B0-6F4FFB8291E4}"/>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7C04D-AA47-4C82-93F3-BD2B51D237C7}"/>
              </a:ext>
            </a:extLst>
          </p:cNvPr>
          <p:cNvSpPr>
            <a:spLocks noGrp="1"/>
          </p:cNvSpPr>
          <p:nvPr>
            <p:ph type="title"/>
          </p:nvPr>
        </p:nvSpPr>
        <p:spPr>
          <a:xfrm>
            <a:off x="495890" y="712788"/>
            <a:ext cx="2321966" cy="2494756"/>
          </a:xfrm>
        </p:spPr>
        <p:txBody>
          <a:bodyPr anchor="b"/>
          <a:lstStyle>
            <a:lvl1pPr>
              <a:buNone/>
              <a:defRPr sz="2519"/>
            </a:lvl1pPr>
          </a:lstStyle>
          <a:p>
            <a:r>
              <a:t>Click to edit Master title style</a:t>
            </a:r>
          </a:p>
        </p:txBody>
      </p:sp>
      <p:sp>
        <p:nvSpPr>
          <p:cNvPr id="3" name="Content Placeholder 2">
            <a:extLst>
              <a:ext uri="{FF2B5EF4-FFF2-40B4-BE49-F238E27FC236}">
                <a16:creationId xmlns:a16="http://schemas.microsoft.com/office/drawing/2014/main" id="{E6AFA6E9-31FA-4DE7-9391-B42382C66E47}"/>
              </a:ext>
            </a:extLst>
          </p:cNvPr>
          <p:cNvSpPr>
            <a:spLocks noGrp="1"/>
          </p:cNvSpPr>
          <p:nvPr>
            <p:ph idx="1"/>
          </p:nvPr>
        </p:nvSpPr>
        <p:spPr>
          <a:xfrm>
            <a:off x="3060646" y="1539425"/>
            <a:ext cx="3644652" cy="7598117"/>
          </a:xfrm>
        </p:spPr>
        <p:txBody>
          <a:bodyPr/>
          <a:lstStyle>
            <a:lvl1pPr>
              <a:buNone/>
              <a:defRPr sz="2519"/>
            </a:lvl1pPr>
            <a:lvl2pPr>
              <a:buNone/>
              <a:defRPr sz="2204"/>
            </a:lvl2pPr>
            <a:lvl3pPr>
              <a:buNone/>
              <a:defRPr sz="1890"/>
            </a:lvl3pPr>
            <a:lvl4pPr>
              <a:buNone/>
              <a:defRPr sz="1575"/>
            </a:lvl4pPr>
            <a:lvl5pPr>
              <a:buNone/>
              <a:defRPr sz="1575"/>
            </a:lvl5pPr>
            <a:lvl6pPr>
              <a:buNone/>
              <a:defRPr sz="1575"/>
            </a:lvl6pPr>
            <a:lvl7pPr>
              <a:buNone/>
              <a:defRPr sz="1575"/>
            </a:lvl7pPr>
            <a:lvl8pPr>
              <a:buNone/>
              <a:defRPr sz="1575"/>
            </a:lvl8pPr>
            <a:lvl9pPr>
              <a:buNone/>
              <a:defRPr sz="1575"/>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D3BDD4B6-AE81-4F14-BEE6-0EDF3AEC27FB}"/>
              </a:ext>
            </a:extLst>
          </p:cNvPr>
          <p:cNvSpPr>
            <a:spLocks noGrp="1"/>
          </p:cNvSpPr>
          <p:nvPr>
            <p:ph type="body" idx="2"/>
          </p:nvPr>
        </p:nvSpPr>
        <p:spPr>
          <a:xfrm>
            <a:off x="495890" y="3207544"/>
            <a:ext cx="2321966" cy="5942372"/>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buNone/>
            </a:pPr>
            <a:r>
              <a:t>Click to edit Master text styles</a:t>
            </a:r>
          </a:p>
        </p:txBody>
      </p:sp>
      <p:sp>
        <p:nvSpPr>
          <p:cNvPr id="5" name="Date Placeholder 4">
            <a:extLst>
              <a:ext uri="{FF2B5EF4-FFF2-40B4-BE49-F238E27FC236}">
                <a16:creationId xmlns:a16="http://schemas.microsoft.com/office/drawing/2014/main" id="{2021D325-C6D9-48FF-9705-F484AA33ACBA}"/>
              </a:ext>
            </a:extLst>
          </p:cNvPr>
          <p:cNvSpPr>
            <a:spLocks noGrp="1"/>
          </p:cNvSpPr>
          <p:nvPr>
            <p:ph type="dt" idx="10"/>
          </p:nvPr>
        </p:nvSpPr>
        <p:spPr/>
        <p:txBody>
          <a:bodyPr/>
          <a:lstStyle/>
          <a:p>
            <a:fld id="{2D536386-C03D-9145-B9B6-E2C5BB69DA3A}" type="datetimeFigureOut">
              <a:t>11/2/2026</a:t>
            </a:fld>
            <a:endParaRPr/>
          </a:p>
        </p:txBody>
      </p:sp>
      <p:sp>
        <p:nvSpPr>
          <p:cNvPr id="6" name="Footer Placeholder 5">
            <a:extLst>
              <a:ext uri="{FF2B5EF4-FFF2-40B4-BE49-F238E27FC236}">
                <a16:creationId xmlns:a16="http://schemas.microsoft.com/office/drawing/2014/main" id="{8C0A9AA3-9D16-4DFF-B3D7-D7EADACCC78A}"/>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09B92E74-9694-4A76-AB61-7D7F47EA7466}"/>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8E1E7-2A3C-47F4-A476-56D91647CAD3}"/>
              </a:ext>
            </a:extLst>
          </p:cNvPr>
          <p:cNvSpPr>
            <a:spLocks noGrp="1"/>
          </p:cNvSpPr>
          <p:nvPr>
            <p:ph type="title"/>
          </p:nvPr>
        </p:nvSpPr>
        <p:spPr>
          <a:xfrm>
            <a:off x="495890" y="712788"/>
            <a:ext cx="2321966" cy="2494756"/>
          </a:xfrm>
        </p:spPr>
        <p:txBody>
          <a:bodyPr anchor="b"/>
          <a:lstStyle>
            <a:lvl1pPr>
              <a:buNone/>
              <a:defRPr sz="2519"/>
            </a:lvl1pPr>
          </a:lstStyle>
          <a:p>
            <a:r>
              <a:t>Click to edit Master title style</a:t>
            </a:r>
          </a:p>
        </p:txBody>
      </p:sp>
      <p:sp>
        <p:nvSpPr>
          <p:cNvPr id="3" name="Picture Placeholder 2">
            <a:extLst>
              <a:ext uri="{FF2B5EF4-FFF2-40B4-BE49-F238E27FC236}">
                <a16:creationId xmlns:a16="http://schemas.microsoft.com/office/drawing/2014/main" id="{B8FF157C-7101-4B4B-BC59-FE30E9A80492}"/>
              </a:ext>
            </a:extLst>
          </p:cNvPr>
          <p:cNvSpPr>
            <a:spLocks noGrp="1"/>
          </p:cNvSpPr>
          <p:nvPr>
            <p:ph type="pic" idx="1"/>
          </p:nvPr>
        </p:nvSpPr>
        <p:spPr>
          <a:xfrm>
            <a:off x="3060646" y="1539425"/>
            <a:ext cx="3644652" cy="7598117"/>
          </a:xfrm>
        </p:spPr>
        <p:txBody>
          <a:bodyPr anchor="t"/>
          <a:lstStyle>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a:r>
              <a:t>Click icon to add picture</a:t>
            </a:r>
          </a:p>
        </p:txBody>
      </p:sp>
      <p:sp>
        <p:nvSpPr>
          <p:cNvPr id="4" name="Text Placeholder 3">
            <a:extLst>
              <a:ext uri="{FF2B5EF4-FFF2-40B4-BE49-F238E27FC236}">
                <a16:creationId xmlns:a16="http://schemas.microsoft.com/office/drawing/2014/main" id="{73F0093A-7670-43EB-AD6F-3E06D287C8B7}"/>
              </a:ext>
            </a:extLst>
          </p:cNvPr>
          <p:cNvSpPr>
            <a:spLocks noGrp="1"/>
          </p:cNvSpPr>
          <p:nvPr>
            <p:ph type="body" idx="2"/>
          </p:nvPr>
        </p:nvSpPr>
        <p:spPr>
          <a:xfrm>
            <a:off x="495890" y="3207544"/>
            <a:ext cx="2321966" cy="5942372"/>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buNone/>
            </a:pPr>
            <a:r>
              <a:t>Click to edit Master text styles</a:t>
            </a:r>
          </a:p>
        </p:txBody>
      </p:sp>
      <p:sp>
        <p:nvSpPr>
          <p:cNvPr id="5" name="Date Placeholder 4">
            <a:extLst>
              <a:ext uri="{FF2B5EF4-FFF2-40B4-BE49-F238E27FC236}">
                <a16:creationId xmlns:a16="http://schemas.microsoft.com/office/drawing/2014/main" id="{D9ABA7DD-43B0-418C-856A-4C1577FF57BD}"/>
              </a:ext>
            </a:extLst>
          </p:cNvPr>
          <p:cNvSpPr>
            <a:spLocks noGrp="1"/>
          </p:cNvSpPr>
          <p:nvPr>
            <p:ph type="dt" idx="10"/>
          </p:nvPr>
        </p:nvSpPr>
        <p:spPr/>
        <p:txBody>
          <a:bodyPr/>
          <a:lstStyle/>
          <a:p>
            <a:fld id="{2D536386-C03D-9145-B9B6-E2C5BB69DA3A}" type="datetimeFigureOut">
              <a:t>11/2/2026</a:t>
            </a:fld>
            <a:endParaRPr/>
          </a:p>
        </p:txBody>
      </p:sp>
      <p:sp>
        <p:nvSpPr>
          <p:cNvPr id="6" name="Footer Placeholder 5">
            <a:extLst>
              <a:ext uri="{FF2B5EF4-FFF2-40B4-BE49-F238E27FC236}">
                <a16:creationId xmlns:a16="http://schemas.microsoft.com/office/drawing/2014/main" id="{77DACFED-9F99-4999-815F-9D5DF3CC315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F80D6F54-EC0B-444D-AB72-763934539826}"/>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2DC30-128E-42FD-943C-3F8E9649D660}"/>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A3CEF6E6-DB68-432E-999B-025F2301671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88E6F2D-38ED-4F97-9AB2-C7804A59B482}"/>
              </a:ext>
            </a:extLst>
          </p:cNvPr>
          <p:cNvSpPr>
            <a:spLocks noGrp="1"/>
          </p:cNvSpPr>
          <p:nvPr>
            <p:ph type="dt" idx="10"/>
          </p:nvPr>
        </p:nvSpPr>
        <p:spPr/>
        <p:txBody>
          <a:bodyPr/>
          <a:lstStyle/>
          <a:p>
            <a:fld id="{2D536386-C03D-9145-B9B6-E2C5BB69DA3A}" type="datetimeFigureOut">
              <a:t>11/2/2026</a:t>
            </a:fld>
            <a:endParaRPr/>
          </a:p>
        </p:txBody>
      </p:sp>
      <p:sp>
        <p:nvSpPr>
          <p:cNvPr id="5" name="Footer Placeholder 4">
            <a:extLst>
              <a:ext uri="{FF2B5EF4-FFF2-40B4-BE49-F238E27FC236}">
                <a16:creationId xmlns:a16="http://schemas.microsoft.com/office/drawing/2014/main" id="{668E98FB-2358-4679-94DD-5A386771EC5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AB032DB-CED6-47F5-B56E-3C7F0BF60CF5}"/>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907E6A-F0BF-461B-9222-12E004F71ACD}"/>
              </a:ext>
            </a:extLst>
          </p:cNvPr>
          <p:cNvSpPr>
            <a:spLocks noGrp="1"/>
          </p:cNvSpPr>
          <p:nvPr>
            <p:ph type="title"/>
          </p:nvPr>
        </p:nvSpPr>
        <p:spPr>
          <a:xfrm>
            <a:off x="5152009" y="569240"/>
            <a:ext cx="1552352" cy="9060817"/>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B16D670D-34C2-4FE6-949E-2DF40A1CB3CB}"/>
              </a:ext>
            </a:extLst>
          </p:cNvPr>
          <p:cNvSpPr>
            <a:spLocks noGrp="1"/>
          </p:cNvSpPr>
          <p:nvPr>
            <p:ph type="body" idx="1"/>
          </p:nvPr>
        </p:nvSpPr>
        <p:spPr>
          <a:xfrm>
            <a:off x="494953" y="569240"/>
            <a:ext cx="4567064" cy="9060817"/>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EEC1C88-CA62-46D5-8EB8-BA794B2DBAD0}"/>
              </a:ext>
            </a:extLst>
          </p:cNvPr>
          <p:cNvSpPr>
            <a:spLocks noGrp="1"/>
          </p:cNvSpPr>
          <p:nvPr>
            <p:ph type="dt" idx="10"/>
          </p:nvPr>
        </p:nvSpPr>
        <p:spPr/>
        <p:txBody>
          <a:bodyPr/>
          <a:lstStyle/>
          <a:p>
            <a:fld id="{2D536386-C03D-9145-B9B6-E2C5BB69DA3A}" type="datetimeFigureOut">
              <a:t>11/2/2026</a:t>
            </a:fld>
            <a:endParaRPr/>
          </a:p>
        </p:txBody>
      </p:sp>
      <p:sp>
        <p:nvSpPr>
          <p:cNvPr id="5" name="Footer Placeholder 4">
            <a:extLst>
              <a:ext uri="{FF2B5EF4-FFF2-40B4-BE49-F238E27FC236}">
                <a16:creationId xmlns:a16="http://schemas.microsoft.com/office/drawing/2014/main" id="{43A80FC4-A3E6-47BE-8B0F-C0862C0AC78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A703972-AAE7-40D7-A094-B5BF6D264687}"/>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87D5F7-13FC-451F-89D7-0074CEFEE8D2}"/>
              </a:ext>
            </a:extLst>
          </p:cNvPr>
          <p:cNvSpPr>
            <a:spLocks noGrp="1"/>
          </p:cNvSpPr>
          <p:nvPr>
            <p:ph type="title"/>
          </p:nvPr>
        </p:nvSpPr>
        <p:spPr>
          <a:xfrm>
            <a:off x="494953" y="569242"/>
            <a:ext cx="6209407" cy="206659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C572C25-D9BA-4A67-9FE5-086F2542771A}"/>
              </a:ext>
            </a:extLst>
          </p:cNvPr>
          <p:cNvSpPr>
            <a:spLocks noGrp="1"/>
          </p:cNvSpPr>
          <p:nvPr>
            <p:ph type="body" idx="1"/>
          </p:nvPr>
        </p:nvSpPr>
        <p:spPr>
          <a:xfrm>
            <a:off x="494953" y="2846200"/>
            <a:ext cx="6209407" cy="6783857"/>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28F3881A-F121-4A48-8889-B463FDFEC0E8}"/>
              </a:ext>
            </a:extLst>
          </p:cNvPr>
          <p:cNvSpPr>
            <a:spLocks noGrp="1"/>
          </p:cNvSpPr>
          <p:nvPr>
            <p:ph type="dt" idx="2"/>
          </p:nvPr>
        </p:nvSpPr>
        <p:spPr>
          <a:xfrm>
            <a:off x="494953" y="9909729"/>
            <a:ext cx="1619845" cy="569240"/>
          </a:xfrm>
          <a:prstGeom prst="rect">
            <a:avLst/>
          </a:prstGeom>
        </p:spPr>
        <p:txBody>
          <a:bodyPr vert="horz" lIns="91440" tIns="45720" rIns="91440" bIns="45720" anchor="ctr"/>
          <a:lstStyle>
            <a:lvl1pPr algn="l">
              <a:buNone/>
              <a:defRPr sz="945">
                <a:solidFill>
                  <a:schemeClr val="tx1">
                    <a:tint val="82000"/>
                  </a:schemeClr>
                </a:solidFill>
              </a:defRPr>
            </a:lvl1pPr>
          </a:lstStyle>
          <a:p>
            <a:fld id="{2D536386-C03D-9145-B9B6-E2C5BB69DA3A}" type="datetimeFigureOut">
              <a:t>11/2/2026</a:t>
            </a:fld>
            <a:endParaRPr/>
          </a:p>
        </p:txBody>
      </p:sp>
      <p:sp>
        <p:nvSpPr>
          <p:cNvPr id="5" name="Footer Placeholder 4">
            <a:extLst>
              <a:ext uri="{FF2B5EF4-FFF2-40B4-BE49-F238E27FC236}">
                <a16:creationId xmlns:a16="http://schemas.microsoft.com/office/drawing/2014/main" id="{7571CBE9-CB2D-4848-AAD7-BA218F357EEC}"/>
              </a:ext>
            </a:extLst>
          </p:cNvPr>
          <p:cNvSpPr>
            <a:spLocks noGrp="1"/>
          </p:cNvSpPr>
          <p:nvPr>
            <p:ph type="ftr" idx="3"/>
          </p:nvPr>
        </p:nvSpPr>
        <p:spPr>
          <a:xfrm>
            <a:off x="2384773" y="9909729"/>
            <a:ext cx="2429768" cy="569240"/>
          </a:xfrm>
          <a:prstGeom prst="rect">
            <a:avLst/>
          </a:prstGeom>
        </p:spPr>
        <p:txBody>
          <a:bodyPr vert="horz" lIns="91440" tIns="45720" rIns="91440" bIns="45720" anchor="ctr"/>
          <a:lstStyle>
            <a:lvl1pPr algn="ctr">
              <a:buNone/>
              <a:defRPr sz="945">
                <a:solidFill>
                  <a:schemeClr val="tx1">
                    <a:tint val="82000"/>
                  </a:schemeClr>
                </a:solidFill>
              </a:defRPr>
            </a:lvl1pPr>
          </a:lstStyle>
          <a:p>
            <a:endParaRPr/>
          </a:p>
        </p:txBody>
      </p:sp>
      <p:sp>
        <p:nvSpPr>
          <p:cNvPr id="6" name="Slide Number Placeholder 5">
            <a:extLst>
              <a:ext uri="{FF2B5EF4-FFF2-40B4-BE49-F238E27FC236}">
                <a16:creationId xmlns:a16="http://schemas.microsoft.com/office/drawing/2014/main" id="{852DC37E-0551-48A2-8701-AC1701FE9D2C}"/>
              </a:ext>
            </a:extLst>
          </p:cNvPr>
          <p:cNvSpPr>
            <a:spLocks noGrp="1"/>
          </p:cNvSpPr>
          <p:nvPr>
            <p:ph type="sldNum" idx="4"/>
          </p:nvPr>
        </p:nvSpPr>
        <p:spPr>
          <a:xfrm>
            <a:off x="5084515" y="9909729"/>
            <a:ext cx="1619845" cy="569240"/>
          </a:xfrm>
          <a:prstGeom prst="rect">
            <a:avLst/>
          </a:prstGeom>
        </p:spPr>
        <p:txBody>
          <a:bodyPr vert="horz" lIns="91440" tIns="45720" rIns="91440" bIns="45720" anchor="ctr"/>
          <a:lstStyle>
            <a:lvl1pPr algn="r">
              <a:buNone/>
              <a:defRPr sz="945">
                <a:solidFill>
                  <a:schemeClr val="tx1">
                    <a:tint val="82000"/>
                  </a:schemeClr>
                </a:solidFill>
              </a:defRPr>
            </a:lvl1pPr>
          </a:lstStyle>
          <a:p>
            <a:fld id="{8ECC003D-31E0-D843-B372-3288020A7571}" type="slidenum">
              <a:t>‹#›</a:t>
            </a:fld>
            <a:endParaRPr/>
          </a:p>
        </p:txBody>
      </p:sp>
      <p:sp>
        <p:nvSpPr>
          <p:cNvPr id="8" name="TextBox 7">
            <a:extLst>
              <a:ext uri="{FF2B5EF4-FFF2-40B4-BE49-F238E27FC236}">
                <a16:creationId xmlns:a16="http://schemas.microsoft.com/office/drawing/2014/main" id="{84B8D93D-F2D8-2C32-9FFB-E3B46DBB2C16}"/>
              </a:ext>
            </a:extLst>
          </p:cNvPr>
          <p:cNvSpPr txBox="1"/>
          <p:nvPr userDrawn="1">
            <p:extLst>
              <p:ext uri="{1162E1C5-73C7-4A58-AE30-91384D911F3F}">
                <p184:classification xmlns:p184="http://schemas.microsoft.com/office/powerpoint/2018/4/main" val="ftr"/>
              </p:ext>
            </p:extLst>
          </p:nvPr>
        </p:nvSpPr>
        <p:spPr>
          <a:xfrm>
            <a:off x="63500" y="10475913"/>
            <a:ext cx="12684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Classification : Official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19907">
        <a:lnSpc>
          <a:spcPct val="90000"/>
        </a:lnSpc>
        <a:spcBef>
          <a:spcPct val="0"/>
        </a:spcBef>
        <a:buNone/>
        <a:defRPr sz="3464" kern="1200">
          <a:solidFill>
            <a:schemeClr val="tx1"/>
          </a:solidFill>
          <a:latin typeface="+mj-lt"/>
          <a:ea typeface="+mj-lt"/>
          <a:cs typeface="+mj-lt"/>
        </a:defRPr>
      </a:lvl1pPr>
    </p:titleStyle>
    <p:bodyStyle>
      <a:lvl1pPr marL="179977" indent="-179977" algn="l" defTabSz="719907">
        <a:lnSpc>
          <a:spcPct val="90000"/>
        </a:lnSpc>
        <a:spcBef>
          <a:spcPts val="787"/>
        </a:spcBef>
        <a:buFont typeface="Arial"/>
        <a:buChar char="•"/>
        <a:defRPr sz="2204" kern="1200">
          <a:solidFill>
            <a:schemeClr val="tx1"/>
          </a:solidFill>
          <a:latin typeface="+mn-lt"/>
          <a:ea typeface="+mn-lt"/>
          <a:cs typeface="+mn-lt"/>
        </a:defRPr>
      </a:lvl1pPr>
      <a:lvl2pPr marL="539930" indent="-179977" algn="l" defTabSz="719907">
        <a:lnSpc>
          <a:spcPct val="90000"/>
        </a:lnSpc>
        <a:spcBef>
          <a:spcPts val="394"/>
        </a:spcBef>
        <a:buFont typeface="Arial"/>
        <a:buChar char="•"/>
        <a:defRPr sz="1890" kern="1200">
          <a:solidFill>
            <a:schemeClr val="tx1"/>
          </a:solidFill>
          <a:latin typeface="+mn-lt"/>
          <a:ea typeface="+mn-lt"/>
          <a:cs typeface="+mn-lt"/>
        </a:defRPr>
      </a:lvl2pPr>
      <a:lvl3pPr marL="899884" indent="-179977" algn="l" defTabSz="719907">
        <a:lnSpc>
          <a:spcPct val="90000"/>
        </a:lnSpc>
        <a:spcBef>
          <a:spcPts val="394"/>
        </a:spcBef>
        <a:buFont typeface="Arial"/>
        <a:buChar char="•"/>
        <a:defRPr sz="1575" kern="1200">
          <a:solidFill>
            <a:schemeClr val="tx1"/>
          </a:solidFill>
          <a:latin typeface="+mn-lt"/>
          <a:ea typeface="+mn-lt"/>
          <a:cs typeface="+mn-lt"/>
        </a:defRPr>
      </a:lvl3pPr>
      <a:lvl4pPr marL="1259837" indent="-179977" algn="l" defTabSz="719907">
        <a:lnSpc>
          <a:spcPct val="90000"/>
        </a:lnSpc>
        <a:spcBef>
          <a:spcPts val="394"/>
        </a:spcBef>
        <a:buFont typeface="Arial"/>
        <a:buChar char="•"/>
        <a:defRPr sz="1417" kern="1200">
          <a:solidFill>
            <a:schemeClr val="tx1"/>
          </a:solidFill>
          <a:latin typeface="+mn-lt"/>
          <a:ea typeface="+mn-lt"/>
          <a:cs typeface="+mn-lt"/>
        </a:defRPr>
      </a:lvl4pPr>
      <a:lvl5pPr marL="1619791" indent="-179977" algn="l" defTabSz="719907">
        <a:lnSpc>
          <a:spcPct val="90000"/>
        </a:lnSpc>
        <a:spcBef>
          <a:spcPts val="394"/>
        </a:spcBef>
        <a:buFont typeface="Arial"/>
        <a:buChar char="•"/>
        <a:defRPr sz="1417" kern="1200">
          <a:solidFill>
            <a:schemeClr val="tx1"/>
          </a:solidFill>
          <a:latin typeface="+mn-lt"/>
          <a:ea typeface="+mn-lt"/>
          <a:cs typeface="+mn-lt"/>
        </a:defRPr>
      </a:lvl5pPr>
      <a:lvl6pPr marL="1979745" indent="-179977" algn="l" defTabSz="719907">
        <a:lnSpc>
          <a:spcPct val="90000"/>
        </a:lnSpc>
        <a:spcBef>
          <a:spcPts val="394"/>
        </a:spcBef>
        <a:buFont typeface="Arial"/>
        <a:buChar char="•"/>
        <a:defRPr sz="1417" kern="1200">
          <a:solidFill>
            <a:schemeClr val="tx1"/>
          </a:solidFill>
          <a:latin typeface="+mn-lt"/>
          <a:ea typeface="+mn-lt"/>
          <a:cs typeface="+mn-lt"/>
        </a:defRPr>
      </a:lvl6pPr>
      <a:lvl7pPr marL="2339698" indent="-179977" algn="l" defTabSz="719907">
        <a:lnSpc>
          <a:spcPct val="90000"/>
        </a:lnSpc>
        <a:spcBef>
          <a:spcPts val="394"/>
        </a:spcBef>
        <a:buFont typeface="Arial"/>
        <a:buChar char="•"/>
        <a:defRPr sz="1417" kern="1200">
          <a:solidFill>
            <a:schemeClr val="tx1"/>
          </a:solidFill>
          <a:latin typeface="+mn-lt"/>
          <a:ea typeface="+mn-lt"/>
          <a:cs typeface="+mn-lt"/>
        </a:defRPr>
      </a:lvl7pPr>
      <a:lvl8pPr marL="2699652" indent="-179977" algn="l" defTabSz="719907">
        <a:lnSpc>
          <a:spcPct val="90000"/>
        </a:lnSpc>
        <a:spcBef>
          <a:spcPts val="394"/>
        </a:spcBef>
        <a:buFont typeface="Arial"/>
        <a:buChar char="•"/>
        <a:defRPr sz="1417" kern="1200">
          <a:solidFill>
            <a:schemeClr val="tx1"/>
          </a:solidFill>
          <a:latin typeface="+mn-lt"/>
          <a:ea typeface="+mn-lt"/>
          <a:cs typeface="+mn-lt"/>
        </a:defRPr>
      </a:lvl8pPr>
      <a:lvl9pPr marL="3059605" indent="-179977" algn="l" defTabSz="719907">
        <a:lnSpc>
          <a:spcPct val="90000"/>
        </a:lnSpc>
        <a:spcBef>
          <a:spcPts val="394"/>
        </a:spcBef>
        <a:buFont typeface="Arial"/>
        <a:buChar char="•"/>
        <a:defRPr sz="1417" kern="1200">
          <a:solidFill>
            <a:schemeClr val="tx1"/>
          </a:solidFill>
          <a:latin typeface="+mn-lt"/>
          <a:ea typeface="+mn-lt"/>
          <a:cs typeface="+mn-lt"/>
        </a:defRPr>
      </a:lvl9pPr>
    </p:bodyStyle>
    <p:otherStyle>
      <a:lvl1pPr marL="0" algn="l" defTabSz="719907">
        <a:buNone/>
        <a:defRPr sz="1417" kern="1200">
          <a:solidFill>
            <a:schemeClr val="tx1"/>
          </a:solidFill>
          <a:latin typeface="+mn-lt"/>
          <a:ea typeface="+mn-lt"/>
          <a:cs typeface="+mn-lt"/>
        </a:defRPr>
      </a:lvl1pPr>
      <a:lvl2pPr marL="359954" algn="l" defTabSz="719907">
        <a:buNone/>
        <a:defRPr sz="1417" kern="1200">
          <a:solidFill>
            <a:schemeClr val="tx1"/>
          </a:solidFill>
          <a:latin typeface="+mn-lt"/>
          <a:ea typeface="+mn-lt"/>
          <a:cs typeface="+mn-lt"/>
        </a:defRPr>
      </a:lvl2pPr>
      <a:lvl3pPr marL="719907" algn="l" defTabSz="719907">
        <a:buNone/>
        <a:defRPr sz="1417" kern="1200">
          <a:solidFill>
            <a:schemeClr val="tx1"/>
          </a:solidFill>
          <a:latin typeface="+mn-lt"/>
          <a:ea typeface="+mn-lt"/>
          <a:cs typeface="+mn-lt"/>
        </a:defRPr>
      </a:lvl3pPr>
      <a:lvl4pPr marL="1079861" algn="l" defTabSz="719907">
        <a:buNone/>
        <a:defRPr sz="1417" kern="1200">
          <a:solidFill>
            <a:schemeClr val="tx1"/>
          </a:solidFill>
          <a:latin typeface="+mn-lt"/>
          <a:ea typeface="+mn-lt"/>
          <a:cs typeface="+mn-lt"/>
        </a:defRPr>
      </a:lvl4pPr>
      <a:lvl5pPr marL="1439814" algn="l" defTabSz="719907">
        <a:buNone/>
        <a:defRPr sz="1417" kern="1200">
          <a:solidFill>
            <a:schemeClr val="tx1"/>
          </a:solidFill>
          <a:latin typeface="+mn-lt"/>
          <a:ea typeface="+mn-lt"/>
          <a:cs typeface="+mn-lt"/>
        </a:defRPr>
      </a:lvl5pPr>
      <a:lvl6pPr marL="1799768" algn="l" defTabSz="719907">
        <a:buNone/>
        <a:defRPr sz="1417" kern="1200">
          <a:solidFill>
            <a:schemeClr val="tx1"/>
          </a:solidFill>
          <a:latin typeface="+mn-lt"/>
          <a:ea typeface="+mn-lt"/>
          <a:cs typeface="+mn-lt"/>
        </a:defRPr>
      </a:lvl6pPr>
      <a:lvl7pPr marL="2159721" algn="l" defTabSz="719907">
        <a:buNone/>
        <a:defRPr sz="1417" kern="1200">
          <a:solidFill>
            <a:schemeClr val="tx1"/>
          </a:solidFill>
          <a:latin typeface="+mn-lt"/>
          <a:ea typeface="+mn-lt"/>
          <a:cs typeface="+mn-lt"/>
        </a:defRPr>
      </a:lvl7pPr>
      <a:lvl8pPr marL="2519675" algn="l" defTabSz="719907">
        <a:buNone/>
        <a:defRPr sz="1417" kern="1200">
          <a:solidFill>
            <a:schemeClr val="tx1"/>
          </a:solidFill>
          <a:latin typeface="+mn-lt"/>
          <a:ea typeface="+mn-lt"/>
          <a:cs typeface="+mn-lt"/>
        </a:defRPr>
      </a:lvl8pPr>
      <a:lvl9pPr marL="2879628" algn="l" defTabSz="719907">
        <a:buNone/>
        <a:defRPr sz="1417"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60293F-9C40-1247-4655-BCDC7194D8C2}"/>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23D83E31-8E55-41AF-8998-DD60CE7EBD1D}"/>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5914D5B3-A26B-D1BE-78F0-4C258C847AE8}"/>
              </a:ext>
            </a:extLst>
          </p:cNvPr>
          <p:cNvSpPr>
            <a:spLocks noGrp="1"/>
          </p:cNvSpPr>
          <p:nvPr/>
        </p:nvSpPr>
        <p:spPr>
          <a:xfrm>
            <a:off x="407865" y="472155"/>
            <a:ext cx="5435390" cy="1227195"/>
          </a:xfrm>
          <a:prstGeom prst="rect">
            <a:avLst/>
          </a:prstGeom>
          <a:noFill/>
        </p:spPr>
        <p:txBody>
          <a:bodyPr wrap="square">
            <a:spAutoFit/>
          </a:bodyPr>
          <a:lstStyle/>
          <a:p>
            <a:pPr>
              <a:lnSpc>
                <a:spcPct val="107000"/>
              </a:lnSpc>
              <a:spcAft>
                <a:spcPts val="800"/>
              </a:spcAft>
              <a:buNone/>
            </a:pPr>
            <a:r>
              <a:rPr sz="4400" b="1">
                <a:solidFill>
                  <a:srgbClr val="205D6C"/>
                </a:solidFill>
                <a:latin typeface="Arial"/>
                <a:ea typeface="Arial"/>
                <a:cs typeface="Arial"/>
              </a:rPr>
              <a:t>JOB DESCRIPTION</a:t>
            </a:r>
          </a:p>
          <a:p>
            <a:pPr>
              <a:spcAft>
                <a:spcPts val="800"/>
              </a:spcAft>
              <a:buNone/>
            </a:pPr>
            <a:r>
              <a:rPr sz="2000" b="1">
                <a:latin typeface="Arial"/>
                <a:ea typeface="Arial"/>
                <a:cs typeface="Arial"/>
              </a:rPr>
              <a:t> </a:t>
            </a:r>
            <a:endParaRPr b="1">
              <a:latin typeface="Arial"/>
              <a:ea typeface="Arial"/>
              <a:cs typeface="Arial"/>
            </a:endParaRPr>
          </a:p>
        </p:txBody>
      </p:sp>
      <p:graphicFrame>
        <p:nvGraphicFramePr>
          <p:cNvPr id="7" name="Table 6">
            <a:extLst>
              <a:ext uri="{FF2B5EF4-FFF2-40B4-BE49-F238E27FC236}">
                <a16:creationId xmlns:a16="http://schemas.microsoft.com/office/drawing/2014/main" id="{84D4F4EE-C59A-426B-A165-B1140E7E31C8}"/>
              </a:ext>
            </a:extLst>
          </p:cNvPr>
          <p:cNvGraphicFramePr/>
          <p:nvPr>
            <p:extLst>
              <p:ext uri="{D42A27DB-BD31-4B8C-83A1-F6EECF244321}">
                <p14:modId xmlns:p14="http://schemas.microsoft.com/office/powerpoint/2010/main" val="4182722145"/>
              </p:ext>
            </p:extLst>
          </p:nvPr>
        </p:nvGraphicFramePr>
        <p:xfrm>
          <a:off x="407866" y="1778446"/>
          <a:ext cx="6383580" cy="3037460"/>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20000"/>
                    </a:ext>
                  </a:extLst>
                </a:gridCol>
                <a:gridCol w="4450582">
                  <a:extLst>
                    <a:ext uri="{9D8B030D-6E8A-4147-A177-3AD203B41FA5}">
                      <a16:colId xmlns:a16="http://schemas.microsoft.com/office/drawing/2014/main" val="20001"/>
                    </a:ext>
                  </a:extLst>
                </a:gridCol>
              </a:tblGrid>
              <a:tr h="370840">
                <a:tc>
                  <a:txBody>
                    <a:bodyPr/>
                    <a:lstStyle/>
                    <a:p>
                      <a:r>
                        <a:rPr b="1">
                          <a:solidFill>
                            <a:srgbClr val="205D6C"/>
                          </a:solidFill>
                          <a:latin typeface="Arial"/>
                          <a:ea typeface="Arial"/>
                          <a:cs typeface="Arial"/>
                        </a:rPr>
                        <a:t>JOB TITLE</a:t>
                      </a:r>
                    </a:p>
                  </a:txBody>
                  <a:tcPr>
                    <a:lnL w="12700" cmpd="sng">
                      <a:noFill/>
                      <a:prstDash val="solid"/>
                    </a:lnL>
                    <a:lnR w="12700" cmpd="sng">
                      <a:solidFill>
                        <a:srgbClr val="D5E9F2"/>
                      </a:solidFill>
                      <a:prstDash val="sysDot"/>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Career Coach</a:t>
                      </a:r>
                    </a:p>
                  </a:txBody>
                  <a:tcPr>
                    <a:lnL w="12700" cmpd="sng">
                      <a:solidFill>
                        <a:srgbClr val="D5E9F2"/>
                      </a:solidFill>
                      <a:prstDash val="sysDot"/>
                    </a:lnL>
                    <a:lnR w="12700" cmpd="sng">
                      <a:noFill/>
                      <a:prstDash val="solid"/>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70840">
                <a:tc>
                  <a:txBody>
                    <a:bodyPr/>
                    <a:lstStyle/>
                    <a:p>
                      <a:r>
                        <a:rPr b="1">
                          <a:solidFill>
                            <a:srgbClr val="205D6C"/>
                          </a:solidFill>
                          <a:latin typeface="Arial"/>
                          <a:ea typeface="Arial"/>
                          <a:cs typeface="Arial"/>
                        </a:rPr>
                        <a:t>SERVICE</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National Jobs Guarantee</a:t>
                      </a: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70840">
                <a:tc>
                  <a:txBody>
                    <a:bodyPr/>
                    <a:lstStyle/>
                    <a:p>
                      <a:r>
                        <a:rPr b="1">
                          <a:solidFill>
                            <a:srgbClr val="205D6C"/>
                          </a:solidFill>
                          <a:latin typeface="Arial"/>
                          <a:ea typeface="Arial"/>
                          <a:cs typeface="Arial"/>
                        </a:rPr>
                        <a:t>HUB</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Employability</a:t>
                      </a: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612648">
                <a:tc>
                  <a:txBody>
                    <a:bodyPr/>
                    <a:lstStyle/>
                    <a:p>
                      <a:r>
                        <a:rPr b="1">
                          <a:solidFill>
                            <a:srgbClr val="205D6C"/>
                          </a:solidFill>
                          <a:latin typeface="Arial"/>
                          <a:ea typeface="Arial"/>
                          <a:cs typeface="Arial"/>
                        </a:rPr>
                        <a:t>LOCATION</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lang="en-US" sz="1100" b="0">
                          <a:solidFill>
                            <a:srgbClr val="262626"/>
                          </a:solidFill>
                          <a:latin typeface="Arial"/>
                          <a:ea typeface="Arial"/>
                          <a:cs typeface="Arial"/>
                        </a:rPr>
                        <a:t>Southeast </a:t>
                      </a:r>
                      <a:r>
                        <a:rPr lang="en-US" sz="1100" b="0" dirty="0">
                          <a:solidFill>
                            <a:srgbClr val="262626"/>
                          </a:solidFill>
                          <a:latin typeface="Arial"/>
                          <a:ea typeface="Arial"/>
                          <a:cs typeface="Arial"/>
                        </a:rPr>
                        <a:t>London </a:t>
                      </a:r>
                    </a:p>
                    <a:p>
                      <a:pPr marL="0" indent="0">
                        <a:lnSpc>
                          <a:spcPct val="110000"/>
                        </a:lnSpc>
                        <a:spcAft>
                          <a:spcPts val="0"/>
                        </a:spcAft>
                        <a:buNone/>
                      </a:pPr>
                      <a:r>
                        <a:rPr sz="1100" b="0" dirty="0">
                          <a:solidFill>
                            <a:srgbClr val="262626"/>
                          </a:solidFill>
                          <a:latin typeface="Arial"/>
                          <a:ea typeface="Arial"/>
                          <a:cs typeface="Arial"/>
                        </a:rPr>
                        <a:t>Office, community and outreach-based across the designated contract area. Regular face-to-face delivery is an essential requirement of the role.</a:t>
                      </a: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70840">
                <a:tc>
                  <a:txBody>
                    <a:bodyPr/>
                    <a:lstStyle/>
                    <a:p>
                      <a:r>
                        <a:rPr b="1">
                          <a:solidFill>
                            <a:srgbClr val="205D6C"/>
                          </a:solidFill>
                          <a:latin typeface="Arial"/>
                          <a:ea typeface="Arial"/>
                          <a:cs typeface="Arial"/>
                        </a:rPr>
                        <a:t>SALARY BAND</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dirty="0">
                          <a:solidFill>
                            <a:srgbClr val="262626"/>
                          </a:solidFill>
                          <a:latin typeface="Arial"/>
                          <a:ea typeface="Arial"/>
                          <a:cs typeface="Arial"/>
                        </a:rPr>
                        <a:t>Operational - Practitioner</a:t>
                      </a: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70840">
                <a:tc>
                  <a:txBody>
                    <a:bodyPr/>
                    <a:lstStyle/>
                    <a:p>
                      <a:pPr marL="0" marR="0" indent="0" algn="l" defTabSz="719907">
                        <a:lnSpc>
                          <a:spcPct val="100000"/>
                        </a:lnSpc>
                        <a:spcBef>
                          <a:spcPts val="0"/>
                        </a:spcBef>
                        <a:spcAft>
                          <a:spcPts val="0"/>
                        </a:spcAft>
                        <a:buClrTx/>
                        <a:buSzTx/>
                        <a:buFontTx/>
                        <a:buNone/>
                      </a:pPr>
                      <a:r>
                        <a:rPr b="1">
                          <a:solidFill>
                            <a:srgbClr val="205D6C"/>
                          </a:solidFill>
                          <a:latin typeface="Arial"/>
                          <a:ea typeface="Arial"/>
                          <a:cs typeface="Arial"/>
                        </a:rPr>
                        <a:t>CRIMINAL RECORDS CHECK (DBS LEVEL): </a:t>
                      </a:r>
                    </a:p>
                  </a:txBody>
                  <a:tcPr>
                    <a:lnL w="12700" cmpd="sng">
                      <a:noFill/>
                      <a:prstDash val="solid"/>
                    </a:lnL>
                    <a:lnR w="12700" cmpd="sng">
                      <a:solidFill>
                        <a:srgbClr val="D5E9F2"/>
                      </a:solidFill>
                      <a:prstDash val="sysDot"/>
                    </a:lnR>
                    <a:lnT w="12700" cmpd="sng">
                      <a:solidFill>
                        <a:srgbClr val="D5E9F2"/>
                      </a:solidFill>
                      <a:prstDash val="sysDot"/>
                    </a:lnT>
                    <a:lnB w="12700" cmpd="sng">
                      <a:noFill/>
                      <a:prstDash val="solid"/>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dirty="0">
                          <a:solidFill>
                            <a:srgbClr val="262626"/>
                          </a:solidFill>
                          <a:latin typeface="Arial"/>
                          <a:ea typeface="Arial"/>
                          <a:cs typeface="Arial"/>
                        </a:rPr>
                        <a:t>Enhanced DBS</a:t>
                      </a:r>
                    </a:p>
                  </a:txBody>
                  <a:tcPr>
                    <a:lnL w="12700" cmpd="sng">
                      <a:solidFill>
                        <a:srgbClr val="D5E9F2"/>
                      </a:solidFill>
                      <a:prstDash val="sysDot"/>
                    </a:lnL>
                    <a:lnR w="12700" cmpd="sng">
                      <a:noFill/>
                      <a:prstDash val="solid"/>
                    </a:lnR>
                    <a:lnT w="12700" cmpd="sng">
                      <a:solidFill>
                        <a:srgbClr val="D5E9F2"/>
                      </a:solidFill>
                      <a:prstDash val="sysDot"/>
                    </a:lnT>
                    <a:lnB w="12700" cmpd="sng">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
        <p:nvSpPr>
          <p:cNvPr id="10" name="TextBox 9">
            <a:extLst>
              <a:ext uri="{FF2B5EF4-FFF2-40B4-BE49-F238E27FC236}">
                <a16:creationId xmlns:a16="http://schemas.microsoft.com/office/drawing/2014/main" id="{4A029E65-BA83-5465-009E-1A1595A9395C}"/>
              </a:ext>
            </a:extLst>
          </p:cNvPr>
          <p:cNvSpPr>
            <a:spLocks noGrp="1"/>
          </p:cNvSpPr>
          <p:nvPr/>
        </p:nvSpPr>
        <p:spPr>
          <a:xfrm>
            <a:off x="407866" y="4929894"/>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WHAT WE ARE LOOKING FOR</a:t>
            </a:r>
          </a:p>
          <a:p>
            <a:pPr>
              <a:spcAft>
                <a:spcPts val="800"/>
              </a:spcAft>
              <a:buNone/>
            </a:pPr>
            <a:r>
              <a:rPr sz="2000" b="1">
                <a:latin typeface="Arial"/>
                <a:ea typeface="Arial"/>
                <a:cs typeface="Arial"/>
              </a:rPr>
              <a:t> </a:t>
            </a:r>
            <a:endParaRPr b="1">
              <a:latin typeface="Arial"/>
              <a:ea typeface="Arial"/>
              <a:cs typeface="Arial"/>
            </a:endParaRPr>
          </a:p>
        </p:txBody>
      </p:sp>
      <p:pic>
        <p:nvPicPr>
          <p:cNvPr id="3" name="Picture 2">
            <a:extLst>
              <a:ext uri="{FF2B5EF4-FFF2-40B4-BE49-F238E27FC236}">
                <a16:creationId xmlns:a16="http://schemas.microsoft.com/office/drawing/2014/main" id="{D291F94C-864B-47A7-BD61-F8FCC79E8741}"/>
              </a:ext>
            </a:extLst>
          </p:cNvPr>
          <p:cNvPicPr>
            <a:picLocks noChangeAspect="1"/>
          </p:cNvPicPr>
          <p:nvPr/>
        </p:nvPicPr>
        <p:blipFill>
          <a:blip r:embed="rId4">
            <a:alphaModFix amt="20000"/>
          </a:blip>
          <a:stretch>
            <a:fillRect/>
          </a:stretch>
        </p:blipFill>
        <p:spPr>
          <a:xfrm>
            <a:off x="3352801" y="8582561"/>
            <a:ext cx="3654728" cy="2109252"/>
          </a:xfrm>
          <a:prstGeom prst="rect">
            <a:avLst/>
          </a:prstGeom>
        </p:spPr>
      </p:pic>
      <p:sp>
        <p:nvSpPr>
          <p:cNvPr id="11" name="TextBox 10">
            <a:extLst>
              <a:ext uri="{FF2B5EF4-FFF2-40B4-BE49-F238E27FC236}">
                <a16:creationId xmlns:a16="http://schemas.microsoft.com/office/drawing/2014/main" id="{0F4333C0-325D-9411-65C3-2A652AB7A1B4}"/>
              </a:ext>
            </a:extLst>
          </p:cNvPr>
          <p:cNvSpPr>
            <a:spLocks noGrp="1"/>
          </p:cNvSpPr>
          <p:nvPr/>
        </p:nvSpPr>
        <p:spPr>
          <a:xfrm>
            <a:off x="461690" y="5408206"/>
            <a:ext cx="6084956" cy="2999232"/>
          </a:xfrm>
          <a:prstGeom prst="rect">
            <a:avLst/>
          </a:prstGeom>
          <a:noFill/>
        </p:spPr>
        <p:txBody>
          <a:bodyPr wrap="square" anchor="t">
            <a:noAutofit/>
          </a:bodyPr>
          <a:lstStyle/>
          <a:p>
            <a:pPr marL="0" indent="0">
              <a:lnSpc>
                <a:spcPct val="110000"/>
              </a:lnSpc>
              <a:spcAft>
                <a:spcPts val="600"/>
              </a:spcAft>
              <a:buNone/>
            </a:pPr>
            <a:r>
              <a:rPr sz="1100" b="0">
                <a:solidFill>
                  <a:srgbClr val="262626"/>
                </a:solidFill>
                <a:latin typeface="Arial"/>
                <a:ea typeface="Arial"/>
                <a:cs typeface="Arial"/>
              </a:rPr>
              <a:t>Working within Catch22’s Employability division, you will play a key role in delivering the National Jobs Guarantee, supporting young people to prepare for, enter and sustain meaningful paid employment.</a:t>
            </a:r>
          </a:p>
          <a:p>
            <a:pPr marL="0" indent="0">
              <a:lnSpc>
                <a:spcPct val="110000"/>
              </a:lnSpc>
              <a:spcAft>
                <a:spcPts val="600"/>
              </a:spcAft>
              <a:buNone/>
            </a:pPr>
            <a:r>
              <a:rPr sz="1100" b="0">
                <a:solidFill>
                  <a:srgbClr val="262626"/>
                </a:solidFill>
                <a:latin typeface="Arial"/>
                <a:ea typeface="Arial"/>
                <a:cs typeface="Arial"/>
              </a:rPr>
              <a:t>This is a predominantly face-to-face delivery role, operating across office, community and outreach settings. You will take ownership of an allocated caseload, providing structured, personalised support from initial engagement and assessment through employment preparation, job matching, employer introductions and in-work support.</a:t>
            </a:r>
          </a:p>
          <a:p>
            <a:pPr marL="0" indent="0">
              <a:lnSpc>
                <a:spcPct val="110000"/>
              </a:lnSpc>
              <a:spcAft>
                <a:spcPts val="600"/>
              </a:spcAft>
              <a:buNone/>
            </a:pPr>
            <a:r>
              <a:rPr sz="1100" b="0">
                <a:solidFill>
                  <a:srgbClr val="262626"/>
                </a:solidFill>
                <a:latin typeface="Arial"/>
                <a:ea typeface="Arial"/>
                <a:cs typeface="Arial"/>
              </a:rPr>
              <a:t>You will work proactively with employers, employer engagement colleagues and referral partners to identify suitable employment opportunities, understand employer requirements and ensure participants are effectively prepared for their roles.</a:t>
            </a:r>
          </a:p>
          <a:p>
            <a:pPr marL="0" indent="0">
              <a:lnSpc>
                <a:spcPct val="110000"/>
              </a:lnSpc>
              <a:spcAft>
                <a:spcPts val="600"/>
              </a:spcAft>
              <a:buNone/>
            </a:pPr>
            <a:r>
              <a:rPr sz="1100" b="0">
                <a:solidFill>
                  <a:srgbClr val="262626"/>
                </a:solidFill>
                <a:latin typeface="Arial"/>
                <a:ea typeface="Arial"/>
                <a:cs typeface="Arial"/>
              </a:rPr>
              <a:t>You will be individually accountable for achieving agreed performance targets, maintaining accurate and timely management information and taking proactive action to address barriers to progression, disengagement and risks to employment sustainment.</a:t>
            </a:r>
          </a:p>
        </p:txBody>
      </p:sp>
    </p:spTree>
    <p:extLst>
      <p:ext uri="{BB962C8B-B14F-4D97-AF65-F5344CB8AC3E}">
        <p14:creationId xmlns:p14="http://schemas.microsoft.com/office/powerpoint/2010/main" val="2840316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E71F39-8CCB-A4B3-8CF8-7414B95C4CD5}"/>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D8D8A8CF-713F-4497-815A-0273D7ADD0EE}"/>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FE776221-158F-075D-F4E4-8743C69F8076}"/>
              </a:ext>
            </a:extLst>
          </p:cNvPr>
          <p:cNvSpPr>
            <a:spLocks noGrp="1"/>
          </p:cNvSpPr>
          <p:nvPr/>
        </p:nvSpPr>
        <p:spPr>
          <a:xfrm>
            <a:off x="407866" y="551251"/>
            <a:ext cx="6383580" cy="1593257"/>
          </a:xfrm>
          <a:prstGeom prst="rect">
            <a:avLst/>
          </a:prstGeom>
          <a:noFill/>
        </p:spPr>
        <p:txBody>
          <a:bodyPr wrap="square">
            <a:spAutoFit/>
          </a:bodyPr>
          <a:lstStyle/>
          <a:p>
            <a:pPr>
              <a:lnSpc>
                <a:spcPct val="107000"/>
              </a:lnSpc>
              <a:spcAft>
                <a:spcPts val="800"/>
              </a:spcAft>
              <a:buNone/>
            </a:pPr>
            <a:r>
              <a:rPr sz="4400" b="1">
                <a:solidFill>
                  <a:srgbClr val="205D6C"/>
                </a:solidFill>
                <a:latin typeface="Arial"/>
                <a:ea typeface="Arial"/>
                <a:cs typeface="Arial"/>
              </a:rPr>
              <a:t>JOB DESCRIPTION</a:t>
            </a:r>
          </a:p>
          <a:p>
            <a:pPr>
              <a:lnSpc>
                <a:spcPct val="107000"/>
              </a:lnSpc>
              <a:spcAft>
                <a:spcPts val="800"/>
              </a:spcAft>
              <a:buNone/>
            </a:pPr>
            <a:r>
              <a:rPr sz="1600" b="1">
                <a:solidFill>
                  <a:srgbClr val="205D6C"/>
                </a:solidFill>
                <a:latin typeface="Arial"/>
                <a:ea typeface="Arial"/>
                <a:cs typeface="Arial"/>
              </a:rPr>
              <a:t>(Continued)</a:t>
            </a:r>
            <a:endParaRPr sz="1600">
              <a:solidFill>
                <a:srgbClr val="205D6C"/>
              </a:solidFill>
              <a:latin typeface="Arial"/>
              <a:ea typeface="Arial"/>
              <a:cs typeface="Arial"/>
            </a:endParaRPr>
          </a:p>
          <a:p>
            <a:pPr>
              <a:spcAft>
                <a:spcPts val="800"/>
              </a:spcAft>
              <a:buNone/>
            </a:pPr>
            <a:r>
              <a:rPr sz="2000">
                <a:latin typeface="Akkurat-Bold"/>
                <a:ea typeface="Akkurat-Bold"/>
                <a:cs typeface="Akkurat-Bold"/>
              </a:rPr>
              <a:t> </a:t>
            </a:r>
            <a:endParaRPr>
              <a:latin typeface="Akkurat-Bold"/>
              <a:ea typeface="Akkurat-Bold"/>
              <a:cs typeface="Akkurat-Bold"/>
            </a:endParaRPr>
          </a:p>
        </p:txBody>
      </p:sp>
      <p:sp>
        <p:nvSpPr>
          <p:cNvPr id="10" name="TextBox 9">
            <a:extLst>
              <a:ext uri="{FF2B5EF4-FFF2-40B4-BE49-F238E27FC236}">
                <a16:creationId xmlns:a16="http://schemas.microsoft.com/office/drawing/2014/main" id="{B13B0373-1CCA-78C7-EB00-FE644B8F1E7A}"/>
              </a:ext>
            </a:extLst>
          </p:cNvPr>
          <p:cNvSpPr>
            <a:spLocks noGrp="1"/>
          </p:cNvSpPr>
          <p:nvPr/>
        </p:nvSpPr>
        <p:spPr>
          <a:xfrm>
            <a:off x="407866" y="1992674"/>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WHAT YOU WILL DO</a:t>
            </a:r>
          </a:p>
          <a:p>
            <a:pPr>
              <a:spcAft>
                <a:spcPts val="800"/>
              </a:spcAft>
              <a:buNone/>
            </a:pPr>
            <a:r>
              <a:rPr sz="2000">
                <a:latin typeface="Arial"/>
                <a:ea typeface="Arial"/>
                <a:cs typeface="Arial"/>
              </a:rPr>
              <a:t> </a:t>
            </a:r>
            <a:endParaRPr>
              <a:latin typeface="Arial"/>
              <a:ea typeface="Arial"/>
              <a:cs typeface="Arial"/>
            </a:endParaRPr>
          </a:p>
        </p:txBody>
      </p:sp>
      <p:sp>
        <p:nvSpPr>
          <p:cNvPr id="11" name="TextBox 10">
            <a:extLst>
              <a:ext uri="{FF2B5EF4-FFF2-40B4-BE49-F238E27FC236}">
                <a16:creationId xmlns:a16="http://schemas.microsoft.com/office/drawing/2014/main" id="{0CAAE7C6-9F4F-008C-EA7A-626A2C8B4BDF}"/>
              </a:ext>
            </a:extLst>
          </p:cNvPr>
          <p:cNvSpPr>
            <a:spLocks noGrp="1"/>
          </p:cNvSpPr>
          <p:nvPr/>
        </p:nvSpPr>
        <p:spPr>
          <a:xfrm>
            <a:off x="557178" y="2606272"/>
            <a:ext cx="6084956" cy="6766560"/>
          </a:xfrm>
          <a:prstGeom prst="rect">
            <a:avLst/>
          </a:prstGeom>
          <a:noFill/>
        </p:spPr>
        <p:txBody>
          <a:bodyPr wrap="square" anchor="t">
            <a:noAutofit/>
          </a:bodyPr>
          <a:lstStyle/>
          <a:p>
            <a:pPr marL="0" indent="0">
              <a:lnSpc>
                <a:spcPct val="110000"/>
              </a:lnSpc>
              <a:spcAft>
                <a:spcPts val="600"/>
              </a:spcAft>
              <a:buNone/>
            </a:pPr>
            <a:r>
              <a:rPr sz="1100" b="0">
                <a:solidFill>
                  <a:srgbClr val="262626"/>
                </a:solidFill>
                <a:latin typeface="Arial"/>
                <a:ea typeface="Arial"/>
                <a:cs typeface="Arial"/>
              </a:rPr>
              <a:t>To take ownership of allocated participant referrals, ensuring timely contact, face-to-face initial meetings, assessment, onboarding and progression into agreed programme activities.</a:t>
            </a:r>
          </a:p>
          <a:p>
            <a:pPr marL="0" indent="0">
              <a:lnSpc>
                <a:spcPct val="110000"/>
              </a:lnSpc>
              <a:spcAft>
                <a:spcPts val="600"/>
              </a:spcAft>
              <a:buNone/>
            </a:pPr>
            <a:r>
              <a:rPr sz="1100" b="0">
                <a:solidFill>
                  <a:srgbClr val="262626"/>
                </a:solidFill>
                <a:latin typeface="Arial"/>
                <a:ea typeface="Arial"/>
                <a:cs typeface="Arial"/>
              </a:rPr>
              <a:t>To deliver a range of supportive interventions, including structured, predominantly face-to-face pre-employment preparation, job readiness, confidence, workplace behaviours and employer-specific preparation, to help participants achieve sustainable employment.</a:t>
            </a:r>
          </a:p>
          <a:p>
            <a:pPr marL="0" indent="0">
              <a:lnSpc>
                <a:spcPct val="110000"/>
              </a:lnSpc>
              <a:spcAft>
                <a:spcPts val="600"/>
              </a:spcAft>
              <a:buNone/>
            </a:pPr>
            <a:r>
              <a:rPr sz="1100" b="0">
                <a:solidFill>
                  <a:srgbClr val="262626"/>
                </a:solidFill>
                <a:latin typeface="Arial"/>
                <a:ea typeface="Arial"/>
                <a:cs typeface="Arial"/>
              </a:rPr>
              <a:t>To deliver high quality end to end Information, Advice and Guidance to participants on our employability programmes.</a:t>
            </a:r>
          </a:p>
          <a:p>
            <a:pPr marL="0" indent="0">
              <a:lnSpc>
                <a:spcPct val="110000"/>
              </a:lnSpc>
              <a:spcAft>
                <a:spcPts val="600"/>
              </a:spcAft>
              <a:buNone/>
            </a:pPr>
            <a:r>
              <a:rPr sz="1100" b="0">
                <a:solidFill>
                  <a:srgbClr val="262626"/>
                </a:solidFill>
                <a:latin typeface="Arial"/>
                <a:ea typeface="Arial"/>
                <a:cs typeface="Arial"/>
              </a:rPr>
              <a:t>To induct, assess and on-board participants, identifying aspirations, employment readiness, barriers and support needs, and agreeing personalised action plans linked to suitable employment opportunities.</a:t>
            </a:r>
          </a:p>
          <a:p>
            <a:pPr marL="0" indent="0">
              <a:lnSpc>
                <a:spcPct val="110000"/>
              </a:lnSpc>
              <a:spcAft>
                <a:spcPts val="600"/>
              </a:spcAft>
              <a:buNone/>
            </a:pPr>
            <a:r>
              <a:rPr sz="1100" b="0">
                <a:solidFill>
                  <a:srgbClr val="262626"/>
                </a:solidFill>
                <a:latin typeface="Arial"/>
                <a:ea typeface="Arial"/>
                <a:cs typeface="Arial"/>
              </a:rPr>
              <a:t>To promote and develop the mind-set, emotional intelligence qualities, self-confidence and esteem so that the participants succeed in the world of work.</a:t>
            </a:r>
          </a:p>
          <a:p>
            <a:pPr marL="0" indent="0">
              <a:lnSpc>
                <a:spcPct val="110000"/>
              </a:lnSpc>
              <a:spcAft>
                <a:spcPts val="600"/>
              </a:spcAft>
              <a:buNone/>
            </a:pPr>
            <a:r>
              <a:rPr sz="1100" b="0">
                <a:solidFill>
                  <a:srgbClr val="262626"/>
                </a:solidFill>
                <a:latin typeface="Arial"/>
                <a:ea typeface="Arial"/>
                <a:cs typeface="Arial"/>
              </a:rPr>
              <a:t>To prepare CVs, cover letter and job/apprenticeship application forms with participants.</a:t>
            </a:r>
          </a:p>
          <a:p>
            <a:pPr marL="0" indent="0">
              <a:lnSpc>
                <a:spcPct val="110000"/>
              </a:lnSpc>
              <a:spcAft>
                <a:spcPts val="600"/>
              </a:spcAft>
              <a:buNone/>
            </a:pPr>
            <a:r>
              <a:rPr sz="1100" b="0">
                <a:solidFill>
                  <a:srgbClr val="262626"/>
                </a:solidFill>
                <a:latin typeface="Arial"/>
                <a:ea typeface="Arial"/>
                <a:cs typeface="Arial"/>
              </a:rPr>
              <a:t>To introduce participants to a `strengths based’ recruitment approach to succeeding in job interviews.</a:t>
            </a:r>
          </a:p>
          <a:p>
            <a:pPr marL="0" indent="0">
              <a:lnSpc>
                <a:spcPct val="110000"/>
              </a:lnSpc>
              <a:spcAft>
                <a:spcPts val="600"/>
              </a:spcAft>
              <a:buNone/>
            </a:pPr>
            <a:r>
              <a:rPr sz="1100" b="0">
                <a:solidFill>
                  <a:srgbClr val="262626"/>
                </a:solidFill>
                <a:latin typeface="Arial"/>
                <a:ea typeface="Arial"/>
                <a:cs typeface="Arial"/>
              </a:rPr>
              <a:t>To undertake job search with the participants using relevant web-based software and packages.</a:t>
            </a:r>
          </a:p>
          <a:p>
            <a:pPr marL="0" indent="0">
              <a:lnSpc>
                <a:spcPct val="110000"/>
              </a:lnSpc>
              <a:spcAft>
                <a:spcPts val="600"/>
              </a:spcAft>
              <a:buNone/>
            </a:pPr>
            <a:r>
              <a:rPr sz="1100" b="0">
                <a:solidFill>
                  <a:srgbClr val="262626"/>
                </a:solidFill>
                <a:latin typeface="Arial"/>
                <a:ea typeface="Arial"/>
                <a:cs typeface="Arial"/>
              </a:rPr>
              <a:t>To proactively identify suitable vacancies, develop direct employer contacts alongside the employer engagement team, and match and submit participants to opportunities, maintaining ownership of the application and selection journey.</a:t>
            </a:r>
          </a:p>
          <a:p>
            <a:pPr marL="0" indent="0">
              <a:lnSpc>
                <a:spcPct val="110000"/>
              </a:lnSpc>
              <a:spcAft>
                <a:spcPts val="600"/>
              </a:spcAft>
              <a:buNone/>
            </a:pPr>
            <a:r>
              <a:rPr sz="1100" b="0">
                <a:solidFill>
                  <a:srgbClr val="262626"/>
                </a:solidFill>
                <a:latin typeface="Arial"/>
                <a:ea typeface="Arial"/>
                <a:cs typeface="Arial"/>
              </a:rPr>
              <a:t>To arrange interviews and employer introductions, confirm vacancy suitability, coordinate timely feedback and record next steps.</a:t>
            </a:r>
          </a:p>
          <a:p>
            <a:pPr marL="0" indent="0">
              <a:lnSpc>
                <a:spcPct val="110000"/>
              </a:lnSpc>
              <a:spcAft>
                <a:spcPts val="600"/>
              </a:spcAft>
              <a:buNone/>
            </a:pPr>
            <a:r>
              <a:rPr sz="1100" b="0">
                <a:solidFill>
                  <a:srgbClr val="262626"/>
                </a:solidFill>
                <a:latin typeface="Arial"/>
                <a:ea typeface="Arial"/>
                <a:cs typeface="Arial"/>
              </a:rPr>
              <a:t>To prepare participants to a high standard for interview with employers.</a:t>
            </a:r>
          </a:p>
          <a:p>
            <a:pPr marL="0" indent="0">
              <a:lnSpc>
                <a:spcPct val="110000"/>
              </a:lnSpc>
              <a:spcAft>
                <a:spcPts val="600"/>
              </a:spcAft>
              <a:buNone/>
            </a:pPr>
            <a:r>
              <a:rPr sz="1100" b="0">
                <a:solidFill>
                  <a:srgbClr val="262626"/>
                </a:solidFill>
                <a:latin typeface="Arial"/>
                <a:ea typeface="Arial"/>
                <a:cs typeface="Arial"/>
              </a:rPr>
              <a:t>To deliver high-quality In Work Support for six months, including planned participant and employer contact, workplace visits, early identification of retention risks and timely intervention.</a:t>
            </a:r>
          </a:p>
          <a:p>
            <a:pPr marL="0" indent="0">
              <a:lnSpc>
                <a:spcPct val="110000"/>
              </a:lnSpc>
              <a:spcAft>
                <a:spcPts val="600"/>
              </a:spcAft>
              <a:buNone/>
            </a:pPr>
            <a:r>
              <a:rPr sz="1100" b="0">
                <a:solidFill>
                  <a:srgbClr val="262626"/>
                </a:solidFill>
                <a:latin typeface="Arial"/>
                <a:ea typeface="Arial"/>
                <a:cs typeface="Arial"/>
              </a:rPr>
              <a:t>To support progression into apprenticeships and employment, responding promptly to disengagement or placement breakdown through re-engagement, alternative matching and specialist referrals.</a:t>
            </a:r>
          </a:p>
          <a:p>
            <a:pPr marL="0" indent="0">
              <a:lnSpc>
                <a:spcPct val="110000"/>
              </a:lnSpc>
              <a:spcAft>
                <a:spcPts val="600"/>
              </a:spcAft>
              <a:buNone/>
            </a:pPr>
            <a:r>
              <a:rPr sz="1100" b="0">
                <a:solidFill>
                  <a:srgbClr val="262626"/>
                </a:solidFill>
                <a:latin typeface="Arial"/>
                <a:ea typeface="Arial"/>
                <a:cs typeface="Arial"/>
              </a:rPr>
              <a:t>To support with the delivery of any Job Fairs, Workshops and Seminars both face to face and remote that prepare participants ready for the world of work.</a:t>
            </a:r>
          </a:p>
          <a:p>
            <a:pPr marL="0" indent="0">
              <a:lnSpc>
                <a:spcPct val="110000"/>
              </a:lnSpc>
              <a:spcAft>
                <a:spcPts val="600"/>
              </a:spcAft>
              <a:buNone/>
            </a:pPr>
            <a:r>
              <a:rPr sz="1100" b="0">
                <a:solidFill>
                  <a:srgbClr val="262626"/>
                </a:solidFill>
                <a:latin typeface="Arial"/>
                <a:ea typeface="Arial"/>
                <a:cs typeface="Arial"/>
              </a:rPr>
              <a:t>Proactively working with other organisations and the local community to identify appropriate support or opportunities for your clients</a:t>
            </a:r>
          </a:p>
        </p:txBody>
      </p:sp>
    </p:spTree>
    <p:extLst>
      <p:ext uri="{BB962C8B-B14F-4D97-AF65-F5344CB8AC3E}">
        <p14:creationId xmlns:p14="http://schemas.microsoft.com/office/powerpoint/2010/main" val="430411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E71F39-8CCB-A4B3-8CF8-7414B95C4CD5}"/>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7ECB93CE-EC19-4405-B0AD-DAA9AB47CA7D}"/>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FE776221-158F-075D-F4E4-8743C69F8076}"/>
              </a:ext>
            </a:extLst>
          </p:cNvPr>
          <p:cNvSpPr>
            <a:spLocks noGrp="1"/>
          </p:cNvSpPr>
          <p:nvPr/>
        </p:nvSpPr>
        <p:spPr>
          <a:xfrm>
            <a:off x="407866" y="551251"/>
            <a:ext cx="6383580" cy="1593257"/>
          </a:xfrm>
          <a:prstGeom prst="rect">
            <a:avLst/>
          </a:prstGeom>
          <a:noFill/>
        </p:spPr>
        <p:txBody>
          <a:bodyPr wrap="square">
            <a:spAutoFit/>
          </a:bodyPr>
          <a:lstStyle/>
          <a:p>
            <a:pPr>
              <a:lnSpc>
                <a:spcPct val="107000"/>
              </a:lnSpc>
              <a:spcAft>
                <a:spcPts val="800"/>
              </a:spcAft>
              <a:buNone/>
            </a:pPr>
            <a:r>
              <a:rPr sz="4400" b="1">
                <a:solidFill>
                  <a:srgbClr val="205D6C"/>
                </a:solidFill>
                <a:latin typeface="Arial"/>
                <a:ea typeface="Arial"/>
                <a:cs typeface="Arial"/>
              </a:rPr>
              <a:t>JOB DESCRIPTION</a:t>
            </a:r>
          </a:p>
          <a:p>
            <a:pPr>
              <a:lnSpc>
                <a:spcPct val="107000"/>
              </a:lnSpc>
              <a:spcAft>
                <a:spcPts val="800"/>
              </a:spcAft>
              <a:buNone/>
            </a:pPr>
            <a:r>
              <a:rPr sz="1600" b="1">
                <a:solidFill>
                  <a:srgbClr val="205D6C"/>
                </a:solidFill>
                <a:latin typeface="Arial"/>
                <a:ea typeface="Arial"/>
                <a:cs typeface="Arial"/>
              </a:rPr>
              <a:t>(Continued)</a:t>
            </a:r>
            <a:endParaRPr sz="1600">
              <a:solidFill>
                <a:srgbClr val="205D6C"/>
              </a:solidFill>
              <a:latin typeface="Arial"/>
              <a:ea typeface="Arial"/>
              <a:cs typeface="Arial"/>
            </a:endParaRPr>
          </a:p>
          <a:p>
            <a:pPr>
              <a:spcAft>
                <a:spcPts val="800"/>
              </a:spcAft>
              <a:buNone/>
            </a:pPr>
            <a:r>
              <a:rPr sz="2000">
                <a:latin typeface="Akkurat-Bold"/>
                <a:ea typeface="Akkurat-Bold"/>
                <a:cs typeface="Akkurat-Bold"/>
              </a:rPr>
              <a:t> </a:t>
            </a:r>
            <a:endParaRPr>
              <a:latin typeface="Akkurat-Bold"/>
              <a:ea typeface="Akkurat-Bold"/>
              <a:cs typeface="Akkurat-Bold"/>
            </a:endParaRPr>
          </a:p>
        </p:txBody>
      </p:sp>
      <p:sp>
        <p:nvSpPr>
          <p:cNvPr id="10" name="TextBox 9">
            <a:extLst>
              <a:ext uri="{FF2B5EF4-FFF2-40B4-BE49-F238E27FC236}">
                <a16:creationId xmlns:a16="http://schemas.microsoft.com/office/drawing/2014/main" id="{B13B0373-1CCA-78C7-EB00-FE644B8F1E7A}"/>
              </a:ext>
            </a:extLst>
          </p:cNvPr>
          <p:cNvSpPr>
            <a:spLocks noGrp="1"/>
          </p:cNvSpPr>
          <p:nvPr/>
        </p:nvSpPr>
        <p:spPr>
          <a:xfrm>
            <a:off x="407866" y="1992674"/>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WHAT YOU WILL DO</a:t>
            </a:r>
          </a:p>
          <a:p>
            <a:pPr>
              <a:spcAft>
                <a:spcPts val="800"/>
              </a:spcAft>
              <a:buNone/>
            </a:pPr>
            <a:r>
              <a:rPr sz="2000">
                <a:latin typeface="Arial"/>
                <a:ea typeface="Arial"/>
                <a:cs typeface="Arial"/>
              </a:rPr>
              <a:t> </a:t>
            </a:r>
            <a:endParaRPr>
              <a:latin typeface="Arial"/>
              <a:ea typeface="Arial"/>
              <a:cs typeface="Arial"/>
            </a:endParaRPr>
          </a:p>
        </p:txBody>
      </p:sp>
      <p:sp>
        <p:nvSpPr>
          <p:cNvPr id="11" name="TextBox 10">
            <a:extLst>
              <a:ext uri="{FF2B5EF4-FFF2-40B4-BE49-F238E27FC236}">
                <a16:creationId xmlns:a16="http://schemas.microsoft.com/office/drawing/2014/main" id="{0CAAE7C6-9F4F-008C-EA7A-626A2C8B4BDF}"/>
              </a:ext>
            </a:extLst>
          </p:cNvPr>
          <p:cNvSpPr>
            <a:spLocks noGrp="1"/>
          </p:cNvSpPr>
          <p:nvPr/>
        </p:nvSpPr>
        <p:spPr>
          <a:xfrm>
            <a:off x="557178" y="2606272"/>
            <a:ext cx="6084956" cy="6766560"/>
          </a:xfrm>
          <a:prstGeom prst="rect">
            <a:avLst/>
          </a:prstGeom>
          <a:noFill/>
        </p:spPr>
        <p:txBody>
          <a:bodyPr wrap="square" anchor="t">
            <a:noAutofit/>
          </a:bodyPr>
          <a:lstStyle/>
          <a:p>
            <a:pPr marL="0" indent="0">
              <a:lnSpc>
                <a:spcPct val="110000"/>
              </a:lnSpc>
              <a:spcAft>
                <a:spcPts val="600"/>
              </a:spcAft>
              <a:buNone/>
            </a:pPr>
            <a:r>
              <a:rPr sz="1100" b="0">
                <a:solidFill>
                  <a:srgbClr val="262626"/>
                </a:solidFill>
                <a:latin typeface="Arial"/>
                <a:ea typeface="Arial"/>
                <a:cs typeface="Arial"/>
              </a:rPr>
              <a:t>To take personal accountability for agreed individual and programme KPIs, including engagement, face-to-face appointments, assessments and action plans, applications, interviews, job starts and sustained employment.</a:t>
            </a:r>
          </a:p>
          <a:p>
            <a:pPr marL="0" indent="0">
              <a:lnSpc>
                <a:spcPct val="110000"/>
              </a:lnSpc>
              <a:spcAft>
                <a:spcPts val="600"/>
              </a:spcAft>
              <a:buNone/>
            </a:pPr>
            <a:r>
              <a:rPr sz="1100" b="0">
                <a:solidFill>
                  <a:srgbClr val="262626"/>
                </a:solidFill>
                <a:latin typeface="Arial"/>
                <a:ea typeface="Arial"/>
                <a:cs typeface="Arial"/>
              </a:rPr>
              <a:t>To maintain accurate, complete and timely case management and performance records, including participant activity, employer and vacancy links, applications, interviews, outcomes and forecast job-start dates.</a:t>
            </a:r>
          </a:p>
          <a:p>
            <a:pPr marL="0" indent="0">
              <a:lnSpc>
                <a:spcPct val="110000"/>
              </a:lnSpc>
              <a:spcAft>
                <a:spcPts val="600"/>
              </a:spcAft>
              <a:buNone/>
            </a:pPr>
            <a:r>
              <a:rPr sz="1100" b="0">
                <a:solidFill>
                  <a:srgbClr val="262626"/>
                </a:solidFill>
                <a:latin typeface="Arial"/>
                <a:ea typeface="Arial"/>
                <a:cs typeface="Arial"/>
              </a:rPr>
              <a:t>To maintain an active caseload and vacancy pipeline, reviewing progress and conversion rates, escalating stalled cases and taking timely corrective action.</a:t>
            </a:r>
          </a:p>
          <a:p>
            <a:pPr marL="0" indent="0">
              <a:lnSpc>
                <a:spcPct val="110000"/>
              </a:lnSpc>
              <a:spcAft>
                <a:spcPts val="600"/>
              </a:spcAft>
              <a:buNone/>
            </a:pPr>
            <a:r>
              <a:rPr sz="1100" b="0">
                <a:solidFill>
                  <a:srgbClr val="262626"/>
                </a:solidFill>
                <a:latin typeface="Arial"/>
                <a:ea typeface="Arial"/>
                <a:cs typeface="Arial"/>
              </a:rPr>
              <a:t>To deliver regular, structured and purposeful face-to-face appointments in Catch22 offices, Jobcentres, partner and community locations and outreach settings; travel across the delivery area is an essential part of the role.</a:t>
            </a:r>
          </a:p>
          <a:p>
            <a:pPr marL="0" indent="0">
              <a:lnSpc>
                <a:spcPct val="110000"/>
              </a:lnSpc>
              <a:spcAft>
                <a:spcPts val="600"/>
              </a:spcAft>
              <a:buNone/>
            </a:pPr>
            <a:r>
              <a:rPr sz="1100" b="0">
                <a:solidFill>
                  <a:srgbClr val="262626"/>
                </a:solidFill>
                <a:latin typeface="Arial"/>
                <a:ea typeface="Arial"/>
                <a:cs typeface="Arial"/>
              </a:rPr>
              <a:t>To establish and maintain direct professional employer relationships, alongside employer engagement colleagues, to understand role requirements, support suitable matching, coordinate employer contact and secure feedback.</a:t>
            </a:r>
          </a:p>
          <a:p>
            <a:pPr marL="0" indent="0">
              <a:lnSpc>
                <a:spcPct val="110000"/>
              </a:lnSpc>
              <a:spcAft>
                <a:spcPts val="600"/>
              </a:spcAft>
              <a:buNone/>
            </a:pPr>
            <a:r>
              <a:rPr sz="1100" b="0">
                <a:solidFill>
                  <a:srgbClr val="262626"/>
                </a:solidFill>
                <a:latin typeface="Arial"/>
                <a:ea typeface="Arial"/>
                <a:cs typeface="Arial"/>
              </a:rPr>
              <a:t>To participate in regular individual performance reviews, provide evidence-based forecasts, explain variances against targets and implement agreed recovery actions.</a:t>
            </a:r>
          </a:p>
          <a:p>
            <a:pPr marL="0" indent="0">
              <a:lnSpc>
                <a:spcPct val="110000"/>
              </a:lnSpc>
              <a:spcAft>
                <a:spcPts val="600"/>
              </a:spcAft>
              <a:buNone/>
            </a:pPr>
            <a:r>
              <a:rPr sz="1100" b="0">
                <a:solidFill>
                  <a:srgbClr val="262626"/>
                </a:solidFill>
                <a:latin typeface="Arial"/>
                <a:ea typeface="Arial"/>
                <a:cs typeface="Arial"/>
              </a:rPr>
              <a:t>To ensure contractual and Catch22 compliance is maintained to the highest standard at all times.</a:t>
            </a:r>
          </a:p>
          <a:p>
            <a:pPr marL="0" indent="0">
              <a:lnSpc>
                <a:spcPct val="110000"/>
              </a:lnSpc>
              <a:spcAft>
                <a:spcPts val="600"/>
              </a:spcAft>
              <a:buNone/>
            </a:pPr>
            <a:r>
              <a:rPr sz="1100" b="0">
                <a:solidFill>
                  <a:srgbClr val="262626"/>
                </a:solidFill>
                <a:latin typeface="Arial"/>
                <a:ea typeface="Arial"/>
                <a:cs typeface="Arial"/>
              </a:rPr>
              <a:t>Other</a:t>
            </a:r>
          </a:p>
          <a:p>
            <a:pPr marL="0" indent="0">
              <a:lnSpc>
                <a:spcPct val="110000"/>
              </a:lnSpc>
              <a:spcAft>
                <a:spcPts val="600"/>
              </a:spcAft>
              <a:buNone/>
            </a:pPr>
            <a:r>
              <a:rPr sz="1100" b="0">
                <a:solidFill>
                  <a:srgbClr val="262626"/>
                </a:solidFill>
                <a:latin typeface="Arial"/>
                <a:ea typeface="Arial"/>
                <a:cs typeface="Arial"/>
              </a:rPr>
              <a:t>Seek to improve their own performance, contribution, knowledge, skills and participate in training and developmental activities as required.</a:t>
            </a:r>
          </a:p>
          <a:p>
            <a:pPr marL="0" indent="0">
              <a:lnSpc>
                <a:spcPct val="110000"/>
              </a:lnSpc>
              <a:spcAft>
                <a:spcPts val="600"/>
              </a:spcAft>
              <a:buNone/>
            </a:pPr>
            <a:r>
              <a:rPr sz="1100" b="0">
                <a:solidFill>
                  <a:srgbClr val="262626"/>
                </a:solidFill>
                <a:latin typeface="Arial"/>
                <a:ea typeface="Arial"/>
                <a:cs typeface="Arial"/>
              </a:rPr>
              <a:t>Ensure the implementation of Catch22’s Diversity &amp; Equality policy statement.</a:t>
            </a:r>
          </a:p>
          <a:p>
            <a:pPr marL="0" indent="0">
              <a:lnSpc>
                <a:spcPct val="110000"/>
              </a:lnSpc>
              <a:spcAft>
                <a:spcPts val="600"/>
              </a:spcAft>
              <a:buNone/>
            </a:pPr>
            <a:r>
              <a:rPr sz="1100" b="0">
                <a:solidFill>
                  <a:srgbClr val="262626"/>
                </a:solidFill>
                <a:latin typeface="Arial"/>
                <a:ea typeface="Arial"/>
                <a:cs typeface="Arial"/>
              </a:rPr>
              <a:t>Comply with Safeguarding/Prevent, Health and Safety policies and procedures.</a:t>
            </a:r>
          </a:p>
          <a:p>
            <a:pPr marL="0" indent="0">
              <a:lnSpc>
                <a:spcPct val="110000"/>
              </a:lnSpc>
              <a:spcAft>
                <a:spcPts val="600"/>
              </a:spcAft>
              <a:buNone/>
            </a:pPr>
            <a:r>
              <a:rPr sz="1100" b="0">
                <a:solidFill>
                  <a:srgbClr val="262626"/>
                </a:solidFill>
                <a:latin typeface="Arial"/>
                <a:ea typeface="Arial"/>
                <a:cs typeface="Arial"/>
              </a:rPr>
              <a:t>Ensure the implementation of Catch22’s policies and procedures.</a:t>
            </a:r>
          </a:p>
          <a:p>
            <a:pPr marL="0" indent="0">
              <a:lnSpc>
                <a:spcPct val="110000"/>
              </a:lnSpc>
              <a:spcAft>
                <a:spcPts val="600"/>
              </a:spcAft>
              <a:buNone/>
            </a:pPr>
            <a:r>
              <a:rPr sz="1100" b="0">
                <a:solidFill>
                  <a:srgbClr val="262626"/>
                </a:solidFill>
                <a:latin typeface="Arial"/>
                <a:ea typeface="Arial"/>
                <a:cs typeface="Arial"/>
              </a:rPr>
              <a:t>Carry out other such other relevant duties, as required.</a:t>
            </a:r>
          </a:p>
          <a:p>
            <a:pPr marL="0" indent="0">
              <a:lnSpc>
                <a:spcPct val="110000"/>
              </a:lnSpc>
              <a:spcAft>
                <a:spcPts val="600"/>
              </a:spcAft>
              <a:buNone/>
            </a:pPr>
            <a:r>
              <a:rPr sz="1100" b="0">
                <a:solidFill>
                  <a:srgbClr val="262626"/>
                </a:solidFill>
                <a:latin typeface="Arial"/>
                <a:ea typeface="Arial"/>
                <a:cs typeface="Arial"/>
              </a:rPr>
              <a:t>What good looks like</a:t>
            </a:r>
          </a:p>
          <a:p>
            <a:pPr marL="0" indent="0">
              <a:lnSpc>
                <a:spcPct val="110000"/>
              </a:lnSpc>
              <a:spcAft>
                <a:spcPts val="600"/>
              </a:spcAft>
              <a:buNone/>
            </a:pPr>
            <a:r>
              <a:rPr sz="1100" b="0">
                <a:solidFill>
                  <a:srgbClr val="262626"/>
                </a:solidFill>
                <a:latin typeface="Arial"/>
                <a:ea typeface="Arial"/>
                <a:cs typeface="Arial"/>
              </a:rPr>
              <a:t>Developing strong relationships with referral partners, customers, training providers and employers</a:t>
            </a:r>
          </a:p>
          <a:p>
            <a:pPr marL="0" indent="0">
              <a:lnSpc>
                <a:spcPct val="110000"/>
              </a:lnSpc>
              <a:spcAft>
                <a:spcPts val="600"/>
              </a:spcAft>
              <a:buNone/>
            </a:pPr>
            <a:r>
              <a:rPr sz="1100" b="0">
                <a:solidFill>
                  <a:srgbClr val="262626"/>
                </a:solidFill>
                <a:latin typeface="Arial"/>
                <a:ea typeface="Arial"/>
                <a:cs typeface="Arial"/>
              </a:rPr>
              <a:t>Strong interpersonal skills. Approachable, adaptable and supportive to the range of stakeholders involved in this programme.</a:t>
            </a:r>
          </a:p>
        </p:txBody>
      </p:sp>
    </p:spTree>
    <p:extLst>
      <p:ext uri="{BB962C8B-B14F-4D97-AF65-F5344CB8AC3E}">
        <p14:creationId xmlns:p14="http://schemas.microsoft.com/office/powerpoint/2010/main" val="430411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E71F39-8CCB-A4B3-8CF8-7414B95C4CD5}"/>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4EC1E6DC-B936-49F6-AF9E-BB132D809625}"/>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FE776221-158F-075D-F4E4-8743C69F8076}"/>
              </a:ext>
            </a:extLst>
          </p:cNvPr>
          <p:cNvSpPr>
            <a:spLocks noGrp="1"/>
          </p:cNvSpPr>
          <p:nvPr/>
        </p:nvSpPr>
        <p:spPr>
          <a:xfrm>
            <a:off x="407866" y="551251"/>
            <a:ext cx="6383580" cy="1593257"/>
          </a:xfrm>
          <a:prstGeom prst="rect">
            <a:avLst/>
          </a:prstGeom>
          <a:noFill/>
        </p:spPr>
        <p:txBody>
          <a:bodyPr wrap="square">
            <a:spAutoFit/>
          </a:bodyPr>
          <a:lstStyle/>
          <a:p>
            <a:pPr>
              <a:lnSpc>
                <a:spcPct val="107000"/>
              </a:lnSpc>
              <a:spcAft>
                <a:spcPts val="800"/>
              </a:spcAft>
              <a:buNone/>
            </a:pPr>
            <a:r>
              <a:rPr sz="4400" b="1">
                <a:solidFill>
                  <a:srgbClr val="205D6C"/>
                </a:solidFill>
                <a:latin typeface="Arial"/>
                <a:ea typeface="Arial"/>
                <a:cs typeface="Arial"/>
              </a:rPr>
              <a:t>JOB DESCRIPTION</a:t>
            </a:r>
          </a:p>
          <a:p>
            <a:pPr>
              <a:lnSpc>
                <a:spcPct val="107000"/>
              </a:lnSpc>
              <a:spcAft>
                <a:spcPts val="800"/>
              </a:spcAft>
              <a:buNone/>
            </a:pPr>
            <a:r>
              <a:rPr sz="1600" b="1">
                <a:solidFill>
                  <a:srgbClr val="205D6C"/>
                </a:solidFill>
                <a:latin typeface="Arial"/>
                <a:ea typeface="Arial"/>
                <a:cs typeface="Arial"/>
              </a:rPr>
              <a:t>(Continued)</a:t>
            </a:r>
            <a:endParaRPr sz="1600">
              <a:solidFill>
                <a:srgbClr val="205D6C"/>
              </a:solidFill>
              <a:latin typeface="Arial"/>
              <a:ea typeface="Arial"/>
              <a:cs typeface="Arial"/>
            </a:endParaRPr>
          </a:p>
          <a:p>
            <a:pPr>
              <a:spcAft>
                <a:spcPts val="800"/>
              </a:spcAft>
              <a:buNone/>
            </a:pPr>
            <a:r>
              <a:rPr sz="2000">
                <a:latin typeface="Akkurat-Bold"/>
                <a:ea typeface="Akkurat-Bold"/>
                <a:cs typeface="Akkurat-Bold"/>
              </a:rPr>
              <a:t> </a:t>
            </a:r>
            <a:endParaRPr>
              <a:latin typeface="Akkurat-Bold"/>
              <a:ea typeface="Akkurat-Bold"/>
              <a:cs typeface="Akkurat-Bold"/>
            </a:endParaRPr>
          </a:p>
        </p:txBody>
      </p:sp>
      <p:sp>
        <p:nvSpPr>
          <p:cNvPr id="10" name="TextBox 9">
            <a:extLst>
              <a:ext uri="{FF2B5EF4-FFF2-40B4-BE49-F238E27FC236}">
                <a16:creationId xmlns:a16="http://schemas.microsoft.com/office/drawing/2014/main" id="{B13B0373-1CCA-78C7-EB00-FE644B8F1E7A}"/>
              </a:ext>
            </a:extLst>
          </p:cNvPr>
          <p:cNvSpPr>
            <a:spLocks noGrp="1"/>
          </p:cNvSpPr>
          <p:nvPr/>
        </p:nvSpPr>
        <p:spPr>
          <a:xfrm>
            <a:off x="407866" y="1992674"/>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WHAT YOU WILL DO</a:t>
            </a:r>
          </a:p>
          <a:p>
            <a:pPr>
              <a:spcAft>
                <a:spcPts val="800"/>
              </a:spcAft>
              <a:buNone/>
            </a:pPr>
            <a:r>
              <a:rPr sz="2000">
                <a:latin typeface="Arial"/>
                <a:ea typeface="Arial"/>
                <a:cs typeface="Arial"/>
              </a:rPr>
              <a:t> </a:t>
            </a:r>
            <a:endParaRPr>
              <a:latin typeface="Arial"/>
              <a:ea typeface="Arial"/>
              <a:cs typeface="Arial"/>
            </a:endParaRPr>
          </a:p>
        </p:txBody>
      </p:sp>
      <p:sp>
        <p:nvSpPr>
          <p:cNvPr id="11" name="TextBox 10">
            <a:extLst>
              <a:ext uri="{FF2B5EF4-FFF2-40B4-BE49-F238E27FC236}">
                <a16:creationId xmlns:a16="http://schemas.microsoft.com/office/drawing/2014/main" id="{0CAAE7C6-9F4F-008C-EA7A-626A2C8B4BDF}"/>
              </a:ext>
            </a:extLst>
          </p:cNvPr>
          <p:cNvSpPr>
            <a:spLocks noGrp="1"/>
          </p:cNvSpPr>
          <p:nvPr/>
        </p:nvSpPr>
        <p:spPr>
          <a:xfrm>
            <a:off x="557178" y="2606272"/>
            <a:ext cx="6084956" cy="6766560"/>
          </a:xfrm>
          <a:prstGeom prst="rect">
            <a:avLst/>
          </a:prstGeom>
          <a:noFill/>
        </p:spPr>
        <p:txBody>
          <a:bodyPr wrap="square" anchor="t">
            <a:noAutofit/>
          </a:bodyPr>
          <a:lstStyle/>
          <a:p>
            <a:pPr marL="0" indent="0">
              <a:lnSpc>
                <a:spcPct val="110000"/>
              </a:lnSpc>
              <a:spcAft>
                <a:spcPts val="600"/>
              </a:spcAft>
              <a:buNone/>
            </a:pPr>
            <a:r>
              <a:rPr sz="1100" b="0">
                <a:solidFill>
                  <a:srgbClr val="262626"/>
                </a:solidFill>
                <a:latin typeface="Arial"/>
                <a:ea typeface="Arial"/>
                <a:cs typeface="Arial"/>
              </a:rPr>
              <a:t>Successful delivery includes consistent face-to-face engagement, timely caseload progression, active employer relationships, accurate MI and achievement of agreed employment outcome KPIs.</a:t>
            </a:r>
          </a:p>
          <a:p>
            <a:pPr marL="0" indent="0">
              <a:lnSpc>
                <a:spcPct val="110000"/>
              </a:lnSpc>
              <a:spcAft>
                <a:spcPts val="600"/>
              </a:spcAft>
              <a:buNone/>
            </a:pPr>
            <a:r>
              <a:rPr sz="1100" b="0">
                <a:solidFill>
                  <a:srgbClr val="262626"/>
                </a:solidFill>
                <a:latin typeface="Arial"/>
                <a:ea typeface="Arial"/>
                <a:cs typeface="Arial"/>
              </a:rPr>
              <a:t>Service is delivered efficiently within agreed resources and programme requirements; coaches contribute to effective use of time and capacity.</a:t>
            </a:r>
          </a:p>
          <a:p>
            <a:pPr marL="0" indent="0">
              <a:lnSpc>
                <a:spcPct val="110000"/>
              </a:lnSpc>
              <a:spcAft>
                <a:spcPts val="600"/>
              </a:spcAft>
              <a:buNone/>
            </a:pPr>
            <a:r>
              <a:rPr sz="1100" b="0">
                <a:solidFill>
                  <a:srgbClr val="262626"/>
                </a:solidFill>
                <a:latin typeface="Arial"/>
                <a:ea typeface="Arial"/>
                <a:cs typeface="Arial"/>
              </a:rPr>
              <a:t>Service is delivered safely, and risks/areas of underperformance are identified and managed appropriately.</a:t>
            </a:r>
          </a:p>
          <a:p>
            <a:pPr marL="0" indent="0">
              <a:lnSpc>
                <a:spcPct val="110000"/>
              </a:lnSpc>
              <a:spcAft>
                <a:spcPts val="600"/>
              </a:spcAft>
              <a:buNone/>
            </a:pPr>
            <a:r>
              <a:rPr sz="1100" b="0">
                <a:solidFill>
                  <a:srgbClr val="262626"/>
                </a:solidFill>
                <a:latin typeface="Arial"/>
                <a:ea typeface="Arial"/>
                <a:cs typeface="Arial"/>
              </a:rPr>
              <a:t>Hub outcomes are achieved.</a:t>
            </a:r>
          </a:p>
          <a:p>
            <a:pPr marL="0" indent="0">
              <a:lnSpc>
                <a:spcPct val="110000"/>
              </a:lnSpc>
              <a:spcAft>
                <a:spcPts val="600"/>
              </a:spcAft>
              <a:buNone/>
            </a:pPr>
            <a:r>
              <a:rPr sz="1100" b="0">
                <a:solidFill>
                  <a:srgbClr val="262626"/>
                </a:solidFill>
                <a:latin typeface="Arial"/>
                <a:ea typeface="Arial"/>
                <a:cs typeface="Arial"/>
              </a:rPr>
              <a:t>Service users have a positive experience and achieve their goals.</a:t>
            </a:r>
          </a:p>
        </p:txBody>
      </p:sp>
    </p:spTree>
    <p:extLst>
      <p:ext uri="{BB962C8B-B14F-4D97-AF65-F5344CB8AC3E}">
        <p14:creationId xmlns:p14="http://schemas.microsoft.com/office/powerpoint/2010/main" val="430411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A16B5B2-3711-7281-A2C8-5339966ECE6A}"/>
              </a:ext>
            </a:extLst>
          </p:cNvPr>
          <p:cNvSpPr>
            <a:spLocks noGrp="1"/>
          </p:cNvSpPr>
          <p:nvPr/>
        </p:nvSpPr>
        <p:spPr>
          <a:xfrm>
            <a:off x="407866" y="609950"/>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WE WILL NEED YOU TO HAVE THIS</a:t>
            </a:r>
          </a:p>
          <a:p>
            <a:pPr>
              <a:spcAft>
                <a:spcPts val="800"/>
              </a:spcAft>
              <a:buNone/>
            </a:pPr>
            <a:r>
              <a:rPr sz="2000">
                <a:latin typeface="Arial"/>
                <a:ea typeface="Arial"/>
                <a:cs typeface="Arial"/>
              </a:rPr>
              <a:t> </a:t>
            </a:r>
            <a:endParaRPr>
              <a:latin typeface="Arial"/>
              <a:ea typeface="Arial"/>
              <a:cs typeface="Arial"/>
            </a:endParaRPr>
          </a:p>
        </p:txBody>
      </p:sp>
      <p:pic>
        <p:nvPicPr>
          <p:cNvPr id="2" name="Picture 1">
            <a:extLst>
              <a:ext uri="{FF2B5EF4-FFF2-40B4-BE49-F238E27FC236}">
                <a16:creationId xmlns:a16="http://schemas.microsoft.com/office/drawing/2014/main" id="{00D1110D-B644-492D-81C8-2E454BF2B55D}"/>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576B9650-9AE4-41CF-BB48-181A781C2D8F}"/>
              </a:ext>
            </a:extLst>
          </p:cNvPr>
          <p:cNvGraphicFramePr/>
          <p:nvPr/>
        </p:nvGraphicFramePr>
        <p:xfrm>
          <a:off x="407866" y="1772338"/>
          <a:ext cx="6383580" cy="6612636"/>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20000"/>
                    </a:ext>
                  </a:extLst>
                </a:gridCol>
                <a:gridCol w="4450582">
                  <a:extLst>
                    <a:ext uri="{9D8B030D-6E8A-4147-A177-3AD203B41FA5}">
                      <a16:colId xmlns:a16="http://schemas.microsoft.com/office/drawing/2014/main" val="20001"/>
                    </a:ext>
                  </a:extLst>
                </a:gridCol>
              </a:tblGrid>
              <a:tr h="457200">
                <a:tc>
                  <a:txBody>
                    <a:bodyPr/>
                    <a:lstStyle/>
                    <a:p>
                      <a:pPr marL="0" indent="0">
                        <a:lnSpc>
                          <a:spcPct val="110000"/>
                        </a:lnSpc>
                        <a:spcAft>
                          <a:spcPts val="0"/>
                        </a:spcAft>
                        <a:buNone/>
                      </a:pPr>
                      <a:r>
                        <a:rPr sz="1200" b="1">
                          <a:solidFill>
                            <a:srgbClr val="FFFFFF"/>
                          </a:solidFill>
                          <a:latin typeface="Arial"/>
                          <a:ea typeface="Arial"/>
                          <a:cs typeface="Arial"/>
                        </a:rPr>
                        <a:t>SKILLS &amp; QUALIFICATIONS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0"/>
                  </a:ext>
                </a:extLst>
              </a:tr>
              <a:tr h="462788">
                <a:tc>
                  <a:txBody>
                    <a:bodyPr/>
                    <a:lstStyle/>
                    <a:p>
                      <a:pPr marL="0" indent="0">
                        <a:lnSpc>
                          <a:spcPct val="110000"/>
                        </a:lnSpc>
                        <a:spcAft>
                          <a:spcPts val="0"/>
                        </a:spcAft>
                        <a:buNone/>
                      </a:pPr>
                      <a:r>
                        <a:rPr sz="1100" b="0">
                          <a:solidFill>
                            <a:srgbClr val="262626"/>
                          </a:solidFill>
                          <a:latin typeface="Arial"/>
                          <a:ea typeface="Arial"/>
                          <a:cs typeface="Arial"/>
                        </a:rPr>
                        <a:t>Five GCSEs or equivalent at Grade C or above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apply the underpinning knowledge and written or numerical skills needed for reliable delivery.</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62788">
                <a:tc>
                  <a:txBody>
                    <a:bodyPr/>
                    <a:lstStyle/>
                    <a:p>
                      <a:pPr marL="0" indent="0">
                        <a:lnSpc>
                          <a:spcPct val="110000"/>
                        </a:lnSpc>
                        <a:spcAft>
                          <a:spcPts val="0"/>
                        </a:spcAft>
                        <a:buNone/>
                      </a:pPr>
                      <a:r>
                        <a:rPr sz="1100" b="0">
                          <a:solidFill>
                            <a:srgbClr val="262626"/>
                          </a:solidFill>
                          <a:latin typeface="Arial"/>
                          <a:ea typeface="Arial"/>
                          <a:cs typeface="Arial"/>
                        </a:rPr>
                        <a:t>Relevant professional qualification</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apply the underpinning knowledge and written or numerical skills needed for reliable delivery.</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57200">
                <a:tc>
                  <a:txBody>
                    <a:bodyPr/>
                    <a:lstStyle/>
                    <a:p>
                      <a:pPr marL="0" indent="0">
                        <a:lnSpc>
                          <a:spcPct val="110000"/>
                        </a:lnSpc>
                        <a:spcAft>
                          <a:spcPts val="0"/>
                        </a:spcAft>
                        <a:buNone/>
                      </a:pPr>
                      <a:r>
                        <a:rPr sz="1200" b="1">
                          <a:solidFill>
                            <a:srgbClr val="FFFFFF"/>
                          </a:solidFill>
                          <a:latin typeface="Arial"/>
                          <a:ea typeface="Arial"/>
                          <a:cs typeface="Arial"/>
                        </a:rPr>
                        <a:t>EXPERIENCE &amp; KNOWLEDGE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3"/>
                  </a:ext>
                </a:extLst>
              </a:tr>
              <a:tr h="1077468">
                <a:tc>
                  <a:txBody>
                    <a:bodyPr/>
                    <a:lstStyle/>
                    <a:p>
                      <a:pPr marL="0" indent="0">
                        <a:lnSpc>
                          <a:spcPct val="110000"/>
                        </a:lnSpc>
                        <a:spcAft>
                          <a:spcPts val="0"/>
                        </a:spcAft>
                        <a:buNone/>
                      </a:pPr>
                      <a:r>
                        <a:rPr sz="1100" b="0">
                          <a:solidFill>
                            <a:srgbClr val="262626"/>
                          </a:solidFill>
                          <a:latin typeface="Arial"/>
                          <a:ea typeface="Arial"/>
                          <a:cs typeface="Arial"/>
                        </a:rPr>
                        <a:t>Knowledge of approaches including those relating to coaching, emotional intelligence that ensure people are well prepared for the world of work.</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70128">
                <a:tc>
                  <a:txBody>
                    <a:bodyPr/>
                    <a:lstStyle/>
                    <a:p>
                      <a:pPr marL="0" indent="0">
                        <a:lnSpc>
                          <a:spcPct val="110000"/>
                        </a:lnSpc>
                        <a:spcAft>
                          <a:spcPts val="0"/>
                        </a:spcAft>
                        <a:buNone/>
                      </a:pPr>
                      <a:r>
                        <a:rPr sz="1100" b="0">
                          <a:solidFill>
                            <a:srgbClr val="262626"/>
                          </a:solidFill>
                          <a:latin typeface="Arial"/>
                          <a:ea typeface="Arial"/>
                          <a:cs typeface="Arial"/>
                        </a:rPr>
                        <a:t>Experience of providing high quality CV, job search, interview support to young people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923798">
                <a:tc>
                  <a:txBody>
                    <a:bodyPr/>
                    <a:lstStyle/>
                    <a:p>
                      <a:pPr marL="0" indent="0">
                        <a:lnSpc>
                          <a:spcPct val="110000"/>
                        </a:lnSpc>
                        <a:spcAft>
                          <a:spcPts val="0"/>
                        </a:spcAft>
                        <a:buNone/>
                      </a:pPr>
                      <a:r>
                        <a:rPr sz="1100" b="0">
                          <a:solidFill>
                            <a:srgbClr val="262626"/>
                          </a:solidFill>
                          <a:latin typeface="Arial"/>
                          <a:ea typeface="Arial"/>
                          <a:cs typeface="Arial"/>
                        </a:rPr>
                        <a:t>Experience of providing high quality coaching support that ensures young people access employment and apprenticeships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1231138">
                <a:tc>
                  <a:txBody>
                    <a:bodyPr/>
                    <a:lstStyle/>
                    <a:p>
                      <a:pPr marL="0" indent="0">
                        <a:lnSpc>
                          <a:spcPct val="110000"/>
                        </a:lnSpc>
                        <a:spcAft>
                          <a:spcPts val="0"/>
                        </a:spcAft>
                        <a:buNone/>
                      </a:pPr>
                      <a:r>
                        <a:rPr sz="1100" b="0">
                          <a:solidFill>
                            <a:srgbClr val="262626"/>
                          </a:solidFill>
                          <a:latin typeface="Arial"/>
                          <a:ea typeface="Arial"/>
                          <a:cs typeface="Arial"/>
                        </a:rPr>
                        <a:t>Able to build a young person’s self-confidence, self-esteem, motivation to help them achieve in the world of work and lasting employment/career development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770128">
                <a:tc>
                  <a:txBody>
                    <a:bodyPr/>
                    <a:lstStyle/>
                    <a:p>
                      <a:pPr marL="0" indent="0">
                        <a:lnSpc>
                          <a:spcPct val="110000"/>
                        </a:lnSpc>
                        <a:spcAft>
                          <a:spcPts val="0"/>
                        </a:spcAft>
                        <a:buNone/>
                      </a:pPr>
                      <a:r>
                        <a:rPr sz="1100" b="0">
                          <a:solidFill>
                            <a:srgbClr val="262626"/>
                          </a:solidFill>
                          <a:latin typeface="Arial"/>
                          <a:ea typeface="Arial"/>
                          <a:cs typeface="Arial"/>
                        </a:rPr>
                        <a:t>Experience of liaising with employers to arrange interviews and getting feedback on candidates.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build productive employer relationships and turn suitable opportunities into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626485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A16B5B2-3711-7281-A2C8-5339966ECE6A}"/>
              </a:ext>
            </a:extLst>
          </p:cNvPr>
          <p:cNvSpPr>
            <a:spLocks noGrp="1"/>
          </p:cNvSpPr>
          <p:nvPr/>
        </p:nvSpPr>
        <p:spPr>
          <a:xfrm>
            <a:off x="407866" y="609950"/>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WE WILL NEED YOU TO HAVE THIS</a:t>
            </a:r>
          </a:p>
          <a:p>
            <a:pPr>
              <a:spcAft>
                <a:spcPts val="800"/>
              </a:spcAft>
              <a:buNone/>
            </a:pPr>
            <a:r>
              <a:rPr sz="2000">
                <a:latin typeface="Arial"/>
                <a:ea typeface="Arial"/>
                <a:cs typeface="Arial"/>
              </a:rPr>
              <a:t> </a:t>
            </a:r>
            <a:endParaRPr>
              <a:latin typeface="Arial"/>
              <a:ea typeface="Arial"/>
              <a:cs typeface="Arial"/>
            </a:endParaRPr>
          </a:p>
        </p:txBody>
      </p:sp>
      <p:pic>
        <p:nvPicPr>
          <p:cNvPr id="2" name="Picture 1">
            <a:extLst>
              <a:ext uri="{FF2B5EF4-FFF2-40B4-BE49-F238E27FC236}">
                <a16:creationId xmlns:a16="http://schemas.microsoft.com/office/drawing/2014/main" id="{D68EFA30-9BED-40B7-9D9B-1D862C7DCDDF}"/>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E4ECF84F-4334-4DF2-A8A2-5D2DD6D16A79}"/>
              </a:ext>
            </a:extLst>
          </p:cNvPr>
          <p:cNvGraphicFramePr/>
          <p:nvPr/>
        </p:nvGraphicFramePr>
        <p:xfrm>
          <a:off x="407866" y="1772338"/>
          <a:ext cx="6383580" cy="5999988"/>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20000"/>
                    </a:ext>
                  </a:extLst>
                </a:gridCol>
                <a:gridCol w="4450582">
                  <a:extLst>
                    <a:ext uri="{9D8B030D-6E8A-4147-A177-3AD203B41FA5}">
                      <a16:colId xmlns:a16="http://schemas.microsoft.com/office/drawing/2014/main" val="20001"/>
                    </a:ext>
                  </a:extLst>
                </a:gridCol>
              </a:tblGrid>
              <a:tr h="457200">
                <a:tc>
                  <a:txBody>
                    <a:bodyPr/>
                    <a:lstStyle/>
                    <a:p>
                      <a:pPr marL="0" indent="0">
                        <a:lnSpc>
                          <a:spcPct val="110000"/>
                        </a:lnSpc>
                        <a:spcAft>
                          <a:spcPts val="0"/>
                        </a:spcAft>
                        <a:buNone/>
                      </a:pPr>
                      <a:r>
                        <a:rPr sz="1200" b="1">
                          <a:solidFill>
                            <a:srgbClr val="FFFFFF"/>
                          </a:solidFill>
                          <a:latin typeface="Arial"/>
                          <a:ea typeface="Arial"/>
                          <a:cs typeface="Arial"/>
                        </a:rPr>
                        <a:t>EXPERIENCE &amp; KNOWLEDGE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0"/>
                  </a:ext>
                </a:extLst>
              </a:tr>
              <a:tr h="770128">
                <a:tc>
                  <a:txBody>
                    <a:bodyPr/>
                    <a:lstStyle/>
                    <a:p>
                      <a:pPr marL="0" indent="0">
                        <a:lnSpc>
                          <a:spcPct val="110000"/>
                        </a:lnSpc>
                        <a:spcAft>
                          <a:spcPts val="0"/>
                        </a:spcAft>
                        <a:buNone/>
                      </a:pPr>
                      <a:r>
                        <a:rPr sz="1100" b="0">
                          <a:solidFill>
                            <a:srgbClr val="262626"/>
                          </a:solidFill>
                          <a:latin typeface="Arial"/>
                          <a:ea typeface="Arial"/>
                          <a:cs typeface="Arial"/>
                        </a:rPr>
                        <a:t>Identifying skills and qualities in a young person to match appropriately with vacancies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build productive employer relationships and turn suitable opportunities into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770128">
                <a:tc>
                  <a:txBody>
                    <a:bodyPr/>
                    <a:lstStyle/>
                    <a:p>
                      <a:pPr marL="0" indent="0">
                        <a:lnSpc>
                          <a:spcPct val="110000"/>
                        </a:lnSpc>
                        <a:spcAft>
                          <a:spcPts val="0"/>
                        </a:spcAft>
                        <a:buNone/>
                      </a:pPr>
                      <a:r>
                        <a:rPr sz="1100" b="0">
                          <a:solidFill>
                            <a:srgbClr val="262626"/>
                          </a:solidFill>
                          <a:latin typeface="Arial"/>
                          <a:ea typeface="Arial"/>
                          <a:cs typeface="Arial"/>
                        </a:rPr>
                        <a:t>Progressing young people into apprenticeships and employment and sustaining them in these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70128">
                <a:tc>
                  <a:txBody>
                    <a:bodyPr/>
                    <a:lstStyle/>
                    <a:p>
                      <a:pPr marL="0" indent="0">
                        <a:lnSpc>
                          <a:spcPct val="110000"/>
                        </a:lnSpc>
                        <a:spcAft>
                          <a:spcPts val="0"/>
                        </a:spcAft>
                        <a:buNone/>
                      </a:pPr>
                      <a:r>
                        <a:rPr sz="1100" b="0">
                          <a:solidFill>
                            <a:srgbClr val="262626"/>
                          </a:solidFill>
                          <a:latin typeface="Arial"/>
                          <a:ea typeface="Arial"/>
                          <a:cs typeface="Arial"/>
                        </a:rPr>
                        <a:t>Ability to work effectively with referral partners to engage and progress allocated participants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build trust and coordinate clear, timely action with colleagues and partners.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1077468">
                <a:tc>
                  <a:txBody>
                    <a:bodyPr/>
                    <a:lstStyle/>
                    <a:p>
                      <a:pPr marL="0" indent="0">
                        <a:lnSpc>
                          <a:spcPct val="110000"/>
                        </a:lnSpc>
                        <a:spcAft>
                          <a:spcPts val="0"/>
                        </a:spcAft>
                        <a:buNone/>
                      </a:pPr>
                      <a:r>
                        <a:rPr sz="1100" b="0">
                          <a:solidFill>
                            <a:srgbClr val="262626"/>
                          </a:solidFill>
                          <a:latin typeface="Arial"/>
                          <a:ea typeface="Arial"/>
                          <a:cs typeface="Arial"/>
                        </a:rPr>
                        <a:t>Demonstrable experience of effective face-to-face employability coaching, assessment, action planning and participant engagement.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1231138">
                <a:tc>
                  <a:txBody>
                    <a:bodyPr/>
                    <a:lstStyle/>
                    <a:p>
                      <a:pPr marL="0" indent="0">
                        <a:lnSpc>
                          <a:spcPct val="110000"/>
                        </a:lnSpc>
                        <a:spcAft>
                          <a:spcPts val="0"/>
                        </a:spcAft>
                        <a:buNone/>
                      </a:pPr>
                      <a:r>
                        <a:rPr sz="1100" b="0">
                          <a:solidFill>
                            <a:srgbClr val="262626"/>
                          </a:solidFill>
                          <a:latin typeface="Arial"/>
                          <a:ea typeface="Arial"/>
                          <a:cs typeface="Arial"/>
                        </a:rPr>
                        <a:t>Experience of proactively building employer relationships, matching participants to suitable vacancies and supporting applications, interviews and job starts.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build productive employer relationships and turn suitable opportunities into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923798">
                <a:tc>
                  <a:txBody>
                    <a:bodyPr/>
                    <a:lstStyle/>
                    <a:p>
                      <a:pPr marL="0" indent="0">
                        <a:lnSpc>
                          <a:spcPct val="110000"/>
                        </a:lnSpc>
                        <a:spcAft>
                          <a:spcPts val="0"/>
                        </a:spcAft>
                        <a:buNone/>
                      </a:pPr>
                      <a:r>
                        <a:rPr sz="1100" b="0">
                          <a:solidFill>
                            <a:srgbClr val="262626"/>
                          </a:solidFill>
                          <a:latin typeface="Arial"/>
                          <a:ea typeface="Arial"/>
                          <a:cs typeface="Arial"/>
                        </a:rPr>
                        <a:t>Evidence of managing a caseload and achieving measurable employment-related outcomes.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626485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A16B5B2-3711-7281-A2C8-5339966ECE6A}"/>
              </a:ext>
            </a:extLst>
          </p:cNvPr>
          <p:cNvSpPr>
            <a:spLocks noGrp="1"/>
          </p:cNvSpPr>
          <p:nvPr/>
        </p:nvSpPr>
        <p:spPr>
          <a:xfrm>
            <a:off x="407866" y="609950"/>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WE WILL NEED YOU TO HAVE THIS</a:t>
            </a:r>
          </a:p>
          <a:p>
            <a:pPr>
              <a:spcAft>
                <a:spcPts val="800"/>
              </a:spcAft>
              <a:buNone/>
            </a:pPr>
            <a:r>
              <a:rPr sz="2000">
                <a:latin typeface="Arial"/>
                <a:ea typeface="Arial"/>
                <a:cs typeface="Arial"/>
              </a:rPr>
              <a:t> </a:t>
            </a:r>
            <a:endParaRPr>
              <a:latin typeface="Arial"/>
              <a:ea typeface="Arial"/>
              <a:cs typeface="Arial"/>
            </a:endParaRPr>
          </a:p>
        </p:txBody>
      </p:sp>
      <p:pic>
        <p:nvPicPr>
          <p:cNvPr id="2" name="Picture 1">
            <a:extLst>
              <a:ext uri="{FF2B5EF4-FFF2-40B4-BE49-F238E27FC236}">
                <a16:creationId xmlns:a16="http://schemas.microsoft.com/office/drawing/2014/main" id="{4B19C592-DE3A-40B2-9CA8-081731C0F53D}"/>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A51CE58F-0C8B-4C7E-A90E-2389A7894A54}"/>
              </a:ext>
            </a:extLst>
          </p:cNvPr>
          <p:cNvGraphicFramePr/>
          <p:nvPr/>
        </p:nvGraphicFramePr>
        <p:xfrm>
          <a:off x="407866" y="1772338"/>
          <a:ext cx="6383580" cy="6008878"/>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20000"/>
                    </a:ext>
                  </a:extLst>
                </a:gridCol>
                <a:gridCol w="4450582">
                  <a:extLst>
                    <a:ext uri="{9D8B030D-6E8A-4147-A177-3AD203B41FA5}">
                      <a16:colId xmlns:a16="http://schemas.microsoft.com/office/drawing/2014/main" val="20001"/>
                    </a:ext>
                  </a:extLst>
                </a:gridCol>
              </a:tblGrid>
              <a:tr h="457200">
                <a:tc>
                  <a:txBody>
                    <a:bodyPr/>
                    <a:lstStyle/>
                    <a:p>
                      <a:pPr marL="0" indent="0">
                        <a:lnSpc>
                          <a:spcPct val="110000"/>
                        </a:lnSpc>
                        <a:spcAft>
                          <a:spcPts val="0"/>
                        </a:spcAft>
                        <a:buNone/>
                      </a:pPr>
                      <a:r>
                        <a:rPr sz="1200" b="1">
                          <a:solidFill>
                            <a:srgbClr val="FFFFFF"/>
                          </a:solidFill>
                          <a:latin typeface="Arial"/>
                          <a:ea typeface="Arial"/>
                          <a:cs typeface="Arial"/>
                        </a:rPr>
                        <a:t>SKILLS &amp; QUALIFICATIONS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0"/>
                  </a:ext>
                </a:extLst>
              </a:tr>
              <a:tr h="616458">
                <a:tc>
                  <a:txBody>
                    <a:bodyPr/>
                    <a:lstStyle/>
                    <a:p>
                      <a:pPr marL="0" indent="0">
                        <a:lnSpc>
                          <a:spcPct val="110000"/>
                        </a:lnSpc>
                        <a:spcAft>
                          <a:spcPts val="0"/>
                        </a:spcAft>
                        <a:buNone/>
                      </a:pPr>
                      <a:r>
                        <a:rPr sz="1100" b="0">
                          <a:solidFill>
                            <a:srgbClr val="262626"/>
                          </a:solidFill>
                          <a:latin typeface="Arial"/>
                          <a:ea typeface="Arial"/>
                          <a:cs typeface="Arial"/>
                        </a:rPr>
                        <a:t>Positive, enthusiastic approach to problem solving with a “can do” attitude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support consistent service delivery and effective working with participants and colleagues.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62788">
                <a:tc>
                  <a:txBody>
                    <a:bodyPr/>
                    <a:lstStyle/>
                    <a:p>
                      <a:pPr marL="0" indent="0">
                        <a:lnSpc>
                          <a:spcPct val="110000"/>
                        </a:lnSpc>
                        <a:spcAft>
                          <a:spcPts val="0"/>
                        </a:spcAft>
                        <a:buNone/>
                      </a:pPr>
                      <a:r>
                        <a:rPr sz="1100" b="0">
                          <a:solidFill>
                            <a:srgbClr val="262626"/>
                          </a:solidFill>
                          <a:latin typeface="Arial"/>
                          <a:ea typeface="Arial"/>
                          <a:cs typeface="Arial"/>
                        </a:rPr>
                        <a:t>Have good communication skills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build trust and coordinate clear, timely action with colleagues and partners.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616458">
                <a:tc>
                  <a:txBody>
                    <a:bodyPr/>
                    <a:lstStyle/>
                    <a:p>
                      <a:pPr marL="0" indent="0">
                        <a:lnSpc>
                          <a:spcPct val="110000"/>
                        </a:lnSpc>
                        <a:spcAft>
                          <a:spcPts val="0"/>
                        </a:spcAft>
                        <a:buNone/>
                      </a:pPr>
                      <a:r>
                        <a:rPr sz="1100" b="0">
                          <a:solidFill>
                            <a:srgbClr val="262626"/>
                          </a:solidFill>
                          <a:latin typeface="Arial"/>
                          <a:ea typeface="Arial"/>
                          <a:cs typeface="Arial"/>
                        </a:rPr>
                        <a:t>Be able to gain people's confidence and put them at ease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62788">
                <a:tc>
                  <a:txBody>
                    <a:bodyPr/>
                    <a:lstStyle/>
                    <a:p>
                      <a:pPr marL="0" indent="0">
                        <a:lnSpc>
                          <a:spcPct val="110000"/>
                        </a:lnSpc>
                        <a:spcAft>
                          <a:spcPts val="0"/>
                        </a:spcAft>
                        <a:buNone/>
                      </a:pPr>
                      <a:r>
                        <a:rPr sz="1100" b="0">
                          <a:solidFill>
                            <a:srgbClr val="262626"/>
                          </a:solidFill>
                          <a:latin typeface="Arial"/>
                          <a:ea typeface="Arial"/>
                          <a:cs typeface="Arial"/>
                        </a:rPr>
                        <a:t>Be persuasive, persistent and patient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support consistent service delivery and effective working with participants and colleagues.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62788">
                <a:tc>
                  <a:txBody>
                    <a:bodyPr/>
                    <a:lstStyle/>
                    <a:p>
                      <a:pPr marL="0" indent="0">
                        <a:lnSpc>
                          <a:spcPct val="110000"/>
                        </a:lnSpc>
                        <a:spcAft>
                          <a:spcPts val="0"/>
                        </a:spcAft>
                        <a:buNone/>
                      </a:pPr>
                      <a:r>
                        <a:rPr sz="1100" b="0">
                          <a:solidFill>
                            <a:srgbClr val="262626"/>
                          </a:solidFill>
                          <a:latin typeface="Arial"/>
                          <a:ea typeface="Arial"/>
                          <a:cs typeface="Arial"/>
                        </a:rPr>
                        <a:t>Be able to cope with pressure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balance competing demands and keep agreed actions and delivery on schedule.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462788">
                <a:tc>
                  <a:txBody>
                    <a:bodyPr/>
                    <a:lstStyle/>
                    <a:p>
                      <a:pPr marL="0" indent="0">
                        <a:lnSpc>
                          <a:spcPct val="110000"/>
                        </a:lnSpc>
                        <a:spcAft>
                          <a:spcPts val="0"/>
                        </a:spcAft>
                        <a:buNone/>
                      </a:pPr>
                      <a:r>
                        <a:rPr sz="1100" b="0">
                          <a:solidFill>
                            <a:srgbClr val="262626"/>
                          </a:solidFill>
                          <a:latin typeface="Arial"/>
                          <a:ea typeface="Arial"/>
                          <a:cs typeface="Arial"/>
                        </a:rPr>
                        <a:t>Be flexible and adaptable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maintain accessible face-to-face support across the delivery area.</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462788">
                <a:tc>
                  <a:txBody>
                    <a:bodyPr/>
                    <a:lstStyle/>
                    <a:p>
                      <a:pPr marL="0" indent="0">
                        <a:lnSpc>
                          <a:spcPct val="110000"/>
                        </a:lnSpc>
                        <a:spcAft>
                          <a:spcPts val="0"/>
                        </a:spcAft>
                        <a:buNone/>
                      </a:pPr>
                      <a:r>
                        <a:rPr sz="1100" b="0">
                          <a:solidFill>
                            <a:srgbClr val="262626"/>
                          </a:solidFill>
                          <a:latin typeface="Arial"/>
                          <a:ea typeface="Arial"/>
                          <a:cs typeface="Arial"/>
                        </a:rPr>
                        <a:t>Have good organisational and administrative skills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balance competing demands and keep agreed actions and delivery on schedule.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462788">
                <a:tc>
                  <a:txBody>
                    <a:bodyPr/>
                    <a:lstStyle/>
                    <a:p>
                      <a:pPr marL="0" indent="0">
                        <a:lnSpc>
                          <a:spcPct val="110000"/>
                        </a:lnSpc>
                        <a:spcAft>
                          <a:spcPts val="0"/>
                        </a:spcAft>
                        <a:buNone/>
                      </a:pPr>
                      <a:r>
                        <a:rPr sz="1100" b="0">
                          <a:solidFill>
                            <a:srgbClr val="262626"/>
                          </a:solidFill>
                          <a:latin typeface="Arial"/>
                          <a:ea typeface="Arial"/>
                          <a:cs typeface="Arial"/>
                        </a:rPr>
                        <a:t>Have the ability to prioritise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balance competing demands and keep agreed actions and delivery on schedule.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462788">
                <a:tc>
                  <a:txBody>
                    <a:bodyPr/>
                    <a:lstStyle/>
                    <a:p>
                      <a:pPr marL="0" indent="0">
                        <a:lnSpc>
                          <a:spcPct val="110000"/>
                        </a:lnSpc>
                        <a:spcAft>
                          <a:spcPts val="0"/>
                        </a:spcAft>
                        <a:buNone/>
                      </a:pPr>
                      <a:r>
                        <a:rPr sz="1100" b="0">
                          <a:solidFill>
                            <a:srgbClr val="262626"/>
                          </a:solidFill>
                          <a:latin typeface="Arial"/>
                          <a:ea typeface="Arial"/>
                          <a:cs typeface="Arial"/>
                        </a:rPr>
                        <a:t>Have excellent all round ICT skills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keep reliable records, evidence delivery and identify issues early enough to act.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616458">
                <a:tc>
                  <a:txBody>
                    <a:bodyPr/>
                    <a:lstStyle/>
                    <a:p>
                      <a:pPr marL="0" indent="0">
                        <a:lnSpc>
                          <a:spcPct val="110000"/>
                        </a:lnSpc>
                        <a:spcAft>
                          <a:spcPts val="0"/>
                        </a:spcAft>
                        <a:buNone/>
                      </a:pPr>
                      <a:r>
                        <a:rPr sz="1100" b="0">
                          <a:solidFill>
                            <a:srgbClr val="262626"/>
                          </a:solidFill>
                          <a:latin typeface="Arial"/>
                          <a:ea typeface="Arial"/>
                          <a:cs typeface="Arial"/>
                        </a:rPr>
                        <a:t>Be able to work to deadlines and produce reports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keep reliable records, evidence delivery and identify issues early enough to act.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462788">
                <a:tc>
                  <a:txBody>
                    <a:bodyPr/>
                    <a:lstStyle/>
                    <a:p>
                      <a:pPr marL="0" indent="0">
                        <a:lnSpc>
                          <a:spcPct val="110000"/>
                        </a:lnSpc>
                        <a:spcAft>
                          <a:spcPts val="0"/>
                        </a:spcAft>
                        <a:buNone/>
                      </a:pPr>
                      <a:r>
                        <a:rPr sz="1100" b="0">
                          <a:solidFill>
                            <a:srgbClr val="262626"/>
                          </a:solidFill>
                          <a:latin typeface="Arial"/>
                          <a:ea typeface="Arial"/>
                          <a:cs typeface="Arial"/>
                        </a:rPr>
                        <a:t>Target and results driven</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track progress, challenge forecasts and act when outcomes are at risk.</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626485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A16B5B2-3711-7281-A2C8-5339966ECE6A}"/>
              </a:ext>
            </a:extLst>
          </p:cNvPr>
          <p:cNvSpPr>
            <a:spLocks noGrp="1"/>
          </p:cNvSpPr>
          <p:nvPr/>
        </p:nvSpPr>
        <p:spPr>
          <a:xfrm>
            <a:off x="407866" y="609950"/>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WE WILL NEED YOU TO HAVE THIS</a:t>
            </a:r>
          </a:p>
          <a:p>
            <a:pPr>
              <a:spcAft>
                <a:spcPts val="800"/>
              </a:spcAft>
              <a:buNone/>
            </a:pPr>
            <a:r>
              <a:rPr sz="2000">
                <a:latin typeface="Arial"/>
                <a:ea typeface="Arial"/>
                <a:cs typeface="Arial"/>
              </a:rPr>
              <a:t> </a:t>
            </a:r>
            <a:endParaRPr>
              <a:latin typeface="Arial"/>
              <a:ea typeface="Arial"/>
              <a:cs typeface="Arial"/>
            </a:endParaRPr>
          </a:p>
        </p:txBody>
      </p:sp>
      <p:pic>
        <p:nvPicPr>
          <p:cNvPr id="2" name="Picture 1">
            <a:extLst>
              <a:ext uri="{FF2B5EF4-FFF2-40B4-BE49-F238E27FC236}">
                <a16:creationId xmlns:a16="http://schemas.microsoft.com/office/drawing/2014/main" id="{A187C8CB-A251-4F0E-8935-FCE6F9063D89}"/>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FBF8B55A-526F-498F-B1D8-02126138F486}"/>
              </a:ext>
            </a:extLst>
          </p:cNvPr>
          <p:cNvGraphicFramePr/>
          <p:nvPr/>
        </p:nvGraphicFramePr>
        <p:xfrm>
          <a:off x="407866" y="1772338"/>
          <a:ext cx="6383580" cy="6464554"/>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20000"/>
                    </a:ext>
                  </a:extLst>
                </a:gridCol>
                <a:gridCol w="4450582">
                  <a:extLst>
                    <a:ext uri="{9D8B030D-6E8A-4147-A177-3AD203B41FA5}">
                      <a16:colId xmlns:a16="http://schemas.microsoft.com/office/drawing/2014/main" val="20001"/>
                    </a:ext>
                  </a:extLst>
                </a:gridCol>
              </a:tblGrid>
              <a:tr h="457200">
                <a:tc>
                  <a:txBody>
                    <a:bodyPr/>
                    <a:lstStyle/>
                    <a:p>
                      <a:pPr marL="0" indent="0">
                        <a:lnSpc>
                          <a:spcPct val="110000"/>
                        </a:lnSpc>
                        <a:spcAft>
                          <a:spcPts val="0"/>
                        </a:spcAft>
                        <a:buNone/>
                      </a:pPr>
                      <a:r>
                        <a:rPr sz="1200" b="1">
                          <a:solidFill>
                            <a:srgbClr val="FFFFFF"/>
                          </a:solidFill>
                          <a:latin typeface="Arial"/>
                          <a:ea typeface="Arial"/>
                          <a:cs typeface="Arial"/>
                        </a:rPr>
                        <a:t>SKILLS &amp; QUALIFICATIONS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0"/>
                  </a:ext>
                </a:extLst>
              </a:tr>
              <a:tr h="1077468">
                <a:tc>
                  <a:txBody>
                    <a:bodyPr/>
                    <a:lstStyle/>
                    <a:p>
                      <a:pPr marL="0" indent="0">
                        <a:lnSpc>
                          <a:spcPct val="110000"/>
                        </a:lnSpc>
                        <a:spcAft>
                          <a:spcPts val="0"/>
                        </a:spcAft>
                        <a:buNone/>
                      </a:pPr>
                      <a:r>
                        <a:rPr sz="1100" b="0">
                          <a:solidFill>
                            <a:srgbClr val="262626"/>
                          </a:solidFill>
                          <a:latin typeface="Arial"/>
                          <a:ea typeface="Arial"/>
                          <a:cs typeface="Arial"/>
                        </a:rPr>
                        <a:t>Ability to work confidently to individual KPIs and employment outcome targets, interpret performance data and act on underperformance.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keep reliable records, evidence delivery and identify issues early enough to act.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077468">
                <a:tc>
                  <a:txBody>
                    <a:bodyPr/>
                    <a:lstStyle/>
                    <a:p>
                      <a:pPr marL="0" indent="0">
                        <a:lnSpc>
                          <a:spcPct val="110000"/>
                        </a:lnSpc>
                        <a:spcAft>
                          <a:spcPts val="0"/>
                        </a:spcAft>
                        <a:buNone/>
                      </a:pPr>
                      <a:r>
                        <a:rPr sz="1100" b="0">
                          <a:solidFill>
                            <a:srgbClr val="262626"/>
                          </a:solidFill>
                          <a:latin typeface="Arial"/>
                          <a:ea typeface="Arial"/>
                          <a:cs typeface="Arial"/>
                        </a:rPr>
                        <a:t>Competent use of case management and performance systems, with accurate and timely recording of activity and outcomes.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keep reliable records, evidence delivery and identify issues early enough to act.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923798">
                <a:tc>
                  <a:txBody>
                    <a:bodyPr/>
                    <a:lstStyle/>
                    <a:p>
                      <a:pPr marL="0" indent="0">
                        <a:lnSpc>
                          <a:spcPct val="110000"/>
                        </a:lnSpc>
                        <a:spcAft>
                          <a:spcPts val="0"/>
                        </a:spcAft>
                        <a:buNone/>
                      </a:pPr>
                      <a:r>
                        <a:rPr sz="1100" b="0">
                          <a:solidFill>
                            <a:srgbClr val="262626"/>
                          </a:solidFill>
                          <a:latin typeface="Arial"/>
                          <a:ea typeface="Arial"/>
                          <a:cs typeface="Arial"/>
                        </a:rPr>
                        <a:t>Ability to organise and deliver a predominantly face-to-face caseload across office, community and outreach locations.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62788">
                <a:tc>
                  <a:txBody>
                    <a:bodyPr/>
                    <a:lstStyle/>
                    <a:p>
                      <a:pPr marL="0" indent="0">
                        <a:lnSpc>
                          <a:spcPct val="110000"/>
                        </a:lnSpc>
                        <a:spcAft>
                          <a:spcPts val="0"/>
                        </a:spcAft>
                        <a:buNone/>
                      </a:pPr>
                      <a:r>
                        <a:rPr sz="1100" b="0">
                          <a:solidFill>
                            <a:srgbClr val="262626"/>
                          </a:solidFill>
                          <a:latin typeface="Arial"/>
                          <a:ea typeface="Arial"/>
                          <a:cs typeface="Arial"/>
                        </a:rPr>
                        <a:t>Share Catch22 values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protect participants, treat people fairly and uphold safe, professional practice.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616458">
                <a:tc>
                  <a:txBody>
                    <a:bodyPr/>
                    <a:lstStyle/>
                    <a:p>
                      <a:pPr marL="0" indent="0">
                        <a:lnSpc>
                          <a:spcPct val="110000"/>
                        </a:lnSpc>
                        <a:spcAft>
                          <a:spcPts val="0"/>
                        </a:spcAft>
                        <a:buNone/>
                      </a:pPr>
                      <a:r>
                        <a:rPr sz="1100" b="0">
                          <a:solidFill>
                            <a:srgbClr val="262626"/>
                          </a:solidFill>
                          <a:latin typeface="Arial"/>
                          <a:ea typeface="Arial"/>
                          <a:cs typeface="Arial"/>
                        </a:rPr>
                        <a:t>Awareness of and commitment to Equality &amp; Diversity</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protect participants, treat people fairly and uphold safe, professional practice.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462788">
                <a:tc>
                  <a:txBody>
                    <a:bodyPr/>
                    <a:lstStyle/>
                    <a:p>
                      <a:pPr marL="0" indent="0">
                        <a:lnSpc>
                          <a:spcPct val="110000"/>
                        </a:lnSpc>
                        <a:spcAft>
                          <a:spcPts val="0"/>
                        </a:spcAft>
                        <a:buNone/>
                      </a:pPr>
                      <a:r>
                        <a:rPr sz="1100" b="0">
                          <a:solidFill>
                            <a:srgbClr val="262626"/>
                          </a:solidFill>
                          <a:latin typeface="Arial"/>
                          <a:ea typeface="Arial"/>
                          <a:cs typeface="Arial"/>
                        </a:rPr>
                        <a:t>Willing to travel and work flexibly</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maintain accessible face-to-face support across the delivery area.</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616458">
                <a:tc>
                  <a:txBody>
                    <a:bodyPr/>
                    <a:lstStyle/>
                    <a:p>
                      <a:pPr marL="0" indent="0">
                        <a:lnSpc>
                          <a:spcPct val="110000"/>
                        </a:lnSpc>
                        <a:spcAft>
                          <a:spcPts val="0"/>
                        </a:spcAft>
                        <a:buNone/>
                      </a:pPr>
                      <a:r>
                        <a:rPr sz="1100" b="0">
                          <a:solidFill>
                            <a:srgbClr val="262626"/>
                          </a:solidFill>
                          <a:latin typeface="Arial"/>
                          <a:ea typeface="Arial"/>
                          <a:cs typeface="Arial"/>
                        </a:rPr>
                        <a:t>Desire to develop and undertake training as required</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make learning accessible, engaging and relevant to employment and workplace expectations.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770128">
                <a:tc>
                  <a:txBody>
                    <a:bodyPr/>
                    <a:lstStyle/>
                    <a:p>
                      <a:pPr marL="0" indent="0">
                        <a:lnSpc>
                          <a:spcPct val="110000"/>
                        </a:lnSpc>
                        <a:spcAft>
                          <a:spcPts val="0"/>
                        </a:spcAft>
                        <a:buNone/>
                      </a:pPr>
                      <a:r>
                        <a:rPr sz="1100" b="0">
                          <a:solidFill>
                            <a:srgbClr val="262626"/>
                          </a:solidFill>
                          <a:latin typeface="Arial"/>
                          <a:ea typeface="Arial"/>
                          <a:cs typeface="Arial"/>
                        </a:rPr>
                        <a:t>Passionate about supporting young people into sustainable progression opportunities.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626485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CCAE32F-DF32-9631-571B-DC74659772AE}"/>
              </a:ext>
            </a:extLst>
          </p:cNvPr>
          <p:cNvSpPr>
            <a:spLocks noGrp="1"/>
          </p:cNvSpPr>
          <p:nvPr/>
        </p:nvSpPr>
        <p:spPr>
          <a:xfrm>
            <a:off x="407865" y="735828"/>
            <a:ext cx="4176327" cy="1161344"/>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WE WOULD LOVE IT IF YOU COULD HAVE THIS:</a:t>
            </a:r>
          </a:p>
          <a:p>
            <a:pPr>
              <a:spcAft>
                <a:spcPts val="800"/>
              </a:spcAft>
              <a:buNone/>
            </a:pPr>
            <a:r>
              <a:rPr sz="2000">
                <a:latin typeface="Arial"/>
                <a:ea typeface="Arial"/>
                <a:cs typeface="Arial"/>
              </a:rPr>
              <a:t> </a:t>
            </a:r>
            <a:endParaRPr>
              <a:latin typeface="Arial"/>
              <a:ea typeface="Arial"/>
              <a:cs typeface="Arial"/>
            </a:endParaRPr>
          </a:p>
        </p:txBody>
      </p:sp>
      <p:pic>
        <p:nvPicPr>
          <p:cNvPr id="2" name="Picture 1">
            <a:extLst>
              <a:ext uri="{FF2B5EF4-FFF2-40B4-BE49-F238E27FC236}">
                <a16:creationId xmlns:a16="http://schemas.microsoft.com/office/drawing/2014/main" id="{D8E16C7A-23DA-4362-9334-2F3E0447B542}"/>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82E53751-2A75-4A61-AEE5-A06776229735}"/>
              </a:ext>
            </a:extLst>
          </p:cNvPr>
          <p:cNvGraphicFramePr/>
          <p:nvPr/>
        </p:nvGraphicFramePr>
        <p:xfrm>
          <a:off x="407866" y="1819782"/>
          <a:ext cx="6383580" cy="5077714"/>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20000"/>
                    </a:ext>
                  </a:extLst>
                </a:gridCol>
                <a:gridCol w="4450582">
                  <a:extLst>
                    <a:ext uri="{9D8B030D-6E8A-4147-A177-3AD203B41FA5}">
                      <a16:colId xmlns:a16="http://schemas.microsoft.com/office/drawing/2014/main" val="20001"/>
                    </a:ext>
                  </a:extLst>
                </a:gridCol>
              </a:tblGrid>
              <a:tr h="457200">
                <a:tc>
                  <a:txBody>
                    <a:bodyPr/>
                    <a:lstStyle/>
                    <a:p>
                      <a:pPr marL="0" indent="0">
                        <a:lnSpc>
                          <a:spcPct val="110000"/>
                        </a:lnSpc>
                        <a:spcAft>
                          <a:spcPts val="0"/>
                        </a:spcAft>
                        <a:buNone/>
                      </a:pPr>
                      <a:r>
                        <a:rPr sz="1200" b="1">
                          <a:solidFill>
                            <a:srgbClr val="FFFFFF"/>
                          </a:solidFill>
                          <a:latin typeface="Arial"/>
                          <a:ea typeface="Arial"/>
                          <a:cs typeface="Arial"/>
                        </a:rPr>
                        <a:t>SKILLS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0"/>
                  </a:ext>
                </a:extLst>
              </a:tr>
              <a:tr h="616458">
                <a:tc>
                  <a:txBody>
                    <a:bodyPr/>
                    <a:lstStyle/>
                    <a:p>
                      <a:pPr marL="0" indent="0">
                        <a:lnSpc>
                          <a:spcPct val="110000"/>
                        </a:lnSpc>
                        <a:spcAft>
                          <a:spcPts val="0"/>
                        </a:spcAft>
                        <a:buNone/>
                      </a:pPr>
                      <a:r>
                        <a:rPr sz="1100" b="0">
                          <a:solidFill>
                            <a:srgbClr val="262626"/>
                          </a:solidFill>
                          <a:latin typeface="Arial"/>
                          <a:ea typeface="Arial"/>
                          <a:cs typeface="Arial"/>
                        </a:rPr>
                        <a:t>Experience of delivering services in the Employability sector</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support consistent service delivery and effective working with participants and colleagues.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62788">
                <a:tc>
                  <a:txBody>
                    <a:bodyPr/>
                    <a:lstStyle/>
                    <a:p>
                      <a:pPr marL="0" indent="0">
                        <a:lnSpc>
                          <a:spcPct val="110000"/>
                        </a:lnSpc>
                        <a:spcAft>
                          <a:spcPts val="0"/>
                        </a:spcAft>
                        <a:buNone/>
                      </a:pPr>
                      <a:r>
                        <a:rPr sz="1100" b="0">
                          <a:solidFill>
                            <a:srgbClr val="262626"/>
                          </a:solidFill>
                          <a:latin typeface="Arial"/>
                          <a:ea typeface="Arial"/>
                          <a:cs typeface="Arial"/>
                        </a:rPr>
                        <a:t>IAG Level 3</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62788">
                <a:tc>
                  <a:txBody>
                    <a:bodyPr/>
                    <a:lstStyle/>
                    <a:p>
                      <a:pPr marL="0" indent="0">
                        <a:lnSpc>
                          <a:spcPct val="110000"/>
                        </a:lnSpc>
                        <a:spcAft>
                          <a:spcPts val="0"/>
                        </a:spcAft>
                        <a:buNone/>
                      </a:pPr>
                      <a:r>
                        <a:rPr sz="1100" b="0">
                          <a:solidFill>
                            <a:srgbClr val="262626"/>
                          </a:solidFill>
                          <a:latin typeface="Arial"/>
                          <a:ea typeface="Arial"/>
                          <a:cs typeface="Arial"/>
                        </a:rPr>
                        <a:t>Member of the IEP</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support consistent service delivery and effective working with participants and colleagues.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62788">
                <a:tc>
                  <a:txBody>
                    <a:bodyPr/>
                    <a:lstStyle/>
                    <a:p>
                      <a:pPr marL="0" indent="0">
                        <a:lnSpc>
                          <a:spcPct val="110000"/>
                        </a:lnSpc>
                        <a:spcAft>
                          <a:spcPts val="0"/>
                        </a:spcAft>
                        <a:buNone/>
                      </a:pPr>
                      <a:r>
                        <a:rPr sz="1100" b="0">
                          <a:solidFill>
                            <a:srgbClr val="262626"/>
                          </a:solidFill>
                          <a:latin typeface="Arial"/>
                          <a:ea typeface="Arial"/>
                          <a:cs typeface="Arial"/>
                        </a:rPr>
                        <a:t>ERS Level 3 Certificate or Diploma</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support consistent service delivery and effective working with participants and colleagues.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616458">
                <a:tc>
                  <a:txBody>
                    <a:bodyPr/>
                    <a:lstStyle/>
                    <a:p>
                      <a:pPr marL="0" indent="0">
                        <a:lnSpc>
                          <a:spcPct val="110000"/>
                        </a:lnSpc>
                        <a:spcAft>
                          <a:spcPts val="0"/>
                        </a:spcAft>
                        <a:buNone/>
                      </a:pPr>
                      <a:r>
                        <a:rPr sz="1100" b="0">
                          <a:solidFill>
                            <a:srgbClr val="262626"/>
                          </a:solidFill>
                          <a:latin typeface="Arial"/>
                          <a:ea typeface="Arial"/>
                          <a:cs typeface="Arial"/>
                        </a:rPr>
                        <a:t>Coaching qualification</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apply the underpinning knowledge and written or numerical skills needed for reliable delivery.</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457200">
                <a:tc>
                  <a:txBody>
                    <a:bodyPr/>
                    <a:lstStyle/>
                    <a:p>
                      <a:pPr marL="0" indent="0">
                        <a:lnSpc>
                          <a:spcPct val="110000"/>
                        </a:lnSpc>
                        <a:spcAft>
                          <a:spcPts val="0"/>
                        </a:spcAft>
                        <a:buNone/>
                      </a:pPr>
                      <a:r>
                        <a:rPr sz="1200" b="1">
                          <a:solidFill>
                            <a:srgbClr val="FFFFFF"/>
                          </a:solidFill>
                          <a:latin typeface="Arial"/>
                          <a:ea typeface="Arial"/>
                          <a:cs typeface="Arial"/>
                        </a:rPr>
                        <a:t>EXPERIENCE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6"/>
                  </a:ext>
                </a:extLst>
              </a:tr>
              <a:tr h="462788">
                <a:tc>
                  <a:txBody>
                    <a:bodyPr/>
                    <a:lstStyle/>
                    <a:p>
                      <a:pPr marL="0" indent="0">
                        <a:lnSpc>
                          <a:spcPct val="110000"/>
                        </a:lnSpc>
                        <a:spcAft>
                          <a:spcPts val="0"/>
                        </a:spcAft>
                        <a:buNone/>
                      </a:pPr>
                      <a:r>
                        <a:rPr sz="1100" b="0">
                          <a:solidFill>
                            <a:srgbClr val="262626"/>
                          </a:solidFill>
                          <a:latin typeface="Arial"/>
                          <a:ea typeface="Arial"/>
                          <a:cs typeface="Arial"/>
                        </a:rPr>
                        <a:t>Co-active coaching, NLP</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tailor support to participants and help them progress into sustained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462788">
                <a:tc>
                  <a:txBody>
                    <a:bodyPr/>
                    <a:lstStyle/>
                    <a:p>
                      <a:pPr marL="0" indent="0">
                        <a:lnSpc>
                          <a:spcPct val="110000"/>
                        </a:lnSpc>
                        <a:spcAft>
                          <a:spcPts val="0"/>
                        </a:spcAft>
                        <a:buNone/>
                      </a:pPr>
                      <a:r>
                        <a:rPr sz="1100" b="0">
                          <a:solidFill>
                            <a:srgbClr val="262626"/>
                          </a:solidFill>
                          <a:latin typeface="Arial"/>
                          <a:ea typeface="Arial"/>
                          <a:cs typeface="Arial"/>
                        </a:rPr>
                        <a:t>Knowledge of compliance on DWP or ESF contracts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keep reliable records, evidence delivery and identify issues early enough to act.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616458">
                <a:tc>
                  <a:txBody>
                    <a:bodyPr/>
                    <a:lstStyle/>
                    <a:p>
                      <a:pPr marL="0" indent="0">
                        <a:lnSpc>
                          <a:spcPct val="110000"/>
                        </a:lnSpc>
                        <a:spcAft>
                          <a:spcPts val="0"/>
                        </a:spcAft>
                        <a:buNone/>
                      </a:pPr>
                      <a:r>
                        <a:rPr sz="1100" b="0">
                          <a:solidFill>
                            <a:srgbClr val="262626"/>
                          </a:solidFill>
                          <a:latin typeface="Arial"/>
                          <a:ea typeface="Arial"/>
                          <a:cs typeface="Arial"/>
                        </a:rPr>
                        <a:t>Experience and knowledge of strength based recruitment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build productive employer relationships and turn suitable opportunities into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bl>
          </a:graphicData>
        </a:graphic>
      </p:graphicFrame>
      <p:sp>
        <p:nvSpPr>
          <p:cNvPr id="4" name="Rectangle 3">
            <a:extLst>
              <a:ext uri="{FF2B5EF4-FFF2-40B4-BE49-F238E27FC236}">
                <a16:creationId xmlns:a16="http://schemas.microsoft.com/office/drawing/2014/main" id="{750D7B03-0AD6-B644-435E-ECDE85DE90A5}"/>
              </a:ext>
            </a:extLst>
          </p:cNvPr>
          <p:cNvSpPr>
            <a:spLocks noGrp="1"/>
          </p:cNvSpPr>
          <p:nvPr/>
        </p:nvSpPr>
        <p:spPr>
          <a:xfrm>
            <a:off x="0" y="8985504"/>
            <a:ext cx="7199313" cy="1706309"/>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TextBox 6">
            <a:extLst>
              <a:ext uri="{FF2B5EF4-FFF2-40B4-BE49-F238E27FC236}">
                <a16:creationId xmlns:a16="http://schemas.microsoft.com/office/drawing/2014/main" id="{FF9BD527-1EDF-5BCD-D8D8-569DF0EF3937}"/>
              </a:ext>
            </a:extLst>
          </p:cNvPr>
          <p:cNvSpPr>
            <a:spLocks noGrp="1"/>
          </p:cNvSpPr>
          <p:nvPr/>
        </p:nvSpPr>
        <p:spPr>
          <a:xfrm>
            <a:off x="453657" y="9162197"/>
            <a:ext cx="6291999" cy="1390509"/>
          </a:xfrm>
          <a:prstGeom prst="rect">
            <a:avLst/>
          </a:prstGeom>
          <a:noFill/>
        </p:spPr>
        <p:txBody>
          <a:bodyPr wrap="square">
            <a:spAutoFit/>
          </a:bodyPr>
          <a:lstStyle/>
          <a:p>
            <a:pPr>
              <a:lnSpc>
                <a:spcPct val="107000"/>
              </a:lnSpc>
              <a:spcAft>
                <a:spcPts val="800"/>
              </a:spcAft>
              <a:buNone/>
            </a:pPr>
            <a:r>
              <a:rPr sz="1600" b="1">
                <a:solidFill>
                  <a:srgbClr val="205D6C"/>
                </a:solidFill>
                <a:latin typeface="Arial"/>
                <a:ea typeface="Arial"/>
                <a:cs typeface="Arial"/>
              </a:rPr>
              <a:t>If you think you could do the role, but don’t have everything on this list, we would still love to see an application from you - particularly if you have lived experience. We ask everyone to provide a supporting statement detailing their experience, and will shortlist the most qualified people for the role from this.  </a:t>
            </a:r>
          </a:p>
        </p:txBody>
      </p:sp>
    </p:spTree>
    <p:extLst>
      <p:ext uri="{BB962C8B-B14F-4D97-AF65-F5344CB8AC3E}">
        <p14:creationId xmlns:p14="http://schemas.microsoft.com/office/powerpoint/2010/main" val="2413529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816CCB-A642-1828-8B62-B905488C4711}"/>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16991D65-A9BE-4F9E-A4A3-390B412D9A6C}"/>
              </a:ext>
            </a:extLst>
          </p:cNvPr>
          <p:cNvPicPr>
            <a:picLocks noChangeAspect="1"/>
          </p:cNvPicPr>
          <p:nvPr/>
        </p:nvPicPr>
        <p:blipFill>
          <a:blip r:embed="rId3"/>
          <a:stretch>
            <a:fillRect/>
          </a:stretch>
        </p:blipFill>
        <p:spPr>
          <a:xfrm>
            <a:off x="6035040" y="192361"/>
            <a:ext cx="972488" cy="972488"/>
          </a:xfrm>
          <a:prstGeom prst="rect">
            <a:avLst/>
          </a:prstGeom>
        </p:spPr>
      </p:pic>
      <p:sp>
        <p:nvSpPr>
          <p:cNvPr id="10" name="TextBox 9">
            <a:extLst>
              <a:ext uri="{FF2B5EF4-FFF2-40B4-BE49-F238E27FC236}">
                <a16:creationId xmlns:a16="http://schemas.microsoft.com/office/drawing/2014/main" id="{7B3A1F0F-57DF-D3AE-E721-BE6387EDAE51}"/>
              </a:ext>
            </a:extLst>
          </p:cNvPr>
          <p:cNvSpPr>
            <a:spLocks noGrp="1"/>
          </p:cNvSpPr>
          <p:nvPr/>
        </p:nvSpPr>
        <p:spPr>
          <a:xfrm>
            <a:off x="407866" y="678605"/>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WHERE THE ROLE FITS WITHIN CATCH22</a:t>
            </a:r>
          </a:p>
          <a:p>
            <a:pPr>
              <a:spcAft>
                <a:spcPts val="800"/>
              </a:spcAft>
              <a:buNone/>
            </a:pPr>
            <a:r>
              <a:rPr sz="2000" b="1">
                <a:latin typeface="Arial"/>
                <a:ea typeface="Arial"/>
                <a:cs typeface="Arial"/>
              </a:rPr>
              <a:t> </a:t>
            </a:r>
            <a:endParaRPr b="1">
              <a:latin typeface="Arial"/>
              <a:ea typeface="Arial"/>
              <a:cs typeface="Arial"/>
            </a:endParaRPr>
          </a:p>
        </p:txBody>
      </p:sp>
      <p:sp>
        <p:nvSpPr>
          <p:cNvPr id="11" name="TextBox 10">
            <a:extLst>
              <a:ext uri="{FF2B5EF4-FFF2-40B4-BE49-F238E27FC236}">
                <a16:creationId xmlns:a16="http://schemas.microsoft.com/office/drawing/2014/main" id="{34319FFD-CB67-D5F9-D1B1-588B8BA34C4D}"/>
              </a:ext>
            </a:extLst>
          </p:cNvPr>
          <p:cNvSpPr>
            <a:spLocks noGrp="1"/>
          </p:cNvSpPr>
          <p:nvPr/>
        </p:nvSpPr>
        <p:spPr>
          <a:xfrm>
            <a:off x="436328" y="1357210"/>
            <a:ext cx="6084956" cy="4069080"/>
          </a:xfrm>
          <a:prstGeom prst="rect">
            <a:avLst/>
          </a:prstGeom>
          <a:noFill/>
        </p:spPr>
        <p:txBody>
          <a:bodyPr wrap="square" anchor="t">
            <a:noAutofit/>
          </a:bodyPr>
          <a:lstStyle/>
          <a:p>
            <a:pPr marL="0" indent="0">
              <a:lnSpc>
                <a:spcPct val="110000"/>
              </a:lnSpc>
              <a:spcAft>
                <a:spcPts val="600"/>
              </a:spcAft>
              <a:buNone/>
            </a:pPr>
            <a:r>
              <a:rPr sz="1100" b="0">
                <a:solidFill>
                  <a:srgbClr val="262626"/>
                </a:solidFill>
                <a:latin typeface="Arial"/>
                <a:ea typeface="Arial"/>
                <a:cs typeface="Arial"/>
              </a:rPr>
              <a:t>The Catch22 Employability division provides skills and employability provision on a range of programmes, both public and corporate funded. We pride ourselves on supporting the most disadvantaged in society to improve their prospects resulting in improved social mobility and sustainable positive change.</a:t>
            </a:r>
          </a:p>
          <a:p>
            <a:pPr marL="0" indent="0">
              <a:lnSpc>
                <a:spcPct val="110000"/>
              </a:lnSpc>
              <a:spcAft>
                <a:spcPts val="600"/>
              </a:spcAft>
              <a:buNone/>
            </a:pPr>
            <a:r>
              <a:rPr sz="1100" b="0">
                <a:solidFill>
                  <a:srgbClr val="262626"/>
                </a:solidFill>
                <a:latin typeface="Arial"/>
                <a:ea typeface="Arial"/>
                <a:cs typeface="Arial"/>
              </a:rPr>
              <a:t>Our structure</a:t>
            </a:r>
          </a:p>
          <a:p>
            <a:pPr marL="0" indent="0">
              <a:lnSpc>
                <a:spcPct val="110000"/>
              </a:lnSpc>
              <a:spcAft>
                <a:spcPts val="600"/>
              </a:spcAft>
              <a:buNone/>
            </a:pPr>
            <a:r>
              <a:rPr sz="1100" b="0">
                <a:solidFill>
                  <a:srgbClr val="262626"/>
                </a:solidFill>
                <a:latin typeface="Arial"/>
                <a:ea typeface="Arial"/>
                <a:cs typeface="Arial"/>
              </a:rPr>
              <a:t>Reports to the relevant Team Leader</a:t>
            </a:r>
          </a:p>
        </p:txBody>
      </p:sp>
      <p:graphicFrame>
        <p:nvGraphicFramePr>
          <p:cNvPr id="2" name="Table 1">
            <a:extLst>
              <a:ext uri="{FF2B5EF4-FFF2-40B4-BE49-F238E27FC236}">
                <a16:creationId xmlns:a16="http://schemas.microsoft.com/office/drawing/2014/main" id="{4229D5A8-8803-40EA-969D-DBC4B020F218}"/>
              </a:ext>
            </a:extLst>
          </p:cNvPr>
          <p:cNvGraphicFramePr/>
          <p:nvPr/>
        </p:nvGraphicFramePr>
        <p:xfrm>
          <a:off x="407866" y="5551535"/>
          <a:ext cx="6383580" cy="1591056"/>
        </p:xfrm>
        <a:graphic>
          <a:graphicData uri="http://schemas.openxmlformats.org/drawingml/2006/table">
            <a:tbl>
              <a:tblPr firstRow="1" bandRow="1">
                <a:tableStyleId>{5C22544A-7EE6-4342-B048-85BDC9FD1C3A}</a:tableStyleId>
              </a:tblPr>
              <a:tblGrid>
                <a:gridCol w="3200966">
                  <a:extLst>
                    <a:ext uri="{9D8B030D-6E8A-4147-A177-3AD203B41FA5}">
                      <a16:colId xmlns:a16="http://schemas.microsoft.com/office/drawing/2014/main" val="20000"/>
                    </a:ext>
                  </a:extLst>
                </a:gridCol>
                <a:gridCol w="3182614">
                  <a:extLst>
                    <a:ext uri="{9D8B030D-6E8A-4147-A177-3AD203B41FA5}">
                      <a16:colId xmlns:a16="http://schemas.microsoft.com/office/drawing/2014/main" val="20001"/>
                    </a:ext>
                  </a:extLst>
                </a:gridCol>
              </a:tblGrid>
              <a:tr h="530352">
                <a:tc>
                  <a:txBody>
                    <a:bodyPr/>
                    <a:lstStyle/>
                    <a:p>
                      <a:r>
                        <a:rPr sz="1200" b="1">
                          <a:solidFill>
                            <a:srgbClr val="205D6C"/>
                          </a:solidFill>
                          <a:latin typeface="Arial"/>
                          <a:ea typeface="Arial"/>
                          <a:cs typeface="Arial"/>
                        </a:rPr>
                        <a:t>REPORTS TO</a:t>
                      </a:r>
                    </a:p>
                  </a:txBody>
                  <a:tcPr>
                    <a:lnL w="12700" cmpd="sng">
                      <a:noFill/>
                      <a:prstDash val="solid"/>
                    </a:lnL>
                    <a:lnR w="12700" cmpd="sng">
                      <a:solidFill>
                        <a:srgbClr val="D5E9F2"/>
                      </a:solidFill>
                      <a:prstDash val="sysDot"/>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Team Leader</a:t>
                      </a:r>
                    </a:p>
                  </a:txBody>
                  <a:tcPr>
                    <a:lnL w="12700" cmpd="sng">
                      <a:solidFill>
                        <a:srgbClr val="D5E9F2"/>
                      </a:solidFill>
                      <a:prstDash val="sysDot"/>
                    </a:lnL>
                    <a:lnR w="12700" cmpd="sng">
                      <a:noFill/>
                      <a:prstDash val="solid"/>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530352">
                <a:tc>
                  <a:txBody>
                    <a:bodyPr/>
                    <a:lstStyle/>
                    <a:p>
                      <a:r>
                        <a:rPr sz="1200" b="1">
                          <a:solidFill>
                            <a:srgbClr val="205D6C"/>
                          </a:solidFill>
                          <a:latin typeface="Arial"/>
                          <a:ea typeface="Arial"/>
                          <a:cs typeface="Arial"/>
                        </a:rPr>
                        <a:t>LINE MANAGEMENT RESPONSIBILITY</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No direct reports.</a:t>
                      </a: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30352">
                <a:tc>
                  <a:txBody>
                    <a:bodyPr/>
                    <a:lstStyle/>
                    <a:p>
                      <a:r>
                        <a:rPr sz="1200" b="1">
                          <a:solidFill>
                            <a:srgbClr val="205D6C"/>
                          </a:solidFill>
                          <a:latin typeface="Arial"/>
                          <a:ea typeface="Arial"/>
                          <a:cs typeface="Arial"/>
                        </a:rPr>
                        <a:t>BUDGET RESPONSIBILITY</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Not specified in the source job description.</a:t>
                      </a: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bl>
          </a:graphicData>
        </a:graphic>
      </p:graphicFrame>
      <p:sp>
        <p:nvSpPr>
          <p:cNvPr id="12" name="TextBox 10">
            <a:extLst>
              <a:ext uri="{FF2B5EF4-FFF2-40B4-BE49-F238E27FC236}">
                <a16:creationId xmlns:a16="http://schemas.microsoft.com/office/drawing/2014/main" id="{34319FFD-CB67-D5F9-D1B1-588B8BA34C4D}"/>
              </a:ext>
            </a:extLst>
          </p:cNvPr>
          <p:cNvSpPr>
            <a:spLocks noGrp="1"/>
          </p:cNvSpPr>
          <p:nvPr/>
        </p:nvSpPr>
        <p:spPr>
          <a:xfrm>
            <a:off x="436328" y="7315200"/>
            <a:ext cx="6084956" cy="1005840"/>
          </a:xfrm>
          <a:prstGeom prst="rect">
            <a:avLst/>
          </a:prstGeom>
          <a:noFill/>
        </p:spPr>
        <p:txBody>
          <a:bodyPr wrap="square" anchor="t">
            <a:noAutofit/>
          </a:bodyPr>
          <a:lstStyle/>
          <a:p>
            <a:pPr marL="0" indent="0">
              <a:lnSpc>
                <a:spcPct val="110000"/>
              </a:lnSpc>
              <a:spcAft>
                <a:spcPts val="600"/>
              </a:spcAft>
              <a:buNone/>
            </a:pPr>
            <a:r>
              <a:rPr sz="1100" b="0">
                <a:solidFill>
                  <a:srgbClr val="262626"/>
                </a:solidFill>
                <a:latin typeface="Arial"/>
                <a:ea typeface="Arial"/>
                <a:cs typeface="Arial"/>
              </a:rPr>
              <a:t>Hours of work: 37 hours per week</a:t>
            </a:r>
          </a:p>
          <a:p>
            <a:pPr marL="0" indent="0">
              <a:lnSpc>
                <a:spcPct val="110000"/>
              </a:lnSpc>
              <a:spcAft>
                <a:spcPts val="600"/>
              </a:spcAft>
              <a:buNone/>
            </a:pPr>
            <a:r>
              <a:rPr sz="1100" b="0">
                <a:solidFill>
                  <a:srgbClr val="262626"/>
                </a:solidFill>
                <a:latin typeface="Arial"/>
                <a:ea typeface="Arial"/>
                <a:cs typeface="Arial"/>
              </a:rPr>
              <a:t>Selection and screening: Application, Interview, References, Enhanced DBS</a:t>
            </a:r>
          </a:p>
        </p:txBody>
      </p:sp>
    </p:spTree>
    <p:extLst>
      <p:ext uri="{BB962C8B-B14F-4D97-AF65-F5344CB8AC3E}">
        <p14:creationId xmlns:p14="http://schemas.microsoft.com/office/powerpoint/2010/main" val="4009884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D89B9A-B996-54D4-0A2E-C542B92813A0}"/>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TextBox 9">
            <a:extLst>
              <a:ext uri="{FF2B5EF4-FFF2-40B4-BE49-F238E27FC236}">
                <a16:creationId xmlns:a16="http://schemas.microsoft.com/office/drawing/2014/main" id="{C0090BC4-37B0-73A9-1AA1-712F14316043}"/>
              </a:ext>
            </a:extLst>
          </p:cNvPr>
          <p:cNvSpPr>
            <a:spLocks noGrp="1"/>
          </p:cNvSpPr>
          <p:nvPr/>
        </p:nvSpPr>
        <p:spPr>
          <a:xfrm>
            <a:off x="407865" y="735828"/>
            <a:ext cx="4176327"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OUR BEHAVIOURS</a:t>
            </a:r>
            <a:endParaRPr sz="2000">
              <a:solidFill>
                <a:srgbClr val="205D6C"/>
              </a:solidFill>
              <a:latin typeface="Arial"/>
              <a:ea typeface="Arial"/>
              <a:cs typeface="Arial"/>
            </a:endParaRPr>
          </a:p>
          <a:p>
            <a:pPr>
              <a:spcAft>
                <a:spcPts val="800"/>
              </a:spcAft>
              <a:buNone/>
            </a:pPr>
            <a:r>
              <a:rPr sz="2000">
                <a:latin typeface="Arial"/>
                <a:ea typeface="Arial"/>
                <a:cs typeface="Arial"/>
              </a:rPr>
              <a:t> </a:t>
            </a:r>
            <a:endParaRPr>
              <a:latin typeface="Arial"/>
              <a:ea typeface="Arial"/>
              <a:cs typeface="Arial"/>
            </a:endParaRPr>
          </a:p>
        </p:txBody>
      </p:sp>
      <p:sp>
        <p:nvSpPr>
          <p:cNvPr id="5" name="TextBox 4">
            <a:extLst>
              <a:ext uri="{FF2B5EF4-FFF2-40B4-BE49-F238E27FC236}">
                <a16:creationId xmlns:a16="http://schemas.microsoft.com/office/drawing/2014/main" id="{53B0A8B0-A284-4C81-61C4-F94E3F82A072}"/>
              </a:ext>
            </a:extLst>
          </p:cNvPr>
          <p:cNvSpPr>
            <a:spLocks noGrp="1"/>
          </p:cNvSpPr>
          <p:nvPr/>
        </p:nvSpPr>
        <p:spPr>
          <a:xfrm>
            <a:off x="436328" y="1576367"/>
            <a:ext cx="6084956" cy="986552"/>
          </a:xfrm>
          <a:prstGeom prst="rect">
            <a:avLst/>
          </a:prstGeom>
          <a:noFill/>
        </p:spPr>
        <p:txBody>
          <a:bodyPr wrap="square">
            <a:spAutoFit/>
          </a:bodyPr>
          <a:lstStyle/>
          <a:p>
            <a:pPr>
              <a:lnSpc>
                <a:spcPct val="107000"/>
              </a:lnSpc>
              <a:spcAft>
                <a:spcPts val="800"/>
              </a:spcAft>
              <a:buNone/>
            </a:pPr>
            <a:r>
              <a:rPr sz="1100">
                <a:solidFill>
                  <a:schemeClr val="tx1">
                    <a:lumMod val="85000"/>
                    <a:lumOff val="15000"/>
                  </a:schemeClr>
                </a:solidFill>
                <a:latin typeface="Arial"/>
                <a:ea typeface="Arial"/>
                <a:cs typeface="Arial"/>
              </a:rPr>
              <a:t>Who we are at Catch22 is determined by ‘The How’ (our behaviours) and ‘The What’ (our capabilities and skills). Our Behaviour Framework (‘The How’) guides how we work, make decisions, and engage with others. It is important because it ensures our values are reflected in everything we do, helping us build trust, deliver consistently high-quality outcomes, and create a positive, inclusive workplace. </a:t>
            </a:r>
          </a:p>
        </p:txBody>
      </p:sp>
      <p:sp>
        <p:nvSpPr>
          <p:cNvPr id="19" name="Pie 18">
            <a:extLst>
              <a:ext uri="{FF2B5EF4-FFF2-40B4-BE49-F238E27FC236}">
                <a16:creationId xmlns:a16="http://schemas.microsoft.com/office/drawing/2014/main" id="{D7DC95B3-7980-317C-DD02-B3012D161B50}"/>
              </a:ext>
            </a:extLst>
          </p:cNvPr>
          <p:cNvSpPr>
            <a:spLocks noGrp="1"/>
          </p:cNvSpPr>
          <p:nvPr/>
        </p:nvSpPr>
        <p:spPr>
          <a:xfrm rot="10800000">
            <a:off x="286932" y="3042007"/>
            <a:ext cx="6026716" cy="6026716"/>
          </a:xfrm>
          <a:prstGeom prst="pie">
            <a:avLst>
              <a:gd name="adj1" fmla="val 0"/>
              <a:gd name="adj2" fmla="val 5400000"/>
            </a:avLst>
          </a:prstGeom>
          <a:solidFill>
            <a:schemeClr val="bg1"/>
          </a:solidFill>
          <a:ln>
            <a:solidFill>
              <a:srgbClr val="FBCC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bg1"/>
              </a:solidFill>
              <a:highlight>
                <a:srgbClr val="FBCC00"/>
              </a:highlight>
            </a:endParaRPr>
          </a:p>
        </p:txBody>
      </p:sp>
      <p:sp>
        <p:nvSpPr>
          <p:cNvPr id="20" name="Pie 19">
            <a:extLst>
              <a:ext uri="{FF2B5EF4-FFF2-40B4-BE49-F238E27FC236}">
                <a16:creationId xmlns:a16="http://schemas.microsoft.com/office/drawing/2014/main" id="{25982E28-DDD6-A03F-2137-F64FE509E95E}"/>
              </a:ext>
            </a:extLst>
          </p:cNvPr>
          <p:cNvSpPr>
            <a:spLocks noGrp="1"/>
          </p:cNvSpPr>
          <p:nvPr/>
        </p:nvSpPr>
        <p:spPr>
          <a:xfrm rot="16200000">
            <a:off x="875416" y="3042007"/>
            <a:ext cx="6026716" cy="6026716"/>
          </a:xfrm>
          <a:prstGeom prst="pie">
            <a:avLst>
              <a:gd name="adj1" fmla="val 0"/>
              <a:gd name="adj2" fmla="val 5400000"/>
            </a:avLst>
          </a:prstGeom>
          <a:solidFill>
            <a:schemeClr val="bg1"/>
          </a:solidFill>
          <a:ln>
            <a:solidFill>
              <a:srgbClr val="3899B5"/>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bg1"/>
              </a:solidFill>
              <a:highlight>
                <a:srgbClr val="FBCC00"/>
              </a:highlight>
            </a:endParaRPr>
          </a:p>
        </p:txBody>
      </p:sp>
      <p:sp>
        <p:nvSpPr>
          <p:cNvPr id="22" name="Pie 21">
            <a:extLst>
              <a:ext uri="{FF2B5EF4-FFF2-40B4-BE49-F238E27FC236}">
                <a16:creationId xmlns:a16="http://schemas.microsoft.com/office/drawing/2014/main" id="{80B2422A-2535-BD7F-3883-90E1508D90C6}"/>
              </a:ext>
            </a:extLst>
          </p:cNvPr>
          <p:cNvSpPr>
            <a:spLocks noGrp="1"/>
          </p:cNvSpPr>
          <p:nvPr/>
        </p:nvSpPr>
        <p:spPr>
          <a:xfrm>
            <a:off x="875416" y="3665214"/>
            <a:ext cx="6026716" cy="6026716"/>
          </a:xfrm>
          <a:prstGeom prst="pie">
            <a:avLst>
              <a:gd name="adj1" fmla="val 0"/>
              <a:gd name="adj2" fmla="val 5400000"/>
            </a:avLst>
          </a:prstGeom>
          <a:solidFill>
            <a:schemeClr val="bg1"/>
          </a:solidFill>
          <a:ln>
            <a:solidFill>
              <a:srgbClr val="205D6C"/>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bg1"/>
              </a:solidFill>
              <a:highlight>
                <a:srgbClr val="FBCC00"/>
              </a:highlight>
            </a:endParaRPr>
          </a:p>
        </p:txBody>
      </p:sp>
      <p:sp>
        <p:nvSpPr>
          <p:cNvPr id="21" name="Pie 20">
            <a:extLst>
              <a:ext uri="{FF2B5EF4-FFF2-40B4-BE49-F238E27FC236}">
                <a16:creationId xmlns:a16="http://schemas.microsoft.com/office/drawing/2014/main" id="{B3BF9DB0-FFE1-2898-1D65-E57622A7A183}"/>
              </a:ext>
            </a:extLst>
          </p:cNvPr>
          <p:cNvSpPr>
            <a:spLocks noGrp="1"/>
          </p:cNvSpPr>
          <p:nvPr/>
        </p:nvSpPr>
        <p:spPr>
          <a:xfrm rot="5400000">
            <a:off x="286931" y="3665214"/>
            <a:ext cx="6026716" cy="6026716"/>
          </a:xfrm>
          <a:prstGeom prst="pie">
            <a:avLst>
              <a:gd name="adj1" fmla="val 0"/>
              <a:gd name="adj2" fmla="val 5400000"/>
            </a:avLst>
          </a:prstGeom>
          <a:solidFill>
            <a:schemeClr val="bg1"/>
          </a:solidFill>
          <a:ln>
            <a:solidFill>
              <a:srgbClr val="F187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bg1"/>
              </a:solidFill>
              <a:highlight>
                <a:srgbClr val="FBCC00"/>
              </a:highlight>
            </a:endParaRPr>
          </a:p>
        </p:txBody>
      </p:sp>
      <p:sp>
        <p:nvSpPr>
          <p:cNvPr id="14" name="Pie 13">
            <a:extLst>
              <a:ext uri="{FF2B5EF4-FFF2-40B4-BE49-F238E27FC236}">
                <a16:creationId xmlns:a16="http://schemas.microsoft.com/office/drawing/2014/main" id="{56FB59D3-76BA-C365-483D-8F252D088AF5}"/>
              </a:ext>
            </a:extLst>
          </p:cNvPr>
          <p:cNvSpPr>
            <a:spLocks noGrp="1"/>
          </p:cNvSpPr>
          <p:nvPr/>
        </p:nvSpPr>
        <p:spPr>
          <a:xfrm>
            <a:off x="2456305" y="5246102"/>
            <a:ext cx="2864939" cy="2864939"/>
          </a:xfrm>
          <a:prstGeom prst="pie">
            <a:avLst>
              <a:gd name="adj1" fmla="val 0"/>
              <a:gd name="adj2" fmla="val 54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15" name="Pie 14">
            <a:extLst>
              <a:ext uri="{FF2B5EF4-FFF2-40B4-BE49-F238E27FC236}">
                <a16:creationId xmlns:a16="http://schemas.microsoft.com/office/drawing/2014/main" id="{10AE1874-828B-51BD-DE37-9A87856610AD}"/>
              </a:ext>
            </a:extLst>
          </p:cNvPr>
          <p:cNvSpPr>
            <a:spLocks noGrp="1"/>
          </p:cNvSpPr>
          <p:nvPr/>
        </p:nvSpPr>
        <p:spPr>
          <a:xfrm rot="10800000">
            <a:off x="1882110" y="4620274"/>
            <a:ext cx="2864939" cy="2864939"/>
          </a:xfrm>
          <a:prstGeom prst="pie">
            <a:avLst>
              <a:gd name="adj1" fmla="val 0"/>
              <a:gd name="adj2" fmla="val 5400000"/>
            </a:avLst>
          </a:prstGeom>
          <a:solidFill>
            <a:srgbClr val="FBCC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16" name="Pie 15">
            <a:extLst>
              <a:ext uri="{FF2B5EF4-FFF2-40B4-BE49-F238E27FC236}">
                <a16:creationId xmlns:a16="http://schemas.microsoft.com/office/drawing/2014/main" id="{97418FC1-A216-8AB7-263F-76ABE9ED4FEB}"/>
              </a:ext>
            </a:extLst>
          </p:cNvPr>
          <p:cNvSpPr>
            <a:spLocks noGrp="1"/>
          </p:cNvSpPr>
          <p:nvPr/>
        </p:nvSpPr>
        <p:spPr>
          <a:xfrm rot="16200000">
            <a:off x="2453523" y="4625918"/>
            <a:ext cx="2864939" cy="2864939"/>
          </a:xfrm>
          <a:prstGeom prst="pie">
            <a:avLst>
              <a:gd name="adj1" fmla="val 0"/>
              <a:gd name="adj2" fmla="val 5400000"/>
            </a:avLst>
          </a:prstGeom>
          <a:solidFill>
            <a:srgbClr val="3899B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17" name="Pie 16">
            <a:extLst>
              <a:ext uri="{FF2B5EF4-FFF2-40B4-BE49-F238E27FC236}">
                <a16:creationId xmlns:a16="http://schemas.microsoft.com/office/drawing/2014/main" id="{C3897E34-8AC9-FD5F-C6D2-058D52C77B20}"/>
              </a:ext>
            </a:extLst>
          </p:cNvPr>
          <p:cNvSpPr>
            <a:spLocks noGrp="1"/>
          </p:cNvSpPr>
          <p:nvPr/>
        </p:nvSpPr>
        <p:spPr>
          <a:xfrm rot="5400000">
            <a:off x="1882109" y="5246102"/>
            <a:ext cx="2864939" cy="2864939"/>
          </a:xfrm>
          <a:prstGeom prst="pie">
            <a:avLst>
              <a:gd name="adj1" fmla="val 0"/>
              <a:gd name="adj2" fmla="val 5400000"/>
            </a:avLst>
          </a:prstGeom>
          <a:solidFill>
            <a:srgbClr val="F187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18" name="Oval 17">
            <a:extLst>
              <a:ext uri="{FF2B5EF4-FFF2-40B4-BE49-F238E27FC236}">
                <a16:creationId xmlns:a16="http://schemas.microsoft.com/office/drawing/2014/main" id="{700AEBC0-A63E-96D8-C4FE-9577A99533FE}"/>
              </a:ext>
            </a:extLst>
          </p:cNvPr>
          <p:cNvSpPr>
            <a:spLocks noGrp="1"/>
          </p:cNvSpPr>
          <p:nvPr/>
        </p:nvSpPr>
        <p:spPr>
          <a:xfrm>
            <a:off x="3045445" y="5781484"/>
            <a:ext cx="1119052" cy="1119053"/>
          </a:xfrm>
          <a:prstGeom prst="ellipse">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4" name="TextBox 23">
            <a:extLst>
              <a:ext uri="{FF2B5EF4-FFF2-40B4-BE49-F238E27FC236}">
                <a16:creationId xmlns:a16="http://schemas.microsoft.com/office/drawing/2014/main" id="{0B542666-2471-D45C-9763-22254ABDC724}"/>
              </a:ext>
            </a:extLst>
          </p:cNvPr>
          <p:cNvSpPr>
            <a:spLocks noGrp="1"/>
          </p:cNvSpPr>
          <p:nvPr/>
        </p:nvSpPr>
        <p:spPr>
          <a:xfrm>
            <a:off x="3039521" y="6140955"/>
            <a:ext cx="1119052" cy="369332"/>
          </a:xfrm>
          <a:prstGeom prst="rect">
            <a:avLst/>
          </a:prstGeom>
          <a:noFill/>
        </p:spPr>
        <p:txBody>
          <a:bodyPr wrap="square">
            <a:spAutoFit/>
          </a:bodyPr>
          <a:lstStyle/>
          <a:p>
            <a:pPr algn="ctr">
              <a:buNone/>
            </a:pPr>
            <a:r>
              <a:rPr b="1">
                <a:solidFill>
                  <a:schemeClr val="bg1"/>
                </a:solidFill>
                <a:latin typeface="Arial"/>
                <a:ea typeface="Arial"/>
                <a:cs typeface="Arial"/>
              </a:rPr>
              <a:t>VALUES</a:t>
            </a:r>
          </a:p>
        </p:txBody>
      </p:sp>
      <p:sp>
        <p:nvSpPr>
          <p:cNvPr id="26" name="TextBox 25">
            <a:extLst>
              <a:ext uri="{FF2B5EF4-FFF2-40B4-BE49-F238E27FC236}">
                <a16:creationId xmlns:a16="http://schemas.microsoft.com/office/drawing/2014/main" id="{6DA359E3-1682-0C01-59B9-8A03DE322561}"/>
              </a:ext>
            </a:extLst>
          </p:cNvPr>
          <p:cNvSpPr>
            <a:spLocks noGrp="1"/>
          </p:cNvSpPr>
          <p:nvPr/>
        </p:nvSpPr>
        <p:spPr>
          <a:xfrm rot="18939463">
            <a:off x="402454" y="4029759"/>
            <a:ext cx="3064396" cy="1015663"/>
          </a:xfrm>
          <a:prstGeom prst="rect">
            <a:avLst/>
          </a:prstGeom>
          <a:noFill/>
        </p:spPr>
        <p:txBody>
          <a:bodyPr wrap="square">
            <a:spAutoFit/>
          </a:bodyPr>
          <a:lstStyle/>
          <a:p>
            <a:r>
              <a:rPr sz="1200" b="0" i="0" u="none" strike="noStrike">
                <a:solidFill>
                  <a:schemeClr val="tx1">
                    <a:lumMod val="85000"/>
                    <a:lumOff val="15000"/>
                  </a:schemeClr>
                </a:solidFill>
                <a:latin typeface="Arial"/>
                <a:ea typeface="Arial"/>
                <a:cs typeface="Arial"/>
              </a:rPr>
              <a:t>We recognise and understand the impact of our emotions on others, empathise with their perspectives, build relationships, adapt to their needs, appreciate diverse backgrounds and show kindness.</a:t>
            </a:r>
            <a:endParaRPr sz="1200">
              <a:solidFill>
                <a:schemeClr val="tx1">
                  <a:lumMod val="85000"/>
                  <a:lumOff val="15000"/>
                </a:schemeClr>
              </a:solidFill>
              <a:latin typeface="Arial"/>
              <a:ea typeface="Arial"/>
              <a:cs typeface="Arial"/>
            </a:endParaRPr>
          </a:p>
        </p:txBody>
      </p:sp>
      <p:sp>
        <p:nvSpPr>
          <p:cNvPr id="27" name="TextBox 26">
            <a:extLst>
              <a:ext uri="{FF2B5EF4-FFF2-40B4-BE49-F238E27FC236}">
                <a16:creationId xmlns:a16="http://schemas.microsoft.com/office/drawing/2014/main" id="{16A58410-A61B-030F-B5F9-35946895424B}"/>
              </a:ext>
            </a:extLst>
          </p:cNvPr>
          <p:cNvSpPr>
            <a:spLocks noGrp="1"/>
          </p:cNvSpPr>
          <p:nvPr/>
        </p:nvSpPr>
        <p:spPr>
          <a:xfrm rot="2769682">
            <a:off x="3887382" y="4107221"/>
            <a:ext cx="3064396" cy="1200329"/>
          </a:xfrm>
          <a:prstGeom prst="rect">
            <a:avLst/>
          </a:prstGeom>
          <a:noFill/>
        </p:spPr>
        <p:txBody>
          <a:bodyPr wrap="square">
            <a:spAutoFit/>
          </a:bodyPr>
          <a:lstStyle/>
          <a:p>
            <a:r>
              <a:rPr sz="1200" b="0" i="0" u="none" strike="noStrike">
                <a:solidFill>
                  <a:schemeClr val="tx1">
                    <a:lumMod val="85000"/>
                    <a:lumOff val="15000"/>
                  </a:schemeClr>
                </a:solidFill>
                <a:latin typeface="Arial"/>
                <a:ea typeface="Arial"/>
                <a:cs typeface="Arial"/>
              </a:rPr>
              <a:t>We know our strengths and weaknesses, communicate proactively about obstacles, meet client needs professionally, share knowledge under pressure, and support students and service users in achieving their goals.</a:t>
            </a:r>
            <a:endParaRPr sz="1200">
              <a:solidFill>
                <a:schemeClr val="tx1">
                  <a:lumMod val="85000"/>
                  <a:lumOff val="15000"/>
                </a:schemeClr>
              </a:solidFill>
              <a:latin typeface="Arial"/>
              <a:ea typeface="Arial"/>
              <a:cs typeface="Arial"/>
            </a:endParaRPr>
          </a:p>
        </p:txBody>
      </p:sp>
      <p:sp>
        <p:nvSpPr>
          <p:cNvPr id="28" name="TextBox 27">
            <a:extLst>
              <a:ext uri="{FF2B5EF4-FFF2-40B4-BE49-F238E27FC236}">
                <a16:creationId xmlns:a16="http://schemas.microsoft.com/office/drawing/2014/main" id="{E20E41C7-0E75-6712-E064-D8773D10D376}"/>
              </a:ext>
            </a:extLst>
          </p:cNvPr>
          <p:cNvSpPr>
            <a:spLocks noGrp="1"/>
          </p:cNvSpPr>
          <p:nvPr/>
        </p:nvSpPr>
        <p:spPr>
          <a:xfrm rot="2769682">
            <a:off x="334232" y="7586191"/>
            <a:ext cx="3064396" cy="1200329"/>
          </a:xfrm>
          <a:prstGeom prst="rect">
            <a:avLst/>
          </a:prstGeom>
          <a:noFill/>
        </p:spPr>
        <p:txBody>
          <a:bodyPr wrap="square">
            <a:spAutoFit/>
          </a:bodyPr>
          <a:lstStyle/>
          <a:p>
            <a:r>
              <a:rPr sz="1200" b="0" i="0" u="none" strike="noStrike">
                <a:solidFill>
                  <a:schemeClr val="tx1">
                    <a:lumMod val="85000"/>
                    <a:lumOff val="15000"/>
                  </a:schemeClr>
                </a:solidFill>
                <a:latin typeface="Arial"/>
                <a:ea typeface="Arial"/>
                <a:cs typeface="Arial"/>
              </a:rPr>
              <a:t>We work cooperatively to ensure a high standard of service delivery, support and collaborate with colleagues and partners, engage stakeholders appropriately, value contributions and build local support networks.</a:t>
            </a:r>
            <a:endParaRPr sz="1200">
              <a:solidFill>
                <a:schemeClr val="tx1">
                  <a:lumMod val="85000"/>
                  <a:lumOff val="15000"/>
                </a:schemeClr>
              </a:solidFill>
              <a:latin typeface="Arial"/>
              <a:ea typeface="Arial"/>
              <a:cs typeface="Arial"/>
            </a:endParaRPr>
          </a:p>
        </p:txBody>
      </p:sp>
      <p:sp>
        <p:nvSpPr>
          <p:cNvPr id="29" name="TextBox 28">
            <a:extLst>
              <a:ext uri="{FF2B5EF4-FFF2-40B4-BE49-F238E27FC236}">
                <a16:creationId xmlns:a16="http://schemas.microsoft.com/office/drawing/2014/main" id="{76E00287-1A97-8BC0-725D-967E44B1BD44}"/>
              </a:ext>
            </a:extLst>
          </p:cNvPr>
          <p:cNvSpPr>
            <a:spLocks noGrp="1"/>
          </p:cNvSpPr>
          <p:nvPr/>
        </p:nvSpPr>
        <p:spPr>
          <a:xfrm rot="18939463">
            <a:off x="3903487" y="7510877"/>
            <a:ext cx="3064396" cy="1200329"/>
          </a:xfrm>
          <a:prstGeom prst="rect">
            <a:avLst/>
          </a:prstGeom>
          <a:noFill/>
        </p:spPr>
        <p:txBody>
          <a:bodyPr wrap="square">
            <a:spAutoFit/>
          </a:bodyPr>
          <a:lstStyle/>
          <a:p>
            <a:r>
              <a:rPr sz="1200" b="0" i="0" u="none" strike="noStrike">
                <a:solidFill>
                  <a:schemeClr val="tx1">
                    <a:lumMod val="85000"/>
                    <a:lumOff val="15000"/>
                  </a:schemeClr>
                </a:solidFill>
                <a:latin typeface="Arial"/>
                <a:ea typeface="Arial"/>
                <a:cs typeface="Arial"/>
              </a:rPr>
              <a:t>We listen without judgement, propose improvements, embrace new ways of working, use challenges to find creative solutions, turn difficult situations into opportunities and engage collaboratively with other areas of the organisation.</a:t>
            </a:r>
            <a:endParaRPr sz="1200">
              <a:solidFill>
                <a:schemeClr val="tx1">
                  <a:lumMod val="85000"/>
                  <a:lumOff val="15000"/>
                </a:schemeClr>
              </a:solidFill>
              <a:latin typeface="Arial"/>
              <a:ea typeface="Arial"/>
              <a:cs typeface="Arial"/>
            </a:endParaRPr>
          </a:p>
        </p:txBody>
      </p:sp>
      <p:pic>
        <p:nvPicPr>
          <p:cNvPr id="39" name="Graphic 38">
            <a:extLst>
              <a:ext uri="{FF2B5EF4-FFF2-40B4-BE49-F238E27FC236}">
                <a16:creationId xmlns:a16="http://schemas.microsoft.com/office/drawing/2014/main" id="{D6E09F00-C645-4565-A00F-D2B2E2971E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64472" y="6744868"/>
            <a:ext cx="1102730" cy="1102730"/>
          </a:xfrm>
          <a:prstGeom prst="rect">
            <a:avLst/>
          </a:prstGeom>
        </p:spPr>
      </p:pic>
      <p:pic>
        <p:nvPicPr>
          <p:cNvPr id="41" name="Graphic 40">
            <a:extLst>
              <a:ext uri="{FF2B5EF4-FFF2-40B4-BE49-F238E27FC236}">
                <a16:creationId xmlns:a16="http://schemas.microsoft.com/office/drawing/2014/main" id="{DEF3B486-9C89-4CD8-B1D1-DDF325EAB7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70964" y="6816996"/>
            <a:ext cx="1151448" cy="1151448"/>
          </a:xfrm>
          <a:prstGeom prst="rect">
            <a:avLst/>
          </a:prstGeom>
        </p:spPr>
      </p:pic>
      <p:pic>
        <p:nvPicPr>
          <p:cNvPr id="43" name="Graphic 42">
            <a:extLst>
              <a:ext uri="{FF2B5EF4-FFF2-40B4-BE49-F238E27FC236}">
                <a16:creationId xmlns:a16="http://schemas.microsoft.com/office/drawing/2014/main" id="{757A3CF8-8AC1-4FE6-87C9-E4BE34A5E6C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886946">
            <a:off x="3979690" y="4870426"/>
            <a:ext cx="1201414" cy="1201414"/>
          </a:xfrm>
          <a:prstGeom prst="rect">
            <a:avLst/>
          </a:prstGeom>
        </p:spPr>
      </p:pic>
      <p:pic>
        <p:nvPicPr>
          <p:cNvPr id="45" name="Graphic 44">
            <a:extLst>
              <a:ext uri="{FF2B5EF4-FFF2-40B4-BE49-F238E27FC236}">
                <a16:creationId xmlns:a16="http://schemas.microsoft.com/office/drawing/2014/main" id="{E142005D-FF52-4D9B-97BD-F65B41929F6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13057" y="4885532"/>
            <a:ext cx="1099702" cy="1099702"/>
          </a:xfrm>
          <a:prstGeom prst="rect">
            <a:avLst/>
          </a:prstGeom>
        </p:spPr>
      </p:pic>
      <p:sp>
        <p:nvSpPr>
          <p:cNvPr id="46" name="Rectangle 45">
            <a:extLst>
              <a:ext uri="{FF2B5EF4-FFF2-40B4-BE49-F238E27FC236}">
                <a16:creationId xmlns:a16="http://schemas.microsoft.com/office/drawing/2014/main" id="{9EE9AD75-BA04-5041-75E6-D983BD88C2BB}"/>
              </a:ext>
            </a:extLst>
          </p:cNvPr>
          <p:cNvSpPr>
            <a:spLocks noGrp="1"/>
          </p:cNvSpPr>
          <p:nvPr/>
        </p:nvSpPr>
        <p:spPr>
          <a:xfrm>
            <a:off x="200866" y="6035610"/>
            <a:ext cx="2601739" cy="430887"/>
          </a:xfrm>
          <a:prstGeom prst="rect">
            <a:avLst/>
          </a:prstGeom>
          <a:noFill/>
        </p:spPr>
        <p:txBody>
          <a:bodyPr wrap="none" lIns="91440" tIns="45720" rIns="91440" bIns="45720">
            <a:spAutoFit/>
          </a:bodyPr>
          <a:lstStyle/>
          <a:p>
            <a:pPr algn="ctr">
              <a:buNone/>
            </a:pPr>
            <a:r>
              <a:rPr sz="2200" b="0" cap="none" spc="0">
                <a:ln w="0"/>
                <a:solidFill>
                  <a:srgbClr val="FBCC00"/>
                </a:solidFill>
                <a:effectLst>
                  <a:outerShdw blurRad="38100" dist="19050" dir="2700000" algn="tl" rotWithShape="0">
                    <a:schemeClr val="dk1">
                      <a:alpha val="40000"/>
                    </a:schemeClr>
                  </a:outerShdw>
                </a:effectLst>
                <a:latin typeface="Arial"/>
                <a:ea typeface="Arial"/>
                <a:cs typeface="Arial"/>
              </a:rPr>
              <a:t>COMPASSIONATE</a:t>
            </a:r>
          </a:p>
        </p:txBody>
      </p:sp>
      <p:sp>
        <p:nvSpPr>
          <p:cNvPr id="48" name="Rectangle 47">
            <a:extLst>
              <a:ext uri="{FF2B5EF4-FFF2-40B4-BE49-F238E27FC236}">
                <a16:creationId xmlns:a16="http://schemas.microsoft.com/office/drawing/2014/main" id="{7C8E5CDB-BA1C-864B-08AF-83625887D167}"/>
              </a:ext>
            </a:extLst>
          </p:cNvPr>
          <p:cNvSpPr>
            <a:spLocks noGrp="1"/>
          </p:cNvSpPr>
          <p:nvPr/>
        </p:nvSpPr>
        <p:spPr>
          <a:xfrm rot="16200000">
            <a:off x="2847351" y="3582130"/>
            <a:ext cx="1672254" cy="430887"/>
          </a:xfrm>
          <a:prstGeom prst="rect">
            <a:avLst/>
          </a:prstGeom>
          <a:noFill/>
        </p:spPr>
        <p:txBody>
          <a:bodyPr wrap="none" lIns="91440" tIns="45720" rIns="91440" bIns="45720">
            <a:spAutoFit/>
          </a:bodyPr>
          <a:lstStyle/>
          <a:p>
            <a:pPr algn="ctr">
              <a:buNone/>
            </a:pPr>
            <a:r>
              <a:rPr sz="2200" b="0" cap="none" spc="0">
                <a:ln w="0"/>
                <a:solidFill>
                  <a:srgbClr val="3899B5"/>
                </a:solidFill>
                <a:effectLst>
                  <a:outerShdw blurRad="38100" dist="19050" dir="2700000" algn="tl" rotWithShape="0">
                    <a:schemeClr val="dk1">
                      <a:alpha val="40000"/>
                    </a:schemeClr>
                  </a:outerShdw>
                </a:effectLst>
                <a:latin typeface="Arial"/>
                <a:ea typeface="Arial"/>
                <a:cs typeface="Arial"/>
              </a:rPr>
              <a:t>EMPOWER</a:t>
            </a:r>
          </a:p>
        </p:txBody>
      </p:sp>
      <p:sp>
        <p:nvSpPr>
          <p:cNvPr id="49" name="Rectangle 48">
            <a:extLst>
              <a:ext uri="{FF2B5EF4-FFF2-40B4-BE49-F238E27FC236}">
                <a16:creationId xmlns:a16="http://schemas.microsoft.com/office/drawing/2014/main" id="{1684B5A3-7D42-D97F-4D5F-62AA56570F95}"/>
              </a:ext>
            </a:extLst>
          </p:cNvPr>
          <p:cNvSpPr>
            <a:spLocks noGrp="1"/>
          </p:cNvSpPr>
          <p:nvPr/>
        </p:nvSpPr>
        <p:spPr>
          <a:xfrm>
            <a:off x="5499734" y="6277016"/>
            <a:ext cx="1484702" cy="430887"/>
          </a:xfrm>
          <a:prstGeom prst="rect">
            <a:avLst/>
          </a:prstGeom>
          <a:noFill/>
        </p:spPr>
        <p:txBody>
          <a:bodyPr wrap="none" lIns="91440" tIns="45720" rIns="91440" bIns="45720">
            <a:spAutoFit/>
          </a:bodyPr>
          <a:lstStyle/>
          <a:p>
            <a:pPr algn="ctr">
              <a:buNone/>
            </a:pPr>
            <a:r>
              <a:rPr sz="2200" b="0" cap="none" spc="0">
                <a:ln w="0"/>
                <a:solidFill>
                  <a:srgbClr val="205D6C"/>
                </a:solidFill>
                <a:effectLst>
                  <a:outerShdw blurRad="38100" dist="19050" dir="2700000" algn="tl" rotWithShape="0">
                    <a:schemeClr val="dk1">
                      <a:alpha val="40000"/>
                    </a:schemeClr>
                  </a:outerShdw>
                </a:effectLst>
                <a:latin typeface="Arial"/>
                <a:ea typeface="Arial"/>
                <a:cs typeface="Arial"/>
              </a:rPr>
              <a:t>CURIOUS</a:t>
            </a:r>
          </a:p>
        </p:txBody>
      </p:sp>
      <p:sp>
        <p:nvSpPr>
          <p:cNvPr id="50" name="Rectangle 49">
            <a:extLst>
              <a:ext uri="{FF2B5EF4-FFF2-40B4-BE49-F238E27FC236}">
                <a16:creationId xmlns:a16="http://schemas.microsoft.com/office/drawing/2014/main" id="{83B6ACF5-92A7-4B53-3AE4-85C468F066F4}"/>
              </a:ext>
            </a:extLst>
          </p:cNvPr>
          <p:cNvSpPr>
            <a:spLocks noGrp="1"/>
          </p:cNvSpPr>
          <p:nvPr/>
        </p:nvSpPr>
        <p:spPr>
          <a:xfrm rot="5400000">
            <a:off x="2264564" y="8333348"/>
            <a:ext cx="2513701" cy="430887"/>
          </a:xfrm>
          <a:prstGeom prst="rect">
            <a:avLst/>
          </a:prstGeom>
          <a:noFill/>
        </p:spPr>
        <p:txBody>
          <a:bodyPr wrap="none" lIns="91440" tIns="45720" rIns="91440" bIns="45720">
            <a:spAutoFit/>
          </a:bodyPr>
          <a:lstStyle/>
          <a:p>
            <a:pPr algn="ctr">
              <a:buNone/>
            </a:pPr>
            <a:r>
              <a:rPr sz="2200" b="0" cap="none" spc="0">
                <a:ln w="0"/>
                <a:solidFill>
                  <a:srgbClr val="F18700"/>
                </a:solidFill>
                <a:effectLst>
                  <a:outerShdw blurRad="38100" dist="19050" dir="2700000" algn="tl" rotWithShape="0">
                    <a:schemeClr val="dk1">
                      <a:alpha val="40000"/>
                    </a:schemeClr>
                  </a:outerShdw>
                </a:effectLst>
                <a:latin typeface="Arial"/>
                <a:ea typeface="Arial"/>
                <a:cs typeface="Arial"/>
              </a:rPr>
              <a:t>COLLABORATIVE</a:t>
            </a:r>
          </a:p>
        </p:txBody>
      </p:sp>
      <p:pic>
        <p:nvPicPr>
          <p:cNvPr id="8" name="Picture 7">
            <a:extLst>
              <a:ext uri="{FF2B5EF4-FFF2-40B4-BE49-F238E27FC236}">
                <a16:creationId xmlns:a16="http://schemas.microsoft.com/office/drawing/2014/main" id="{782875FE-44E7-4FF0-A95F-036D9BB13F93}"/>
              </a:ext>
            </a:extLst>
          </p:cNvPr>
          <p:cNvPicPr>
            <a:picLocks noChangeAspect="1"/>
          </p:cNvPicPr>
          <p:nvPr/>
        </p:nvPicPr>
        <p:blipFill>
          <a:blip r:embed="rId7"/>
          <a:stretch>
            <a:fillRect/>
          </a:stretch>
        </p:blipFill>
        <p:spPr>
          <a:xfrm>
            <a:off x="6035040" y="192361"/>
            <a:ext cx="972488" cy="972488"/>
          </a:xfrm>
          <a:prstGeom prst="rect">
            <a:avLst/>
          </a:prstGeom>
        </p:spPr>
      </p:pic>
    </p:spTree>
    <p:extLst>
      <p:ext uri="{BB962C8B-B14F-4D97-AF65-F5344CB8AC3E}">
        <p14:creationId xmlns:p14="http://schemas.microsoft.com/office/powerpoint/2010/main" val="1193314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8D5847-941F-5919-0E4E-B0ABB954EDD4}"/>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7DD02896-4CA2-489A-8B7D-F93A026FE284}"/>
              </a:ext>
            </a:extLst>
          </p:cNvPr>
          <p:cNvPicPr>
            <a:picLocks noChangeAspect="1"/>
          </p:cNvPicPr>
          <p:nvPr/>
        </p:nvPicPr>
        <p:blipFill>
          <a:blip r:embed="rId3"/>
          <a:stretch>
            <a:fillRect/>
          </a:stretch>
        </p:blipFill>
        <p:spPr>
          <a:xfrm>
            <a:off x="6035040" y="192361"/>
            <a:ext cx="972488" cy="972488"/>
          </a:xfrm>
          <a:prstGeom prst="rect">
            <a:avLst/>
          </a:prstGeom>
        </p:spPr>
      </p:pic>
      <p:sp>
        <p:nvSpPr>
          <p:cNvPr id="10" name="TextBox 9">
            <a:extLst>
              <a:ext uri="{FF2B5EF4-FFF2-40B4-BE49-F238E27FC236}">
                <a16:creationId xmlns:a16="http://schemas.microsoft.com/office/drawing/2014/main" id="{C58A6BDE-C173-738C-1EB3-030986C2EDE4}"/>
              </a:ext>
            </a:extLst>
          </p:cNvPr>
          <p:cNvSpPr>
            <a:spLocks noGrp="1"/>
          </p:cNvSpPr>
          <p:nvPr/>
        </p:nvSpPr>
        <p:spPr>
          <a:xfrm>
            <a:off x="407866" y="678605"/>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OUR VALUES</a:t>
            </a:r>
          </a:p>
          <a:p>
            <a:pPr>
              <a:spcAft>
                <a:spcPts val="800"/>
              </a:spcAft>
              <a:buNone/>
            </a:pPr>
            <a:r>
              <a:rPr sz="2000">
                <a:latin typeface="Arial"/>
                <a:ea typeface="Arial"/>
                <a:cs typeface="Arial"/>
              </a:rPr>
              <a:t> </a:t>
            </a:r>
            <a:endParaRPr>
              <a:latin typeface="Arial"/>
              <a:ea typeface="Arial"/>
              <a:cs typeface="Arial"/>
            </a:endParaRPr>
          </a:p>
        </p:txBody>
      </p:sp>
      <p:sp>
        <p:nvSpPr>
          <p:cNvPr id="11" name="TextBox 10">
            <a:extLst>
              <a:ext uri="{FF2B5EF4-FFF2-40B4-BE49-F238E27FC236}">
                <a16:creationId xmlns:a16="http://schemas.microsoft.com/office/drawing/2014/main" id="{D83A6C51-0EC3-3E6D-D2B0-DCF6CC0574BD}"/>
              </a:ext>
            </a:extLst>
          </p:cNvPr>
          <p:cNvSpPr>
            <a:spLocks noGrp="1"/>
          </p:cNvSpPr>
          <p:nvPr/>
        </p:nvSpPr>
        <p:spPr>
          <a:xfrm>
            <a:off x="481688" y="1352427"/>
            <a:ext cx="6235935" cy="443070"/>
          </a:xfrm>
          <a:prstGeom prst="rect">
            <a:avLst/>
          </a:prstGeom>
          <a:noFill/>
        </p:spPr>
        <p:txBody>
          <a:bodyPr wrap="square">
            <a:spAutoFit/>
          </a:bodyPr>
          <a:lstStyle/>
          <a:p>
            <a:pPr>
              <a:lnSpc>
                <a:spcPct val="107000"/>
              </a:lnSpc>
              <a:spcAft>
                <a:spcPts val="800"/>
              </a:spcAft>
              <a:buNone/>
            </a:pPr>
            <a:r>
              <a:rPr sz="1100">
                <a:solidFill>
                  <a:schemeClr val="tx1">
                    <a:lumMod val="85000"/>
                    <a:lumOff val="15000"/>
                  </a:schemeClr>
                </a:solidFill>
                <a:latin typeface="Arial"/>
                <a:ea typeface="Arial"/>
                <a:cs typeface="Arial"/>
              </a:rPr>
              <a:t>Our values are at the heart of everything we do. They were created by colleagues across Catch22 and guide how we work together to support others.</a:t>
            </a:r>
          </a:p>
        </p:txBody>
      </p:sp>
      <p:sp>
        <p:nvSpPr>
          <p:cNvPr id="3" name="TextBox 2">
            <a:extLst>
              <a:ext uri="{FF2B5EF4-FFF2-40B4-BE49-F238E27FC236}">
                <a16:creationId xmlns:a16="http://schemas.microsoft.com/office/drawing/2014/main" id="{B9223409-43F2-500A-02B9-0AFC658447DA}"/>
              </a:ext>
            </a:extLst>
          </p:cNvPr>
          <p:cNvSpPr>
            <a:spLocks noGrp="1"/>
          </p:cNvSpPr>
          <p:nvPr/>
        </p:nvSpPr>
        <p:spPr>
          <a:xfrm>
            <a:off x="407866" y="5364018"/>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ADDITIONAL INFORMATION</a:t>
            </a:r>
          </a:p>
          <a:p>
            <a:pPr>
              <a:spcAft>
                <a:spcPts val="800"/>
              </a:spcAft>
              <a:buNone/>
            </a:pPr>
            <a:r>
              <a:rPr sz="2000" b="1">
                <a:latin typeface="Arial"/>
                <a:ea typeface="Arial"/>
                <a:cs typeface="Arial"/>
              </a:rPr>
              <a:t> </a:t>
            </a:r>
            <a:endParaRPr b="1">
              <a:latin typeface="Arial"/>
              <a:ea typeface="Arial"/>
              <a:cs typeface="Arial"/>
            </a:endParaRPr>
          </a:p>
        </p:txBody>
      </p:sp>
      <p:sp>
        <p:nvSpPr>
          <p:cNvPr id="6" name="TextBox 5">
            <a:extLst>
              <a:ext uri="{FF2B5EF4-FFF2-40B4-BE49-F238E27FC236}">
                <a16:creationId xmlns:a16="http://schemas.microsoft.com/office/drawing/2014/main" id="{CD41A466-8536-C0B2-81B4-D3A49DC84241}"/>
              </a:ext>
            </a:extLst>
          </p:cNvPr>
          <p:cNvSpPr>
            <a:spLocks noGrp="1"/>
          </p:cNvSpPr>
          <p:nvPr/>
        </p:nvSpPr>
        <p:spPr>
          <a:xfrm>
            <a:off x="481688" y="6021209"/>
            <a:ext cx="6235935" cy="1191673"/>
          </a:xfrm>
          <a:prstGeom prst="rect">
            <a:avLst/>
          </a:prstGeom>
          <a:noFill/>
        </p:spPr>
        <p:txBody>
          <a:bodyPr wrap="square">
            <a:spAutoFit/>
          </a:bodyPr>
          <a:lstStyle/>
          <a:p>
            <a:pPr>
              <a:lnSpc>
                <a:spcPct val="107000"/>
              </a:lnSpc>
              <a:spcAft>
                <a:spcPts val="800"/>
              </a:spcAft>
              <a:buNone/>
            </a:pPr>
            <a:r>
              <a:rPr sz="1100">
                <a:solidFill>
                  <a:schemeClr val="tx1">
                    <a:lumMod val="85000"/>
                    <a:lumOff val="15000"/>
                  </a:schemeClr>
                </a:solidFill>
                <a:latin typeface="Arial"/>
                <a:ea typeface="Arial"/>
                <a:cs typeface="Arial"/>
              </a:rPr>
              <a:t>The post holder will be required to comply with all policies and procedures issued by Catch22.</a:t>
            </a:r>
          </a:p>
          <a:p>
            <a:pPr>
              <a:lnSpc>
                <a:spcPct val="107000"/>
              </a:lnSpc>
              <a:spcAft>
                <a:spcPts val="800"/>
              </a:spcAft>
              <a:buNone/>
            </a:pPr>
            <a:r>
              <a:rPr sz="1100">
                <a:solidFill>
                  <a:schemeClr val="tx1">
                    <a:lumMod val="85000"/>
                    <a:lumOff val="15000"/>
                  </a:schemeClr>
                </a:solidFill>
                <a:latin typeface="Arial"/>
                <a:ea typeface="Arial"/>
                <a:cs typeface="Arial"/>
              </a:rPr>
              <a:t>This job description cannot cover every issue or task that may arise within the post at various times and the post-holder will be expected to carry out other duties from time to time which are broadly consistent with those in this document. </a:t>
            </a:r>
          </a:p>
          <a:p>
            <a:pPr>
              <a:lnSpc>
                <a:spcPct val="107000"/>
              </a:lnSpc>
              <a:spcAft>
                <a:spcPts val="800"/>
              </a:spcAft>
              <a:buNone/>
            </a:pPr>
            <a:r>
              <a:rPr sz="1100">
                <a:solidFill>
                  <a:schemeClr val="tx1">
                    <a:lumMod val="85000"/>
                    <a:lumOff val="15000"/>
                  </a:schemeClr>
                </a:solidFill>
                <a:latin typeface="Arial"/>
                <a:ea typeface="Arial"/>
                <a:cs typeface="Arial"/>
              </a:rPr>
              <a:t>This job description does not form part of the contract of employment.</a:t>
            </a:r>
          </a:p>
        </p:txBody>
      </p:sp>
      <p:sp>
        <p:nvSpPr>
          <p:cNvPr id="9" name="Rectangle 8">
            <a:extLst>
              <a:ext uri="{FF2B5EF4-FFF2-40B4-BE49-F238E27FC236}">
                <a16:creationId xmlns:a16="http://schemas.microsoft.com/office/drawing/2014/main" id="{B89139BC-12ED-5D45-316D-BBD7792A1343}"/>
              </a:ext>
            </a:extLst>
          </p:cNvPr>
          <p:cNvSpPr>
            <a:spLocks noGrp="1"/>
          </p:cNvSpPr>
          <p:nvPr/>
        </p:nvSpPr>
        <p:spPr>
          <a:xfrm>
            <a:off x="494321" y="1977916"/>
            <a:ext cx="3024554" cy="1557338"/>
          </a:xfrm>
          <a:prstGeom prst="rect">
            <a:avLst/>
          </a:prstGeom>
          <a:solidFill>
            <a:srgbClr val="FBCC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2" name="Rectangle 11">
            <a:extLst>
              <a:ext uri="{FF2B5EF4-FFF2-40B4-BE49-F238E27FC236}">
                <a16:creationId xmlns:a16="http://schemas.microsoft.com/office/drawing/2014/main" id="{28C5A704-7069-D5E6-F0C0-3D58D97E69C7}"/>
              </a:ext>
            </a:extLst>
          </p:cNvPr>
          <p:cNvSpPr>
            <a:spLocks noGrp="1"/>
          </p:cNvSpPr>
          <p:nvPr/>
        </p:nvSpPr>
        <p:spPr>
          <a:xfrm>
            <a:off x="3693069" y="1971699"/>
            <a:ext cx="3024554" cy="1557338"/>
          </a:xfrm>
          <a:prstGeom prst="rect">
            <a:avLst/>
          </a:prstGeom>
          <a:solidFill>
            <a:srgbClr val="3899B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ctangle 12">
            <a:extLst>
              <a:ext uri="{FF2B5EF4-FFF2-40B4-BE49-F238E27FC236}">
                <a16:creationId xmlns:a16="http://schemas.microsoft.com/office/drawing/2014/main" id="{41F047A0-28EA-ABD2-A3FF-B06049FC6E7A}"/>
              </a:ext>
            </a:extLst>
          </p:cNvPr>
          <p:cNvSpPr>
            <a:spLocks noGrp="1"/>
          </p:cNvSpPr>
          <p:nvPr/>
        </p:nvSpPr>
        <p:spPr>
          <a:xfrm>
            <a:off x="3693068" y="3682871"/>
            <a:ext cx="3024554" cy="155733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32CC8D66-4F02-6D71-6F5A-6C6A438A3AD2}"/>
              </a:ext>
            </a:extLst>
          </p:cNvPr>
          <p:cNvSpPr>
            <a:spLocks noGrp="1"/>
          </p:cNvSpPr>
          <p:nvPr/>
        </p:nvSpPr>
        <p:spPr>
          <a:xfrm>
            <a:off x="484202" y="3682871"/>
            <a:ext cx="3024554" cy="1557338"/>
          </a:xfrm>
          <a:prstGeom prst="rect">
            <a:avLst/>
          </a:prstGeom>
          <a:solidFill>
            <a:srgbClr val="F187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15" name="Graphic 14">
            <a:extLst>
              <a:ext uri="{FF2B5EF4-FFF2-40B4-BE49-F238E27FC236}">
                <a16:creationId xmlns:a16="http://schemas.microsoft.com/office/drawing/2014/main" id="{0BD53C29-F09D-4427-AEDD-F7603B95A3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01041" y="3813941"/>
            <a:ext cx="1290222" cy="1333353"/>
          </a:xfrm>
          <a:prstGeom prst="rect">
            <a:avLst/>
          </a:prstGeom>
        </p:spPr>
      </p:pic>
      <p:pic>
        <p:nvPicPr>
          <p:cNvPr id="16" name="Graphic 15">
            <a:extLst>
              <a:ext uri="{FF2B5EF4-FFF2-40B4-BE49-F238E27FC236}">
                <a16:creationId xmlns:a16="http://schemas.microsoft.com/office/drawing/2014/main" id="{1B5FDD86-1340-4E15-95B4-99AB337066B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7696" y="3717673"/>
            <a:ext cx="1287004" cy="1381319"/>
          </a:xfrm>
          <a:prstGeom prst="rect">
            <a:avLst/>
          </a:prstGeom>
        </p:spPr>
      </p:pic>
      <p:pic>
        <p:nvPicPr>
          <p:cNvPr id="17" name="Graphic 16">
            <a:extLst>
              <a:ext uri="{FF2B5EF4-FFF2-40B4-BE49-F238E27FC236}">
                <a16:creationId xmlns:a16="http://schemas.microsoft.com/office/drawing/2014/main" id="{3E52BE95-E9C0-46E2-B033-1327303F5F2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028971">
            <a:off x="3737032" y="2212712"/>
            <a:ext cx="1282607" cy="1322168"/>
          </a:xfrm>
          <a:prstGeom prst="rect">
            <a:avLst/>
          </a:prstGeom>
        </p:spPr>
      </p:pic>
      <p:pic>
        <p:nvPicPr>
          <p:cNvPr id="18" name="Graphic 17">
            <a:extLst>
              <a:ext uri="{FF2B5EF4-FFF2-40B4-BE49-F238E27FC236}">
                <a16:creationId xmlns:a16="http://schemas.microsoft.com/office/drawing/2014/main" id="{FD8BF42F-7C69-4EC6-8503-FA4164E1151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2897" y="2079350"/>
            <a:ext cx="1548691" cy="1491454"/>
          </a:xfrm>
          <a:prstGeom prst="rect">
            <a:avLst/>
          </a:prstGeom>
        </p:spPr>
      </p:pic>
      <p:sp>
        <p:nvSpPr>
          <p:cNvPr id="20" name="TextBox 19">
            <a:extLst>
              <a:ext uri="{FF2B5EF4-FFF2-40B4-BE49-F238E27FC236}">
                <a16:creationId xmlns:a16="http://schemas.microsoft.com/office/drawing/2014/main" id="{F8E12FA2-6FD4-2719-631F-FB07B6F028AE}"/>
              </a:ext>
            </a:extLst>
          </p:cNvPr>
          <p:cNvSpPr>
            <a:spLocks noGrp="1"/>
          </p:cNvSpPr>
          <p:nvPr/>
        </p:nvSpPr>
        <p:spPr>
          <a:xfrm>
            <a:off x="1810420" y="2271035"/>
            <a:ext cx="1779879" cy="971100"/>
          </a:xfrm>
          <a:prstGeom prst="rect">
            <a:avLst/>
          </a:prstGeom>
          <a:noFill/>
        </p:spPr>
        <p:txBody>
          <a:bodyPr wrap="square">
            <a:spAutoFit/>
          </a:bodyPr>
          <a:lstStyle/>
          <a:p>
            <a:pPr>
              <a:lnSpc>
                <a:spcPct val="107000"/>
              </a:lnSpc>
              <a:spcAft>
                <a:spcPts val="800"/>
              </a:spcAft>
              <a:buNone/>
            </a:pPr>
            <a:r>
              <a:rPr sz="1200" b="1">
                <a:solidFill>
                  <a:srgbClr val="205D6C"/>
                </a:solidFill>
                <a:latin typeface="Arial"/>
                <a:ea typeface="Arial"/>
                <a:cs typeface="Arial"/>
              </a:rPr>
              <a:t>We’re compassionate</a:t>
            </a:r>
            <a:r>
              <a:rPr sz="1200" b="1">
                <a:solidFill>
                  <a:schemeClr val="tx1">
                    <a:lumMod val="85000"/>
                    <a:lumOff val="15000"/>
                  </a:schemeClr>
                </a:solidFill>
                <a:latin typeface="Arial"/>
                <a:ea typeface="Arial"/>
                <a:cs typeface="Arial"/>
              </a:rPr>
              <a:t> </a:t>
            </a:r>
          </a:p>
          <a:p>
            <a:pPr>
              <a:lnSpc>
                <a:spcPct val="107000"/>
              </a:lnSpc>
              <a:spcAft>
                <a:spcPts val="800"/>
              </a:spcAft>
              <a:buNone/>
            </a:pPr>
            <a:r>
              <a:rPr sz="1200">
                <a:solidFill>
                  <a:schemeClr val="tx1">
                    <a:lumMod val="85000"/>
                    <a:lumOff val="15000"/>
                  </a:schemeClr>
                </a:solidFill>
                <a:latin typeface="Arial"/>
                <a:ea typeface="Arial"/>
                <a:cs typeface="Arial"/>
              </a:rPr>
              <a:t>We care about people, supporting them to move forward.</a:t>
            </a:r>
          </a:p>
        </p:txBody>
      </p:sp>
      <p:sp>
        <p:nvSpPr>
          <p:cNvPr id="22" name="TextBox 21">
            <a:extLst>
              <a:ext uri="{FF2B5EF4-FFF2-40B4-BE49-F238E27FC236}">
                <a16:creationId xmlns:a16="http://schemas.microsoft.com/office/drawing/2014/main" id="{DFDB11C7-9B5D-82A5-2319-6CFF4042E43D}"/>
              </a:ext>
            </a:extLst>
          </p:cNvPr>
          <p:cNvSpPr>
            <a:spLocks noGrp="1"/>
          </p:cNvSpPr>
          <p:nvPr/>
        </p:nvSpPr>
        <p:spPr>
          <a:xfrm>
            <a:off x="4881164" y="2264818"/>
            <a:ext cx="1725607" cy="971100"/>
          </a:xfrm>
          <a:prstGeom prst="rect">
            <a:avLst/>
          </a:prstGeom>
          <a:noFill/>
        </p:spPr>
        <p:txBody>
          <a:bodyPr wrap="square">
            <a:spAutoFit/>
          </a:bodyPr>
          <a:lstStyle/>
          <a:p>
            <a:pPr>
              <a:lnSpc>
                <a:spcPct val="107000"/>
              </a:lnSpc>
              <a:spcAft>
                <a:spcPts val="800"/>
              </a:spcAft>
              <a:buNone/>
            </a:pPr>
            <a:r>
              <a:rPr sz="1200" b="1">
                <a:solidFill>
                  <a:srgbClr val="D5E9F2"/>
                </a:solidFill>
                <a:latin typeface="Arial"/>
                <a:ea typeface="Arial"/>
                <a:cs typeface="Arial"/>
              </a:rPr>
              <a:t>We empower others</a:t>
            </a:r>
          </a:p>
          <a:p>
            <a:pPr>
              <a:lnSpc>
                <a:spcPct val="107000"/>
              </a:lnSpc>
              <a:spcAft>
                <a:spcPts val="800"/>
              </a:spcAft>
              <a:buNone/>
            </a:pPr>
            <a:r>
              <a:rPr sz="1200">
                <a:solidFill>
                  <a:schemeClr val="bg1"/>
                </a:solidFill>
                <a:latin typeface="Arial"/>
                <a:ea typeface="Arial"/>
                <a:cs typeface="Arial"/>
              </a:rPr>
              <a:t>We give people the knowledge, skills, and opportunities to thrive.</a:t>
            </a:r>
          </a:p>
        </p:txBody>
      </p:sp>
      <p:sp>
        <p:nvSpPr>
          <p:cNvPr id="24" name="TextBox 23">
            <a:extLst>
              <a:ext uri="{FF2B5EF4-FFF2-40B4-BE49-F238E27FC236}">
                <a16:creationId xmlns:a16="http://schemas.microsoft.com/office/drawing/2014/main" id="{88BC75DB-79A3-D00F-7F08-E41BE200C18E}"/>
              </a:ext>
            </a:extLst>
          </p:cNvPr>
          <p:cNvSpPr>
            <a:spLocks noGrp="1"/>
          </p:cNvSpPr>
          <p:nvPr/>
        </p:nvSpPr>
        <p:spPr>
          <a:xfrm>
            <a:off x="1822885" y="3876284"/>
            <a:ext cx="1395872" cy="1170513"/>
          </a:xfrm>
          <a:prstGeom prst="rect">
            <a:avLst/>
          </a:prstGeom>
          <a:noFill/>
        </p:spPr>
        <p:txBody>
          <a:bodyPr wrap="square">
            <a:spAutoFit/>
          </a:bodyPr>
          <a:lstStyle/>
          <a:p>
            <a:pPr>
              <a:lnSpc>
                <a:spcPct val="107000"/>
              </a:lnSpc>
              <a:spcAft>
                <a:spcPts val="800"/>
              </a:spcAft>
              <a:buNone/>
            </a:pPr>
            <a:r>
              <a:rPr sz="1200" b="1">
                <a:solidFill>
                  <a:srgbClr val="D5E9F2"/>
                </a:solidFill>
                <a:latin typeface="Arial"/>
                <a:ea typeface="Arial"/>
                <a:cs typeface="Arial"/>
              </a:rPr>
              <a:t>We’re collaborative</a:t>
            </a:r>
          </a:p>
          <a:p>
            <a:pPr>
              <a:lnSpc>
                <a:spcPct val="107000"/>
              </a:lnSpc>
              <a:spcAft>
                <a:spcPts val="800"/>
              </a:spcAft>
              <a:buNone/>
            </a:pPr>
            <a:r>
              <a:rPr sz="1200">
                <a:solidFill>
                  <a:schemeClr val="bg1"/>
                </a:solidFill>
                <a:latin typeface="Arial"/>
                <a:ea typeface="Arial"/>
                <a:cs typeface="Arial"/>
              </a:rPr>
              <a:t>We do things with people, not to them.</a:t>
            </a:r>
          </a:p>
        </p:txBody>
      </p:sp>
      <p:sp>
        <p:nvSpPr>
          <p:cNvPr id="26" name="TextBox 25">
            <a:extLst>
              <a:ext uri="{FF2B5EF4-FFF2-40B4-BE49-F238E27FC236}">
                <a16:creationId xmlns:a16="http://schemas.microsoft.com/office/drawing/2014/main" id="{B410FCF6-76B4-CFE0-01A4-2EF27D8A55CB}"/>
              </a:ext>
            </a:extLst>
          </p:cNvPr>
          <p:cNvSpPr>
            <a:spLocks noGrp="1"/>
          </p:cNvSpPr>
          <p:nvPr/>
        </p:nvSpPr>
        <p:spPr>
          <a:xfrm>
            <a:off x="4881164" y="3975990"/>
            <a:ext cx="1755235" cy="971100"/>
          </a:xfrm>
          <a:prstGeom prst="rect">
            <a:avLst/>
          </a:prstGeom>
          <a:noFill/>
        </p:spPr>
        <p:txBody>
          <a:bodyPr wrap="square">
            <a:spAutoFit/>
          </a:bodyPr>
          <a:lstStyle/>
          <a:p>
            <a:pPr>
              <a:lnSpc>
                <a:spcPct val="107000"/>
              </a:lnSpc>
              <a:spcAft>
                <a:spcPts val="800"/>
              </a:spcAft>
              <a:buNone/>
            </a:pPr>
            <a:r>
              <a:rPr sz="1200" b="1">
                <a:solidFill>
                  <a:srgbClr val="D5E9F2"/>
                </a:solidFill>
                <a:latin typeface="Arial"/>
                <a:ea typeface="Arial"/>
                <a:cs typeface="Arial"/>
              </a:rPr>
              <a:t>We’re curious </a:t>
            </a:r>
          </a:p>
          <a:p>
            <a:pPr>
              <a:lnSpc>
                <a:spcPct val="107000"/>
              </a:lnSpc>
              <a:spcAft>
                <a:spcPts val="800"/>
              </a:spcAft>
              <a:buNone/>
            </a:pPr>
            <a:r>
              <a:rPr sz="1200">
                <a:solidFill>
                  <a:schemeClr val="bg1"/>
                </a:solidFill>
                <a:latin typeface="Arial"/>
                <a:ea typeface="Arial"/>
                <a:cs typeface="Arial"/>
              </a:rPr>
              <a:t>We explore, innovate, and challenge to improve what we do.</a:t>
            </a:r>
          </a:p>
        </p:txBody>
      </p:sp>
      <p:pic>
        <p:nvPicPr>
          <p:cNvPr id="2" name="Picture 1">
            <a:extLst>
              <a:ext uri="{FF2B5EF4-FFF2-40B4-BE49-F238E27FC236}">
                <a16:creationId xmlns:a16="http://schemas.microsoft.com/office/drawing/2014/main" id="{94AC0E8D-6520-4ACD-9FB1-DE610CEFC725}"/>
              </a:ext>
            </a:extLst>
          </p:cNvPr>
          <p:cNvPicPr>
            <a:picLocks noChangeAspect="1"/>
          </p:cNvPicPr>
          <p:nvPr/>
        </p:nvPicPr>
        <p:blipFill>
          <a:blip r:embed="rId8"/>
          <a:stretch>
            <a:fillRect/>
          </a:stretch>
        </p:blipFill>
        <p:spPr>
          <a:xfrm>
            <a:off x="977584" y="7756623"/>
            <a:ext cx="5082581" cy="2933308"/>
          </a:xfrm>
          <a:prstGeom prst="rect">
            <a:avLst/>
          </a:prstGeom>
        </p:spPr>
      </p:pic>
    </p:spTree>
    <p:extLst>
      <p:ext uri="{BB962C8B-B14F-4D97-AF65-F5344CB8AC3E}">
        <p14:creationId xmlns:p14="http://schemas.microsoft.com/office/powerpoint/2010/main" val="28060991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3000</Words>
  <Application>Microsoft Office PowerPoint</Application>
  <DocSecurity>0</DocSecurity>
  <PresentationFormat>Custom</PresentationFormat>
  <Paragraphs>230</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Akkurat-Bold</vt: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Paul Wright</cp:lastModifiedBy>
  <cp:revision>1</cp:revision>
  <dcterms:created xsi:type="dcterms:W3CDTF">2026-10-21T14:05:33Z</dcterms:created>
  <dcterms:modified xsi:type="dcterms:W3CDTF">2026-11-02T14:15:17Z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7e51286-47c4-4123-8966-22562bada071_Enabled">
    <vt:lpwstr>true</vt:lpwstr>
  </property>
  <property fmtid="{D5CDD505-2E9C-101B-9397-08002B2CF9AE}" pid="3" name="MSIP_Label_47e51286-47c4-4123-8966-22562bada071_SetDate">
    <vt:lpwstr>2026-10-30T10:17:42Z</vt:lpwstr>
  </property>
  <property fmtid="{D5CDD505-2E9C-101B-9397-08002B2CF9AE}" pid="4" name="MSIP_Label_47e51286-47c4-4123-8966-22562bada071_Method">
    <vt:lpwstr>Privileged</vt:lpwstr>
  </property>
  <property fmtid="{D5CDD505-2E9C-101B-9397-08002B2CF9AE}" pid="5" name="MSIP_Label_47e51286-47c4-4123-8966-22562bada071_Name">
    <vt:lpwstr>Internal</vt:lpwstr>
  </property>
  <property fmtid="{D5CDD505-2E9C-101B-9397-08002B2CF9AE}" pid="6" name="MSIP_Label_47e51286-47c4-4123-8966-22562bada071_SiteId">
    <vt:lpwstr>f1ded84e-ebd3-46b2-98f8-658f4ca1209c</vt:lpwstr>
  </property>
  <property fmtid="{D5CDD505-2E9C-101B-9397-08002B2CF9AE}" pid="7" name="MSIP_Label_47e51286-47c4-4123-8966-22562bada071_ActionId">
    <vt:lpwstr>91f1754a-9874-46f2-83d1-7a90b1f7fba7</vt:lpwstr>
  </property>
  <property fmtid="{D5CDD505-2E9C-101B-9397-08002B2CF9AE}" pid="8" name="MSIP_Label_47e51286-47c4-4123-8966-22562bada071_ContentBits">
    <vt:lpwstr>2</vt:lpwstr>
  </property>
  <property fmtid="{D5CDD505-2E9C-101B-9397-08002B2CF9AE}" pid="9" name="MSIP_Label_47e51286-47c4-4123-8966-22562bada071_Tag">
    <vt:lpwstr>10, 0, 1, 1</vt:lpwstr>
  </property>
  <property fmtid="{D5CDD505-2E9C-101B-9397-08002B2CF9AE}" pid="10" name="ClassificationContentMarkingFooterLocations">
    <vt:lpwstr>Office Theme:8</vt:lpwstr>
  </property>
  <property fmtid="{D5CDD505-2E9C-101B-9397-08002B2CF9AE}" pid="11" name="ClassificationContentMarkingFooterText">
    <vt:lpwstr>Classification : Official</vt:lpwstr>
  </property>
</Properties>
</file>