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0d79a7014834639" /><Relationship Type="http://schemas.openxmlformats.org/officeDocument/2006/relationships/extended-properties" Target="/docProps/app.xml" Id="R040d629bb39c41d6" /><Relationship Type="http://schemas.openxmlformats.org/officeDocument/2006/relationships/officeDocument" Target="/ppt/presentation.xml" Id="R415f51557e784e1b" /></Relationships>
</file>

<file path=ppt/presentation.xml><?xml version="1.0" encoding="utf-8"?>
<p:presentation xmlns:p="http://schemas.openxmlformats.org/presentationml/2006/main">
  <p:sldMasterIdLst>
    <p:sldMasterId xmlns:r="http://schemas.openxmlformats.org/officeDocument/2006/relationships" id="2147483648" r:id="R0d8b8da587b44534"/>
  </p:sldMasterIdLst>
  <p:notesMasterIdLst>
    <p:notesMasterId xmlns:r="http://schemas.openxmlformats.org/officeDocument/2006/relationships" r:id="R05a79ad4f9524a6c"/>
  </p:notesMasterIdLst>
  <p:sldIdLst>
    <p:sldId xmlns:r="http://schemas.openxmlformats.org/officeDocument/2006/relationships" id="256" r:id="Rf5413678db9e4ae3"/>
    <p:sldId xmlns:r="http://schemas.openxmlformats.org/officeDocument/2006/relationships" id="257" r:id="R654b30fb0b7e4daa"/>
    <p:sldId xmlns:r="http://schemas.openxmlformats.org/officeDocument/2006/relationships" id="258" r:id="Rce28be8be9124880"/>
    <p:sldId xmlns:r="http://schemas.openxmlformats.org/officeDocument/2006/relationships" id="259" r:id="R4969d53ee0334be7"/>
    <p:sldId xmlns:r="http://schemas.openxmlformats.org/officeDocument/2006/relationships" id="260" r:id="R15bcfff5169f4e9b"/>
    <p:sldId xmlns:r="http://schemas.openxmlformats.org/officeDocument/2006/relationships" id="261" r:id="Rb7ac1bfb1be14604"/>
    <p:sldId xmlns:r="http://schemas.openxmlformats.org/officeDocument/2006/relationships" id="262" r:id="R643c41f733e14592"/>
    <p:sldId xmlns:r="http://schemas.openxmlformats.org/officeDocument/2006/relationships" id="263" r:id="R20635334d6614ab1"/>
  </p:sldIdLst>
  <p:sldSz cx="7199313" cy="10691813"/>
  <p:notesSz cx="6858000" cy="9144000"/>
  <p:defaultTextStyle>
    <a:defPPr xmlns:a="http://schemas.openxmlformats.org/drawingml/2006/main">
      <a:buNone/>
    </a:defPPr>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c339ec5abe0b401a" /><Relationship Type="http://schemas.openxmlformats.org/officeDocument/2006/relationships/slideMaster" Target="/ppt/slideMasters/slideMaster1.xml" Id="R0d8b8da587b44534" /><Relationship Type="http://schemas.openxmlformats.org/officeDocument/2006/relationships/notesMaster" Target="/ppt/notesMasters/notesMaster1.xml" Id="R05a79ad4f9524a6c" /><Relationship Type="http://schemas.openxmlformats.org/officeDocument/2006/relationships/presProps" Target="/ppt/presProps.xml" Id="Rfd249683b23847f5" /><Relationship Type="http://schemas.openxmlformats.org/officeDocument/2006/relationships/viewProps" Target="/ppt/viewProps.xml" Id="R26f5370408e845a6" /><Relationship Type="http://schemas.openxmlformats.org/officeDocument/2006/relationships/tableStyles" Target="/ppt/tableStyles.xml" Id="R9e729f9b54414df2" /><Relationship Type="http://schemas.openxmlformats.org/officeDocument/2006/relationships/slide" Target="/ppt/slides/slide1.xml" Id="Rf5413678db9e4ae3" /><Relationship Type="http://schemas.openxmlformats.org/officeDocument/2006/relationships/slide" Target="/ppt/slides/slide2.xml" Id="R654b30fb0b7e4daa" /><Relationship Type="http://schemas.openxmlformats.org/officeDocument/2006/relationships/slide" Target="/ppt/slides/slide3.xml" Id="Rce28be8be9124880" /><Relationship Type="http://schemas.openxmlformats.org/officeDocument/2006/relationships/slide" Target="/ppt/slides/slide4.xml" Id="R4969d53ee0334be7" /><Relationship Type="http://schemas.openxmlformats.org/officeDocument/2006/relationships/slide" Target="/ppt/slides/slide5.xml" Id="R15bcfff5169f4e9b" /><Relationship Type="http://schemas.openxmlformats.org/officeDocument/2006/relationships/slide" Target="/ppt/slides/slide6.xml" Id="Rb7ac1bfb1be14604" /><Relationship Type="http://schemas.openxmlformats.org/officeDocument/2006/relationships/slide" Target="/ppt/slides/slide7.xml" Id="R643c41f733e14592" /><Relationship Type="http://schemas.openxmlformats.org/officeDocument/2006/relationships/slide" Target="/ppt/slides/slide8.xml" Id="R20635334d6614ab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471f58617274c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64fe28ae21c4042" /><Relationship Type="http://schemas.openxmlformats.org/officeDocument/2006/relationships/notesMaster" Target="/ppt/notesMasters/notesMaster1.xml" Id="R7591af9666ee4d4a"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a574f0834f4d23" /><Relationship Type="http://schemas.openxmlformats.org/officeDocument/2006/relationships/notesMaster" Target="/ppt/notesMasters/notesMaster1.xml" Id="R784f2796fede41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2490817376b14516" /><Relationship Type="http://schemas.openxmlformats.org/officeDocument/2006/relationships/notesMaster" Target="/ppt/notesMasters/notesMaster1.xml" Id="Rdbe046675a9f43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acf1ec45709e4787" /><Relationship Type="http://schemas.openxmlformats.org/officeDocument/2006/relationships/notesMaster" Target="/ppt/notesMasters/notesMaster1.xml" Id="Rec8abe9bd9d944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a8dabc564c484983" /><Relationship Type="http://schemas.openxmlformats.org/officeDocument/2006/relationships/notesMaster" Target="/ppt/notesMasters/notesMaster1.xml" Id="R0543ba3b54d046d2" /></Relationships>
</file>

<file path=ppt/notesSlides/_rels/notesSlide6.xml.rels>&#65279;<?xml version="1.0" encoding="utf-8"?><Relationships xmlns="http://schemas.openxmlformats.org/package/2006/relationships"><Relationship Type="http://schemas.openxmlformats.org/officeDocument/2006/relationships/slide" Target="/ppt/slides/slide6.xml" Id="Rc168f019fb2e4767" /><Relationship Type="http://schemas.openxmlformats.org/officeDocument/2006/relationships/notesMaster" Target="/ppt/notesMasters/notesMaster1.xml" Id="Ra20e6074b2314595"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78ea88e6b64df9" /><Relationship Type="http://schemas.openxmlformats.org/officeDocument/2006/relationships/notesMaster" Target="/ppt/notesMasters/notesMaster1.xml" Id="Rd6111d6c46dd406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baae2504fb341ba" /><Relationship Type="http://schemas.openxmlformats.org/officeDocument/2006/relationships/notesMaster" Target="/ppt/notesMasters/notesMaster1.xml" Id="R820c3e793bfa4b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Catch22_Employer_Engagement_National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Catch22_Employer_Engagement_National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Catch22_Employer_Engagement_National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Catch22_Employer_Engagement_National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Catch22_Employer_Engagement_National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Catch22_Employer_Engagement_National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Catch22_Employer_Engagement_National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Catch22_Employer_Engagement_National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6ec8671d1641a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14c150468cc4f1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d20c56b6d95491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d5005205a324d1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7e9efd848d84f7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3485c7bf2be4085"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00993877d3294a6b"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1f65ba3bcb1a4aa0"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22189a00d9e64726"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ca7d1247c0f949dc"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504769b8ca694ca7"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3FC8B57-8101-4BC7-BB8D-D8A2C85CC14C}"/>
              </a:ext>
            </a:extLst>
          </p:cNvPr>
          <p:cNvSpPr>
            <a:spLocks xmlns:a="http://schemas.openxmlformats.org/drawingml/2006/main" noGrp="1"/>
          </p:cNvSpPr>
          <p:nvPr>
            <p:ph type="ctrTitle" idx="0"/>
          </p:nvPr>
        </p:nvSpPr>
        <p:spPr>
          <a:xfrm xmlns:a="http://schemas.openxmlformats.org/drawingml/2006/main">
            <a:off x="539949" y="1749795"/>
            <a:ext cx="6119416" cy="3722335"/>
          </a:xfrm>
        </p:spPr>
        <p:txBody>
          <a:bodyPr xmlns:a="http://schemas.openxmlformats.org/drawingml/2006/main" anchor="b"/>
          <a:lstStyle xmlns:a="http://schemas.openxmlformats.org/drawingml/2006/main">
            <a:lvl1pPr algn="ctr">
              <a:buNone/>
              <a:defRPr sz="4724"/>
            </a:lvl1pPr>
          </a:lstStyle>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FBA8728E-BCD9-475A-BE22-093CE0FE9E06}"/>
              </a:ext>
            </a:extLst>
          </p:cNvPr>
          <p:cNvSpPr>
            <a:spLocks xmlns:a="http://schemas.openxmlformats.org/drawingml/2006/main" noGrp="1"/>
          </p:cNvSpPr>
          <p:nvPr>
            <p:ph type="subTitle" idx="1"/>
          </p:nvPr>
        </p:nvSpPr>
        <p:spPr>
          <a:xfrm xmlns:a="http://schemas.openxmlformats.org/drawingml/2006/main">
            <a:off x="899914" y="5615678"/>
            <a:ext cx="5399485" cy="2581379"/>
          </a:xfrm>
        </p:spPr>
        <p:txBody>
          <a:bodyPr xmlns:a="http://schemas.openxmlformats.org/drawingml/2006/main"/>
          <a:lstStyle xmlns:a="http://schemas.openxmlformats.org/drawingml/2006/main">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D4BED72D-4AC2-4B2D-8D23-9ADD603778E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9555F8CA-27F2-48C1-B7DA-D22D29BBA3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57664B5-F9C7-4CDA-B551-CED2F361170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ADC4029-BD02-484B-8CCE-3F405EA1A10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B56D76C5-6C77-4749-B3C9-F643F2E9E7E8}"/>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60C3B84C-3D5B-407A-ADF4-79CFAA60D60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4E1627EB-F7B3-428F-9C8A-367ECB5885A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51EA7816-EC1F-4E99-A135-5C4231ABBF1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833D182-441C-471B-8CFC-81F631876132}"/>
              </a:ext>
            </a:extLst>
          </p:cNvPr>
          <p:cNvSpPr>
            <a:spLocks xmlns:a="http://schemas.openxmlformats.org/drawingml/2006/main" noGrp="1"/>
          </p:cNvSpPr>
          <p:nvPr>
            <p:ph type="title" idx="0"/>
          </p:nvPr>
        </p:nvSpPr>
        <p:spPr>
          <a:xfrm xmlns:a="http://schemas.openxmlformats.org/drawingml/2006/main">
            <a:off x="491204" y="2665532"/>
            <a:ext cx="6209407" cy="4447496"/>
          </a:xfrm>
        </p:spPr>
        <p:txBody>
          <a:bodyPr xmlns:a="http://schemas.openxmlformats.org/drawingml/2006/main" anchor="b"/>
          <a:lstStyle xmlns:a="http://schemas.openxmlformats.org/drawingml/2006/main">
            <a:lvl1pPr>
              <a:buNone/>
              <a:defRPr sz="4724"/>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C11E9BF1-DF96-4C6C-87A4-537E9D1A938E}"/>
              </a:ext>
            </a:extLst>
          </p:cNvPr>
          <p:cNvSpPr>
            <a:spLocks xmlns:a="http://schemas.openxmlformats.org/drawingml/2006/main" noGrp="1"/>
          </p:cNvSpPr>
          <p:nvPr>
            <p:ph type="body" idx="1"/>
          </p:nvPr>
        </p:nvSpPr>
        <p:spPr>
          <a:xfrm xmlns:a="http://schemas.openxmlformats.org/drawingml/2006/main">
            <a:off x="491204" y="7155103"/>
            <a:ext cx="6209407" cy="2338833"/>
          </a:xfrm>
        </p:spPr>
        <p:txBody>
          <a:bodyPr xmlns:a="http://schemas.openxmlformats.org/drawingml/2006/main"/>
          <a:lstStyle xmlns:a="http://schemas.openxmlformats.org/drawingml/2006/main">
            <a:lvl1pPr marL="0" indent="0">
              <a:buNone/>
              <a:defRPr sz="1890">
                <a:solidFill>
                  <a:schemeClr val="tx1">
                    <a:tint val="82000"/>
                  </a:schemeClr>
                </a:solidFill>
              </a:defRPr>
            </a:lvl1pPr>
            <a:lvl2pPr marL="359954" indent="0">
              <a:buNone/>
              <a:defRPr sz="1575">
                <a:solidFill>
                  <a:schemeClr val="tx1">
                    <a:tint val="82000"/>
                  </a:schemeClr>
                </a:solidFill>
              </a:defRPr>
            </a:lvl2pPr>
            <a:lvl3pPr marL="719907" indent="0">
              <a:buNone/>
              <a:defRPr sz="1417">
                <a:solidFill>
                  <a:schemeClr val="tx1">
                    <a:tint val="82000"/>
                  </a:schemeClr>
                </a:solidFill>
              </a:defRPr>
            </a:lvl3pPr>
            <a:lvl4pPr marL="1079861" indent="0">
              <a:buNone/>
              <a:defRPr sz="1260">
                <a:solidFill>
                  <a:schemeClr val="tx1">
                    <a:tint val="82000"/>
                  </a:schemeClr>
                </a:solidFill>
              </a:defRPr>
            </a:lvl4pPr>
            <a:lvl5pPr marL="1439814" indent="0">
              <a:buNone/>
              <a:defRPr sz="1260">
                <a:solidFill>
                  <a:schemeClr val="tx1">
                    <a:tint val="82000"/>
                  </a:schemeClr>
                </a:solidFill>
              </a:defRPr>
            </a:lvl5pPr>
            <a:lvl6pPr marL="1799768" indent="0">
              <a:buNone/>
              <a:defRPr sz="1260">
                <a:solidFill>
                  <a:schemeClr val="tx1">
                    <a:tint val="82000"/>
                  </a:schemeClr>
                </a:solidFill>
              </a:defRPr>
            </a:lvl6pPr>
            <a:lvl7pPr marL="2159721" indent="0">
              <a:buNone/>
              <a:defRPr sz="1260">
                <a:solidFill>
                  <a:schemeClr val="tx1">
                    <a:tint val="82000"/>
                  </a:schemeClr>
                </a:solidFill>
              </a:defRPr>
            </a:lvl7pPr>
            <a:lvl8pPr marL="2519675" indent="0">
              <a:buNone/>
              <a:defRPr sz="1260">
                <a:solidFill>
                  <a:schemeClr val="tx1">
                    <a:tint val="82000"/>
                  </a:schemeClr>
                </a:solidFill>
              </a:defRPr>
            </a:lvl8pPr>
            <a:lvl9pPr marL="2879628" indent="0">
              <a:buNone/>
              <a:defRPr sz="1260">
                <a:solidFill>
                  <a:schemeClr val="tx1">
                    <a:tint val="82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6CA4AAC3-1F62-40FE-9C77-C4840FE2786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A5EA50AE-2A90-4365-AA3A-D445A7EBE13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80D0A385-8B42-44C1-B80F-6782C5C934F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C916971-50AA-41A8-8B03-06EA697750EA}"/>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20179FF8-D17E-4EDF-8C4F-766D7A25DF75}"/>
              </a:ext>
            </a:extLst>
          </p:cNvPr>
          <p:cNvSpPr>
            <a:spLocks xmlns:a="http://schemas.openxmlformats.org/drawingml/2006/main" noGrp="1"/>
          </p:cNvSpPr>
          <p:nvPr>
            <p:ph idx="1"/>
          </p:nvPr>
        </p:nvSpPr>
        <p:spPr>
          <a:xfrm xmlns:a="http://schemas.openxmlformats.org/drawingml/2006/main">
            <a:off x="494953" y="2846200"/>
            <a:ext cx="3059708" cy="6783857"/>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516D9F4C-C21B-49A5-8D4E-99D85556664F}"/>
              </a:ext>
            </a:extLst>
          </p:cNvPr>
          <p:cNvSpPr>
            <a:spLocks xmlns:a="http://schemas.openxmlformats.org/drawingml/2006/main" noGrp="1"/>
          </p:cNvSpPr>
          <p:nvPr>
            <p:ph idx="2"/>
          </p:nvPr>
        </p:nvSpPr>
        <p:spPr>
          <a:xfrm xmlns:a="http://schemas.openxmlformats.org/drawingml/2006/main">
            <a:off x="3644652" y="2846200"/>
            <a:ext cx="3059708" cy="6783857"/>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1A25F65D-8DED-4D3D-A0BA-E990D3F75E1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6" name="Footer Placeholder 5">
            <a:extLst xmlns:a="http://schemas.openxmlformats.org/drawingml/2006/main">
              <a:ext uri="{FF2B5EF4-FFF2-40B4-BE49-F238E27FC236}">
                <a16:creationId xmlns:a16="http://schemas.microsoft.com/office/drawing/2014/main" id="{A20903C4-480A-41F9-8779-A424EE82CA6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ACF3EC88-BA3C-413E-B2A5-1CFF55FF28C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4B5D1C1-2A71-47EA-B6DD-9832217719A3}"/>
              </a:ext>
            </a:extLst>
          </p:cNvPr>
          <p:cNvSpPr>
            <a:spLocks xmlns:a="http://schemas.openxmlformats.org/drawingml/2006/main" noGrp="1"/>
          </p:cNvSpPr>
          <p:nvPr>
            <p:ph type="title" idx="0"/>
          </p:nvPr>
        </p:nvSpPr>
        <p:spPr>
          <a:xfrm xmlns:a="http://schemas.openxmlformats.org/drawingml/2006/main">
            <a:off x="495891" y="569242"/>
            <a:ext cx="6209407" cy="2066590"/>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2BF9AF81-E5D6-48C7-9D2E-1611CD8251A3}"/>
              </a:ext>
            </a:extLst>
          </p:cNvPr>
          <p:cNvSpPr>
            <a:spLocks xmlns:a="http://schemas.openxmlformats.org/drawingml/2006/main" noGrp="1"/>
          </p:cNvSpPr>
          <p:nvPr>
            <p:ph type="body" idx="1"/>
          </p:nvPr>
        </p:nvSpPr>
        <p:spPr>
          <a:xfrm xmlns:a="http://schemas.openxmlformats.org/drawingml/2006/main">
            <a:off x="495891" y="2620980"/>
            <a:ext cx="3045646" cy="1284502"/>
          </a:xfrm>
        </p:spPr>
        <p:txBody>
          <a:bodyPr xmlns:a="http://schemas.openxmlformats.org/drawingml/2006/main" anchor="b"/>
          <a:lstStyle xmlns:a="http://schemas.openxmlformats.org/drawingml/2006/main">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5E70F6E5-7ADF-4382-BEEE-61307569B1CF}"/>
              </a:ext>
            </a:extLst>
          </p:cNvPr>
          <p:cNvSpPr>
            <a:spLocks xmlns:a="http://schemas.openxmlformats.org/drawingml/2006/main" noGrp="1"/>
          </p:cNvSpPr>
          <p:nvPr>
            <p:ph idx="2"/>
          </p:nvPr>
        </p:nvSpPr>
        <p:spPr>
          <a:xfrm xmlns:a="http://schemas.openxmlformats.org/drawingml/2006/main">
            <a:off x="495891" y="3905482"/>
            <a:ext cx="3045646" cy="5744375"/>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96DF7BB5-A8CB-4309-83DC-62D94ECFEBAF}"/>
              </a:ext>
            </a:extLst>
          </p:cNvPr>
          <p:cNvSpPr>
            <a:spLocks xmlns:a="http://schemas.openxmlformats.org/drawingml/2006/main" noGrp="1"/>
          </p:cNvSpPr>
          <p:nvPr>
            <p:ph type="body" idx="3"/>
          </p:nvPr>
        </p:nvSpPr>
        <p:spPr>
          <a:xfrm xmlns:a="http://schemas.openxmlformats.org/drawingml/2006/main">
            <a:off x="3644652" y="2620980"/>
            <a:ext cx="3060646" cy="1284502"/>
          </a:xfrm>
        </p:spPr>
        <p:txBody>
          <a:bodyPr xmlns:a="http://schemas.openxmlformats.org/drawingml/2006/main" anchor="b"/>
          <a:lstStyle xmlns:a="http://schemas.openxmlformats.org/drawingml/2006/main">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15280DB0-A251-49BE-A0D7-21950180F145}"/>
              </a:ext>
            </a:extLst>
          </p:cNvPr>
          <p:cNvSpPr>
            <a:spLocks xmlns:a="http://schemas.openxmlformats.org/drawingml/2006/main" noGrp="1"/>
          </p:cNvSpPr>
          <p:nvPr>
            <p:ph idx="4"/>
          </p:nvPr>
        </p:nvSpPr>
        <p:spPr>
          <a:xfrm xmlns:a="http://schemas.openxmlformats.org/drawingml/2006/main">
            <a:off x="3644652" y="3905482"/>
            <a:ext cx="3060646" cy="5744375"/>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D77FAD65-3E43-44B9-9132-59A0986EB6A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8" name="Footer Placeholder 7">
            <a:extLst xmlns:a="http://schemas.openxmlformats.org/drawingml/2006/main">
              <a:ext uri="{FF2B5EF4-FFF2-40B4-BE49-F238E27FC236}">
                <a16:creationId xmlns:a16="http://schemas.microsoft.com/office/drawing/2014/main" id="{4D957C05-4E87-4CF2-8788-48EC493A7CC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2C4A7346-1AC8-4B29-803F-189518DDC1B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6DB50D4-D670-4D58-A317-6840ECEA312A}"/>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9EB61AAA-A875-4CAC-A298-F4C094FE9D5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4" name="Footer Placeholder 3">
            <a:extLst xmlns:a="http://schemas.openxmlformats.org/drawingml/2006/main">
              <a:ext uri="{FF2B5EF4-FFF2-40B4-BE49-F238E27FC236}">
                <a16:creationId xmlns:a16="http://schemas.microsoft.com/office/drawing/2014/main" id="{A5ADDD0B-9C6E-4BEC-815E-2E69BC85DB4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2B0FB7D4-A08F-4863-903F-D218E9155CA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4AF5B9EF-7324-4068-94B3-FE3A19B1C19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3" name="Footer Placeholder 2">
            <a:extLst xmlns:a="http://schemas.openxmlformats.org/drawingml/2006/main">
              <a:ext uri="{FF2B5EF4-FFF2-40B4-BE49-F238E27FC236}">
                <a16:creationId xmlns:a16="http://schemas.microsoft.com/office/drawing/2014/main" id="{462B5A68-78C2-49F2-975E-D49E64B6F31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B4295188-B28B-4F4A-A349-5EA76B45AF7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EECCB92-CDB7-48E2-974D-F1C15919F310}"/>
              </a:ext>
            </a:extLst>
          </p:cNvPr>
          <p:cNvSpPr>
            <a:spLocks xmlns:a="http://schemas.openxmlformats.org/drawingml/2006/main" noGrp="1"/>
          </p:cNvSpPr>
          <p:nvPr>
            <p:ph type="title" idx="0"/>
          </p:nvPr>
        </p:nvSpPr>
        <p:spPr>
          <a:xfrm xmlns:a="http://schemas.openxmlformats.org/drawingml/2006/main">
            <a:off x="495890" y="712788"/>
            <a:ext cx="2321966" cy="2494756"/>
          </a:xfrm>
        </p:spPr>
        <p:txBody>
          <a:bodyPr xmlns:a="http://schemas.openxmlformats.org/drawingml/2006/main" anchor="b"/>
          <a:lstStyle xmlns:a="http://schemas.openxmlformats.org/drawingml/2006/main">
            <a:lvl1pPr>
              <a:buNone/>
              <a:defRPr sz="2519"/>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476533E0-4193-4BA6-BF56-FBF1A052A5F7}"/>
              </a:ext>
            </a:extLst>
          </p:cNvPr>
          <p:cNvSpPr>
            <a:spLocks xmlns:a="http://schemas.openxmlformats.org/drawingml/2006/main" noGrp="1"/>
          </p:cNvSpPr>
          <p:nvPr>
            <p:ph idx="1"/>
          </p:nvPr>
        </p:nvSpPr>
        <p:spPr>
          <a:xfrm xmlns:a="http://schemas.openxmlformats.org/drawingml/2006/main">
            <a:off x="3060646" y="1539425"/>
            <a:ext cx="3644652" cy="7598117"/>
          </a:xfrm>
        </p:spPr>
        <p:txBody>
          <a:bodyPr xmlns:a="http://schemas.openxmlformats.org/drawingml/2006/main"/>
          <a:lstStyle xmlns:a="http://schemas.openxmlformats.org/drawingml/2006/main">
            <a:lvl1pPr>
              <a:buNone/>
              <a:defRPr sz="2519"/>
            </a:lvl1pPr>
            <a:lvl2pPr>
              <a:buNone/>
              <a:defRPr sz="2204"/>
            </a:lvl2pPr>
            <a:lvl3pPr>
              <a:buNone/>
              <a:defRPr sz="1890"/>
            </a:lvl3pPr>
            <a:lvl4pPr>
              <a:buNone/>
              <a:defRPr sz="1575"/>
            </a:lvl4pPr>
            <a:lvl5pPr>
              <a:buNone/>
              <a:defRPr sz="1575"/>
            </a:lvl5pPr>
            <a:lvl6pPr>
              <a:buNone/>
              <a:defRPr sz="1575"/>
            </a:lvl6pPr>
            <a:lvl7pPr>
              <a:buNone/>
              <a:defRPr sz="1575"/>
            </a:lvl7pPr>
            <a:lvl8pPr>
              <a:buNone/>
              <a:defRPr sz="1575"/>
            </a:lvl8pPr>
            <a:lvl9pPr>
              <a:buNone/>
              <a:defRPr sz="1575"/>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DFC7D875-E97F-47E1-B6D2-FEC7098E1317}"/>
              </a:ext>
            </a:extLst>
          </p:cNvPr>
          <p:cNvSpPr>
            <a:spLocks xmlns:a="http://schemas.openxmlformats.org/drawingml/2006/main" noGrp="1"/>
          </p:cNvSpPr>
          <p:nvPr>
            <p:ph type="body" idx="2"/>
          </p:nvPr>
        </p:nvSpPr>
        <p:spPr>
          <a:xfrm xmlns:a="http://schemas.openxmlformats.org/drawingml/2006/main">
            <a:off x="495890" y="3207544"/>
            <a:ext cx="2321966" cy="5942372"/>
          </a:xfrm>
        </p:spPr>
        <p:txBody>
          <a:bodyPr xmlns:a="http://schemas.openxmlformats.org/drawingml/2006/main"/>
          <a:lstStyle xmlns:a="http://schemas.openxmlformats.org/drawingml/2006/main">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CF5F5FC9-C149-4C0B-A68B-781EAF1331A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6" name="Footer Placeholder 5">
            <a:extLst xmlns:a="http://schemas.openxmlformats.org/drawingml/2006/main">
              <a:ext uri="{FF2B5EF4-FFF2-40B4-BE49-F238E27FC236}">
                <a16:creationId xmlns:a16="http://schemas.microsoft.com/office/drawing/2014/main" id="{2A3B06A4-2C19-4B05-94D3-2670CB69B3C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7E69CDFF-037E-4838-B7EB-589DED01B6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4FBA08-A87A-4416-86AF-2276DF07970D}"/>
              </a:ext>
            </a:extLst>
          </p:cNvPr>
          <p:cNvSpPr>
            <a:spLocks xmlns:a="http://schemas.openxmlformats.org/drawingml/2006/main" noGrp="1"/>
          </p:cNvSpPr>
          <p:nvPr>
            <p:ph type="title" idx="0"/>
          </p:nvPr>
        </p:nvSpPr>
        <p:spPr>
          <a:xfrm xmlns:a="http://schemas.openxmlformats.org/drawingml/2006/main">
            <a:off x="495890" y="712788"/>
            <a:ext cx="2321966" cy="2494756"/>
          </a:xfrm>
        </p:spPr>
        <p:txBody>
          <a:bodyPr xmlns:a="http://schemas.openxmlformats.org/drawingml/2006/main" anchor="b"/>
          <a:lstStyle xmlns:a="http://schemas.openxmlformats.org/drawingml/2006/main">
            <a:lvl1pPr>
              <a:buNone/>
              <a:defRPr sz="2519"/>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505EBD1B-3C9B-4565-A503-B192B84DF417}"/>
              </a:ext>
            </a:extLst>
          </p:cNvPr>
          <p:cNvSpPr>
            <a:spLocks xmlns:a="http://schemas.openxmlformats.org/drawingml/2006/main" noGrp="1"/>
          </p:cNvSpPr>
          <p:nvPr>
            <p:ph type="pic" idx="1"/>
          </p:nvPr>
        </p:nvSpPr>
        <p:spPr>
          <a:xfrm xmlns:a="http://schemas.openxmlformats.org/drawingml/2006/main">
            <a:off x="3060646" y="1539425"/>
            <a:ext cx="3644652" cy="7598117"/>
          </a:xfrm>
        </p:spPr>
        <p:txBody>
          <a:bodyPr xmlns:a="http://schemas.openxmlformats.org/drawingml/2006/main" anchor="t"/>
          <a:lstStyle xmlns:a="http://schemas.openxmlformats.org/drawingml/2006/main">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xmlns:a="http://schemas.openxmlformats.org/drawingml/2006/main">
            <a:r>
              <a:t>Click icon to add picture</a:t>
            </a:r>
            <a:endParaRPr/>
          </a:p>
        </p:txBody>
      </p:sp>
      <p:sp>
        <p:nvSpPr>
          <p:cNvPr id="4" name="Text Placeholder 3">
            <a:extLst xmlns:a="http://schemas.openxmlformats.org/drawingml/2006/main">
              <a:ext uri="{FF2B5EF4-FFF2-40B4-BE49-F238E27FC236}">
                <a16:creationId xmlns:a16="http://schemas.microsoft.com/office/drawing/2014/main" id="{F41E158B-6586-4369-A18B-73DA01F859F3}"/>
              </a:ext>
            </a:extLst>
          </p:cNvPr>
          <p:cNvSpPr>
            <a:spLocks xmlns:a="http://schemas.openxmlformats.org/drawingml/2006/main" noGrp="1"/>
          </p:cNvSpPr>
          <p:nvPr>
            <p:ph type="body" idx="2"/>
          </p:nvPr>
        </p:nvSpPr>
        <p:spPr>
          <a:xfrm xmlns:a="http://schemas.openxmlformats.org/drawingml/2006/main">
            <a:off x="495890" y="3207544"/>
            <a:ext cx="2321966" cy="5942372"/>
          </a:xfrm>
        </p:spPr>
        <p:txBody>
          <a:bodyPr xmlns:a="http://schemas.openxmlformats.org/drawingml/2006/main"/>
          <a:lstStyle xmlns:a="http://schemas.openxmlformats.org/drawingml/2006/main">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03CEB7CB-8632-480E-B38D-36540305BE4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6" name="Footer Placeholder 5">
            <a:extLst xmlns:a="http://schemas.openxmlformats.org/drawingml/2006/main">
              <a:ext uri="{FF2B5EF4-FFF2-40B4-BE49-F238E27FC236}">
                <a16:creationId xmlns:a16="http://schemas.microsoft.com/office/drawing/2014/main" id="{A1CFC6F3-BD99-4A09-B06D-9118B2E2EF3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0FEB8EDB-4BBD-4B61-81B4-F7A1B5358A0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4B1A220-1AEC-4CAB-AE56-37BDB8F0050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D2D80984-F203-4766-8748-385B414CF8E0}"/>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43637C5D-C1FF-4757-9059-29A66EF1BE5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47855220-78C2-4AEA-BA73-10848DE0E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04743EAA-0662-47A4-8064-1054A753CDE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89AD7706-CD4C-4C32-8BDF-00DEFEE7EDB2}"/>
              </a:ext>
            </a:extLst>
          </p:cNvPr>
          <p:cNvSpPr>
            <a:spLocks xmlns:a="http://schemas.openxmlformats.org/drawingml/2006/main" noGrp="1"/>
          </p:cNvSpPr>
          <p:nvPr>
            <p:ph type="title" idx="0"/>
          </p:nvPr>
        </p:nvSpPr>
        <p:spPr>
          <a:xfrm xmlns:a="http://schemas.openxmlformats.org/drawingml/2006/main">
            <a:off x="5152009" y="569240"/>
            <a:ext cx="1552352" cy="9060817"/>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2B9F1A68-F1EE-4FA7-91A0-D73377694FF7}"/>
              </a:ext>
            </a:extLst>
          </p:cNvPr>
          <p:cNvSpPr>
            <a:spLocks xmlns:a="http://schemas.openxmlformats.org/drawingml/2006/main" noGrp="1"/>
          </p:cNvSpPr>
          <p:nvPr>
            <p:ph type="body" idx="1"/>
          </p:nvPr>
        </p:nvSpPr>
        <p:spPr>
          <a:xfrm xmlns:a="http://schemas.openxmlformats.org/drawingml/2006/main">
            <a:off x="494953" y="569240"/>
            <a:ext cx="4567064" cy="9060817"/>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CE4AF70F-49F3-442E-B6CB-1C9EDC093AF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1B2B994B-1BD9-484A-8D7B-BD595176896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2EAAC7CC-13A0-4AF8-A021-A21D2531994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e1a67b313dc4df1" /><Relationship Type="http://schemas.openxmlformats.org/officeDocument/2006/relationships/slideLayout" Target="/ppt/slideLayouts/slideLayout1.xml" Id="R5b8eca270a2b47f1" /><Relationship Type="http://schemas.openxmlformats.org/officeDocument/2006/relationships/slideLayout" Target="/ppt/slideLayouts/slideLayout2.xml" Id="R76e4775170004e21" /><Relationship Type="http://schemas.openxmlformats.org/officeDocument/2006/relationships/slideLayout" Target="/ppt/slideLayouts/slideLayout3.xml" Id="Rb534f6f973c148a3" /><Relationship Type="http://schemas.openxmlformats.org/officeDocument/2006/relationships/slideLayout" Target="/ppt/slideLayouts/slideLayout4.xml" Id="R45765b7947e540e9" /><Relationship Type="http://schemas.openxmlformats.org/officeDocument/2006/relationships/slideLayout" Target="/ppt/slideLayouts/slideLayout5.xml" Id="Rba85ec7e08974fbb" /><Relationship Type="http://schemas.openxmlformats.org/officeDocument/2006/relationships/slideLayout" Target="/ppt/slideLayouts/slideLayout6.xml" Id="Rdb1fa07096224c62" /><Relationship Type="http://schemas.openxmlformats.org/officeDocument/2006/relationships/slideLayout" Target="/ppt/slideLayouts/slideLayout7.xml" Id="Rb267ffa85edf4763" /><Relationship Type="http://schemas.openxmlformats.org/officeDocument/2006/relationships/slideLayout" Target="/ppt/slideLayouts/slideLayout8.xml" Id="R226e676fdf9a46df" /><Relationship Type="http://schemas.openxmlformats.org/officeDocument/2006/relationships/slideLayout" Target="/ppt/slideLayouts/slideLayout9.xml" Id="Re83ddc926a544538" /><Relationship Type="http://schemas.openxmlformats.org/officeDocument/2006/relationships/slideLayout" Target="/ppt/slideLayouts/slideLayout10.xml" Id="R65dc70eb362447c8" /><Relationship Type="http://schemas.openxmlformats.org/officeDocument/2006/relationships/slideLayout" Target="/ppt/slideLayouts/slideLayout11.xml" Id="Raea5a9a68732405f"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4F4E6AA2-5788-4E24-940F-5862FCF705A7}"/>
              </a:ext>
            </a:extLst>
          </p:cNvPr>
          <p:cNvSpPr>
            <a:spLocks xmlns:a="http://schemas.openxmlformats.org/drawingml/2006/main" noGrp="1"/>
          </p:cNvSpPr>
          <p:nvPr>
            <p:ph type="title" idx="0"/>
          </p:nvPr>
        </p:nvSpPr>
        <p:spPr>
          <a:xfrm xmlns:a="http://schemas.openxmlformats.org/drawingml/2006/main">
            <a:off x="494953" y="569242"/>
            <a:ext cx="6209407" cy="2066590"/>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DF4384DE-F986-4BF8-9A9A-8BBA243AB978}"/>
              </a:ext>
            </a:extLst>
          </p:cNvPr>
          <p:cNvSpPr>
            <a:spLocks xmlns:a="http://schemas.openxmlformats.org/drawingml/2006/main" noGrp="1"/>
          </p:cNvSpPr>
          <p:nvPr>
            <p:ph type="body" idx="1"/>
          </p:nvPr>
        </p:nvSpPr>
        <p:spPr>
          <a:xfrm xmlns:a="http://schemas.openxmlformats.org/drawingml/2006/main">
            <a:off x="494953" y="2846200"/>
            <a:ext cx="6209407" cy="6783857"/>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605A5269-616F-48C5-9168-74C2B116DD74}"/>
              </a:ext>
            </a:extLst>
          </p:cNvPr>
          <p:cNvSpPr>
            <a:spLocks xmlns:a="http://schemas.openxmlformats.org/drawingml/2006/main" noGrp="1"/>
          </p:cNvSpPr>
          <p:nvPr>
            <p:ph type="dt" idx="2"/>
          </p:nvPr>
        </p:nvSpPr>
        <p:spPr>
          <a:xfrm xmlns:a="http://schemas.openxmlformats.org/drawingml/2006/main">
            <a:off x="494953" y="9909729"/>
            <a:ext cx="1619845" cy="569240"/>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945">
                <a:solidFill>
                  <a:schemeClr val="tx1">
                    <a:tint val="82000"/>
                  </a:schemeClr>
                </a:solidFill>
              </a:defRPr>
            </a:lvl1pPr>
          </a:lstStyle>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942899DB-A2FD-4F33-BD1E-89A6C34C6271}"/>
              </a:ext>
            </a:extLst>
          </p:cNvPr>
          <p:cNvSpPr>
            <a:spLocks xmlns:a="http://schemas.openxmlformats.org/drawingml/2006/main" noGrp="1"/>
          </p:cNvSpPr>
          <p:nvPr>
            <p:ph type="ftr" idx="3"/>
          </p:nvPr>
        </p:nvSpPr>
        <p:spPr>
          <a:xfrm xmlns:a="http://schemas.openxmlformats.org/drawingml/2006/main">
            <a:off x="2384773" y="9909729"/>
            <a:ext cx="2429768" cy="569240"/>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945">
                <a:solidFill>
                  <a:schemeClr val="tx1">
                    <a:tint val="82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ADAA356-1022-44AD-B48C-2F27BB01E57E}"/>
              </a:ext>
            </a:extLst>
          </p:cNvPr>
          <p:cNvSpPr>
            <a:spLocks xmlns:a="http://schemas.openxmlformats.org/drawingml/2006/main" noGrp="1"/>
          </p:cNvSpPr>
          <p:nvPr>
            <p:ph type="sldNum" idx="4"/>
          </p:nvPr>
        </p:nvSpPr>
        <p:spPr>
          <a:xfrm xmlns:a="http://schemas.openxmlformats.org/drawingml/2006/main">
            <a:off x="5084515" y="9909729"/>
            <a:ext cx="1619845" cy="569240"/>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945">
                <a:solidFill>
                  <a:schemeClr val="tx1">
                    <a:tint val="82000"/>
                  </a:schemeClr>
                </a:solidFill>
              </a:defRPr>
            </a:lvl1pPr>
          </a:lstStyle>
          <a:p xmlns:a="http://schemas.openxmlformats.org/drawingml/2006/main">
            <a:fld id="{8ECC003D-31E0-D843-B372-3288020A7571}"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b8eca270a2b47f1"/>
    <p:sldLayoutId xmlns:r="http://schemas.openxmlformats.org/officeDocument/2006/relationships" id="2147483650" r:id="R76e4775170004e21"/>
    <p:sldLayoutId xmlns:r="http://schemas.openxmlformats.org/officeDocument/2006/relationships" id="2147483651" r:id="Rb534f6f973c148a3"/>
    <p:sldLayoutId xmlns:r="http://schemas.openxmlformats.org/officeDocument/2006/relationships" id="2147483652" r:id="R45765b7947e540e9"/>
    <p:sldLayoutId xmlns:r="http://schemas.openxmlformats.org/officeDocument/2006/relationships" id="2147483653" r:id="Rba85ec7e08974fbb"/>
    <p:sldLayoutId xmlns:r="http://schemas.openxmlformats.org/officeDocument/2006/relationships" id="2147483654" r:id="Rdb1fa07096224c62"/>
    <p:sldLayoutId xmlns:r="http://schemas.openxmlformats.org/officeDocument/2006/relationships" id="2147483655" r:id="Rb267ffa85edf4763"/>
    <p:sldLayoutId xmlns:r="http://schemas.openxmlformats.org/officeDocument/2006/relationships" id="2147483656" r:id="R226e676fdf9a46df"/>
    <p:sldLayoutId xmlns:r="http://schemas.openxmlformats.org/officeDocument/2006/relationships" id="2147483657" r:id="Re83ddc926a544538"/>
    <p:sldLayoutId xmlns:r="http://schemas.openxmlformats.org/officeDocument/2006/relationships" id="2147483658" r:id="R65dc70eb362447c8"/>
    <p:sldLayoutId xmlns:r="http://schemas.openxmlformats.org/officeDocument/2006/relationships" id="2147483659" r:id="Raea5a9a68732405f"/>
  </p:sldLayoutIdLst>
  <p:txStyles>
    <p:titleStyle>
      <a:lvl1pPr xmlns:a="http://schemas.openxmlformats.org/drawingml/2006/main" algn="l" defTabSz="719907">
        <a:lnSpc>
          <a:spcPct val="90000"/>
        </a:lnSpc>
        <a:spcBef>
          <a:spcPct val="0"/>
        </a:spcBef>
        <a:buNone/>
        <a:defRPr sz="3464" kern="1200">
          <a:solidFill>
            <a:schemeClr val="tx1"/>
          </a:solidFill>
          <a:latin typeface="+mj-lt"/>
          <a:ea typeface="+mj-lt"/>
          <a:cs typeface="+mj-lt"/>
        </a:defRPr>
      </a:lvl1pPr>
    </p:titleStyle>
    <p:bodyStyle>
      <a:lvl1pPr xmlns:a="http://schemas.openxmlformats.org/drawingml/2006/main" marL="179977" indent="-179977" algn="l" defTabSz="719907">
        <a:lnSpc>
          <a:spcPct val="90000"/>
        </a:lnSpc>
        <a:spcBef>
          <a:spcPts val="787"/>
        </a:spcBef>
        <a:buFont typeface="Arial"/>
        <a:buChar char="•"/>
        <a:defRPr sz="2204" kern="1200">
          <a:solidFill>
            <a:schemeClr val="tx1"/>
          </a:solidFill>
          <a:latin typeface="+mn-lt"/>
          <a:ea typeface="+mn-lt"/>
          <a:cs typeface="+mn-lt"/>
        </a:defRPr>
      </a:lvl1pPr>
      <a:lvl2pPr xmlns:a="http://schemas.openxmlformats.org/drawingml/2006/main" marL="539930" indent="-179977" algn="l" defTabSz="719907">
        <a:lnSpc>
          <a:spcPct val="90000"/>
        </a:lnSpc>
        <a:spcBef>
          <a:spcPts val="394"/>
        </a:spcBef>
        <a:buFont typeface="Arial"/>
        <a:buChar char="•"/>
        <a:defRPr sz="1890" kern="1200">
          <a:solidFill>
            <a:schemeClr val="tx1"/>
          </a:solidFill>
          <a:latin typeface="+mn-lt"/>
          <a:ea typeface="+mn-lt"/>
          <a:cs typeface="+mn-lt"/>
        </a:defRPr>
      </a:lvl2pPr>
      <a:lvl3pPr xmlns:a="http://schemas.openxmlformats.org/drawingml/2006/main" marL="899884" indent="-179977" algn="l" defTabSz="719907">
        <a:lnSpc>
          <a:spcPct val="90000"/>
        </a:lnSpc>
        <a:spcBef>
          <a:spcPts val="394"/>
        </a:spcBef>
        <a:buFont typeface="Arial"/>
        <a:buChar char="•"/>
        <a:defRPr sz="1575" kern="1200">
          <a:solidFill>
            <a:schemeClr val="tx1"/>
          </a:solidFill>
          <a:latin typeface="+mn-lt"/>
          <a:ea typeface="+mn-lt"/>
          <a:cs typeface="+mn-lt"/>
        </a:defRPr>
      </a:lvl3pPr>
      <a:lvl4pPr xmlns:a="http://schemas.openxmlformats.org/drawingml/2006/main" marL="1259837" indent="-179977" algn="l" defTabSz="719907">
        <a:lnSpc>
          <a:spcPct val="90000"/>
        </a:lnSpc>
        <a:spcBef>
          <a:spcPts val="394"/>
        </a:spcBef>
        <a:buFont typeface="Arial"/>
        <a:buChar char="•"/>
        <a:defRPr sz="1417" kern="1200">
          <a:solidFill>
            <a:schemeClr val="tx1"/>
          </a:solidFill>
          <a:latin typeface="+mn-lt"/>
          <a:ea typeface="+mn-lt"/>
          <a:cs typeface="+mn-lt"/>
        </a:defRPr>
      </a:lvl4pPr>
      <a:lvl5pPr xmlns:a="http://schemas.openxmlformats.org/drawingml/2006/main" marL="1619791" indent="-179977" algn="l" defTabSz="719907">
        <a:lnSpc>
          <a:spcPct val="90000"/>
        </a:lnSpc>
        <a:spcBef>
          <a:spcPts val="394"/>
        </a:spcBef>
        <a:buFont typeface="Arial"/>
        <a:buChar char="•"/>
        <a:defRPr sz="1417" kern="1200">
          <a:solidFill>
            <a:schemeClr val="tx1"/>
          </a:solidFill>
          <a:latin typeface="+mn-lt"/>
          <a:ea typeface="+mn-lt"/>
          <a:cs typeface="+mn-lt"/>
        </a:defRPr>
      </a:lvl5pPr>
      <a:lvl6pPr xmlns:a="http://schemas.openxmlformats.org/drawingml/2006/main" marL="1979745" indent="-179977" algn="l" defTabSz="719907">
        <a:lnSpc>
          <a:spcPct val="90000"/>
        </a:lnSpc>
        <a:spcBef>
          <a:spcPts val="394"/>
        </a:spcBef>
        <a:buFont typeface="Arial"/>
        <a:buChar char="•"/>
        <a:defRPr sz="1417" kern="1200">
          <a:solidFill>
            <a:schemeClr val="tx1"/>
          </a:solidFill>
          <a:latin typeface="+mn-lt"/>
          <a:ea typeface="+mn-lt"/>
          <a:cs typeface="+mn-lt"/>
        </a:defRPr>
      </a:lvl6pPr>
      <a:lvl7pPr xmlns:a="http://schemas.openxmlformats.org/drawingml/2006/main" marL="2339698" indent="-179977" algn="l" defTabSz="719907">
        <a:lnSpc>
          <a:spcPct val="90000"/>
        </a:lnSpc>
        <a:spcBef>
          <a:spcPts val="394"/>
        </a:spcBef>
        <a:buFont typeface="Arial"/>
        <a:buChar char="•"/>
        <a:defRPr sz="1417" kern="1200">
          <a:solidFill>
            <a:schemeClr val="tx1"/>
          </a:solidFill>
          <a:latin typeface="+mn-lt"/>
          <a:ea typeface="+mn-lt"/>
          <a:cs typeface="+mn-lt"/>
        </a:defRPr>
      </a:lvl7pPr>
      <a:lvl8pPr xmlns:a="http://schemas.openxmlformats.org/drawingml/2006/main" marL="2699652" indent="-179977" algn="l" defTabSz="719907">
        <a:lnSpc>
          <a:spcPct val="90000"/>
        </a:lnSpc>
        <a:spcBef>
          <a:spcPts val="394"/>
        </a:spcBef>
        <a:buFont typeface="Arial"/>
        <a:buChar char="•"/>
        <a:defRPr sz="1417" kern="1200">
          <a:solidFill>
            <a:schemeClr val="tx1"/>
          </a:solidFill>
          <a:latin typeface="+mn-lt"/>
          <a:ea typeface="+mn-lt"/>
          <a:cs typeface="+mn-lt"/>
        </a:defRPr>
      </a:lvl8pPr>
      <a:lvl9pPr xmlns:a="http://schemas.openxmlformats.org/drawingml/2006/main" marL="3059605" indent="-179977" algn="l" defTabSz="719907">
        <a:lnSpc>
          <a:spcPct val="90000"/>
        </a:lnSpc>
        <a:spcBef>
          <a:spcPts val="394"/>
        </a:spcBef>
        <a:buFont typeface="Arial"/>
        <a:buChar char="•"/>
        <a:defRPr sz="1417" kern="1200">
          <a:solidFill>
            <a:schemeClr val="tx1"/>
          </a:solidFill>
          <a:latin typeface="+mn-lt"/>
          <a:ea typeface="+mn-lt"/>
          <a:cs typeface="+mn-lt"/>
        </a:defRPr>
      </a:lvl9pPr>
    </p:bodyStyle>
    <p:otherStyle>
      <a:lvl1pPr xmlns:a="http://schemas.openxmlformats.org/drawingml/2006/main" marL="0" algn="l" defTabSz="719907">
        <a:buNone/>
        <a:defRPr sz="1417" kern="1200">
          <a:solidFill>
            <a:schemeClr val="tx1"/>
          </a:solidFill>
          <a:latin typeface="+mn-lt"/>
          <a:ea typeface="+mn-lt"/>
          <a:cs typeface="+mn-lt"/>
        </a:defRPr>
      </a:lvl1pPr>
      <a:lvl2pPr xmlns:a="http://schemas.openxmlformats.org/drawingml/2006/main" marL="359954" algn="l" defTabSz="719907">
        <a:buNone/>
        <a:defRPr sz="1417" kern="1200">
          <a:solidFill>
            <a:schemeClr val="tx1"/>
          </a:solidFill>
          <a:latin typeface="+mn-lt"/>
          <a:ea typeface="+mn-lt"/>
          <a:cs typeface="+mn-lt"/>
        </a:defRPr>
      </a:lvl2pPr>
      <a:lvl3pPr xmlns:a="http://schemas.openxmlformats.org/drawingml/2006/main" marL="719907" algn="l" defTabSz="719907">
        <a:buNone/>
        <a:defRPr sz="1417" kern="1200">
          <a:solidFill>
            <a:schemeClr val="tx1"/>
          </a:solidFill>
          <a:latin typeface="+mn-lt"/>
          <a:ea typeface="+mn-lt"/>
          <a:cs typeface="+mn-lt"/>
        </a:defRPr>
      </a:lvl3pPr>
      <a:lvl4pPr xmlns:a="http://schemas.openxmlformats.org/drawingml/2006/main" marL="1079861" algn="l" defTabSz="719907">
        <a:buNone/>
        <a:defRPr sz="1417" kern="1200">
          <a:solidFill>
            <a:schemeClr val="tx1"/>
          </a:solidFill>
          <a:latin typeface="+mn-lt"/>
          <a:ea typeface="+mn-lt"/>
          <a:cs typeface="+mn-lt"/>
        </a:defRPr>
      </a:lvl4pPr>
      <a:lvl5pPr xmlns:a="http://schemas.openxmlformats.org/drawingml/2006/main" marL="1439814" algn="l" defTabSz="719907">
        <a:buNone/>
        <a:defRPr sz="1417" kern="1200">
          <a:solidFill>
            <a:schemeClr val="tx1"/>
          </a:solidFill>
          <a:latin typeface="+mn-lt"/>
          <a:ea typeface="+mn-lt"/>
          <a:cs typeface="+mn-lt"/>
        </a:defRPr>
      </a:lvl5pPr>
      <a:lvl6pPr xmlns:a="http://schemas.openxmlformats.org/drawingml/2006/main" marL="1799768" algn="l" defTabSz="719907">
        <a:buNone/>
        <a:defRPr sz="1417" kern="1200">
          <a:solidFill>
            <a:schemeClr val="tx1"/>
          </a:solidFill>
          <a:latin typeface="+mn-lt"/>
          <a:ea typeface="+mn-lt"/>
          <a:cs typeface="+mn-lt"/>
        </a:defRPr>
      </a:lvl6pPr>
      <a:lvl7pPr xmlns:a="http://schemas.openxmlformats.org/drawingml/2006/main" marL="2159721" algn="l" defTabSz="719907">
        <a:buNone/>
        <a:defRPr sz="1417" kern="1200">
          <a:solidFill>
            <a:schemeClr val="tx1"/>
          </a:solidFill>
          <a:latin typeface="+mn-lt"/>
          <a:ea typeface="+mn-lt"/>
          <a:cs typeface="+mn-lt"/>
        </a:defRPr>
      </a:lvl7pPr>
      <a:lvl8pPr xmlns:a="http://schemas.openxmlformats.org/drawingml/2006/main" marL="2519675" algn="l" defTabSz="719907">
        <a:buNone/>
        <a:defRPr sz="1417" kern="1200">
          <a:solidFill>
            <a:schemeClr val="tx1"/>
          </a:solidFill>
          <a:latin typeface="+mn-lt"/>
          <a:ea typeface="+mn-lt"/>
          <a:cs typeface="+mn-lt"/>
        </a:defRPr>
      </a:lvl8pPr>
      <a:lvl9pPr xmlns:a="http://schemas.openxmlformats.org/drawingml/2006/main" marL="2879628" algn="l" defTabSz="719907">
        <a:buNone/>
        <a:defRPr sz="1417"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cf05b5b8c104466" /><Relationship Type="http://schemas.openxmlformats.org/officeDocument/2006/relationships/image" Target="/ppt/media/image.png" Id="R13b4df2cbd114ced" /><Relationship Type="http://schemas.openxmlformats.org/officeDocument/2006/relationships/image" Target="/ppt/media/image2.png" Id="R2ac79b96c38446f5" /><Relationship Type="http://schemas.openxmlformats.org/officeDocument/2006/relationships/notesSlide" Target="/ppt/notesSlides/notesSlide1.xml" Id="R481f1c7548d344e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af16fcda32d4ec2" /><Relationship Type="http://schemas.openxmlformats.org/officeDocument/2006/relationships/image" Target="/ppt/media/image.png" Id="Re3a42fd79a46456f" /><Relationship Type="http://schemas.openxmlformats.org/officeDocument/2006/relationships/notesSlide" Target="/ppt/notesSlides/notesSlide2.xml" Id="Rb6bde1c6bb50452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cfe6474da11475c" /><Relationship Type="http://schemas.openxmlformats.org/officeDocument/2006/relationships/image" Target="/ppt/media/image.png" Id="R6a3b72baa21f4eba" /><Relationship Type="http://schemas.openxmlformats.org/officeDocument/2006/relationships/notesSlide" Target="/ppt/notesSlides/notesSlide3.xml" Id="R48a942da2ebe4af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6d1ced0730a4850" /><Relationship Type="http://schemas.openxmlformats.org/officeDocument/2006/relationships/image" Target="/ppt/media/image3.png" Id="R3dc945ad86004d1c" /><Relationship Type="http://schemas.openxmlformats.org/officeDocument/2006/relationships/notesSlide" Target="/ppt/notesSlides/notesSlide4.xml" Id="Rfa45960fb4ee492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cae95050c8a4221" /><Relationship Type="http://schemas.openxmlformats.org/officeDocument/2006/relationships/image" Target="/ppt/media/image3.png" Id="R9ede5e4a8838442d" /><Relationship Type="http://schemas.openxmlformats.org/officeDocument/2006/relationships/notesSlide" Target="/ppt/notesSlides/notesSlide5.xml" Id="Rf129074ac383432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ab60573210944b7" /><Relationship Type="http://schemas.openxmlformats.org/officeDocument/2006/relationships/image" Target="/ppt/media/image.png" Id="Re586b65e46804212" /><Relationship Type="http://schemas.openxmlformats.org/officeDocument/2006/relationships/notesSlide" Target="/ppt/notesSlides/notesSlide6.xml" Id="Rcfb2f6ba795446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e6cf6495a83478a" /><Relationship Type="http://schemas.openxmlformats.org/officeDocument/2006/relationships/image" Target="/ppt/media/image4.png" Id="R40dd9228953143d6" /><Relationship Type="http://schemas.openxmlformats.org/officeDocument/2006/relationships/image" Target="/ppt/media/image.svg" Id="R38f63a82097c49a9" /><Relationship Type="http://schemas.openxmlformats.org/officeDocument/2006/relationships/image" Target="/ppt/media/image5.png" Id="R453aa9ca025842ef" /><Relationship Type="http://schemas.openxmlformats.org/officeDocument/2006/relationships/image" Target="/ppt/media/image2.svg" Id="R6d6606277e6a4e69" /><Relationship Type="http://schemas.openxmlformats.org/officeDocument/2006/relationships/image" Target="/ppt/media/image6.png" Id="R91a4ee3ea56a4a92" /><Relationship Type="http://schemas.openxmlformats.org/officeDocument/2006/relationships/image" Target="/ppt/media/image3.svg" Id="Rad5414084d7e4abc" /><Relationship Type="http://schemas.openxmlformats.org/officeDocument/2006/relationships/image" Target="/ppt/media/image7.png" Id="Rfa10998a00e4464f" /><Relationship Type="http://schemas.openxmlformats.org/officeDocument/2006/relationships/image" Target="/ppt/media/image4.svg" Id="R151bc7072f104102" /><Relationship Type="http://schemas.openxmlformats.org/officeDocument/2006/relationships/image" Target="/ppt/media/image.png" Id="R5d5835be59bf4b25" /><Relationship Type="http://schemas.openxmlformats.org/officeDocument/2006/relationships/notesSlide" Target="/ppt/notesSlides/notesSlide7.xml" Id="R915de718e4844df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c6c7a08e9874dde" /><Relationship Type="http://schemas.openxmlformats.org/officeDocument/2006/relationships/image" Target="/ppt/media/image.png" Id="R4ebd224d52ee49f4" /><Relationship Type="http://schemas.openxmlformats.org/officeDocument/2006/relationships/image" Target="/ppt/media/image4.png" Id="Rdc9aea889de34704" /><Relationship Type="http://schemas.openxmlformats.org/officeDocument/2006/relationships/image" Target="/ppt/media/image.svg" Id="Rdced8f4248f64e76" /><Relationship Type="http://schemas.openxmlformats.org/officeDocument/2006/relationships/image" Target="/ppt/media/image5.png" Id="Rcc90fbba593e4493" /><Relationship Type="http://schemas.openxmlformats.org/officeDocument/2006/relationships/image" Target="/ppt/media/image2.svg" Id="R3b14edf87cde426f" /><Relationship Type="http://schemas.openxmlformats.org/officeDocument/2006/relationships/image" Target="/ppt/media/image6.png" Id="R58df4a502c7a4139" /><Relationship Type="http://schemas.openxmlformats.org/officeDocument/2006/relationships/image" Target="/ppt/media/image3.svg" Id="R99b417224ec74996" /><Relationship Type="http://schemas.openxmlformats.org/officeDocument/2006/relationships/image" Target="/ppt/media/image7.png" Id="Rabcc6b0cc79f4e7f" /><Relationship Type="http://schemas.openxmlformats.org/officeDocument/2006/relationships/image" Target="/ppt/media/image4.svg" Id="Ra312ea2ed801459b" /><Relationship Type="http://schemas.openxmlformats.org/officeDocument/2006/relationships/image" Target="/ppt/media/image2.png" Id="R29a2a9f01955438f" /><Relationship Type="http://schemas.openxmlformats.org/officeDocument/2006/relationships/notesSlide" Target="/ppt/notesSlides/notesSlide8.xml" Id="R1fdc2b4e713f4b97"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860293F-9C40-1247-4655-BCDC7194D8C2}"/>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4D126683-2239-458F-A6C2-512859A264AB}"/>
              </a:ext>
            </a:extLst>
          </p:cNvPr>
          <p:cNvPicPr>
            <a:picLocks xmlns:a="http://schemas.openxmlformats.org/drawingml/2006/main" noChangeAspect="1"/>
          </p:cNvPicPr>
          <p:nvPr/>
        </p:nvPicPr>
        <p:blipFill>
          <a:blip xmlns:r="http://schemas.openxmlformats.org/officeDocument/2006/relationships" xmlns:a="http://schemas.openxmlformats.org/drawingml/2006/main" r:embed="R13b4df2cbd114ced"/>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6" name="TextBox 5">
            <a:extLst xmlns:a="http://schemas.openxmlformats.org/drawingml/2006/main">
              <a:ext uri="{FF2B5EF4-FFF2-40B4-BE49-F238E27FC236}">
                <a16:creationId xmlns:a16="http://schemas.microsoft.com/office/drawing/2014/main" id="{5914D5B3-A26B-D1BE-78F0-4C258C847AE8}"/>
              </a:ext>
            </a:extLst>
          </p:cNvPr>
          <p:cNvSpPr>
            <a:spLocks xmlns:a="http://schemas.openxmlformats.org/drawingml/2006/main" noGrp="1"/>
          </p:cNvSpPr>
          <p:nvPr/>
        </p:nvSpPr>
        <p:spPr>
          <a:xfrm xmlns:a="http://schemas.openxmlformats.org/drawingml/2006/main">
            <a:off x="407865" y="472155"/>
            <a:ext cx="5435390" cy="122719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4400" b="1">
                <a:solidFill>
                  <a:srgbClr val="205D6C"/>
                </a:solidFill>
                <a:latin typeface="Arial"/>
                <a:ea typeface="Arial"/>
                <a:cs typeface="Arial"/>
              </a:rPr>
              <a:t>JOB DESCRIPTION</a:t>
            </a:r>
          </a:p>
          <a:p xmlns:a="http://schemas.openxmlformats.org/drawingml/2006/main">
            <a:pPr>
              <a:spcAft>
                <a:spcPts val="800"/>
              </a:spcAft>
              <a:buNone/>
            </a:pPr>
            <a:r>
              <a:rPr sz="2000" b="1">
                <a:latin typeface="Arial"/>
                <a:ea typeface="Arial"/>
                <a:cs typeface="Arial"/>
              </a:rPr>
              <a:t> </a:t>
            </a:r>
            <a:endParaRPr b="1">
              <a:latin typeface="Arial"/>
              <a:ea typeface="Arial"/>
              <a:cs typeface="Arial"/>
            </a:endParaRPr>
          </a:p>
        </p:txBody>
      </p:sp>
      <p:graphicFrame>
        <p:nvGraphicFramePr>
          <p:cNvPr id="7" name="Table 6">
            <a:extLst xmlns:a="http://schemas.openxmlformats.org/drawingml/2006/main">
              <a:ext uri="{FF2B5EF4-FFF2-40B4-BE49-F238E27FC236}">
                <a16:creationId xmlns:a16="http://schemas.microsoft.com/office/drawing/2014/main" id="{DD472B0E-ECA4-4876-8CE6-5C0A6AE44CE7}"/>
              </a:ext>
            </a:extLst>
          </p:cNvPr>
          <p:cNvGraphicFramePr/>
          <p:nvPr/>
        </p:nvGraphicFramePr>
        <p:xfrm>
          <a:off xmlns:a="http://schemas.openxmlformats.org/drawingml/2006/main" x="407866" y="1778446"/>
          <a:ext xmlns:a="http://schemas.openxmlformats.org/drawingml/2006/main" cx="6383580" cy="2593531"/>
        </p:xfrm>
        <a:graphic xmlns:a="http://schemas.openxmlformats.org/drawingml/2006/main">
          <a:graphicData uri="http://schemas.openxmlformats.org/drawingml/2006/table">
            <a:tbl>
              <a:tblPr firstRow="1" bandRow="1">
                <a:tableStyleId>{5C22544A-7EE6-4342-B048-85BDC9FD1C3A}</a:tableStyleId>
              </a:tblPr>
              <a:tblGrid>
                <a:gridCol w="1932998"/>
                <a:gridCol w="4450582"/>
              </a:tblGrid>
              <a:tr h="370840">
                <a:tc>
                  <a:txBody>
                    <a:bodyPr/>
                    <a:lstStyle/>
                    <a:p>
                      <a:r>
                        <a:rPr b="1">
                          <a:solidFill>
                            <a:srgbClr val="205D6C"/>
                          </a:solidFill>
                          <a:latin typeface="Arial"/>
                          <a:ea typeface="Arial"/>
                          <a:cs typeface="Arial"/>
                        </a:rPr>
                        <a:t>JOB TITLE</a:t>
                      </a:r>
                    </a:p>
                  </a:txBody>
                  <a:tcPr marL="91440" marR="91440" marT="45720" marB="45720">
                    <a:lnL w="12700" cmpd="sng">
                      <a:noFill/>
                      <a:prstDash val="solid"/>
                    </a:lnL>
                    <a:lnR w="12700" cmpd="sng">
                      <a:solidFill>
                        <a:srgbClr val="D5E9F2"/>
                      </a:solidFill>
                      <a:prstDash val="sysDot"/>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Employer Engagement</a:t>
                      </a:r>
                    </a:p>
                  </a:txBody>
                  <a:tcPr marL="91440" marR="91440" marT="45720" marB="45720">
                    <a:lnL w="12700" cmpd="sng">
                      <a:solidFill>
                        <a:srgbClr val="D5E9F2"/>
                      </a:solidFill>
                      <a:prstDash val="sysDot"/>
                    </a:lnL>
                    <a:lnR w="12700" cmpd="sng">
                      <a:noFill/>
                      <a:prstDash val="solid"/>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r>
              <a:tr h="370840">
                <a:tc>
                  <a:txBody>
                    <a:bodyPr/>
                    <a:lstStyle/>
                    <a:p>
                      <a:r>
                        <a:rPr b="1">
                          <a:solidFill>
                            <a:srgbClr val="205D6C"/>
                          </a:solidFill>
                          <a:latin typeface="Arial"/>
                          <a:ea typeface="Arial"/>
                          <a:cs typeface="Arial"/>
                        </a:rPr>
                        <a:t>SERVICE</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National Jobs Guarantee</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370840">
                <a:tc>
                  <a:txBody>
                    <a:bodyPr/>
                    <a:lstStyle/>
                    <a:p>
                      <a:r>
                        <a:rPr b="1">
                          <a:solidFill>
                            <a:srgbClr val="205D6C"/>
                          </a:solidFill>
                          <a:latin typeface="Arial"/>
                          <a:ea typeface="Arial"/>
                          <a:cs typeface="Arial"/>
                        </a:rPr>
                        <a:t>HUB</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Employability</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612648">
                <a:tc>
                  <a:txBody>
                    <a:bodyPr/>
                    <a:lstStyle/>
                    <a:p>
                      <a:r>
                        <a:rPr b="1">
                          <a:solidFill>
                            <a:srgbClr val="205D6C"/>
                          </a:solidFill>
                          <a:latin typeface="Arial"/>
                          <a:ea typeface="Arial"/>
                          <a:cs typeface="Arial"/>
                        </a:rPr>
                        <a:t>LOCATION</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Office, employer-site, community and outreach-based across the designated London contract area. Regular face-to-face employer engagement and travel are essential.</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370840">
                <a:tc>
                  <a:txBody>
                    <a:bodyPr/>
                    <a:lstStyle/>
                    <a:p>
                      <a:r>
                        <a:rPr b="1">
                          <a:solidFill>
                            <a:srgbClr val="205D6C"/>
                          </a:solidFill>
                          <a:latin typeface="Arial"/>
                          <a:ea typeface="Arial"/>
                          <a:cs typeface="Arial"/>
                        </a:rPr>
                        <a:t>SALARY BAND</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Operational - Practitioner</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370840">
                <a:tc>
                  <a:txBody>
                    <a:bodyPr/>
                    <a:lstStyle/>
                    <a:p>
                      <a:pPr marL="0" marR="0" indent="0" algn="l" defTabSz="719907">
                        <a:lnSpc>
                          <a:spcPct val="100000"/>
                        </a:lnSpc>
                        <a:spcBef>
                          <a:spcPts val="0"/>
                        </a:spcBef>
                        <a:spcAft>
                          <a:spcPts val="0"/>
                        </a:spcAft>
                        <a:buClrTx/>
                        <a:buSzTx/>
                        <a:buFontTx/>
                        <a:buNone/>
                      </a:pPr>
                      <a:r>
                        <a:rPr b="1">
                          <a:solidFill>
                            <a:srgbClr val="205D6C"/>
                          </a:solidFill>
                          <a:latin typeface="Arial"/>
                          <a:ea typeface="Arial"/>
                          <a:cs typeface="Arial"/>
                        </a:rPr>
                        <a:t>CRIMINAL RECORDS CHECK (DBS LEVEL): </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noFill/>
                      <a:prstDash val="solid"/>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Enhanced DBS</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noFill/>
                      <a:prstDash val="solid"/>
                    </a:lnB>
                    <a:lnTlToBr w="12700" cmpd="sng">
                      <a:noFill/>
                      <a:prstDash val="solid"/>
                    </a:lnTlToBr>
                    <a:lnBlToTr w="12700" cmpd="sng">
                      <a:noFill/>
                      <a:prstDash val="solid"/>
                    </a:lnBlToTr>
                    <a:solidFill>
                      <a:schemeClr val="bg1"/>
                    </a:solidFill>
                  </a:tcPr>
                </a:tc>
              </a:tr>
            </a:tbl>
          </a:graphicData>
        </a:graphic>
      </p:graphicFrame>
      <p:sp>
        <p:nvSpPr>
          <p:cNvPr id="10" name="TextBox 9">
            <a:extLst xmlns:a="http://schemas.openxmlformats.org/drawingml/2006/main">
              <a:ext uri="{FF2B5EF4-FFF2-40B4-BE49-F238E27FC236}">
                <a16:creationId xmlns:a16="http://schemas.microsoft.com/office/drawing/2014/main" id="{4A029E65-BA83-5465-009E-1A1595A9395C}"/>
              </a:ext>
            </a:extLst>
          </p:cNvPr>
          <p:cNvSpPr>
            <a:spLocks xmlns:a="http://schemas.openxmlformats.org/drawingml/2006/main" noGrp="1"/>
          </p:cNvSpPr>
          <p:nvPr/>
        </p:nvSpPr>
        <p:spPr>
          <a:xfrm xmlns:a="http://schemas.openxmlformats.org/drawingml/2006/main">
            <a:off x="407866" y="4929894"/>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WHAT WE ARE LOOKING FOR</a:t>
            </a:r>
          </a:p>
          <a:p xmlns:a="http://schemas.openxmlformats.org/drawingml/2006/main">
            <a:pPr>
              <a:spcAft>
                <a:spcPts val="800"/>
              </a:spcAft>
              <a:buNone/>
            </a:pPr>
            <a:r>
              <a:rPr sz="2000" b="1">
                <a:latin typeface="Arial"/>
                <a:ea typeface="Arial"/>
                <a:cs typeface="Arial"/>
              </a:rPr>
              <a:t> </a:t>
            </a:r>
            <a:endParaRPr b="1">
              <a:latin typeface="Arial"/>
              <a:ea typeface="Arial"/>
              <a:cs typeface="Arial"/>
            </a:endParaRPr>
          </a:p>
        </p:txBody>
      </p:sp>
      <p:pic>
        <p:nvPicPr>
          <p:cNvPr id="3" name="Picture 2">
            <a:extLst xmlns:a="http://schemas.openxmlformats.org/drawingml/2006/main">
              <a:ext uri="{FF2B5EF4-FFF2-40B4-BE49-F238E27FC236}">
                <a16:creationId xmlns:a16="http://schemas.microsoft.com/office/drawing/2014/main" id="{06677E70-97D8-445E-8CCB-35EA91896505}"/>
              </a:ext>
            </a:extLst>
          </p:cNvPr>
          <p:cNvPicPr>
            <a:picLocks xmlns:a="http://schemas.openxmlformats.org/drawingml/2006/main" noChangeAspect="1"/>
          </p:cNvPicPr>
          <p:nvPr/>
        </p:nvPicPr>
        <p:blipFill>
          <a:blip xmlns:r="http://schemas.openxmlformats.org/officeDocument/2006/relationships" xmlns:a="http://schemas.openxmlformats.org/drawingml/2006/main" r:embed="R2ac79b96c38446f5">
            <a:alphaModFix amt="20000"/>
          </a:blip>
          <a:stretch xmlns:a="http://schemas.openxmlformats.org/drawingml/2006/main">
            <a:fillRect l="0" t="0" r="0" b="0"/>
          </a:stretch>
        </p:blipFill>
        <p:spPr>
          <a:xfrm xmlns:a="http://schemas.openxmlformats.org/drawingml/2006/main">
            <a:off x="3352801" y="8582561"/>
            <a:ext cx="3654728" cy="2109252"/>
          </a:xfrm>
          <a:prstGeom xmlns:a="http://schemas.openxmlformats.org/drawingml/2006/main" prst="rect">
            <a:avLst/>
          </a:prstGeom>
        </p:spPr>
      </p:pic>
      <p:sp>
        <p:nvSpPr>
          <p:cNvPr id="11" name="TextBox 10">
            <a:extLst xmlns:a="http://schemas.openxmlformats.org/drawingml/2006/main">
              <a:ext uri="{FF2B5EF4-FFF2-40B4-BE49-F238E27FC236}">
                <a16:creationId xmlns:a16="http://schemas.microsoft.com/office/drawing/2014/main" id="{0F4333C0-325D-9411-65C3-2A652AB7A1B4}"/>
              </a:ext>
            </a:extLst>
          </p:cNvPr>
          <p:cNvSpPr>
            <a:spLocks xmlns:a="http://schemas.openxmlformats.org/drawingml/2006/main" noGrp="1"/>
          </p:cNvSpPr>
          <p:nvPr/>
        </p:nvSpPr>
        <p:spPr>
          <a:xfrm xmlns:a="http://schemas.openxmlformats.org/drawingml/2006/main">
            <a:off x="461690" y="5408206"/>
            <a:ext cx="6084956" cy="2999232"/>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Working within Catch22’s Employability division, you will build employer relationships and secure suitable vacancies for National Jobs Guarantee participants, working closely with Career Coaches and Team Leaders to progress applications, interviews, offers and confirmed job starts.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You will be accountable for individual KPIs, accurate and timely vacancy information, realistic forecasts and corrective action on stalled opportunities, while contributing employer intelligence and relationships to Catch22’s wider organisational Employer Engagement Strategy.</a:t>
            </a:r>
          </a:p>
        </p:txBody>
      </p:sp>
    </p:spTree>
    <p:extLst>
      <p:ext uri="{BB962C8B-B14F-4D97-AF65-F5344CB8AC3E}">
        <p14:creationId xmlns:p14="http://schemas.microsoft.com/office/powerpoint/2010/main" val="2840316452"/>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DDE71F39-8CCB-A4B3-8CF8-7414B95C4CD5}"/>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2950A8DE-9A75-4A5C-8B55-B8A63E089E2C}"/>
              </a:ext>
            </a:extLst>
          </p:cNvPr>
          <p:cNvPicPr>
            <a:picLocks xmlns:a="http://schemas.openxmlformats.org/drawingml/2006/main" noChangeAspect="1"/>
          </p:cNvPicPr>
          <p:nvPr/>
        </p:nvPicPr>
        <p:blipFill>
          <a:blip xmlns:r="http://schemas.openxmlformats.org/officeDocument/2006/relationships" xmlns:a="http://schemas.openxmlformats.org/drawingml/2006/main" r:embed="Re3a42fd79a46456f"/>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6" name="TextBox 5">
            <a:extLst xmlns:a="http://schemas.openxmlformats.org/drawingml/2006/main">
              <a:ext uri="{FF2B5EF4-FFF2-40B4-BE49-F238E27FC236}">
                <a16:creationId xmlns:a16="http://schemas.microsoft.com/office/drawing/2014/main" id="{FE776221-158F-075D-F4E4-8743C69F8076}"/>
              </a:ext>
            </a:extLst>
          </p:cNvPr>
          <p:cNvSpPr>
            <a:spLocks xmlns:a="http://schemas.openxmlformats.org/drawingml/2006/main" noGrp="1"/>
          </p:cNvSpPr>
          <p:nvPr/>
        </p:nvSpPr>
        <p:spPr>
          <a:xfrm xmlns:a="http://schemas.openxmlformats.org/drawingml/2006/main">
            <a:off x="407866" y="551251"/>
            <a:ext cx="6383580" cy="1593257"/>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4400" b="1">
                <a:solidFill>
                  <a:srgbClr val="205D6C"/>
                </a:solidFill>
                <a:latin typeface="Arial"/>
                <a:ea typeface="Arial"/>
                <a:cs typeface="Arial"/>
              </a:rPr>
              <a:t>JOB DESCRIPTION</a:t>
            </a:r>
          </a:p>
          <a:p xmlns:a="http://schemas.openxmlformats.org/drawingml/2006/main">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xmlns:a="http://schemas.openxmlformats.org/drawingml/2006/main">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xmlns:a="http://schemas.openxmlformats.org/drawingml/2006/main">
              <a:ext uri="{FF2B5EF4-FFF2-40B4-BE49-F238E27FC236}">
                <a16:creationId xmlns:a16="http://schemas.microsoft.com/office/drawing/2014/main" id="{B13B0373-1CCA-78C7-EB00-FE644B8F1E7A}"/>
              </a:ext>
            </a:extLst>
          </p:cNvPr>
          <p:cNvSpPr>
            <a:spLocks xmlns:a="http://schemas.openxmlformats.org/drawingml/2006/main" noGrp="1"/>
          </p:cNvSpPr>
          <p:nvPr/>
        </p:nvSpPr>
        <p:spPr>
          <a:xfrm xmlns:a="http://schemas.openxmlformats.org/drawingml/2006/main">
            <a:off x="407866" y="1992674"/>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WHAT YOU WILL DO</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0CAAE7C6-9F4F-008C-EA7A-626A2C8B4BDF}"/>
              </a:ext>
            </a:extLst>
          </p:cNvPr>
          <p:cNvSpPr>
            <a:spLocks xmlns:a="http://schemas.openxmlformats.org/drawingml/2006/main" noGrp="1"/>
          </p:cNvSpPr>
          <p:nvPr/>
        </p:nvSpPr>
        <p:spPr>
          <a:xfrm xmlns:a="http://schemas.openxmlformats.org/drawingml/2006/main">
            <a:off x="557178" y="2606272"/>
            <a:ext cx="6084956" cy="676656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Proactively identify, approach and build relationships with employers across the designated London contract area through prospecting, visits, networking, referrals and sector-based engagement.</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Use a consultative approach to understand workforce needs, recruitment challenges, skills requirements and opportunities to recruit young people through the National Jobs Guarantee.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Secure a consistent pipeline of genuine, high-quality and accessible paid roles, including opportunities for progression, that meet programme requirements and participant needs.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Obtain clear job descriptions, locations, hours, pay, start dates, essential criteria, selection arrangements and onboarding requirements; challenge unsuitable or inaccessible opportunities.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Promote inclusive recruitment, reasonable adjustments and fair selection processes, supporting employers to remove unnecessary barriers for young people.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Work closely with Career Coaches, Team Leaders and Trainers to understand participant strengths, aspirations, readiness and support needs, and agree appropriate matching and recruitment routes.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Coordinate employer introductions, recruitment events, applications, interviews and timely feedback, maintaining momentum from vacancy identification through confirmed job start.</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Help employers understand programme expectations, onboarding processes and available support, and coordinate practical arrangements with colleagues and partners.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Maintain active contact with employers during recruitment and early employment, resolving issues or escalating risks promptly; work with Career Coaches delivering six-month in-work support.</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Build long-term employer relationships that generate repeat suitable opportunities and support progression into sustainable employment.</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Take personal accountability for agreed employer engagement and employment outcome KPIs, including qualified employer opportunities, suitable vacancies, participant submissions, interviews, offers and verified job starts.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Maintain a current, evidence-based CRM pipeline, accurately recording employer contacts, vacancy details, ownership, next steps, recruitment activity, forecast start dates and actual outcomes.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Review conversion rates and stalled vacancies, explain variances against targets and take proactive recovery action in discussion with the Employer Engagement Lead.</a:t>
            </a:r>
          </a:p>
        </p:txBody>
      </p:sp>
    </p:spTree>
    <p:extLst>
      <p:ext uri="{BB962C8B-B14F-4D97-AF65-F5344CB8AC3E}">
        <p14:creationId xmlns:p14="http://schemas.microsoft.com/office/powerpoint/2010/main" val="430411320"/>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DDE71F39-8CCB-A4B3-8CF8-7414B95C4CD5}"/>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415D65E3-7DCE-4390-ABD3-A112B3856C7D}"/>
              </a:ext>
            </a:extLst>
          </p:cNvPr>
          <p:cNvPicPr>
            <a:picLocks xmlns:a="http://schemas.openxmlformats.org/drawingml/2006/main" noChangeAspect="1"/>
          </p:cNvPicPr>
          <p:nvPr/>
        </p:nvPicPr>
        <p:blipFill>
          <a:blip xmlns:r="http://schemas.openxmlformats.org/officeDocument/2006/relationships" xmlns:a="http://schemas.openxmlformats.org/drawingml/2006/main" r:embed="R6a3b72baa21f4eba"/>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6" name="TextBox 5">
            <a:extLst xmlns:a="http://schemas.openxmlformats.org/drawingml/2006/main">
              <a:ext uri="{FF2B5EF4-FFF2-40B4-BE49-F238E27FC236}">
                <a16:creationId xmlns:a16="http://schemas.microsoft.com/office/drawing/2014/main" id="{FE776221-158F-075D-F4E4-8743C69F8076}"/>
              </a:ext>
            </a:extLst>
          </p:cNvPr>
          <p:cNvSpPr>
            <a:spLocks xmlns:a="http://schemas.openxmlformats.org/drawingml/2006/main" noGrp="1"/>
          </p:cNvSpPr>
          <p:nvPr/>
        </p:nvSpPr>
        <p:spPr>
          <a:xfrm xmlns:a="http://schemas.openxmlformats.org/drawingml/2006/main">
            <a:off x="407866" y="551251"/>
            <a:ext cx="6383580" cy="1593257"/>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4400" b="1">
                <a:solidFill>
                  <a:srgbClr val="205D6C"/>
                </a:solidFill>
                <a:latin typeface="Arial"/>
                <a:ea typeface="Arial"/>
                <a:cs typeface="Arial"/>
              </a:rPr>
              <a:t>JOB DESCRIPTION</a:t>
            </a:r>
          </a:p>
          <a:p xmlns:a="http://schemas.openxmlformats.org/drawingml/2006/main">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xmlns:a="http://schemas.openxmlformats.org/drawingml/2006/main">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xmlns:a="http://schemas.openxmlformats.org/drawingml/2006/main">
              <a:ext uri="{FF2B5EF4-FFF2-40B4-BE49-F238E27FC236}">
                <a16:creationId xmlns:a16="http://schemas.microsoft.com/office/drawing/2014/main" id="{B13B0373-1CCA-78C7-EB00-FE644B8F1E7A}"/>
              </a:ext>
            </a:extLst>
          </p:cNvPr>
          <p:cNvSpPr>
            <a:spLocks xmlns:a="http://schemas.openxmlformats.org/drawingml/2006/main" noGrp="1"/>
          </p:cNvSpPr>
          <p:nvPr/>
        </p:nvSpPr>
        <p:spPr>
          <a:xfrm xmlns:a="http://schemas.openxmlformats.org/drawingml/2006/main">
            <a:off x="407866" y="1992674"/>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WHAT YOU WILL DO</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0CAAE7C6-9F4F-008C-EA7A-626A2C8B4BDF}"/>
              </a:ext>
            </a:extLst>
          </p:cNvPr>
          <p:cNvSpPr>
            <a:spLocks xmlns:a="http://schemas.openxmlformats.org/drawingml/2006/main" noGrp="1"/>
          </p:cNvSpPr>
          <p:nvPr/>
        </p:nvSpPr>
        <p:spPr>
          <a:xfrm xmlns:a="http://schemas.openxmlformats.org/drawingml/2006/main">
            <a:off x="557178" y="2606272"/>
            <a:ext cx="6084956" cy="676656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Coordinate proactively with other Employer Engagement colleagues to prevent duplicate approaches to employers and share suitable opportunities across teams.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Ensure all employer engagement and recruitment activity complies with contractual requirements, safeguarding, equality and diversity, data protection, health and safety and Catch22 policies.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Use sound judgement when assessing vacancy suitability, employer credibility, participant safety and fairness of selection; escalate concerns promptly.</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Represent Catch22 professionally at employer forums, community events and partner meetings, maintaining a responsive and high-quality employer service.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Seek feedback, share market intelligence and contribute to continuous improvement of employer engagement and job-start conversion.</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What good looks like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Take personal accountability for agreed KPIs covering employer approaches, suitable vacancies, candidate submissions, interviews, offers, confirmed job starts and contribution to sustained employment outcomes.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Maintain complete, accurate and timely employer and vacancy records, including employer and vacancy identifiers, recruitment stages, forecast job-start dates and confirmed outcomes.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Review vacancy-to-interview and interview-to-start conversion, explain variances against targets, provide evidence-based forecasts and implement timely recovery actions.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Contribute to Catch22’s wider organisational Employer Engagement Strategy through shared employer intelligence, coordinated employer approaches and transferable opportunities.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Suitable, accessible employer opportunities progress consistently into applications, interviews, offers and verified job starts against agreed targets.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Employers receive a responsive, consultative service and are confident in the suitability and preparation of participants.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Vacancy and employer pipeline records are accurate and current; realistic forecasts, next steps and conversion risks are visible to the Employer Engagement Lead.</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Recruitment is fair, safe and compliant; strong working relationships support six-month in-work support, sustained employment and hub outcomes.</a:t>
            </a:r>
          </a:p>
        </p:txBody>
      </p:sp>
    </p:spTree>
    <p:extLst>
      <p:ext uri="{BB962C8B-B14F-4D97-AF65-F5344CB8AC3E}">
        <p14:creationId xmlns:p14="http://schemas.microsoft.com/office/powerpoint/2010/main" val="430411320"/>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10" name="TextBox 9">
            <a:extLst xmlns:a="http://schemas.openxmlformats.org/drawingml/2006/main">
              <a:ext uri="{FF2B5EF4-FFF2-40B4-BE49-F238E27FC236}">
                <a16:creationId xmlns:a16="http://schemas.microsoft.com/office/drawing/2014/main" id="{EA16B5B2-3711-7281-A2C8-5339966ECE6A}"/>
              </a:ext>
            </a:extLst>
          </p:cNvPr>
          <p:cNvSpPr>
            <a:spLocks xmlns:a="http://schemas.openxmlformats.org/drawingml/2006/main" noGrp="1"/>
          </p:cNvSpPr>
          <p:nvPr/>
        </p:nvSpPr>
        <p:spPr>
          <a:xfrm xmlns:a="http://schemas.openxmlformats.org/drawingml/2006/main">
            <a:off x="407866" y="609950"/>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WE WILL NEED YOU TO HAVE THIS</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pic>
        <p:nvPicPr>
          <p:cNvPr id="2" name="Picture 1">
            <a:extLst xmlns:a="http://schemas.openxmlformats.org/drawingml/2006/main">
              <a:ext uri="{FF2B5EF4-FFF2-40B4-BE49-F238E27FC236}">
                <a16:creationId xmlns:a16="http://schemas.microsoft.com/office/drawing/2014/main" id="{637A8010-37BF-477D-9242-0BC17EB47C9E}"/>
              </a:ext>
            </a:extLst>
          </p:cNvPr>
          <p:cNvPicPr>
            <a:picLocks xmlns:a="http://schemas.openxmlformats.org/drawingml/2006/main" noChangeAspect="1"/>
          </p:cNvPicPr>
          <p:nvPr/>
        </p:nvPicPr>
        <p:blipFill>
          <a:blip xmlns:r="http://schemas.openxmlformats.org/officeDocument/2006/relationships" xmlns:a="http://schemas.openxmlformats.org/drawingml/2006/main" r:embed="R3dc945ad86004d1c"/>
          <a:stretch xmlns:a="http://schemas.openxmlformats.org/drawingml/2006/main">
            <a:fillRect l="0" t="0" r="0" b="0"/>
          </a:stretch>
        </p:blipFill>
        <p:spPr>
          <a:xfrm xmlns:a="http://schemas.openxmlformats.org/drawingml/2006/main">
            <a:off x="5987621" y="146827"/>
            <a:ext cx="1067326" cy="1063555"/>
          </a:xfrm>
          <a:prstGeom xmlns:a="http://schemas.openxmlformats.org/drawingml/2006/main" prst="rect">
            <a:avLst/>
          </a:prstGeom>
        </p:spPr>
      </p:pic>
      <p:graphicFrame>
        <p:nvGraphicFramePr>
          <p:cNvPr id="3" name="Table 2">
            <a:extLst xmlns:a="http://schemas.openxmlformats.org/drawingml/2006/main">
              <a:ext uri="{FF2B5EF4-FFF2-40B4-BE49-F238E27FC236}">
                <a16:creationId xmlns:a16="http://schemas.microsoft.com/office/drawing/2014/main" id="{98181801-1A94-4FEF-878C-92E9880672F8}"/>
              </a:ext>
            </a:extLst>
          </p:cNvPr>
          <p:cNvGraphicFramePr/>
          <p:nvPr/>
        </p:nvGraphicFramePr>
        <p:xfrm>
          <a:off xmlns:a="http://schemas.openxmlformats.org/drawingml/2006/main" x="407866" y="1772338"/>
          <a:ext xmlns:a="http://schemas.openxmlformats.org/drawingml/2006/main" cx="6383580" cy="6758940"/>
        </p:xfrm>
        <a:graphic xmlns:a="http://schemas.openxmlformats.org/drawingml/2006/main">
          <a:graphicData uri="http://schemas.openxmlformats.org/drawingml/2006/table">
            <a:tbl>
              <a:tblPr firstRow="1" bandRow="1">
                <a:tableStyleId>{5C22544A-7EE6-4342-B048-85BDC9FD1C3A}</a:tableStyleId>
              </a:tblPr>
              <a:tblGrid>
                <a:gridCol w="1932998"/>
                <a:gridCol w="4450582"/>
              </a:tblGrid>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77012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Five GCSEs or equivalent at Grade C or above, or relevant professional experience.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apply the underpinning knowledge and written or numerical skills needed for reliable delivery.</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EXPERIENCE &amp; KNOWLEDGE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107746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Experience of employer engagement, recruitment, sales or business development; understanding of inclusive recruitment and barriers to work.</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build productive employer relationships and turn suitable opportunities into employment.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107746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Evidence of securing suitable vacancies, developing employer accounts and supporting applications, interviews and job starts.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build productive employer relationships and turn suitable opportunities into employment.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107746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Strong prospecting, consultative selling, negotiation, communication, organisation, CRM recording, pipeline analysis and forecasting skills.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keep reliable records, evidence delivery and identify issues early enough to act.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138480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Share Catch22 values; commitment to safeguarding, equality, data protection and safe employment; willingness to travel and contribute to the wider Employer Engagement Strategy.</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protect participants, treat people fairly and uphold safe, professional practice.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62648520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10" name="TextBox 9">
            <a:extLst xmlns:a="http://schemas.openxmlformats.org/drawingml/2006/main">
              <a:ext uri="{FF2B5EF4-FFF2-40B4-BE49-F238E27FC236}">
                <a16:creationId xmlns:a16="http://schemas.microsoft.com/office/drawing/2014/main" id="{0CCAE32F-DF32-9631-571B-DC74659772AE}"/>
              </a:ext>
            </a:extLst>
          </p:cNvPr>
          <p:cNvSpPr>
            <a:spLocks xmlns:a="http://schemas.openxmlformats.org/drawingml/2006/main" noGrp="1"/>
          </p:cNvSpPr>
          <p:nvPr/>
        </p:nvSpPr>
        <p:spPr>
          <a:xfrm xmlns:a="http://schemas.openxmlformats.org/drawingml/2006/main">
            <a:off x="407865" y="735828"/>
            <a:ext cx="4176327" cy="1161344"/>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WE WOULD LOVE IT IF YOU COULD HAVE THIS:</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pic>
        <p:nvPicPr>
          <p:cNvPr id="2" name="Picture 1">
            <a:extLst xmlns:a="http://schemas.openxmlformats.org/drawingml/2006/main">
              <a:ext uri="{FF2B5EF4-FFF2-40B4-BE49-F238E27FC236}">
                <a16:creationId xmlns:a16="http://schemas.microsoft.com/office/drawing/2014/main" id="{1E4C15F2-0540-4C31-BEEE-64698337E3C8}"/>
              </a:ext>
            </a:extLst>
          </p:cNvPr>
          <p:cNvPicPr>
            <a:picLocks xmlns:a="http://schemas.openxmlformats.org/drawingml/2006/main" noChangeAspect="1"/>
          </p:cNvPicPr>
          <p:nvPr/>
        </p:nvPicPr>
        <p:blipFill>
          <a:blip xmlns:r="http://schemas.openxmlformats.org/officeDocument/2006/relationships" xmlns:a="http://schemas.openxmlformats.org/drawingml/2006/main" r:embed="R9ede5e4a8838442d"/>
          <a:stretch xmlns:a="http://schemas.openxmlformats.org/drawingml/2006/main">
            <a:fillRect l="0" t="0" r="0" b="0"/>
          </a:stretch>
        </p:blipFill>
        <p:spPr>
          <a:xfrm xmlns:a="http://schemas.openxmlformats.org/drawingml/2006/main">
            <a:off x="5987621" y="146827"/>
            <a:ext cx="1067326" cy="1063555"/>
          </a:xfrm>
          <a:prstGeom xmlns:a="http://schemas.openxmlformats.org/drawingml/2006/main" prst="rect">
            <a:avLst/>
          </a:prstGeom>
        </p:spPr>
      </p:pic>
      <p:graphicFrame>
        <p:nvGraphicFramePr>
          <p:cNvPr id="3" name="Table 2">
            <a:extLst xmlns:a="http://schemas.openxmlformats.org/drawingml/2006/main">
              <a:ext uri="{FF2B5EF4-FFF2-40B4-BE49-F238E27FC236}">
                <a16:creationId xmlns:a16="http://schemas.microsoft.com/office/drawing/2014/main" id="{2A0CDCF7-B288-428E-BB9D-7A4BFAD0F622}"/>
              </a:ext>
            </a:extLst>
          </p:cNvPr>
          <p:cNvGraphicFramePr/>
          <p:nvPr/>
        </p:nvGraphicFramePr>
        <p:xfrm>
          <a:off xmlns:a="http://schemas.openxmlformats.org/drawingml/2006/main" x="407866" y="1819782"/>
          <a:ext xmlns:a="http://schemas.openxmlformats.org/drawingml/2006/main" cx="6383580" cy="4761230"/>
        </p:xfrm>
        <a:graphic xmlns:a="http://schemas.openxmlformats.org/drawingml/2006/main">
          <a:graphicData uri="http://schemas.openxmlformats.org/drawingml/2006/table">
            <a:tbl>
              <a:tblPr firstRow="1" bandRow="1">
                <a:tableStyleId>{5C22544A-7EE6-4342-B048-85BDC9FD1C3A}</a:tableStyleId>
              </a:tblPr>
              <a:tblGrid>
                <a:gridCol w="1932998"/>
                <a:gridCol w="4450582"/>
              </a:tblGrid>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61645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Relevant recruitment, business development or IAG qualification.</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apply the underpinning knowledge and written or numerical skills needed for reliable delivery.</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EXPERIENCE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92379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Knowledge of government-funded employability programmes and national employer relationships.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build productive employer relationships and turn suitable opportunities into employment.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61645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Experience of employer recruitment campaigns and events.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build productive employer relationships and turn suitable opportunities into employment.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61645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Experience of mobilisation or cross-programme employer engagement.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build productive employer relationships and turn suitable opportunities into employment.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61645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Knowledge of DWP contractual evidence and compliance requirements.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keep reliable records, evidence delivery and identify issues early enough to act.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bl>
          </a:graphicData>
        </a:graphic>
      </p:graphicFrame>
      <p:sp>
        <p:nvSpPr>
          <p:cNvPr id="4" name="Rectangle 3">
            <a:extLst xmlns:a="http://schemas.openxmlformats.org/drawingml/2006/main">
              <a:ext uri="{FF2B5EF4-FFF2-40B4-BE49-F238E27FC236}">
                <a16:creationId xmlns:a16="http://schemas.microsoft.com/office/drawing/2014/main" id="{750D7B03-0AD6-B644-435E-ECDE85DE90A5}"/>
              </a:ext>
            </a:extLst>
          </p:cNvPr>
          <p:cNvSpPr>
            <a:spLocks xmlns:a="http://schemas.openxmlformats.org/drawingml/2006/main" noGrp="1"/>
          </p:cNvSpPr>
          <p:nvPr/>
        </p:nvSpPr>
        <p:spPr>
          <a:xfrm xmlns:a="http://schemas.openxmlformats.org/drawingml/2006/main">
            <a:off x="0" y="8985504"/>
            <a:ext cx="7199313" cy="1706309"/>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7" name="TextBox 6">
            <a:extLst xmlns:a="http://schemas.openxmlformats.org/drawingml/2006/main">
              <a:ext uri="{FF2B5EF4-FFF2-40B4-BE49-F238E27FC236}">
                <a16:creationId xmlns:a16="http://schemas.microsoft.com/office/drawing/2014/main" id="{FF9BD527-1EDF-5BCD-D8D8-569DF0EF3937}"/>
              </a:ext>
            </a:extLst>
          </p:cNvPr>
          <p:cNvSpPr>
            <a:spLocks xmlns:a="http://schemas.openxmlformats.org/drawingml/2006/main" noGrp="1"/>
          </p:cNvSpPr>
          <p:nvPr/>
        </p:nvSpPr>
        <p:spPr>
          <a:xfrm xmlns:a="http://schemas.openxmlformats.org/drawingml/2006/main">
            <a:off x="453657" y="9162197"/>
            <a:ext cx="6291999" cy="139050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600" b="1">
                <a:solidFill>
                  <a:srgbClr val="205D6C"/>
                </a:solidFill>
                <a:latin typeface="Arial"/>
                <a:ea typeface="Arial"/>
                <a:cs typeface="Arial"/>
              </a:rPr>
              <a:t>If you think you could do the role, but don’t have everything on this list, we would still love to see an application from you - particularly if you have lived experience. We ask everyone to provide a supporting statement detailing their experience, and will shortlist the most qualified people for the role from this.  </a:t>
            </a:r>
          </a:p>
        </p:txBody>
      </p:sp>
    </p:spTree>
    <p:extLst>
      <p:ext uri="{BB962C8B-B14F-4D97-AF65-F5344CB8AC3E}">
        <p14:creationId xmlns:p14="http://schemas.microsoft.com/office/powerpoint/2010/main" val="2413529172"/>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D7816CCB-A642-1828-8B62-B905488C4711}"/>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2265B4D6-8836-47CD-914A-0365C4C6F450}"/>
              </a:ext>
            </a:extLst>
          </p:cNvPr>
          <p:cNvPicPr>
            <a:picLocks xmlns:a="http://schemas.openxmlformats.org/drawingml/2006/main" noChangeAspect="1"/>
          </p:cNvPicPr>
          <p:nvPr/>
        </p:nvPicPr>
        <p:blipFill>
          <a:blip xmlns:r="http://schemas.openxmlformats.org/officeDocument/2006/relationships" xmlns:a="http://schemas.openxmlformats.org/drawingml/2006/main" r:embed="Re586b65e46804212"/>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7B3A1F0F-57DF-D3AE-E721-BE6387EDAE51}"/>
              </a:ext>
            </a:extLst>
          </p:cNvPr>
          <p:cNvSpPr>
            <a:spLocks xmlns:a="http://schemas.openxmlformats.org/drawingml/2006/main" noGrp="1"/>
          </p:cNvSpPr>
          <p:nvPr/>
        </p:nvSpPr>
        <p:spPr>
          <a:xfrm xmlns:a="http://schemas.openxmlformats.org/drawingml/2006/main">
            <a:off x="407866" y="678605"/>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WHERE THE ROLE FITS WITHIN CATCH22</a:t>
            </a:r>
          </a:p>
          <a:p xmlns:a="http://schemas.openxmlformats.org/drawingml/2006/main">
            <a:pPr>
              <a:spcAft>
                <a:spcPts val="800"/>
              </a:spcAft>
              <a:buNone/>
            </a:pPr>
            <a:r>
              <a:rPr sz="2000" b="1">
                <a:latin typeface="Arial"/>
                <a:ea typeface="Arial"/>
                <a:cs typeface="Arial"/>
              </a:rPr>
              <a:t> </a:t>
            </a:r>
            <a:endParaRPr b="1">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34319FFD-CB67-D5F9-D1B1-588B8BA34C4D}"/>
              </a:ext>
            </a:extLst>
          </p:cNvPr>
          <p:cNvSpPr>
            <a:spLocks xmlns:a="http://schemas.openxmlformats.org/drawingml/2006/main" noGrp="1"/>
          </p:cNvSpPr>
          <p:nvPr/>
        </p:nvSpPr>
        <p:spPr>
          <a:xfrm xmlns:a="http://schemas.openxmlformats.org/drawingml/2006/main">
            <a:off x="436328" y="1357210"/>
            <a:ext cx="6084956" cy="406908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The Catch22 Employability division provides skills and employability provision on a range of programmes, both public and corporate funded. We pride ourselves on supporting the most disadvantaged in society to improve their prospects resulting in improved social mobility and sustainable positive change.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Our structure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Wider Catch22 teams (communications, HR, recruitment, SLT)</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Reports to Employer Engagement Lead</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Works closely with Team Leaders, Career Coaches, Trainers, compliance and administration colleagues, employers and delivery partners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Liaises with Jobcentre Plus, community partners and wider Catch22 teams</a:t>
            </a:r>
          </a:p>
        </p:txBody>
      </p:sp>
      <p:graphicFrame>
        <p:nvGraphicFramePr>
          <p:cNvPr id="2" name="Table 1">
            <a:extLst xmlns:a="http://schemas.openxmlformats.org/drawingml/2006/main">
              <a:ext uri="{FF2B5EF4-FFF2-40B4-BE49-F238E27FC236}">
                <a16:creationId xmlns:a16="http://schemas.microsoft.com/office/drawing/2014/main" id="{FE53DA14-2218-431B-9EFF-BE8375358E86}"/>
              </a:ext>
            </a:extLst>
          </p:cNvPr>
          <p:cNvGraphicFramePr/>
          <p:nvPr/>
        </p:nvGraphicFramePr>
        <p:xfrm>
          <a:off xmlns:a="http://schemas.openxmlformats.org/drawingml/2006/main" x="407866" y="5551535"/>
          <a:ext xmlns:a="http://schemas.openxmlformats.org/drawingml/2006/main" cx="6383580" cy="1591056"/>
        </p:xfrm>
        <a:graphic xmlns:a="http://schemas.openxmlformats.org/drawingml/2006/main">
          <a:graphicData uri="http://schemas.openxmlformats.org/drawingml/2006/table">
            <a:tbl>
              <a:tblPr firstRow="1" bandRow="1">
                <a:tableStyleId>{5C22544A-7EE6-4342-B048-85BDC9FD1C3A}</a:tableStyleId>
              </a:tblPr>
              <a:tblGrid>
                <a:gridCol w="3200966"/>
                <a:gridCol w="3182614"/>
              </a:tblGrid>
              <a:tr h="530352">
                <a:tc>
                  <a:txBody>
                    <a:bodyPr/>
                    <a:lstStyle/>
                    <a:p>
                      <a:r>
                        <a:rPr sz="1200" b="1">
                          <a:solidFill>
                            <a:srgbClr val="205D6C"/>
                          </a:solidFill>
                          <a:latin typeface="Arial"/>
                          <a:ea typeface="Arial"/>
                          <a:cs typeface="Arial"/>
                        </a:rPr>
                        <a:t>REPORTS TO</a:t>
                      </a:r>
                    </a:p>
                  </a:txBody>
                  <a:tcPr marL="91440" marR="91440" marT="45720" marB="45720">
                    <a:lnL w="12700" cmpd="sng">
                      <a:noFill/>
                      <a:prstDash val="solid"/>
                    </a:lnL>
                    <a:lnR w="12700" cmpd="sng">
                      <a:solidFill>
                        <a:srgbClr val="D5E9F2"/>
                      </a:solidFill>
                      <a:prstDash val="sysDot"/>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Employer Engagement Lead</a:t>
                      </a:r>
                    </a:p>
                  </a:txBody>
                  <a:tcPr marL="91440" marR="91440" marT="45720" marB="45720">
                    <a:lnL w="12700" cmpd="sng">
                      <a:solidFill>
                        <a:srgbClr val="D5E9F2"/>
                      </a:solidFill>
                      <a:prstDash val="sysDot"/>
                    </a:lnL>
                    <a:lnR w="12700" cmpd="sng">
                      <a:noFill/>
                      <a:prstDash val="solid"/>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r>
              <a:tr h="530352">
                <a:tc>
                  <a:txBody>
                    <a:bodyPr/>
                    <a:lstStyle/>
                    <a:p>
                      <a:r>
                        <a:rPr sz="1200" b="1">
                          <a:solidFill>
                            <a:srgbClr val="205D6C"/>
                          </a:solidFill>
                          <a:latin typeface="Arial"/>
                          <a:ea typeface="Arial"/>
                          <a:cs typeface="Arial"/>
                        </a:rPr>
                        <a:t>LINE MANAGEMENT RESPONSIBILITY</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No direct reports.</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530352">
                <a:tc>
                  <a:txBody>
                    <a:bodyPr/>
                    <a:lstStyle/>
                    <a:p>
                      <a:r>
                        <a:rPr sz="1200" b="1">
                          <a:solidFill>
                            <a:srgbClr val="205D6C"/>
                          </a:solidFill>
                          <a:latin typeface="Arial"/>
                          <a:ea typeface="Arial"/>
                          <a:cs typeface="Arial"/>
                        </a:rPr>
                        <a:t>BUDGET RESPONSIBILITY</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Not specified in the source job description.</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bl>
          </a:graphicData>
        </a:graphic>
      </p:graphicFrame>
      <p:sp>
        <p:nvSpPr>
          <p:cNvPr id="12" name="TextBox 10">
            <a:extLst xmlns:a="http://schemas.openxmlformats.org/drawingml/2006/main">
              <a:ext uri="{FF2B5EF4-FFF2-40B4-BE49-F238E27FC236}">
                <a16:creationId xmlns:a16="http://schemas.microsoft.com/office/drawing/2014/main" id="{34319FFD-CB67-D5F9-D1B1-588B8BA34C4D}"/>
              </a:ext>
            </a:extLst>
          </p:cNvPr>
          <p:cNvSpPr>
            <a:spLocks xmlns:a="http://schemas.openxmlformats.org/drawingml/2006/main" noGrp="1"/>
          </p:cNvSpPr>
          <p:nvPr/>
        </p:nvSpPr>
        <p:spPr>
          <a:xfrm xmlns:a="http://schemas.openxmlformats.org/drawingml/2006/main">
            <a:off x="436328" y="7315200"/>
            <a:ext cx="6084956" cy="100584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Hours of work: 37 hours per week</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Selection and screening: Application, Interview, References, Enhanced DBS</a:t>
            </a:r>
          </a:p>
        </p:txBody>
      </p:sp>
    </p:spTree>
    <p:extLst>
      <p:ext uri="{BB962C8B-B14F-4D97-AF65-F5344CB8AC3E}">
        <p14:creationId xmlns:p14="http://schemas.microsoft.com/office/powerpoint/2010/main" val="4009884711"/>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6" name="Rectangle 5">
            <a:extLst xmlns:a="http://schemas.openxmlformats.org/drawingml/2006/main">
              <a:ext uri="{FF2B5EF4-FFF2-40B4-BE49-F238E27FC236}">
                <a16:creationId xmlns:a16="http://schemas.microsoft.com/office/drawing/2014/main" id="{E0D89B9A-B996-54D4-0A2E-C542B92813A0}"/>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0" name="TextBox 9">
            <a:extLst xmlns:a="http://schemas.openxmlformats.org/drawingml/2006/main">
              <a:ext uri="{FF2B5EF4-FFF2-40B4-BE49-F238E27FC236}">
                <a16:creationId xmlns:a16="http://schemas.microsoft.com/office/drawing/2014/main" id="{C0090BC4-37B0-73A9-1AA1-712F14316043}"/>
              </a:ext>
            </a:extLst>
          </p:cNvPr>
          <p:cNvSpPr>
            <a:spLocks xmlns:a="http://schemas.openxmlformats.org/drawingml/2006/main" noGrp="1"/>
          </p:cNvSpPr>
          <p:nvPr/>
        </p:nvSpPr>
        <p:spPr>
          <a:xfrm xmlns:a="http://schemas.openxmlformats.org/drawingml/2006/main">
            <a:off x="407865" y="735828"/>
            <a:ext cx="4176327"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OUR BEHAVIOURS</a:t>
            </a:r>
            <a:endParaRPr sz="2000">
              <a:solidFill>
                <a:srgbClr val="205D6C"/>
              </a:solidFill>
              <a:latin typeface="Arial"/>
              <a:ea typeface="Arial"/>
              <a:cs typeface="Arial"/>
            </a:endParaRP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5" name="TextBox 4">
            <a:extLst xmlns:a="http://schemas.openxmlformats.org/drawingml/2006/main">
              <a:ext uri="{FF2B5EF4-FFF2-40B4-BE49-F238E27FC236}">
                <a16:creationId xmlns:a16="http://schemas.microsoft.com/office/drawing/2014/main" id="{53B0A8B0-A284-4C81-61C4-F94E3F82A072}"/>
              </a:ext>
            </a:extLst>
          </p:cNvPr>
          <p:cNvSpPr>
            <a:spLocks xmlns:a="http://schemas.openxmlformats.org/drawingml/2006/main" noGrp="1"/>
          </p:cNvSpPr>
          <p:nvPr/>
        </p:nvSpPr>
        <p:spPr>
          <a:xfrm xmlns:a="http://schemas.openxmlformats.org/drawingml/2006/main">
            <a:off x="436328" y="1576367"/>
            <a:ext cx="6084956" cy="986552"/>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Who we are at Catch22 is determined by ‘The How’ (our behaviours) and ‘The What’ (our capabilities and skills). Our Behaviour Framework (‘The How’) guides how we work, make decisions, and engage with others. It is important because it ensures our values are reflected in everything we do, helping us build trust, deliver consistently high-quality outcomes, and create a positive, inclusive workplace. </a:t>
            </a:r>
          </a:p>
        </p:txBody>
      </p:sp>
      <p:sp>
        <p:nvSpPr>
          <p:cNvPr id="19" name="Pie 18">
            <a:extLst xmlns:a="http://schemas.openxmlformats.org/drawingml/2006/main">
              <a:ext uri="{FF2B5EF4-FFF2-40B4-BE49-F238E27FC236}">
                <a16:creationId xmlns:a16="http://schemas.microsoft.com/office/drawing/2014/main" id="{D7DC95B3-7980-317C-DD02-B3012D161B50}"/>
              </a:ext>
            </a:extLst>
          </p:cNvPr>
          <p:cNvSpPr>
            <a:spLocks xmlns:a="http://schemas.openxmlformats.org/drawingml/2006/main" noGrp="1"/>
          </p:cNvSpPr>
          <p:nvPr/>
        </p:nvSpPr>
        <p:spPr>
          <a:xfrm xmlns:a="http://schemas.openxmlformats.org/drawingml/2006/main" rot="10800000">
            <a:off x="286932" y="3042007"/>
            <a:ext cx="6026716" cy="6026716"/>
          </a:xfrm>
          <a:prstGeom xmlns:a="http://schemas.openxmlformats.org/drawingml/2006/main" prst="pie">
            <a:avLst>
              <a:gd name="adj1" fmla="val 0"/>
              <a:gd name="adj2" fmla="val 5400000"/>
            </a:avLst>
          </a:prstGeom>
          <a:solidFill xmlns:a="http://schemas.openxmlformats.org/drawingml/2006/main">
            <a:schemeClr val="bg1"/>
          </a:solidFill>
          <a:ln xmlns:a="http://schemas.openxmlformats.org/drawingml/2006/main">
            <a:solidFill>
              <a:srgbClr val="FBCC00"/>
            </a:solid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bg1"/>
              </a:solidFill>
              <a:highlight>
                <a:srgbClr val="FBCC00"/>
              </a:highlight>
            </a:endParaRPr>
          </a:p>
        </p:txBody>
      </p:sp>
      <p:sp>
        <p:nvSpPr>
          <p:cNvPr id="20" name="Pie 19">
            <a:extLst xmlns:a="http://schemas.openxmlformats.org/drawingml/2006/main">
              <a:ext uri="{FF2B5EF4-FFF2-40B4-BE49-F238E27FC236}">
                <a16:creationId xmlns:a16="http://schemas.microsoft.com/office/drawing/2014/main" id="{25982E28-DDD6-A03F-2137-F64FE509E95E}"/>
              </a:ext>
            </a:extLst>
          </p:cNvPr>
          <p:cNvSpPr>
            <a:spLocks xmlns:a="http://schemas.openxmlformats.org/drawingml/2006/main" noGrp="1"/>
          </p:cNvSpPr>
          <p:nvPr/>
        </p:nvSpPr>
        <p:spPr>
          <a:xfrm xmlns:a="http://schemas.openxmlformats.org/drawingml/2006/main" rot="16200000">
            <a:off x="875416" y="3042007"/>
            <a:ext cx="6026716" cy="6026716"/>
          </a:xfrm>
          <a:prstGeom xmlns:a="http://schemas.openxmlformats.org/drawingml/2006/main" prst="pie">
            <a:avLst>
              <a:gd name="adj1" fmla="val 0"/>
              <a:gd name="adj2" fmla="val 5400000"/>
            </a:avLst>
          </a:prstGeom>
          <a:solidFill xmlns:a="http://schemas.openxmlformats.org/drawingml/2006/main">
            <a:schemeClr val="bg1"/>
          </a:solidFill>
          <a:ln xmlns:a="http://schemas.openxmlformats.org/drawingml/2006/main">
            <a:solidFill>
              <a:srgbClr val="3899B5"/>
            </a:solid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bg1"/>
              </a:solidFill>
              <a:highlight>
                <a:srgbClr val="FBCC00"/>
              </a:highlight>
            </a:endParaRPr>
          </a:p>
        </p:txBody>
      </p:sp>
      <p:sp>
        <p:nvSpPr>
          <p:cNvPr id="22" name="Pie 21">
            <a:extLst xmlns:a="http://schemas.openxmlformats.org/drawingml/2006/main">
              <a:ext uri="{FF2B5EF4-FFF2-40B4-BE49-F238E27FC236}">
                <a16:creationId xmlns:a16="http://schemas.microsoft.com/office/drawing/2014/main" id="{80B2422A-2535-BD7F-3883-90E1508D90C6}"/>
              </a:ext>
            </a:extLst>
          </p:cNvPr>
          <p:cNvSpPr>
            <a:spLocks xmlns:a="http://schemas.openxmlformats.org/drawingml/2006/main" noGrp="1"/>
          </p:cNvSpPr>
          <p:nvPr/>
        </p:nvSpPr>
        <p:spPr>
          <a:xfrm xmlns:a="http://schemas.openxmlformats.org/drawingml/2006/main">
            <a:off x="875416" y="3665214"/>
            <a:ext cx="6026716" cy="6026716"/>
          </a:xfrm>
          <a:prstGeom xmlns:a="http://schemas.openxmlformats.org/drawingml/2006/main" prst="pie">
            <a:avLst>
              <a:gd name="adj1" fmla="val 0"/>
              <a:gd name="adj2" fmla="val 5400000"/>
            </a:avLst>
          </a:prstGeom>
          <a:solidFill xmlns:a="http://schemas.openxmlformats.org/drawingml/2006/main">
            <a:schemeClr val="bg1"/>
          </a:solidFill>
          <a:ln xmlns:a="http://schemas.openxmlformats.org/drawingml/2006/main">
            <a:solidFill>
              <a:srgbClr val="205D6C"/>
            </a:solid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bg1"/>
              </a:solidFill>
              <a:highlight>
                <a:srgbClr val="FBCC00"/>
              </a:highlight>
            </a:endParaRPr>
          </a:p>
        </p:txBody>
      </p:sp>
      <p:sp>
        <p:nvSpPr>
          <p:cNvPr id="21" name="Pie 20">
            <a:extLst xmlns:a="http://schemas.openxmlformats.org/drawingml/2006/main">
              <a:ext uri="{FF2B5EF4-FFF2-40B4-BE49-F238E27FC236}">
                <a16:creationId xmlns:a16="http://schemas.microsoft.com/office/drawing/2014/main" id="{B3BF9DB0-FFE1-2898-1D65-E57622A7A183}"/>
              </a:ext>
            </a:extLst>
          </p:cNvPr>
          <p:cNvSpPr>
            <a:spLocks xmlns:a="http://schemas.openxmlformats.org/drawingml/2006/main" noGrp="1"/>
          </p:cNvSpPr>
          <p:nvPr/>
        </p:nvSpPr>
        <p:spPr>
          <a:xfrm xmlns:a="http://schemas.openxmlformats.org/drawingml/2006/main" rot="5400000">
            <a:off x="286931" y="3665214"/>
            <a:ext cx="6026716" cy="6026716"/>
          </a:xfrm>
          <a:prstGeom xmlns:a="http://schemas.openxmlformats.org/drawingml/2006/main" prst="pie">
            <a:avLst>
              <a:gd name="adj1" fmla="val 0"/>
              <a:gd name="adj2" fmla="val 5400000"/>
            </a:avLst>
          </a:prstGeom>
          <a:solidFill xmlns:a="http://schemas.openxmlformats.org/drawingml/2006/main">
            <a:schemeClr val="bg1"/>
          </a:solidFill>
          <a:ln xmlns:a="http://schemas.openxmlformats.org/drawingml/2006/main">
            <a:solidFill>
              <a:srgbClr val="F18700"/>
            </a:solid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bg1"/>
              </a:solidFill>
              <a:highlight>
                <a:srgbClr val="FBCC00"/>
              </a:highlight>
            </a:endParaRPr>
          </a:p>
        </p:txBody>
      </p:sp>
      <p:sp>
        <p:nvSpPr>
          <p:cNvPr id="14" name="Pie 13">
            <a:extLst xmlns:a="http://schemas.openxmlformats.org/drawingml/2006/main">
              <a:ext uri="{FF2B5EF4-FFF2-40B4-BE49-F238E27FC236}">
                <a16:creationId xmlns:a16="http://schemas.microsoft.com/office/drawing/2014/main" id="{56FB59D3-76BA-C365-483D-8F252D088AF5}"/>
              </a:ext>
            </a:extLst>
          </p:cNvPr>
          <p:cNvSpPr>
            <a:spLocks xmlns:a="http://schemas.openxmlformats.org/drawingml/2006/main" noGrp="1"/>
          </p:cNvSpPr>
          <p:nvPr/>
        </p:nvSpPr>
        <p:spPr>
          <a:xfrm xmlns:a="http://schemas.openxmlformats.org/drawingml/2006/main">
            <a:off x="2456305" y="5246102"/>
            <a:ext cx="2864939" cy="2864939"/>
          </a:xfrm>
          <a:prstGeom xmlns:a="http://schemas.openxmlformats.org/drawingml/2006/main" prst="pie">
            <a:avLst>
              <a:gd name="adj1" fmla="val 0"/>
              <a:gd name="adj2" fmla="val 5400000"/>
            </a:avLst>
          </a:prstGeom>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tx1"/>
              </a:solidFill>
            </a:endParaRPr>
          </a:p>
        </p:txBody>
      </p:sp>
      <p:sp>
        <p:nvSpPr>
          <p:cNvPr id="15" name="Pie 14">
            <a:extLst xmlns:a="http://schemas.openxmlformats.org/drawingml/2006/main">
              <a:ext uri="{FF2B5EF4-FFF2-40B4-BE49-F238E27FC236}">
                <a16:creationId xmlns:a16="http://schemas.microsoft.com/office/drawing/2014/main" id="{10AE1874-828B-51BD-DE37-9A87856610AD}"/>
              </a:ext>
            </a:extLst>
          </p:cNvPr>
          <p:cNvSpPr>
            <a:spLocks xmlns:a="http://schemas.openxmlformats.org/drawingml/2006/main" noGrp="1"/>
          </p:cNvSpPr>
          <p:nvPr/>
        </p:nvSpPr>
        <p:spPr>
          <a:xfrm xmlns:a="http://schemas.openxmlformats.org/drawingml/2006/main" rot="10800000">
            <a:off x="1882110" y="4620274"/>
            <a:ext cx="2864939" cy="2864939"/>
          </a:xfrm>
          <a:prstGeom xmlns:a="http://schemas.openxmlformats.org/drawingml/2006/main" prst="pie">
            <a:avLst>
              <a:gd name="adj1" fmla="val 0"/>
              <a:gd name="adj2" fmla="val 5400000"/>
            </a:avLst>
          </a:prstGeom>
          <a:solidFill xmlns:a="http://schemas.openxmlformats.org/drawingml/2006/main">
            <a:srgbClr val="FBCC00"/>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tx1"/>
              </a:solidFill>
            </a:endParaRPr>
          </a:p>
        </p:txBody>
      </p:sp>
      <p:sp>
        <p:nvSpPr>
          <p:cNvPr id="16" name="Pie 15">
            <a:extLst xmlns:a="http://schemas.openxmlformats.org/drawingml/2006/main">
              <a:ext uri="{FF2B5EF4-FFF2-40B4-BE49-F238E27FC236}">
                <a16:creationId xmlns:a16="http://schemas.microsoft.com/office/drawing/2014/main" id="{97418FC1-A216-8AB7-263F-76ABE9ED4FEB}"/>
              </a:ext>
            </a:extLst>
          </p:cNvPr>
          <p:cNvSpPr>
            <a:spLocks xmlns:a="http://schemas.openxmlformats.org/drawingml/2006/main" noGrp="1"/>
          </p:cNvSpPr>
          <p:nvPr/>
        </p:nvSpPr>
        <p:spPr>
          <a:xfrm xmlns:a="http://schemas.openxmlformats.org/drawingml/2006/main" rot="16200000">
            <a:off x="2453523" y="4625918"/>
            <a:ext cx="2864939" cy="2864939"/>
          </a:xfrm>
          <a:prstGeom xmlns:a="http://schemas.openxmlformats.org/drawingml/2006/main" prst="pie">
            <a:avLst>
              <a:gd name="adj1" fmla="val 0"/>
              <a:gd name="adj2" fmla="val 5400000"/>
            </a:avLst>
          </a:prstGeom>
          <a:solidFill xmlns:a="http://schemas.openxmlformats.org/drawingml/2006/main">
            <a:srgbClr val="3899B5"/>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tx1"/>
              </a:solidFill>
            </a:endParaRPr>
          </a:p>
        </p:txBody>
      </p:sp>
      <p:sp>
        <p:nvSpPr>
          <p:cNvPr id="17" name="Pie 16">
            <a:extLst xmlns:a="http://schemas.openxmlformats.org/drawingml/2006/main">
              <a:ext uri="{FF2B5EF4-FFF2-40B4-BE49-F238E27FC236}">
                <a16:creationId xmlns:a16="http://schemas.microsoft.com/office/drawing/2014/main" id="{C3897E34-8AC9-FD5F-C6D2-058D52C77B20}"/>
              </a:ext>
            </a:extLst>
          </p:cNvPr>
          <p:cNvSpPr>
            <a:spLocks xmlns:a="http://schemas.openxmlformats.org/drawingml/2006/main" noGrp="1"/>
          </p:cNvSpPr>
          <p:nvPr/>
        </p:nvSpPr>
        <p:spPr>
          <a:xfrm xmlns:a="http://schemas.openxmlformats.org/drawingml/2006/main" rot="5400000">
            <a:off x="1882109" y="5246102"/>
            <a:ext cx="2864939" cy="2864939"/>
          </a:xfrm>
          <a:prstGeom xmlns:a="http://schemas.openxmlformats.org/drawingml/2006/main" prst="pie">
            <a:avLst>
              <a:gd name="adj1" fmla="val 0"/>
              <a:gd name="adj2" fmla="val 5400000"/>
            </a:avLst>
          </a:prstGeom>
          <a:solidFill xmlns:a="http://schemas.openxmlformats.org/drawingml/2006/main">
            <a:srgbClr val="F18700"/>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tx1"/>
              </a:solidFill>
            </a:endParaRPr>
          </a:p>
        </p:txBody>
      </p:sp>
      <p:sp>
        <p:nvSpPr>
          <p:cNvPr id="18" name="Oval 17">
            <a:extLst xmlns:a="http://schemas.openxmlformats.org/drawingml/2006/main">
              <a:ext uri="{FF2B5EF4-FFF2-40B4-BE49-F238E27FC236}">
                <a16:creationId xmlns:a16="http://schemas.microsoft.com/office/drawing/2014/main" id="{700AEBC0-A63E-96D8-C4FE-9577A99533FE}"/>
              </a:ext>
            </a:extLst>
          </p:cNvPr>
          <p:cNvSpPr>
            <a:spLocks xmlns:a="http://schemas.openxmlformats.org/drawingml/2006/main" noGrp="1"/>
          </p:cNvSpPr>
          <p:nvPr/>
        </p:nvSpPr>
        <p:spPr>
          <a:xfrm xmlns:a="http://schemas.openxmlformats.org/drawingml/2006/main">
            <a:off x="3045445" y="5781484"/>
            <a:ext cx="1119052" cy="1119053"/>
          </a:xfrm>
          <a:prstGeom xmlns:a="http://schemas.openxmlformats.org/drawingml/2006/main" prst="ellipse">
            <a:avLst/>
          </a:prstGeom>
          <a:solidFill xmlns:a="http://schemas.openxmlformats.org/drawingml/2006/main">
            <a:schemeClr val="tx1">
              <a:lumMod val="85000"/>
              <a:lumOff val="15000"/>
            </a:schemeClr>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4" name="TextBox 23">
            <a:extLst xmlns:a="http://schemas.openxmlformats.org/drawingml/2006/main">
              <a:ext uri="{FF2B5EF4-FFF2-40B4-BE49-F238E27FC236}">
                <a16:creationId xmlns:a16="http://schemas.microsoft.com/office/drawing/2014/main" id="{0B542666-2471-D45C-9763-22254ABDC724}"/>
              </a:ext>
            </a:extLst>
          </p:cNvPr>
          <p:cNvSpPr>
            <a:spLocks xmlns:a="http://schemas.openxmlformats.org/drawingml/2006/main" noGrp="1"/>
          </p:cNvSpPr>
          <p:nvPr/>
        </p:nvSpPr>
        <p:spPr>
          <a:xfrm xmlns:a="http://schemas.openxmlformats.org/drawingml/2006/main">
            <a:off x="3039521" y="6140955"/>
            <a:ext cx="1119052" cy="369332"/>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ctr">
              <a:buNone/>
            </a:pPr>
            <a:r>
              <a:rPr b="1">
                <a:solidFill>
                  <a:schemeClr val="bg1"/>
                </a:solidFill>
                <a:latin typeface="Arial"/>
                <a:ea typeface="Arial"/>
                <a:cs typeface="Arial"/>
              </a:rPr>
              <a:t>VALUES</a:t>
            </a:r>
          </a:p>
        </p:txBody>
      </p:sp>
      <p:sp>
        <p:nvSpPr>
          <p:cNvPr id="26" name="TextBox 25">
            <a:extLst xmlns:a="http://schemas.openxmlformats.org/drawingml/2006/main">
              <a:ext uri="{FF2B5EF4-FFF2-40B4-BE49-F238E27FC236}">
                <a16:creationId xmlns:a16="http://schemas.microsoft.com/office/drawing/2014/main" id="{6DA359E3-1682-0C01-59B9-8A03DE322561}"/>
              </a:ext>
            </a:extLst>
          </p:cNvPr>
          <p:cNvSpPr>
            <a:spLocks xmlns:a="http://schemas.openxmlformats.org/drawingml/2006/main" noGrp="1"/>
          </p:cNvSpPr>
          <p:nvPr/>
        </p:nvSpPr>
        <p:spPr>
          <a:xfrm xmlns:a="http://schemas.openxmlformats.org/drawingml/2006/main" rot="18939463">
            <a:off x="402454" y="4029759"/>
            <a:ext cx="3064396" cy="101566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b="0" i="0" u="none" strike="noStrike">
                <a:solidFill>
                  <a:schemeClr val="tx1">
                    <a:lumMod val="85000"/>
                    <a:lumOff val="15000"/>
                  </a:schemeClr>
                </a:solidFill>
                <a:latin typeface="Arial"/>
                <a:ea typeface="Arial"/>
                <a:cs typeface="Arial"/>
              </a:rPr>
              <a:t>We recognise and understand the impact of our emotions on others, empathise with their perspectives, build relationships, adapt to their needs, appreciate diverse backgrounds and show kindness.</a:t>
            </a:r>
            <a:endParaRPr sz="1200">
              <a:solidFill>
                <a:schemeClr val="tx1">
                  <a:lumMod val="85000"/>
                  <a:lumOff val="15000"/>
                </a:schemeClr>
              </a:solidFill>
              <a:latin typeface="Arial"/>
              <a:ea typeface="Arial"/>
              <a:cs typeface="Arial"/>
            </a:endParaRPr>
          </a:p>
        </p:txBody>
      </p:sp>
      <p:sp>
        <p:nvSpPr>
          <p:cNvPr id="27" name="TextBox 26">
            <a:extLst xmlns:a="http://schemas.openxmlformats.org/drawingml/2006/main">
              <a:ext uri="{FF2B5EF4-FFF2-40B4-BE49-F238E27FC236}">
                <a16:creationId xmlns:a16="http://schemas.microsoft.com/office/drawing/2014/main" id="{16A58410-A61B-030F-B5F9-35946895424B}"/>
              </a:ext>
            </a:extLst>
          </p:cNvPr>
          <p:cNvSpPr>
            <a:spLocks xmlns:a="http://schemas.openxmlformats.org/drawingml/2006/main" noGrp="1"/>
          </p:cNvSpPr>
          <p:nvPr/>
        </p:nvSpPr>
        <p:spPr>
          <a:xfrm xmlns:a="http://schemas.openxmlformats.org/drawingml/2006/main" rot="2769682">
            <a:off x="3887382" y="4107221"/>
            <a:ext cx="3064396" cy="120032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b="0" i="0" u="none" strike="noStrike">
                <a:solidFill>
                  <a:schemeClr val="tx1">
                    <a:lumMod val="85000"/>
                    <a:lumOff val="15000"/>
                  </a:schemeClr>
                </a:solidFill>
                <a:latin typeface="Arial"/>
                <a:ea typeface="Arial"/>
                <a:cs typeface="Arial"/>
              </a:rPr>
              <a:t>We know our strengths and weaknesses, communicate proactively about obstacles, meet client needs professionally, share knowledge under pressure, and support students and service users in achieving their goals.</a:t>
            </a:r>
            <a:endParaRPr sz="1200">
              <a:solidFill>
                <a:schemeClr val="tx1">
                  <a:lumMod val="85000"/>
                  <a:lumOff val="15000"/>
                </a:schemeClr>
              </a:solidFill>
              <a:latin typeface="Arial"/>
              <a:ea typeface="Arial"/>
              <a:cs typeface="Arial"/>
            </a:endParaRPr>
          </a:p>
        </p:txBody>
      </p:sp>
      <p:sp>
        <p:nvSpPr>
          <p:cNvPr id="28" name="TextBox 27">
            <a:extLst xmlns:a="http://schemas.openxmlformats.org/drawingml/2006/main">
              <a:ext uri="{FF2B5EF4-FFF2-40B4-BE49-F238E27FC236}">
                <a16:creationId xmlns:a16="http://schemas.microsoft.com/office/drawing/2014/main" id="{E20E41C7-0E75-6712-E064-D8773D10D376}"/>
              </a:ext>
            </a:extLst>
          </p:cNvPr>
          <p:cNvSpPr>
            <a:spLocks xmlns:a="http://schemas.openxmlformats.org/drawingml/2006/main" noGrp="1"/>
          </p:cNvSpPr>
          <p:nvPr/>
        </p:nvSpPr>
        <p:spPr>
          <a:xfrm xmlns:a="http://schemas.openxmlformats.org/drawingml/2006/main" rot="2769682">
            <a:off x="334232" y="7586191"/>
            <a:ext cx="3064396" cy="120032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b="0" i="0" u="none" strike="noStrike">
                <a:solidFill>
                  <a:schemeClr val="tx1">
                    <a:lumMod val="85000"/>
                    <a:lumOff val="15000"/>
                  </a:schemeClr>
                </a:solidFill>
                <a:latin typeface="Arial"/>
                <a:ea typeface="Arial"/>
                <a:cs typeface="Arial"/>
              </a:rPr>
              <a:t>We work cooperatively to ensure a high standard of service delivery, support and collaborate with colleagues and partners, engage stakeholders appropriately, value contributions and build local support networks.</a:t>
            </a:r>
            <a:endParaRPr sz="1200">
              <a:solidFill>
                <a:schemeClr val="tx1">
                  <a:lumMod val="85000"/>
                  <a:lumOff val="15000"/>
                </a:schemeClr>
              </a:solidFill>
              <a:latin typeface="Arial"/>
              <a:ea typeface="Arial"/>
              <a:cs typeface="Arial"/>
            </a:endParaRPr>
          </a:p>
        </p:txBody>
      </p:sp>
      <p:sp>
        <p:nvSpPr>
          <p:cNvPr id="29" name="TextBox 28">
            <a:extLst xmlns:a="http://schemas.openxmlformats.org/drawingml/2006/main">
              <a:ext uri="{FF2B5EF4-FFF2-40B4-BE49-F238E27FC236}">
                <a16:creationId xmlns:a16="http://schemas.microsoft.com/office/drawing/2014/main" id="{76E00287-1A97-8BC0-725D-967E44B1BD44}"/>
              </a:ext>
            </a:extLst>
          </p:cNvPr>
          <p:cNvSpPr>
            <a:spLocks xmlns:a="http://schemas.openxmlformats.org/drawingml/2006/main" noGrp="1"/>
          </p:cNvSpPr>
          <p:nvPr/>
        </p:nvSpPr>
        <p:spPr>
          <a:xfrm xmlns:a="http://schemas.openxmlformats.org/drawingml/2006/main" rot="18939463">
            <a:off x="3903487" y="7510877"/>
            <a:ext cx="3064396" cy="120032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b="0" i="0" u="none" strike="noStrike">
                <a:solidFill>
                  <a:schemeClr val="tx1">
                    <a:lumMod val="85000"/>
                    <a:lumOff val="15000"/>
                  </a:schemeClr>
                </a:solidFill>
                <a:latin typeface="Arial"/>
                <a:ea typeface="Arial"/>
                <a:cs typeface="Arial"/>
              </a:rPr>
              <a:t>We listen without judgement, propose improvements, embrace new ways of working, use challenges to find creative solutions, turn difficult situations into opportunities and engage collaboratively with other areas of the organisation.</a:t>
            </a:r>
            <a:endParaRPr sz="1200">
              <a:solidFill>
                <a:schemeClr val="tx1">
                  <a:lumMod val="85000"/>
                  <a:lumOff val="15000"/>
                </a:schemeClr>
              </a:solidFill>
              <a:latin typeface="Arial"/>
              <a:ea typeface="Arial"/>
              <a:cs typeface="Arial"/>
            </a:endParaRPr>
          </a:p>
        </p:txBody>
      </p:sp>
      <p:pic>
        <p:nvPicPr>
          <p:cNvPr id="39" name="Graphic 38">
            <a:extLst xmlns:a="http://schemas.openxmlformats.org/drawingml/2006/main">
              <a:ext uri="{FF2B5EF4-FFF2-40B4-BE49-F238E27FC236}">
                <a16:creationId xmlns:a16="http://schemas.microsoft.com/office/drawing/2014/main" id="{25539DAB-3B96-4B9A-890F-762354D5461A}"/>
              </a:ext>
            </a:extLst>
          </p:cNvPr>
          <p:cNvPicPr>
            <a:picLocks xmlns:a="http://schemas.openxmlformats.org/drawingml/2006/main" noChangeAspect="1"/>
          </p:cNvPicPr>
          <p:nvPr/>
        </p:nvPicPr>
        <p:blipFill>
          <a:blip xmlns:r="http://schemas.openxmlformats.org/officeDocument/2006/relationships" xmlns:a="http://schemas.openxmlformats.org/drawingml/2006/main" r:embed="R40dd9228953143d6">
            <a:extLst>
              <a:ext uri="{96DAC541-7B7A-43D3-8B79-37D633B846F1}">
                <asvg:svgBlip xmlns:asvg="http://schemas.microsoft.com/office/drawing/2016/SVG/main" r:embed="R38f63a82097c49a9"/>
              </a:ext>
            </a:extLst>
          </a:blip>
          <a:stretch xmlns:a="http://schemas.openxmlformats.org/drawingml/2006/main">
            <a:fillRect l="0" t="0" r="0" b="0"/>
          </a:stretch>
        </p:blipFill>
        <p:spPr>
          <a:xfrm xmlns:a="http://schemas.openxmlformats.org/drawingml/2006/main">
            <a:off x="4064472" y="6744868"/>
            <a:ext cx="1102730" cy="1102730"/>
          </a:xfrm>
          <a:prstGeom xmlns:a="http://schemas.openxmlformats.org/drawingml/2006/main" prst="rect">
            <a:avLst/>
          </a:prstGeom>
        </p:spPr>
      </p:pic>
      <p:pic>
        <p:nvPicPr>
          <p:cNvPr id="41" name="Graphic 40">
            <a:extLst xmlns:a="http://schemas.openxmlformats.org/drawingml/2006/main">
              <a:ext uri="{FF2B5EF4-FFF2-40B4-BE49-F238E27FC236}">
                <a16:creationId xmlns:a16="http://schemas.microsoft.com/office/drawing/2014/main" id="{48AE9AF7-69B9-43EC-810A-07AACFABC30C}"/>
              </a:ext>
            </a:extLst>
          </p:cNvPr>
          <p:cNvPicPr>
            <a:picLocks xmlns:a="http://schemas.openxmlformats.org/drawingml/2006/main" noChangeAspect="1"/>
          </p:cNvPicPr>
          <p:nvPr/>
        </p:nvPicPr>
        <p:blipFill>
          <a:blip xmlns:r="http://schemas.openxmlformats.org/officeDocument/2006/relationships" xmlns:a="http://schemas.openxmlformats.org/drawingml/2006/main" r:embed="R453aa9ca025842ef">
            <a:extLst>
              <a:ext uri="{96DAC541-7B7A-43D3-8B79-37D633B846F1}">
                <asvg:svgBlip xmlns:asvg="http://schemas.microsoft.com/office/drawing/2016/SVG/main" r:embed="R6d6606277e6a4e69"/>
              </a:ext>
            </a:extLst>
          </a:blip>
          <a:stretch xmlns:a="http://schemas.openxmlformats.org/drawingml/2006/main">
            <a:fillRect l="0" t="0" r="0" b="0"/>
          </a:stretch>
        </p:blipFill>
        <p:spPr>
          <a:xfrm xmlns:a="http://schemas.openxmlformats.org/drawingml/2006/main">
            <a:off x="2170964" y="6816996"/>
            <a:ext cx="1151448" cy="1151448"/>
          </a:xfrm>
          <a:prstGeom xmlns:a="http://schemas.openxmlformats.org/drawingml/2006/main" prst="rect">
            <a:avLst/>
          </a:prstGeom>
        </p:spPr>
      </p:pic>
      <p:pic>
        <p:nvPicPr>
          <p:cNvPr id="43" name="Graphic 42">
            <a:extLst xmlns:a="http://schemas.openxmlformats.org/drawingml/2006/main">
              <a:ext uri="{FF2B5EF4-FFF2-40B4-BE49-F238E27FC236}">
                <a16:creationId xmlns:a16="http://schemas.microsoft.com/office/drawing/2014/main" id="{28AA1006-B34F-4DA2-BA82-DF6FA3B68B1E}"/>
              </a:ext>
            </a:extLst>
          </p:cNvPr>
          <p:cNvPicPr>
            <a:picLocks xmlns:a="http://schemas.openxmlformats.org/drawingml/2006/main" noChangeAspect="1"/>
          </p:cNvPicPr>
          <p:nvPr/>
        </p:nvPicPr>
        <p:blipFill>
          <a:blip xmlns:r="http://schemas.openxmlformats.org/officeDocument/2006/relationships" xmlns:a="http://schemas.openxmlformats.org/drawingml/2006/main" r:embed="R91a4ee3ea56a4a92">
            <a:extLst>
              <a:ext uri="{96DAC541-7B7A-43D3-8B79-37D633B846F1}">
                <asvg:svgBlip xmlns:asvg="http://schemas.microsoft.com/office/drawing/2016/SVG/main" r:embed="Rad5414084d7e4abc"/>
              </a:ext>
            </a:extLst>
          </a:blip>
          <a:stretch xmlns:a="http://schemas.openxmlformats.org/drawingml/2006/main">
            <a:fillRect l="0" t="0" r="0" b="0"/>
          </a:stretch>
        </p:blipFill>
        <p:spPr>
          <a:xfrm xmlns:a="http://schemas.openxmlformats.org/drawingml/2006/main" rot="16886946">
            <a:off x="3979690" y="4870426"/>
            <a:ext cx="1201414" cy="1201414"/>
          </a:xfrm>
          <a:prstGeom xmlns:a="http://schemas.openxmlformats.org/drawingml/2006/main" prst="rect">
            <a:avLst/>
          </a:prstGeom>
        </p:spPr>
      </p:pic>
      <p:pic>
        <p:nvPicPr>
          <p:cNvPr id="45" name="Graphic 44">
            <a:extLst xmlns:a="http://schemas.openxmlformats.org/drawingml/2006/main">
              <a:ext uri="{FF2B5EF4-FFF2-40B4-BE49-F238E27FC236}">
                <a16:creationId xmlns:a16="http://schemas.microsoft.com/office/drawing/2014/main" id="{325CA87B-5826-4F7D-B684-C292ABA4E353}"/>
              </a:ext>
            </a:extLst>
          </p:cNvPr>
          <p:cNvPicPr>
            <a:picLocks xmlns:a="http://schemas.openxmlformats.org/drawingml/2006/main" noChangeAspect="1"/>
          </p:cNvPicPr>
          <p:nvPr/>
        </p:nvPicPr>
        <p:blipFill>
          <a:blip xmlns:r="http://schemas.openxmlformats.org/officeDocument/2006/relationships" xmlns:a="http://schemas.openxmlformats.org/drawingml/2006/main" r:embed="Rfa10998a00e4464f">
            <a:extLst>
              <a:ext uri="{96DAC541-7B7A-43D3-8B79-37D633B846F1}">
                <asvg:svgBlip xmlns:asvg="http://schemas.microsoft.com/office/drawing/2016/SVG/main" r:embed="R151bc7072f104102"/>
              </a:ext>
            </a:extLst>
          </a:blip>
          <a:stretch xmlns:a="http://schemas.openxmlformats.org/drawingml/2006/main">
            <a:fillRect l="0" t="0" r="0" b="0"/>
          </a:stretch>
        </p:blipFill>
        <p:spPr>
          <a:xfrm xmlns:a="http://schemas.openxmlformats.org/drawingml/2006/main">
            <a:off x="2113057" y="4885532"/>
            <a:ext cx="1099702" cy="1099702"/>
          </a:xfrm>
          <a:prstGeom xmlns:a="http://schemas.openxmlformats.org/drawingml/2006/main" prst="rect">
            <a:avLst/>
          </a:prstGeom>
        </p:spPr>
      </p:pic>
      <p:sp>
        <p:nvSpPr>
          <p:cNvPr id="46" name="Rectangle 45">
            <a:extLst xmlns:a="http://schemas.openxmlformats.org/drawingml/2006/main">
              <a:ext uri="{FF2B5EF4-FFF2-40B4-BE49-F238E27FC236}">
                <a16:creationId xmlns:a16="http://schemas.microsoft.com/office/drawing/2014/main" id="{9EE9AD75-BA04-5041-75E6-D983BD88C2BB}"/>
              </a:ext>
            </a:extLst>
          </p:cNvPr>
          <p:cNvSpPr>
            <a:spLocks xmlns:a="http://schemas.openxmlformats.org/drawingml/2006/main" noGrp="1"/>
          </p:cNvSpPr>
          <p:nvPr/>
        </p:nvSpPr>
        <p:spPr>
          <a:xfrm xmlns:a="http://schemas.openxmlformats.org/drawingml/2006/main">
            <a:off x="200866" y="6035610"/>
            <a:ext cx="2601739" cy="430887"/>
          </a:xfrm>
          <a:prstGeom xmlns:a="http://schemas.openxmlformats.org/drawingml/2006/main" prst="rect">
            <a:avLst/>
          </a:prstGeom>
          <a:noFill xmlns:a="http://schemas.openxmlformats.org/drawingml/2006/main"/>
        </p:spPr>
        <p:txBody>
          <a:bodyPr xmlns:a="http://schemas.openxmlformats.org/drawingml/2006/main" wrap="none" lIns="91440" tIns="45720" rIns="91440" bIns="45720">
            <a:spAutoFit/>
          </a:bodyPr>
          <a:lstStyle xmlns:a="http://schemas.openxmlformats.org/drawingml/2006/main"/>
          <a:p xmlns:a="http://schemas.openxmlformats.org/drawingml/2006/main">
            <a:pPr algn="ctr">
              <a:buNone/>
            </a:pPr>
            <a:r>
              <a:rPr sz="2200" b="0" cap="none" spc="0">
                <a:ln w="0"/>
                <a:solidFill>
                  <a:srgbClr val="FBCC00"/>
                </a:solidFill>
                <a:effectLst>
                  <a:outerShdw blurRad="38100" dist="19050" dir="2700000" algn="tl" rotWithShape="0">
                    <a:schemeClr val="dk1">
                      <a:alpha val="40000"/>
                    </a:schemeClr>
                  </a:outerShdw>
                </a:effectLst>
                <a:latin typeface="Arial"/>
                <a:ea typeface="Arial"/>
                <a:cs typeface="Arial"/>
              </a:rPr>
              <a:t>COMPASSIONATE</a:t>
            </a:r>
          </a:p>
        </p:txBody>
      </p:sp>
      <p:sp>
        <p:nvSpPr>
          <p:cNvPr id="48" name="Rectangle 47">
            <a:extLst xmlns:a="http://schemas.openxmlformats.org/drawingml/2006/main">
              <a:ext uri="{FF2B5EF4-FFF2-40B4-BE49-F238E27FC236}">
                <a16:creationId xmlns:a16="http://schemas.microsoft.com/office/drawing/2014/main" id="{7C8E5CDB-BA1C-864B-08AF-83625887D167}"/>
              </a:ext>
            </a:extLst>
          </p:cNvPr>
          <p:cNvSpPr>
            <a:spLocks xmlns:a="http://schemas.openxmlformats.org/drawingml/2006/main" noGrp="1"/>
          </p:cNvSpPr>
          <p:nvPr/>
        </p:nvSpPr>
        <p:spPr>
          <a:xfrm xmlns:a="http://schemas.openxmlformats.org/drawingml/2006/main" rot="16200000">
            <a:off x="2847351" y="3582130"/>
            <a:ext cx="1672254" cy="430887"/>
          </a:xfrm>
          <a:prstGeom xmlns:a="http://schemas.openxmlformats.org/drawingml/2006/main" prst="rect">
            <a:avLst/>
          </a:prstGeom>
          <a:noFill xmlns:a="http://schemas.openxmlformats.org/drawingml/2006/main"/>
        </p:spPr>
        <p:txBody>
          <a:bodyPr xmlns:a="http://schemas.openxmlformats.org/drawingml/2006/main" wrap="none" lIns="91440" tIns="45720" rIns="91440" bIns="45720">
            <a:spAutoFit/>
          </a:bodyPr>
          <a:lstStyle xmlns:a="http://schemas.openxmlformats.org/drawingml/2006/main"/>
          <a:p xmlns:a="http://schemas.openxmlformats.org/drawingml/2006/main">
            <a:pPr algn="ctr">
              <a:buNone/>
            </a:pPr>
            <a:r>
              <a:rPr sz="2200" b="0" cap="none" spc="0">
                <a:ln w="0"/>
                <a:solidFill>
                  <a:srgbClr val="3899B5"/>
                </a:solidFill>
                <a:effectLst>
                  <a:outerShdw blurRad="38100" dist="19050" dir="2700000" algn="tl" rotWithShape="0">
                    <a:schemeClr val="dk1">
                      <a:alpha val="40000"/>
                    </a:schemeClr>
                  </a:outerShdw>
                </a:effectLst>
                <a:latin typeface="Arial"/>
                <a:ea typeface="Arial"/>
                <a:cs typeface="Arial"/>
              </a:rPr>
              <a:t>EMPOWER</a:t>
            </a:r>
          </a:p>
        </p:txBody>
      </p:sp>
      <p:sp>
        <p:nvSpPr>
          <p:cNvPr id="49" name="Rectangle 48">
            <a:extLst xmlns:a="http://schemas.openxmlformats.org/drawingml/2006/main">
              <a:ext uri="{FF2B5EF4-FFF2-40B4-BE49-F238E27FC236}">
                <a16:creationId xmlns:a16="http://schemas.microsoft.com/office/drawing/2014/main" id="{1684B5A3-7D42-D97F-4D5F-62AA56570F95}"/>
              </a:ext>
            </a:extLst>
          </p:cNvPr>
          <p:cNvSpPr>
            <a:spLocks xmlns:a="http://schemas.openxmlformats.org/drawingml/2006/main" noGrp="1"/>
          </p:cNvSpPr>
          <p:nvPr/>
        </p:nvSpPr>
        <p:spPr>
          <a:xfrm xmlns:a="http://schemas.openxmlformats.org/drawingml/2006/main">
            <a:off x="5499734" y="6277016"/>
            <a:ext cx="1484702" cy="430887"/>
          </a:xfrm>
          <a:prstGeom xmlns:a="http://schemas.openxmlformats.org/drawingml/2006/main" prst="rect">
            <a:avLst/>
          </a:prstGeom>
          <a:noFill xmlns:a="http://schemas.openxmlformats.org/drawingml/2006/main"/>
        </p:spPr>
        <p:txBody>
          <a:bodyPr xmlns:a="http://schemas.openxmlformats.org/drawingml/2006/main" wrap="none" lIns="91440" tIns="45720" rIns="91440" bIns="45720">
            <a:spAutoFit/>
          </a:bodyPr>
          <a:lstStyle xmlns:a="http://schemas.openxmlformats.org/drawingml/2006/main"/>
          <a:p xmlns:a="http://schemas.openxmlformats.org/drawingml/2006/main">
            <a:pPr algn="ctr">
              <a:buNone/>
            </a:pPr>
            <a:r>
              <a:rPr sz="2200" b="0" cap="none" spc="0">
                <a:ln w="0"/>
                <a:solidFill>
                  <a:srgbClr val="205D6C"/>
                </a:solidFill>
                <a:effectLst>
                  <a:outerShdw blurRad="38100" dist="19050" dir="2700000" algn="tl" rotWithShape="0">
                    <a:schemeClr val="dk1">
                      <a:alpha val="40000"/>
                    </a:schemeClr>
                  </a:outerShdw>
                </a:effectLst>
                <a:latin typeface="Arial"/>
                <a:ea typeface="Arial"/>
                <a:cs typeface="Arial"/>
              </a:rPr>
              <a:t>CURIOUS</a:t>
            </a:r>
          </a:p>
        </p:txBody>
      </p:sp>
      <p:sp>
        <p:nvSpPr>
          <p:cNvPr id="50" name="Rectangle 49">
            <a:extLst xmlns:a="http://schemas.openxmlformats.org/drawingml/2006/main">
              <a:ext uri="{FF2B5EF4-FFF2-40B4-BE49-F238E27FC236}">
                <a16:creationId xmlns:a16="http://schemas.microsoft.com/office/drawing/2014/main" id="{83B6ACF5-92A7-4B53-3AE4-85C468F066F4}"/>
              </a:ext>
            </a:extLst>
          </p:cNvPr>
          <p:cNvSpPr>
            <a:spLocks xmlns:a="http://schemas.openxmlformats.org/drawingml/2006/main" noGrp="1"/>
          </p:cNvSpPr>
          <p:nvPr/>
        </p:nvSpPr>
        <p:spPr>
          <a:xfrm xmlns:a="http://schemas.openxmlformats.org/drawingml/2006/main" rot="5400000">
            <a:off x="2264564" y="8333348"/>
            <a:ext cx="2513701" cy="430887"/>
          </a:xfrm>
          <a:prstGeom xmlns:a="http://schemas.openxmlformats.org/drawingml/2006/main" prst="rect">
            <a:avLst/>
          </a:prstGeom>
          <a:noFill xmlns:a="http://schemas.openxmlformats.org/drawingml/2006/main"/>
        </p:spPr>
        <p:txBody>
          <a:bodyPr xmlns:a="http://schemas.openxmlformats.org/drawingml/2006/main" wrap="none" lIns="91440" tIns="45720" rIns="91440" bIns="45720">
            <a:spAutoFit/>
          </a:bodyPr>
          <a:lstStyle xmlns:a="http://schemas.openxmlformats.org/drawingml/2006/main"/>
          <a:p xmlns:a="http://schemas.openxmlformats.org/drawingml/2006/main">
            <a:pPr algn="ctr">
              <a:buNone/>
            </a:pPr>
            <a:r>
              <a:rPr sz="2200" b="0" cap="none" spc="0">
                <a:ln w="0"/>
                <a:solidFill>
                  <a:srgbClr val="F18700"/>
                </a:solidFill>
                <a:effectLst>
                  <a:outerShdw blurRad="38100" dist="19050" dir="2700000" algn="tl" rotWithShape="0">
                    <a:schemeClr val="dk1">
                      <a:alpha val="40000"/>
                    </a:schemeClr>
                  </a:outerShdw>
                </a:effectLst>
                <a:latin typeface="Arial"/>
                <a:ea typeface="Arial"/>
                <a:cs typeface="Arial"/>
              </a:rPr>
              <a:t>COLLABORATIVE</a:t>
            </a:r>
          </a:p>
        </p:txBody>
      </p:sp>
      <p:pic>
        <p:nvPicPr>
          <p:cNvPr id="8" name="Picture 7">
            <a:extLst xmlns:a="http://schemas.openxmlformats.org/drawingml/2006/main">
              <a:ext uri="{FF2B5EF4-FFF2-40B4-BE49-F238E27FC236}">
                <a16:creationId xmlns:a16="http://schemas.microsoft.com/office/drawing/2014/main" id="{1B079C2D-3135-430E-B5BD-D4D096FD40D9}"/>
              </a:ext>
            </a:extLst>
          </p:cNvPr>
          <p:cNvPicPr>
            <a:picLocks xmlns:a="http://schemas.openxmlformats.org/drawingml/2006/main" noChangeAspect="1"/>
          </p:cNvPicPr>
          <p:nvPr/>
        </p:nvPicPr>
        <p:blipFill>
          <a:blip xmlns:r="http://schemas.openxmlformats.org/officeDocument/2006/relationships" xmlns:a="http://schemas.openxmlformats.org/drawingml/2006/main" r:embed="R5d5835be59bf4b25"/>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Tree>
    <p:extLst>
      <p:ext uri="{BB962C8B-B14F-4D97-AF65-F5344CB8AC3E}">
        <p14:creationId xmlns:p14="http://schemas.microsoft.com/office/powerpoint/2010/main" val="1193314741"/>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E78D5847-941F-5919-0E4E-B0ABB954EDD4}"/>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65FE3191-999F-4E13-9B09-DE34246C1977}"/>
              </a:ext>
            </a:extLst>
          </p:cNvPr>
          <p:cNvPicPr>
            <a:picLocks xmlns:a="http://schemas.openxmlformats.org/drawingml/2006/main" noChangeAspect="1"/>
          </p:cNvPicPr>
          <p:nvPr/>
        </p:nvPicPr>
        <p:blipFill>
          <a:blip xmlns:r="http://schemas.openxmlformats.org/officeDocument/2006/relationships" xmlns:a="http://schemas.openxmlformats.org/drawingml/2006/main" r:embed="R4ebd224d52ee49f4"/>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C58A6BDE-C173-738C-1EB3-030986C2EDE4}"/>
              </a:ext>
            </a:extLst>
          </p:cNvPr>
          <p:cNvSpPr>
            <a:spLocks xmlns:a="http://schemas.openxmlformats.org/drawingml/2006/main" noGrp="1"/>
          </p:cNvSpPr>
          <p:nvPr/>
        </p:nvSpPr>
        <p:spPr>
          <a:xfrm xmlns:a="http://schemas.openxmlformats.org/drawingml/2006/main">
            <a:off x="407866" y="678605"/>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OUR VALUES</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D83A6C51-0EC3-3E6D-D2B0-DCF6CC0574BD}"/>
              </a:ext>
            </a:extLst>
          </p:cNvPr>
          <p:cNvSpPr>
            <a:spLocks xmlns:a="http://schemas.openxmlformats.org/drawingml/2006/main" noGrp="1"/>
          </p:cNvSpPr>
          <p:nvPr/>
        </p:nvSpPr>
        <p:spPr>
          <a:xfrm xmlns:a="http://schemas.openxmlformats.org/drawingml/2006/main">
            <a:off x="481688" y="1352427"/>
            <a:ext cx="6235935" cy="44307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Our values are at the heart of everything we do. They were created by colleagues across Catch22 and guide how we work together to support others.</a:t>
            </a:r>
          </a:p>
        </p:txBody>
      </p:sp>
      <p:sp>
        <p:nvSpPr>
          <p:cNvPr id="3" name="TextBox 2">
            <a:extLst xmlns:a="http://schemas.openxmlformats.org/drawingml/2006/main">
              <a:ext uri="{FF2B5EF4-FFF2-40B4-BE49-F238E27FC236}">
                <a16:creationId xmlns:a16="http://schemas.microsoft.com/office/drawing/2014/main" id="{B9223409-43F2-500A-02B9-0AFC658447DA}"/>
              </a:ext>
            </a:extLst>
          </p:cNvPr>
          <p:cNvSpPr>
            <a:spLocks xmlns:a="http://schemas.openxmlformats.org/drawingml/2006/main" noGrp="1"/>
          </p:cNvSpPr>
          <p:nvPr/>
        </p:nvSpPr>
        <p:spPr>
          <a:xfrm xmlns:a="http://schemas.openxmlformats.org/drawingml/2006/main">
            <a:off x="407866" y="5364018"/>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ADDITIONAL INFORMATION</a:t>
            </a:r>
          </a:p>
          <a:p xmlns:a="http://schemas.openxmlformats.org/drawingml/2006/main">
            <a:pPr>
              <a:spcAft>
                <a:spcPts val="800"/>
              </a:spcAft>
              <a:buNone/>
            </a:pPr>
            <a:r>
              <a:rPr sz="2000" b="1">
                <a:latin typeface="Arial"/>
                <a:ea typeface="Arial"/>
                <a:cs typeface="Arial"/>
              </a:rPr>
              <a:t> </a:t>
            </a:r>
            <a:endParaRPr b="1">
              <a:latin typeface="Arial"/>
              <a:ea typeface="Arial"/>
              <a:cs typeface="Arial"/>
            </a:endParaRPr>
          </a:p>
        </p:txBody>
      </p:sp>
      <p:sp>
        <p:nvSpPr>
          <p:cNvPr id="6" name="TextBox 5">
            <a:extLst xmlns:a="http://schemas.openxmlformats.org/drawingml/2006/main">
              <a:ext uri="{FF2B5EF4-FFF2-40B4-BE49-F238E27FC236}">
                <a16:creationId xmlns:a16="http://schemas.microsoft.com/office/drawing/2014/main" id="{CD41A466-8536-C0B2-81B4-D3A49DC84241}"/>
              </a:ext>
            </a:extLst>
          </p:cNvPr>
          <p:cNvSpPr>
            <a:spLocks xmlns:a="http://schemas.openxmlformats.org/drawingml/2006/main" noGrp="1"/>
          </p:cNvSpPr>
          <p:nvPr/>
        </p:nvSpPr>
        <p:spPr>
          <a:xfrm xmlns:a="http://schemas.openxmlformats.org/drawingml/2006/main">
            <a:off x="481688" y="6021209"/>
            <a:ext cx="6235935" cy="119167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The post holder will be required to comply with all policies and procedures issued by Catch22.</a:t>
            </a:r>
          </a:p>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This job description cannot cover every issue or task that may arise within the post at various times and the post-holder will be expected to carry out other duties from time to time which are broadly consistent with those in this document. </a:t>
            </a:r>
          </a:p>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This job description does not form part of the contract of employment.</a:t>
            </a:r>
          </a:p>
        </p:txBody>
      </p:sp>
      <p:sp>
        <p:nvSpPr>
          <p:cNvPr id="9" name="Rectangle 8">
            <a:extLst xmlns:a="http://schemas.openxmlformats.org/drawingml/2006/main">
              <a:ext uri="{FF2B5EF4-FFF2-40B4-BE49-F238E27FC236}">
                <a16:creationId xmlns:a16="http://schemas.microsoft.com/office/drawing/2014/main" id="{B89139BC-12ED-5D45-316D-BBD7792A1343}"/>
              </a:ext>
            </a:extLst>
          </p:cNvPr>
          <p:cNvSpPr>
            <a:spLocks xmlns:a="http://schemas.openxmlformats.org/drawingml/2006/main" noGrp="1"/>
          </p:cNvSpPr>
          <p:nvPr/>
        </p:nvSpPr>
        <p:spPr>
          <a:xfrm xmlns:a="http://schemas.openxmlformats.org/drawingml/2006/main">
            <a:off x="494321" y="1977916"/>
            <a:ext cx="3024554" cy="1557338"/>
          </a:xfrm>
          <a:prstGeom xmlns:a="http://schemas.openxmlformats.org/drawingml/2006/main" prst="rect">
            <a:avLst/>
          </a:prstGeom>
          <a:solidFill xmlns:a="http://schemas.openxmlformats.org/drawingml/2006/main">
            <a:srgbClr val="FBCC00"/>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28C5A704-7069-D5E6-F0C0-3D58D97E69C7}"/>
              </a:ext>
            </a:extLst>
          </p:cNvPr>
          <p:cNvSpPr>
            <a:spLocks xmlns:a="http://schemas.openxmlformats.org/drawingml/2006/main" noGrp="1"/>
          </p:cNvSpPr>
          <p:nvPr/>
        </p:nvSpPr>
        <p:spPr>
          <a:xfrm xmlns:a="http://schemas.openxmlformats.org/drawingml/2006/main">
            <a:off x="3693069" y="1971699"/>
            <a:ext cx="3024554" cy="1557338"/>
          </a:xfrm>
          <a:prstGeom xmlns:a="http://schemas.openxmlformats.org/drawingml/2006/main" prst="rect">
            <a:avLst/>
          </a:prstGeom>
          <a:solidFill xmlns:a="http://schemas.openxmlformats.org/drawingml/2006/main">
            <a:srgbClr val="3899B5"/>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3" name="Rectangle 12">
            <a:extLst xmlns:a="http://schemas.openxmlformats.org/drawingml/2006/main">
              <a:ext uri="{FF2B5EF4-FFF2-40B4-BE49-F238E27FC236}">
                <a16:creationId xmlns:a16="http://schemas.microsoft.com/office/drawing/2014/main" id="{41F047A0-28EA-ABD2-A3FF-B06049FC6E7A}"/>
              </a:ext>
            </a:extLst>
          </p:cNvPr>
          <p:cNvSpPr>
            <a:spLocks xmlns:a="http://schemas.openxmlformats.org/drawingml/2006/main" noGrp="1"/>
          </p:cNvSpPr>
          <p:nvPr/>
        </p:nvSpPr>
        <p:spPr>
          <a:xfrm xmlns:a="http://schemas.openxmlformats.org/drawingml/2006/main">
            <a:off x="3693068" y="3682871"/>
            <a:ext cx="3024554" cy="1557338"/>
          </a:xfrm>
          <a:prstGeom xmlns:a="http://schemas.openxmlformats.org/drawingml/2006/main" prst="rect">
            <a:avLst/>
          </a:prstGeom>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4" name="Rectangle 13">
            <a:extLst xmlns:a="http://schemas.openxmlformats.org/drawingml/2006/main">
              <a:ext uri="{FF2B5EF4-FFF2-40B4-BE49-F238E27FC236}">
                <a16:creationId xmlns:a16="http://schemas.microsoft.com/office/drawing/2014/main" id="{32CC8D66-4F02-6D71-6F5A-6C6A438A3AD2}"/>
              </a:ext>
            </a:extLst>
          </p:cNvPr>
          <p:cNvSpPr>
            <a:spLocks xmlns:a="http://schemas.openxmlformats.org/drawingml/2006/main" noGrp="1"/>
          </p:cNvSpPr>
          <p:nvPr/>
        </p:nvSpPr>
        <p:spPr>
          <a:xfrm xmlns:a="http://schemas.openxmlformats.org/drawingml/2006/main">
            <a:off x="484202" y="3682871"/>
            <a:ext cx="3024554" cy="1557338"/>
          </a:xfrm>
          <a:prstGeom xmlns:a="http://schemas.openxmlformats.org/drawingml/2006/main" prst="rect">
            <a:avLst/>
          </a:prstGeom>
          <a:solidFill xmlns:a="http://schemas.openxmlformats.org/drawingml/2006/main">
            <a:srgbClr val="F18700"/>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15" name="Graphic 14">
            <a:extLst xmlns:a="http://schemas.openxmlformats.org/drawingml/2006/main">
              <a:ext uri="{FF2B5EF4-FFF2-40B4-BE49-F238E27FC236}">
                <a16:creationId xmlns:a16="http://schemas.microsoft.com/office/drawing/2014/main" id="{8010964A-5205-4F7A-AFFF-35542913D449}"/>
              </a:ext>
            </a:extLst>
          </p:cNvPr>
          <p:cNvPicPr>
            <a:picLocks xmlns:a="http://schemas.openxmlformats.org/drawingml/2006/main" noChangeAspect="1"/>
          </p:cNvPicPr>
          <p:nvPr/>
        </p:nvPicPr>
        <p:blipFill>
          <a:blip xmlns:r="http://schemas.openxmlformats.org/officeDocument/2006/relationships" xmlns:a="http://schemas.openxmlformats.org/drawingml/2006/main" r:embed="Rdc9aea889de34704">
            <a:extLst>
              <a:ext uri="{96DAC541-7B7A-43D3-8B79-37D633B846F1}">
                <asvg:svgBlip xmlns:asvg="http://schemas.microsoft.com/office/drawing/2016/SVG/main" r:embed="Rdced8f4248f64e76"/>
              </a:ext>
            </a:extLst>
          </a:blip>
          <a:stretch xmlns:a="http://schemas.openxmlformats.org/drawingml/2006/main">
            <a:fillRect l="0" t="0" r="0" b="0"/>
          </a:stretch>
        </p:blipFill>
        <p:spPr>
          <a:xfrm xmlns:a="http://schemas.openxmlformats.org/drawingml/2006/main">
            <a:off x="3701041" y="3813941"/>
            <a:ext cx="1290222" cy="1333353"/>
          </a:xfrm>
          <a:prstGeom xmlns:a="http://schemas.openxmlformats.org/drawingml/2006/main" prst="rect">
            <a:avLst/>
          </a:prstGeom>
        </p:spPr>
      </p:pic>
      <p:pic>
        <p:nvPicPr>
          <p:cNvPr id="16" name="Graphic 15">
            <a:extLst xmlns:a="http://schemas.openxmlformats.org/drawingml/2006/main">
              <a:ext uri="{FF2B5EF4-FFF2-40B4-BE49-F238E27FC236}">
                <a16:creationId xmlns:a16="http://schemas.microsoft.com/office/drawing/2014/main" id="{2CA33C13-5E9C-4B97-8ED6-87C08CD7A863}"/>
              </a:ext>
            </a:extLst>
          </p:cNvPr>
          <p:cNvPicPr>
            <a:picLocks xmlns:a="http://schemas.openxmlformats.org/drawingml/2006/main" noChangeAspect="1"/>
          </p:cNvPicPr>
          <p:nvPr/>
        </p:nvPicPr>
        <p:blipFill>
          <a:blip xmlns:r="http://schemas.openxmlformats.org/officeDocument/2006/relationships" xmlns:a="http://schemas.openxmlformats.org/drawingml/2006/main" r:embed="Rcc90fbba593e4493">
            <a:extLst>
              <a:ext uri="{96DAC541-7B7A-43D3-8B79-37D633B846F1}">
                <asvg:svgBlip xmlns:asvg="http://schemas.microsoft.com/office/drawing/2016/SVG/main" r:embed="R3b14edf87cde426f"/>
              </a:ext>
            </a:extLst>
          </a:blip>
          <a:stretch xmlns:a="http://schemas.openxmlformats.org/drawingml/2006/main">
            <a:fillRect l="0" t="0" r="0" b="0"/>
          </a:stretch>
        </p:blipFill>
        <p:spPr>
          <a:xfrm xmlns:a="http://schemas.openxmlformats.org/drawingml/2006/main">
            <a:off x="567696" y="3717673"/>
            <a:ext cx="1287004" cy="1381319"/>
          </a:xfrm>
          <a:prstGeom xmlns:a="http://schemas.openxmlformats.org/drawingml/2006/main" prst="rect">
            <a:avLst/>
          </a:prstGeom>
        </p:spPr>
      </p:pic>
      <p:pic>
        <p:nvPicPr>
          <p:cNvPr id="17" name="Graphic 16">
            <a:extLst xmlns:a="http://schemas.openxmlformats.org/drawingml/2006/main">
              <a:ext uri="{FF2B5EF4-FFF2-40B4-BE49-F238E27FC236}">
                <a16:creationId xmlns:a16="http://schemas.microsoft.com/office/drawing/2014/main" id="{05CB4FC4-E337-4AC1-86B1-8FFAD6D460D6}"/>
              </a:ext>
            </a:extLst>
          </p:cNvPr>
          <p:cNvPicPr>
            <a:picLocks xmlns:a="http://schemas.openxmlformats.org/drawingml/2006/main" noChangeAspect="1"/>
          </p:cNvPicPr>
          <p:nvPr/>
        </p:nvPicPr>
        <p:blipFill>
          <a:blip xmlns:r="http://schemas.openxmlformats.org/officeDocument/2006/relationships" xmlns:a="http://schemas.openxmlformats.org/drawingml/2006/main" r:embed="R58df4a502c7a4139">
            <a:extLst>
              <a:ext uri="{96DAC541-7B7A-43D3-8B79-37D633B846F1}">
                <asvg:svgBlip xmlns:asvg="http://schemas.microsoft.com/office/drawing/2016/SVG/main" r:embed="R99b417224ec74996"/>
              </a:ext>
            </a:extLst>
          </a:blip>
          <a:stretch xmlns:a="http://schemas.openxmlformats.org/drawingml/2006/main">
            <a:fillRect l="0" t="0" r="0" b="0"/>
          </a:stretch>
        </p:blipFill>
        <p:spPr>
          <a:xfrm xmlns:a="http://schemas.openxmlformats.org/drawingml/2006/main" rot="20028971">
            <a:off x="3737032" y="2212712"/>
            <a:ext cx="1282607" cy="1322168"/>
          </a:xfrm>
          <a:prstGeom xmlns:a="http://schemas.openxmlformats.org/drawingml/2006/main" prst="rect">
            <a:avLst/>
          </a:prstGeom>
        </p:spPr>
      </p:pic>
      <p:pic>
        <p:nvPicPr>
          <p:cNvPr id="18" name="Graphic 17">
            <a:extLst xmlns:a="http://schemas.openxmlformats.org/drawingml/2006/main">
              <a:ext uri="{FF2B5EF4-FFF2-40B4-BE49-F238E27FC236}">
                <a16:creationId xmlns:a16="http://schemas.microsoft.com/office/drawing/2014/main" id="{36EF1EEA-C28B-41E8-8015-9D5418D79164}"/>
              </a:ext>
            </a:extLst>
          </p:cNvPr>
          <p:cNvPicPr>
            <a:picLocks xmlns:a="http://schemas.openxmlformats.org/drawingml/2006/main" noChangeAspect="1"/>
          </p:cNvPicPr>
          <p:nvPr/>
        </p:nvPicPr>
        <p:blipFill>
          <a:blip xmlns:r="http://schemas.openxmlformats.org/officeDocument/2006/relationships" xmlns:a="http://schemas.openxmlformats.org/drawingml/2006/main" r:embed="Rabcc6b0cc79f4e7f">
            <a:extLst>
              <a:ext uri="{96DAC541-7B7A-43D3-8B79-37D633B846F1}">
                <asvg:svgBlip xmlns:asvg="http://schemas.microsoft.com/office/drawing/2016/SVG/main" r:embed="Ra312ea2ed801459b"/>
              </a:ext>
            </a:extLst>
          </a:blip>
          <a:stretch xmlns:a="http://schemas.openxmlformats.org/drawingml/2006/main">
            <a:fillRect l="0" t="0" r="0" b="0"/>
          </a:stretch>
        </p:blipFill>
        <p:spPr>
          <a:xfrm xmlns:a="http://schemas.openxmlformats.org/drawingml/2006/main">
            <a:off x="422897" y="2079350"/>
            <a:ext cx="1548691" cy="1491454"/>
          </a:xfrm>
          <a:prstGeom xmlns:a="http://schemas.openxmlformats.org/drawingml/2006/main" prst="rect">
            <a:avLst/>
          </a:prstGeom>
        </p:spPr>
      </p:pic>
      <p:sp>
        <p:nvSpPr>
          <p:cNvPr id="20" name="TextBox 19">
            <a:extLst xmlns:a="http://schemas.openxmlformats.org/drawingml/2006/main">
              <a:ext uri="{FF2B5EF4-FFF2-40B4-BE49-F238E27FC236}">
                <a16:creationId xmlns:a16="http://schemas.microsoft.com/office/drawing/2014/main" id="{F8E12FA2-6FD4-2719-631F-FB07B6F028AE}"/>
              </a:ext>
            </a:extLst>
          </p:cNvPr>
          <p:cNvSpPr>
            <a:spLocks xmlns:a="http://schemas.openxmlformats.org/drawingml/2006/main" noGrp="1"/>
          </p:cNvSpPr>
          <p:nvPr/>
        </p:nvSpPr>
        <p:spPr>
          <a:xfrm xmlns:a="http://schemas.openxmlformats.org/drawingml/2006/main">
            <a:off x="1810420" y="2271035"/>
            <a:ext cx="1779879" cy="97110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200" b="1">
                <a:solidFill>
                  <a:srgbClr val="205D6C"/>
                </a:solidFill>
                <a:latin typeface="Arial"/>
                <a:ea typeface="Arial"/>
                <a:cs typeface="Arial"/>
              </a:rPr>
              <a:t>We’re compassionate</a:t>
            </a:r>
            <a:r>
              <a:rPr sz="1200" b="1">
                <a:solidFill>
                  <a:schemeClr val="tx1">
                    <a:lumMod val="85000"/>
                    <a:lumOff val="15000"/>
                  </a:schemeClr>
                </a:solidFill>
                <a:latin typeface="Arial"/>
                <a:ea typeface="Arial"/>
                <a:cs typeface="Arial"/>
              </a:rPr>
              <a:t> </a:t>
            </a:r>
          </a:p>
          <a:p xmlns:a="http://schemas.openxmlformats.org/drawingml/2006/main">
            <a:pPr>
              <a:lnSpc>
                <a:spcPct val="107000"/>
              </a:lnSpc>
              <a:spcAft>
                <a:spcPts val="800"/>
              </a:spcAft>
              <a:buNone/>
            </a:pPr>
            <a:r>
              <a:rPr sz="1200">
                <a:solidFill>
                  <a:schemeClr val="tx1">
                    <a:lumMod val="85000"/>
                    <a:lumOff val="15000"/>
                  </a:schemeClr>
                </a:solidFill>
                <a:latin typeface="Arial"/>
                <a:ea typeface="Arial"/>
                <a:cs typeface="Arial"/>
              </a:rPr>
              <a:t>W</a:t>
            </a:r>
            <a:r>
              <a:rPr sz="1200">
                <a:solidFill>
                  <a:schemeClr val="tx1">
                    <a:lumMod val="85000"/>
                    <a:lumOff val="15000"/>
                  </a:schemeClr>
                </a:solidFill>
                <a:latin typeface="Arial"/>
                <a:ea typeface="Arial"/>
                <a:cs typeface="Arial"/>
              </a:rPr>
              <a:t>e care about people, supporting them to move forward.</a:t>
            </a:r>
          </a:p>
        </p:txBody>
      </p:sp>
      <p:sp>
        <p:nvSpPr>
          <p:cNvPr id="22" name="TextBox 21">
            <a:extLst xmlns:a="http://schemas.openxmlformats.org/drawingml/2006/main">
              <a:ext uri="{FF2B5EF4-FFF2-40B4-BE49-F238E27FC236}">
                <a16:creationId xmlns:a16="http://schemas.microsoft.com/office/drawing/2014/main" id="{DFDB11C7-9B5D-82A5-2319-6CFF4042E43D}"/>
              </a:ext>
            </a:extLst>
          </p:cNvPr>
          <p:cNvSpPr>
            <a:spLocks xmlns:a="http://schemas.openxmlformats.org/drawingml/2006/main" noGrp="1"/>
          </p:cNvSpPr>
          <p:nvPr/>
        </p:nvSpPr>
        <p:spPr>
          <a:xfrm xmlns:a="http://schemas.openxmlformats.org/drawingml/2006/main">
            <a:off x="4881164" y="2264818"/>
            <a:ext cx="1725607" cy="97110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200" b="1">
                <a:solidFill>
                  <a:srgbClr val="D5E9F2"/>
                </a:solidFill>
                <a:latin typeface="Arial"/>
                <a:ea typeface="Arial"/>
                <a:cs typeface="Arial"/>
              </a:rPr>
              <a:t>We empower others</a:t>
            </a:r>
          </a:p>
          <a:p xmlns:a="http://schemas.openxmlformats.org/drawingml/2006/main">
            <a:pPr>
              <a:lnSpc>
                <a:spcPct val="107000"/>
              </a:lnSpc>
              <a:spcAft>
                <a:spcPts val="800"/>
              </a:spcAft>
              <a:buNone/>
            </a:pPr>
            <a:r>
              <a:rPr sz="1200">
                <a:solidFill>
                  <a:schemeClr val="bg1"/>
                </a:solidFill>
                <a:latin typeface="Arial"/>
                <a:ea typeface="Arial"/>
                <a:cs typeface="Arial"/>
              </a:rPr>
              <a:t>W</a:t>
            </a:r>
            <a:r>
              <a:rPr sz="1200">
                <a:solidFill>
                  <a:schemeClr val="bg1"/>
                </a:solidFill>
                <a:latin typeface="Arial"/>
                <a:ea typeface="Arial"/>
                <a:cs typeface="Arial"/>
              </a:rPr>
              <a:t>e give people the knowledge, skills, and opportunities to thrive.</a:t>
            </a:r>
          </a:p>
        </p:txBody>
      </p:sp>
      <p:sp>
        <p:nvSpPr>
          <p:cNvPr id="24" name="TextBox 23">
            <a:extLst xmlns:a="http://schemas.openxmlformats.org/drawingml/2006/main">
              <a:ext uri="{FF2B5EF4-FFF2-40B4-BE49-F238E27FC236}">
                <a16:creationId xmlns:a16="http://schemas.microsoft.com/office/drawing/2014/main" id="{88BC75DB-79A3-D00F-7F08-E41BE200C18E}"/>
              </a:ext>
            </a:extLst>
          </p:cNvPr>
          <p:cNvSpPr>
            <a:spLocks xmlns:a="http://schemas.openxmlformats.org/drawingml/2006/main" noGrp="1"/>
          </p:cNvSpPr>
          <p:nvPr/>
        </p:nvSpPr>
        <p:spPr>
          <a:xfrm xmlns:a="http://schemas.openxmlformats.org/drawingml/2006/main">
            <a:off x="1822885" y="3876284"/>
            <a:ext cx="1395872" cy="117051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200" b="1">
                <a:solidFill>
                  <a:srgbClr val="D5E9F2"/>
                </a:solidFill>
                <a:latin typeface="Arial"/>
                <a:ea typeface="Arial"/>
                <a:cs typeface="Arial"/>
              </a:rPr>
              <a:t>We’re collaborative</a:t>
            </a:r>
          </a:p>
          <a:p xmlns:a="http://schemas.openxmlformats.org/drawingml/2006/main">
            <a:pPr>
              <a:lnSpc>
                <a:spcPct val="107000"/>
              </a:lnSpc>
              <a:spcAft>
                <a:spcPts val="800"/>
              </a:spcAft>
              <a:buNone/>
            </a:pPr>
            <a:r>
              <a:rPr sz="1200">
                <a:solidFill>
                  <a:schemeClr val="bg1"/>
                </a:solidFill>
                <a:latin typeface="Arial"/>
                <a:ea typeface="Arial"/>
                <a:cs typeface="Arial"/>
              </a:rPr>
              <a:t>W</a:t>
            </a:r>
            <a:r>
              <a:rPr sz="1200">
                <a:solidFill>
                  <a:schemeClr val="bg1"/>
                </a:solidFill>
                <a:latin typeface="Arial"/>
                <a:ea typeface="Arial"/>
                <a:cs typeface="Arial"/>
              </a:rPr>
              <a:t>e do things with people, not to them.</a:t>
            </a:r>
          </a:p>
        </p:txBody>
      </p:sp>
      <p:sp>
        <p:nvSpPr>
          <p:cNvPr id="26" name="TextBox 25">
            <a:extLst xmlns:a="http://schemas.openxmlformats.org/drawingml/2006/main">
              <a:ext uri="{FF2B5EF4-FFF2-40B4-BE49-F238E27FC236}">
                <a16:creationId xmlns:a16="http://schemas.microsoft.com/office/drawing/2014/main" id="{B410FCF6-76B4-CFE0-01A4-2EF27D8A55CB}"/>
              </a:ext>
            </a:extLst>
          </p:cNvPr>
          <p:cNvSpPr>
            <a:spLocks xmlns:a="http://schemas.openxmlformats.org/drawingml/2006/main" noGrp="1"/>
          </p:cNvSpPr>
          <p:nvPr/>
        </p:nvSpPr>
        <p:spPr>
          <a:xfrm xmlns:a="http://schemas.openxmlformats.org/drawingml/2006/main">
            <a:off x="4881164" y="3975990"/>
            <a:ext cx="1755235" cy="97110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200" b="1">
                <a:solidFill>
                  <a:srgbClr val="D5E9F2"/>
                </a:solidFill>
                <a:latin typeface="Arial"/>
                <a:ea typeface="Arial"/>
                <a:cs typeface="Arial"/>
              </a:rPr>
              <a:t>We’re curious </a:t>
            </a:r>
          </a:p>
          <a:p xmlns:a="http://schemas.openxmlformats.org/drawingml/2006/main">
            <a:pPr>
              <a:lnSpc>
                <a:spcPct val="107000"/>
              </a:lnSpc>
              <a:spcAft>
                <a:spcPts val="800"/>
              </a:spcAft>
              <a:buNone/>
            </a:pPr>
            <a:r>
              <a:rPr sz="1200">
                <a:solidFill>
                  <a:schemeClr val="bg1"/>
                </a:solidFill>
                <a:latin typeface="Arial"/>
                <a:ea typeface="Arial"/>
                <a:cs typeface="Arial"/>
              </a:rPr>
              <a:t>W</a:t>
            </a:r>
            <a:r>
              <a:rPr sz="1200">
                <a:solidFill>
                  <a:schemeClr val="bg1"/>
                </a:solidFill>
                <a:latin typeface="Arial"/>
                <a:ea typeface="Arial"/>
                <a:cs typeface="Arial"/>
              </a:rPr>
              <a:t>e explore, innovate, and challenge to improve what we do.</a:t>
            </a:r>
          </a:p>
        </p:txBody>
      </p:sp>
      <p:pic>
        <p:nvPicPr>
          <p:cNvPr id="2" name="Picture 1">
            <a:extLst xmlns:a="http://schemas.openxmlformats.org/drawingml/2006/main">
              <a:ext uri="{FF2B5EF4-FFF2-40B4-BE49-F238E27FC236}">
                <a16:creationId xmlns:a16="http://schemas.microsoft.com/office/drawing/2014/main" id="{AA1C72FA-7CB1-4EA6-B297-33ED35368E94}"/>
              </a:ext>
            </a:extLst>
          </p:cNvPr>
          <p:cNvPicPr>
            <a:picLocks xmlns:a="http://schemas.openxmlformats.org/drawingml/2006/main" noChangeAspect="1"/>
          </p:cNvPicPr>
          <p:nvPr/>
        </p:nvPicPr>
        <p:blipFill>
          <a:blip xmlns:r="http://schemas.openxmlformats.org/officeDocument/2006/relationships" xmlns:a="http://schemas.openxmlformats.org/drawingml/2006/main" r:embed="R29a2a9f01955438f"/>
          <a:stretch xmlns:a="http://schemas.openxmlformats.org/drawingml/2006/main">
            <a:fillRect l="0" t="0" r="0" b="0"/>
          </a:stretch>
        </p:blipFill>
        <p:spPr>
          <a:xfrm xmlns:a="http://schemas.openxmlformats.org/drawingml/2006/main">
            <a:off x="977584" y="7756623"/>
            <a:ext cx="5082581" cy="2933308"/>
          </a:xfrm>
          <a:prstGeom xmlns:a="http://schemas.openxmlformats.org/drawingml/2006/main" prst="rect">
            <a:avLst/>
          </a:prstGeom>
        </p:spPr>
      </p:pic>
    </p:spTree>
    <p:extLst>
      <p:ext uri="{BB962C8B-B14F-4D97-AF65-F5344CB8AC3E}">
        <p14:creationId xmlns:p14="http://schemas.microsoft.com/office/powerpoint/2010/main" val="2806099110"/>
      </p:ext>
    </p:extLst>
  </p:cSld>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2026-10-21T14:05:28.4110000Z</dcterms:created>
  <dcterms:modified xsi:type="dcterms:W3CDTF">2026-10-21T14:05:28.4110000Z</dcterms:modified>
</coreProperties>
</file>