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7199313" cy="10691813"/>
  <p:notesSz cx="6858000" cy="9144000"/>
  <p:defaultTextStyle>
    <a:defPPr>
      <a:buNone/>
    </a:defPPr>
    <a:lvl1pPr marL="0" algn="l" defTabSz="457200">
      <a:buNone/>
      <a:defRPr sz="1800" kern="1200">
        <a:solidFill>
          <a:schemeClr val="tx1"/>
        </a:solidFill>
        <a:latin typeface="+mn-lt"/>
        <a:ea typeface="+mn-lt"/>
        <a:cs typeface="+mn-lt"/>
      </a:defRPr>
    </a:lvl1pPr>
    <a:lvl2pPr marL="457200" algn="l" defTabSz="457200">
      <a:buNone/>
      <a:defRPr sz="1800" kern="1200">
        <a:solidFill>
          <a:schemeClr val="tx1"/>
        </a:solidFill>
        <a:latin typeface="+mn-lt"/>
        <a:ea typeface="+mn-lt"/>
        <a:cs typeface="+mn-lt"/>
      </a:defRPr>
    </a:lvl2pPr>
    <a:lvl3pPr marL="914400" algn="l" defTabSz="457200">
      <a:buNone/>
      <a:defRPr sz="1800" kern="1200">
        <a:solidFill>
          <a:schemeClr val="tx1"/>
        </a:solidFill>
        <a:latin typeface="+mn-lt"/>
        <a:ea typeface="+mn-lt"/>
        <a:cs typeface="+mn-lt"/>
      </a:defRPr>
    </a:lvl3pPr>
    <a:lvl4pPr marL="1371600" algn="l" defTabSz="457200">
      <a:buNone/>
      <a:defRPr sz="1800" kern="1200">
        <a:solidFill>
          <a:schemeClr val="tx1"/>
        </a:solidFill>
        <a:latin typeface="+mn-lt"/>
        <a:ea typeface="+mn-lt"/>
        <a:cs typeface="+mn-lt"/>
      </a:defRPr>
    </a:lvl4pPr>
    <a:lvl5pPr marL="1828800" algn="l" defTabSz="457200">
      <a:buNone/>
      <a:defRPr sz="1800" kern="1200">
        <a:solidFill>
          <a:schemeClr val="tx1"/>
        </a:solidFill>
        <a:latin typeface="+mn-lt"/>
        <a:ea typeface="+mn-lt"/>
        <a:cs typeface="+mn-lt"/>
      </a:defRPr>
    </a:lvl5pPr>
    <a:lvl6pPr marL="2286000" algn="l" defTabSz="457200">
      <a:buNone/>
      <a:defRPr sz="1800" kern="1200">
        <a:solidFill>
          <a:schemeClr val="tx1"/>
        </a:solidFill>
        <a:latin typeface="+mn-lt"/>
        <a:ea typeface="+mn-lt"/>
        <a:cs typeface="+mn-lt"/>
      </a:defRPr>
    </a:lvl6pPr>
    <a:lvl7pPr marL="2743200" algn="l" defTabSz="457200">
      <a:buNone/>
      <a:defRPr sz="1800" kern="1200">
        <a:solidFill>
          <a:schemeClr val="tx1"/>
        </a:solidFill>
        <a:latin typeface="+mn-lt"/>
        <a:ea typeface="+mn-lt"/>
        <a:cs typeface="+mn-lt"/>
      </a:defRPr>
    </a:lvl7pPr>
    <a:lvl8pPr marL="3200400" algn="l" defTabSz="457200">
      <a:buNone/>
      <a:defRPr sz="1800" kern="1200">
        <a:solidFill>
          <a:schemeClr val="tx1"/>
        </a:solidFill>
        <a:latin typeface="+mn-lt"/>
        <a:ea typeface="+mn-lt"/>
        <a:cs typeface="+mn-lt"/>
      </a:defRPr>
    </a:lvl8pPr>
    <a:lvl9pPr marL="3657600" algn="l" defTabSz="4572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325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Catch22_NJG_Compliance_and_Administration_National Jobs Guarantee.docx;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Catch22_NJG_Compliance_and_Administration_National Jobs Guarantee.docx;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Catch22_NJG_Compliance_and_Administration_National Jobs Guarantee.docx;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Catch22_NJG_Compliance_and_Administration_National Jobs Guarantee.docx;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Catch22_NJG_Compliance_and_Administration_National Jobs Guarantee.docx;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Catch22_NJG_Compliance_and_Administration_National Jobs Guarantee.docx;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Catch22_NJG_Compliance_and_Administration_National Jobs Guarantee.docx;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Catch22_NJG_Compliance_and_Administration_National Jobs Guarantee.docx;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Catch22_NJG_Compliance_and_Administration_National Jobs Guarantee.docx;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Catch22_NJG_Compliance_and_Administration_National Jobs Guarantee.docx;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Catch22_NJG_Compliance_and_Administration_National Jobs Guarantee.docx; design: Job description template.pptx.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A72C9-3D60-47D4-867D-B25D0E84828A}"/>
              </a:ext>
            </a:extLst>
          </p:cNvPr>
          <p:cNvSpPr>
            <a:spLocks noGrp="1"/>
          </p:cNvSpPr>
          <p:nvPr>
            <p:ph type="ctrTitle"/>
          </p:nvPr>
        </p:nvSpPr>
        <p:spPr>
          <a:xfrm>
            <a:off x="539949" y="1749795"/>
            <a:ext cx="6119416" cy="3722335"/>
          </a:xfrm>
        </p:spPr>
        <p:txBody>
          <a:bodyPr anchor="b"/>
          <a:lstStyle>
            <a:lvl1pPr algn="ctr">
              <a:buNone/>
              <a:defRPr sz="4724"/>
            </a:lvl1pPr>
          </a:lstStyle>
          <a:p>
            <a:r>
              <a:t>Click to edit Master title style</a:t>
            </a:r>
          </a:p>
        </p:txBody>
      </p:sp>
      <p:sp>
        <p:nvSpPr>
          <p:cNvPr id="3" name="Subtitle 2">
            <a:extLst>
              <a:ext uri="{FF2B5EF4-FFF2-40B4-BE49-F238E27FC236}">
                <a16:creationId xmlns:a16="http://schemas.microsoft.com/office/drawing/2014/main" id="{3EF3FA1D-FE5D-4BDA-87FD-28E8C1F6FB46}"/>
              </a:ext>
            </a:extLst>
          </p:cNvPr>
          <p:cNvSpPr>
            <a:spLocks noGrp="1"/>
          </p:cNvSpPr>
          <p:nvPr>
            <p:ph type="subTitle" idx="1"/>
          </p:nvPr>
        </p:nvSpPr>
        <p:spPr>
          <a:xfrm>
            <a:off x="899914" y="5615678"/>
            <a:ext cx="5399485" cy="2581379"/>
          </a:xfrm>
        </p:spPr>
        <p:txBody>
          <a:bodyPr/>
          <a:lstStyle>
            <a:lvl1pPr marL="0" indent="0" algn="ctr">
              <a:buNone/>
              <a:defRPr sz="1890"/>
            </a:lvl1pPr>
            <a:lvl2pPr marL="359954" indent="0" algn="ctr">
              <a:buNone/>
              <a:defRPr sz="1575"/>
            </a:lvl2pPr>
            <a:lvl3pPr marL="719907" indent="0" algn="ctr">
              <a:buNone/>
              <a:defRPr sz="1417"/>
            </a:lvl3pPr>
            <a:lvl4pPr marL="1079861" indent="0" algn="ctr">
              <a:buNone/>
              <a:defRPr sz="1260"/>
            </a:lvl4pPr>
            <a:lvl5pPr marL="1439814" indent="0" algn="ctr">
              <a:buNone/>
              <a:defRPr sz="1260"/>
            </a:lvl5pPr>
            <a:lvl6pPr marL="1799768" indent="0" algn="ctr">
              <a:buNone/>
              <a:defRPr sz="1260"/>
            </a:lvl6pPr>
            <a:lvl7pPr marL="2159721" indent="0" algn="ctr">
              <a:buNone/>
              <a:defRPr sz="1260"/>
            </a:lvl7pPr>
            <a:lvl8pPr marL="2519675" indent="0" algn="ctr">
              <a:buNone/>
              <a:defRPr sz="1260"/>
            </a:lvl8pPr>
            <a:lvl9pPr marL="2879628" indent="0" algn="ctr">
              <a:buNone/>
              <a:defRPr sz="1260"/>
            </a:lvl9pPr>
          </a:lstStyle>
          <a:p>
            <a:r>
              <a:t>Click to edit Master subtitle style</a:t>
            </a:r>
          </a:p>
        </p:txBody>
      </p:sp>
      <p:sp>
        <p:nvSpPr>
          <p:cNvPr id="4" name="Date Placeholder 3">
            <a:extLst>
              <a:ext uri="{FF2B5EF4-FFF2-40B4-BE49-F238E27FC236}">
                <a16:creationId xmlns:a16="http://schemas.microsoft.com/office/drawing/2014/main" id="{F0ACA621-6EFC-43ED-B6D1-BB7D1550C19D}"/>
              </a:ext>
            </a:extLst>
          </p:cNvPr>
          <p:cNvSpPr>
            <a:spLocks noGrp="1"/>
          </p:cNvSpPr>
          <p:nvPr>
            <p:ph type="dt" idx="10"/>
          </p:nvPr>
        </p:nvSpPr>
        <p:spPr/>
        <p:txBody>
          <a:bodyPr/>
          <a:lstStyle/>
          <a:p>
            <a:fld id="{2D536386-C03D-9145-B9B6-E2C5BB69DA3A}" type="datetimeFigureOut">
              <a:t>11/5/2026</a:t>
            </a:fld>
            <a:endParaRPr/>
          </a:p>
        </p:txBody>
      </p:sp>
      <p:sp>
        <p:nvSpPr>
          <p:cNvPr id="5" name="Footer Placeholder 4">
            <a:extLst>
              <a:ext uri="{FF2B5EF4-FFF2-40B4-BE49-F238E27FC236}">
                <a16:creationId xmlns:a16="http://schemas.microsoft.com/office/drawing/2014/main" id="{7DE918CA-5C13-474F-9595-3BE8B7FF3F35}"/>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B2D44E6-5A96-4019-9EF1-CA7FC7121630}"/>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59C76-5C15-4ADC-B1E1-9278DF701905}"/>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FB799F4F-254B-4F2A-A254-AE45D9758647}"/>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308E17DD-2519-47E8-B4A8-78437B07FDD9}"/>
              </a:ext>
            </a:extLst>
          </p:cNvPr>
          <p:cNvSpPr>
            <a:spLocks noGrp="1"/>
          </p:cNvSpPr>
          <p:nvPr>
            <p:ph type="dt" idx="10"/>
          </p:nvPr>
        </p:nvSpPr>
        <p:spPr/>
        <p:txBody>
          <a:bodyPr/>
          <a:lstStyle/>
          <a:p>
            <a:fld id="{2D536386-C03D-9145-B9B6-E2C5BB69DA3A}" type="datetimeFigureOut">
              <a:t>11/5/2026</a:t>
            </a:fld>
            <a:endParaRPr/>
          </a:p>
        </p:txBody>
      </p:sp>
      <p:sp>
        <p:nvSpPr>
          <p:cNvPr id="5" name="Footer Placeholder 4">
            <a:extLst>
              <a:ext uri="{FF2B5EF4-FFF2-40B4-BE49-F238E27FC236}">
                <a16:creationId xmlns:a16="http://schemas.microsoft.com/office/drawing/2014/main" id="{4EF5BF97-DF20-4BAB-A6F0-02F30E8EC15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5D401647-ECA8-4F4B-83E6-B5CABCCCCE7E}"/>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FE96F-F4BB-46C3-8473-8C39B04A50C5}"/>
              </a:ext>
            </a:extLst>
          </p:cNvPr>
          <p:cNvSpPr>
            <a:spLocks noGrp="1"/>
          </p:cNvSpPr>
          <p:nvPr>
            <p:ph type="title"/>
          </p:nvPr>
        </p:nvSpPr>
        <p:spPr>
          <a:xfrm>
            <a:off x="491204" y="2665532"/>
            <a:ext cx="6209407" cy="4447496"/>
          </a:xfrm>
        </p:spPr>
        <p:txBody>
          <a:bodyPr anchor="b"/>
          <a:lstStyle>
            <a:lvl1pPr>
              <a:buNone/>
              <a:defRPr sz="4724"/>
            </a:lvl1pPr>
          </a:lstStyle>
          <a:p>
            <a:r>
              <a:t>Click to edit Master title style</a:t>
            </a:r>
          </a:p>
        </p:txBody>
      </p:sp>
      <p:sp>
        <p:nvSpPr>
          <p:cNvPr id="3" name="Text Placeholder 2">
            <a:extLst>
              <a:ext uri="{FF2B5EF4-FFF2-40B4-BE49-F238E27FC236}">
                <a16:creationId xmlns:a16="http://schemas.microsoft.com/office/drawing/2014/main" id="{3C0136AF-5404-4566-8F71-4C746CE676C7}"/>
              </a:ext>
            </a:extLst>
          </p:cNvPr>
          <p:cNvSpPr>
            <a:spLocks noGrp="1"/>
          </p:cNvSpPr>
          <p:nvPr>
            <p:ph type="body" idx="1"/>
          </p:nvPr>
        </p:nvSpPr>
        <p:spPr>
          <a:xfrm>
            <a:off x="491204" y="7155103"/>
            <a:ext cx="6209407" cy="2338833"/>
          </a:xfrm>
        </p:spPr>
        <p:txBody>
          <a:bodyPr/>
          <a:lstStyle>
            <a:lvl1pPr marL="0" indent="0">
              <a:buNone/>
              <a:defRPr sz="1890">
                <a:solidFill>
                  <a:schemeClr val="tx1">
                    <a:tint val="82000"/>
                  </a:schemeClr>
                </a:solidFill>
              </a:defRPr>
            </a:lvl1pPr>
            <a:lvl2pPr marL="359954" indent="0">
              <a:buNone/>
              <a:defRPr sz="1575">
                <a:solidFill>
                  <a:schemeClr val="tx1">
                    <a:tint val="82000"/>
                  </a:schemeClr>
                </a:solidFill>
              </a:defRPr>
            </a:lvl2pPr>
            <a:lvl3pPr marL="719907" indent="0">
              <a:buNone/>
              <a:defRPr sz="1417">
                <a:solidFill>
                  <a:schemeClr val="tx1">
                    <a:tint val="82000"/>
                  </a:schemeClr>
                </a:solidFill>
              </a:defRPr>
            </a:lvl3pPr>
            <a:lvl4pPr marL="1079861" indent="0">
              <a:buNone/>
              <a:defRPr sz="1260">
                <a:solidFill>
                  <a:schemeClr val="tx1">
                    <a:tint val="82000"/>
                  </a:schemeClr>
                </a:solidFill>
              </a:defRPr>
            </a:lvl4pPr>
            <a:lvl5pPr marL="1439814" indent="0">
              <a:buNone/>
              <a:defRPr sz="1260">
                <a:solidFill>
                  <a:schemeClr val="tx1">
                    <a:tint val="82000"/>
                  </a:schemeClr>
                </a:solidFill>
              </a:defRPr>
            </a:lvl5pPr>
            <a:lvl6pPr marL="1799768" indent="0">
              <a:buNone/>
              <a:defRPr sz="1260">
                <a:solidFill>
                  <a:schemeClr val="tx1">
                    <a:tint val="82000"/>
                  </a:schemeClr>
                </a:solidFill>
              </a:defRPr>
            </a:lvl6pPr>
            <a:lvl7pPr marL="2159721" indent="0">
              <a:buNone/>
              <a:defRPr sz="1260">
                <a:solidFill>
                  <a:schemeClr val="tx1">
                    <a:tint val="82000"/>
                  </a:schemeClr>
                </a:solidFill>
              </a:defRPr>
            </a:lvl7pPr>
            <a:lvl8pPr marL="2519675" indent="0">
              <a:buNone/>
              <a:defRPr sz="1260">
                <a:solidFill>
                  <a:schemeClr val="tx1">
                    <a:tint val="82000"/>
                  </a:schemeClr>
                </a:solidFill>
              </a:defRPr>
            </a:lvl8pPr>
            <a:lvl9pPr marL="2879628" indent="0">
              <a:buNone/>
              <a:defRPr sz="1260">
                <a:solidFill>
                  <a:schemeClr val="tx1">
                    <a:tint val="82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7A31A87E-0849-4901-8FC0-635A336B8A2A}"/>
              </a:ext>
            </a:extLst>
          </p:cNvPr>
          <p:cNvSpPr>
            <a:spLocks noGrp="1"/>
          </p:cNvSpPr>
          <p:nvPr>
            <p:ph type="dt" idx="10"/>
          </p:nvPr>
        </p:nvSpPr>
        <p:spPr/>
        <p:txBody>
          <a:bodyPr/>
          <a:lstStyle/>
          <a:p>
            <a:fld id="{2D536386-C03D-9145-B9B6-E2C5BB69DA3A}" type="datetimeFigureOut">
              <a:t>11/5/2026</a:t>
            </a:fld>
            <a:endParaRPr/>
          </a:p>
        </p:txBody>
      </p:sp>
      <p:sp>
        <p:nvSpPr>
          <p:cNvPr id="5" name="Footer Placeholder 4">
            <a:extLst>
              <a:ext uri="{FF2B5EF4-FFF2-40B4-BE49-F238E27FC236}">
                <a16:creationId xmlns:a16="http://schemas.microsoft.com/office/drawing/2014/main" id="{6E084515-4647-462C-8DA6-AE8642340C7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CA42E11-6577-4266-AF17-550C2EA04A0F}"/>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5EA0C-98EF-446B-BA50-4A6B3B2AE83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0CBE78D1-F110-4CA2-94E6-BD8C725489E5}"/>
              </a:ext>
            </a:extLst>
          </p:cNvPr>
          <p:cNvSpPr>
            <a:spLocks noGrp="1"/>
          </p:cNvSpPr>
          <p:nvPr>
            <p:ph idx="1"/>
          </p:nvPr>
        </p:nvSpPr>
        <p:spPr>
          <a:xfrm>
            <a:off x="494953" y="2846200"/>
            <a:ext cx="3059708" cy="6783857"/>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AD5DCB65-7F33-4614-9EED-3C060B1287FB}"/>
              </a:ext>
            </a:extLst>
          </p:cNvPr>
          <p:cNvSpPr>
            <a:spLocks noGrp="1"/>
          </p:cNvSpPr>
          <p:nvPr>
            <p:ph idx="2"/>
          </p:nvPr>
        </p:nvSpPr>
        <p:spPr>
          <a:xfrm>
            <a:off x="3644652" y="2846200"/>
            <a:ext cx="3059708" cy="6783857"/>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B675D45-0353-4313-97BF-8C29AFCC9256}"/>
              </a:ext>
            </a:extLst>
          </p:cNvPr>
          <p:cNvSpPr>
            <a:spLocks noGrp="1"/>
          </p:cNvSpPr>
          <p:nvPr>
            <p:ph type="dt" idx="10"/>
          </p:nvPr>
        </p:nvSpPr>
        <p:spPr/>
        <p:txBody>
          <a:bodyPr/>
          <a:lstStyle/>
          <a:p>
            <a:fld id="{2D536386-C03D-9145-B9B6-E2C5BB69DA3A}" type="datetimeFigureOut">
              <a:t>11/5/2026</a:t>
            </a:fld>
            <a:endParaRPr/>
          </a:p>
        </p:txBody>
      </p:sp>
      <p:sp>
        <p:nvSpPr>
          <p:cNvPr id="6" name="Footer Placeholder 5">
            <a:extLst>
              <a:ext uri="{FF2B5EF4-FFF2-40B4-BE49-F238E27FC236}">
                <a16:creationId xmlns:a16="http://schemas.microsoft.com/office/drawing/2014/main" id="{28742A21-44D5-4009-9A9B-D1F96E951DAC}"/>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EE823068-932E-41BC-A6EC-037D8046D751}"/>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184EC-6A89-4802-A4B3-513F83372688}"/>
              </a:ext>
            </a:extLst>
          </p:cNvPr>
          <p:cNvSpPr>
            <a:spLocks noGrp="1"/>
          </p:cNvSpPr>
          <p:nvPr>
            <p:ph type="title"/>
          </p:nvPr>
        </p:nvSpPr>
        <p:spPr>
          <a:xfrm>
            <a:off x="495891" y="569242"/>
            <a:ext cx="6209407" cy="2066590"/>
          </a:xfrm>
        </p:spPr>
        <p:txBody>
          <a:bodyPr/>
          <a:lstStyle/>
          <a:p>
            <a:r>
              <a:t>Click to edit Master title style</a:t>
            </a:r>
          </a:p>
        </p:txBody>
      </p:sp>
      <p:sp>
        <p:nvSpPr>
          <p:cNvPr id="3" name="Text Placeholder 2">
            <a:extLst>
              <a:ext uri="{FF2B5EF4-FFF2-40B4-BE49-F238E27FC236}">
                <a16:creationId xmlns:a16="http://schemas.microsoft.com/office/drawing/2014/main" id="{5BF94227-2D80-4A9F-B475-2AF35B3A01D6}"/>
              </a:ext>
            </a:extLst>
          </p:cNvPr>
          <p:cNvSpPr>
            <a:spLocks noGrp="1"/>
          </p:cNvSpPr>
          <p:nvPr>
            <p:ph type="body" idx="1"/>
          </p:nvPr>
        </p:nvSpPr>
        <p:spPr>
          <a:xfrm>
            <a:off x="495891" y="2620980"/>
            <a:ext cx="3045646" cy="1284502"/>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buNone/>
            </a:pPr>
            <a:r>
              <a:t>Click to edit Master text styles</a:t>
            </a:r>
          </a:p>
        </p:txBody>
      </p:sp>
      <p:sp>
        <p:nvSpPr>
          <p:cNvPr id="4" name="Content Placeholder 3">
            <a:extLst>
              <a:ext uri="{FF2B5EF4-FFF2-40B4-BE49-F238E27FC236}">
                <a16:creationId xmlns:a16="http://schemas.microsoft.com/office/drawing/2014/main" id="{BD5238F6-7399-4933-9915-815E8D22D149}"/>
              </a:ext>
            </a:extLst>
          </p:cNvPr>
          <p:cNvSpPr>
            <a:spLocks noGrp="1"/>
          </p:cNvSpPr>
          <p:nvPr>
            <p:ph idx="2"/>
          </p:nvPr>
        </p:nvSpPr>
        <p:spPr>
          <a:xfrm>
            <a:off x="495891" y="3905482"/>
            <a:ext cx="3045646" cy="5744375"/>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F67D68C4-F504-4546-B095-BF88205580E0}"/>
              </a:ext>
            </a:extLst>
          </p:cNvPr>
          <p:cNvSpPr>
            <a:spLocks noGrp="1"/>
          </p:cNvSpPr>
          <p:nvPr>
            <p:ph type="body" idx="3"/>
          </p:nvPr>
        </p:nvSpPr>
        <p:spPr>
          <a:xfrm>
            <a:off x="3644652" y="2620980"/>
            <a:ext cx="3060646" cy="1284502"/>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buNone/>
            </a:pPr>
            <a:r>
              <a:t>Click to edit Master text styles</a:t>
            </a:r>
          </a:p>
        </p:txBody>
      </p:sp>
      <p:sp>
        <p:nvSpPr>
          <p:cNvPr id="6" name="Content Placeholder 5">
            <a:extLst>
              <a:ext uri="{FF2B5EF4-FFF2-40B4-BE49-F238E27FC236}">
                <a16:creationId xmlns:a16="http://schemas.microsoft.com/office/drawing/2014/main" id="{F73535A3-3E49-424C-B351-A65D0C57D9DE}"/>
              </a:ext>
            </a:extLst>
          </p:cNvPr>
          <p:cNvSpPr>
            <a:spLocks noGrp="1"/>
          </p:cNvSpPr>
          <p:nvPr>
            <p:ph idx="4"/>
          </p:nvPr>
        </p:nvSpPr>
        <p:spPr>
          <a:xfrm>
            <a:off x="3644652" y="3905482"/>
            <a:ext cx="3060646" cy="5744375"/>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338525F6-B3D6-4C05-A501-A6954806E5A4}"/>
              </a:ext>
            </a:extLst>
          </p:cNvPr>
          <p:cNvSpPr>
            <a:spLocks noGrp="1"/>
          </p:cNvSpPr>
          <p:nvPr>
            <p:ph type="dt" idx="10"/>
          </p:nvPr>
        </p:nvSpPr>
        <p:spPr/>
        <p:txBody>
          <a:bodyPr/>
          <a:lstStyle/>
          <a:p>
            <a:fld id="{2D536386-C03D-9145-B9B6-E2C5BB69DA3A}" type="datetimeFigureOut">
              <a:t>11/5/2026</a:t>
            </a:fld>
            <a:endParaRPr/>
          </a:p>
        </p:txBody>
      </p:sp>
      <p:sp>
        <p:nvSpPr>
          <p:cNvPr id="8" name="Footer Placeholder 7">
            <a:extLst>
              <a:ext uri="{FF2B5EF4-FFF2-40B4-BE49-F238E27FC236}">
                <a16:creationId xmlns:a16="http://schemas.microsoft.com/office/drawing/2014/main" id="{C4538C51-BDC8-44B2-8A76-728CC9593B87}"/>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67F7E8C9-0DBA-4814-B047-D4FFB85EC79B}"/>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97977-C08F-4E2B-9152-337B0D6C8DD4}"/>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441985BD-5452-4A63-BE36-9B0FB16C25FC}"/>
              </a:ext>
            </a:extLst>
          </p:cNvPr>
          <p:cNvSpPr>
            <a:spLocks noGrp="1"/>
          </p:cNvSpPr>
          <p:nvPr>
            <p:ph type="dt" idx="10"/>
          </p:nvPr>
        </p:nvSpPr>
        <p:spPr/>
        <p:txBody>
          <a:bodyPr/>
          <a:lstStyle/>
          <a:p>
            <a:fld id="{2D536386-C03D-9145-B9B6-E2C5BB69DA3A}" type="datetimeFigureOut">
              <a:t>11/5/2026</a:t>
            </a:fld>
            <a:endParaRPr/>
          </a:p>
        </p:txBody>
      </p:sp>
      <p:sp>
        <p:nvSpPr>
          <p:cNvPr id="4" name="Footer Placeholder 3">
            <a:extLst>
              <a:ext uri="{FF2B5EF4-FFF2-40B4-BE49-F238E27FC236}">
                <a16:creationId xmlns:a16="http://schemas.microsoft.com/office/drawing/2014/main" id="{F1213898-81EA-42B9-A8FF-BF11B4A80D64}"/>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2E80B5B0-2B8A-46AB-BD11-7528060A3B5B}"/>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E89DF9-2B42-4D92-8A10-E99D70B51329}"/>
              </a:ext>
            </a:extLst>
          </p:cNvPr>
          <p:cNvSpPr>
            <a:spLocks noGrp="1"/>
          </p:cNvSpPr>
          <p:nvPr>
            <p:ph type="dt" idx="10"/>
          </p:nvPr>
        </p:nvSpPr>
        <p:spPr/>
        <p:txBody>
          <a:bodyPr/>
          <a:lstStyle/>
          <a:p>
            <a:fld id="{2D536386-C03D-9145-B9B6-E2C5BB69DA3A}" type="datetimeFigureOut">
              <a:t>11/5/2026</a:t>
            </a:fld>
            <a:endParaRPr/>
          </a:p>
        </p:txBody>
      </p:sp>
      <p:sp>
        <p:nvSpPr>
          <p:cNvPr id="3" name="Footer Placeholder 2">
            <a:extLst>
              <a:ext uri="{FF2B5EF4-FFF2-40B4-BE49-F238E27FC236}">
                <a16:creationId xmlns:a16="http://schemas.microsoft.com/office/drawing/2014/main" id="{241E200E-AF45-496F-BBF2-525EF72ECF67}"/>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0D171808-A084-4924-8A91-4177BE15AE83}"/>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E9B28-0EEA-44DC-9240-5530E28CD076}"/>
              </a:ext>
            </a:extLst>
          </p:cNvPr>
          <p:cNvSpPr>
            <a:spLocks noGrp="1"/>
          </p:cNvSpPr>
          <p:nvPr>
            <p:ph type="title"/>
          </p:nvPr>
        </p:nvSpPr>
        <p:spPr>
          <a:xfrm>
            <a:off x="495890" y="712788"/>
            <a:ext cx="2321966" cy="2494756"/>
          </a:xfrm>
        </p:spPr>
        <p:txBody>
          <a:bodyPr anchor="b"/>
          <a:lstStyle>
            <a:lvl1pPr>
              <a:buNone/>
              <a:defRPr sz="2519"/>
            </a:lvl1pPr>
          </a:lstStyle>
          <a:p>
            <a:r>
              <a:t>Click to edit Master title style</a:t>
            </a:r>
          </a:p>
        </p:txBody>
      </p:sp>
      <p:sp>
        <p:nvSpPr>
          <p:cNvPr id="3" name="Content Placeholder 2">
            <a:extLst>
              <a:ext uri="{FF2B5EF4-FFF2-40B4-BE49-F238E27FC236}">
                <a16:creationId xmlns:a16="http://schemas.microsoft.com/office/drawing/2014/main" id="{C095DB50-FE76-43A4-B0A7-FCE152CF6AB9}"/>
              </a:ext>
            </a:extLst>
          </p:cNvPr>
          <p:cNvSpPr>
            <a:spLocks noGrp="1"/>
          </p:cNvSpPr>
          <p:nvPr>
            <p:ph idx="1"/>
          </p:nvPr>
        </p:nvSpPr>
        <p:spPr>
          <a:xfrm>
            <a:off x="3060646" y="1539425"/>
            <a:ext cx="3644652" cy="7598117"/>
          </a:xfrm>
        </p:spPr>
        <p:txBody>
          <a:bodyPr/>
          <a:lstStyle>
            <a:lvl1pPr>
              <a:buNone/>
              <a:defRPr sz="2519"/>
            </a:lvl1pPr>
            <a:lvl2pPr>
              <a:buNone/>
              <a:defRPr sz="2204"/>
            </a:lvl2pPr>
            <a:lvl3pPr>
              <a:buNone/>
              <a:defRPr sz="1890"/>
            </a:lvl3pPr>
            <a:lvl4pPr>
              <a:buNone/>
              <a:defRPr sz="1575"/>
            </a:lvl4pPr>
            <a:lvl5pPr>
              <a:buNone/>
              <a:defRPr sz="1575"/>
            </a:lvl5pPr>
            <a:lvl6pPr>
              <a:buNone/>
              <a:defRPr sz="1575"/>
            </a:lvl6pPr>
            <a:lvl7pPr>
              <a:buNone/>
              <a:defRPr sz="1575"/>
            </a:lvl7pPr>
            <a:lvl8pPr>
              <a:buNone/>
              <a:defRPr sz="1575"/>
            </a:lvl8pPr>
            <a:lvl9pPr>
              <a:buNone/>
              <a:defRPr sz="1575"/>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B865BA3A-575B-4755-BF74-2937E7C6FC6A}"/>
              </a:ext>
            </a:extLst>
          </p:cNvPr>
          <p:cNvSpPr>
            <a:spLocks noGrp="1"/>
          </p:cNvSpPr>
          <p:nvPr>
            <p:ph type="body" idx="2"/>
          </p:nvPr>
        </p:nvSpPr>
        <p:spPr>
          <a:xfrm>
            <a:off x="495890" y="3207544"/>
            <a:ext cx="2321966" cy="5942372"/>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buNone/>
            </a:pPr>
            <a:r>
              <a:t>Click to edit Master text styles</a:t>
            </a:r>
          </a:p>
        </p:txBody>
      </p:sp>
      <p:sp>
        <p:nvSpPr>
          <p:cNvPr id="5" name="Date Placeholder 4">
            <a:extLst>
              <a:ext uri="{FF2B5EF4-FFF2-40B4-BE49-F238E27FC236}">
                <a16:creationId xmlns:a16="http://schemas.microsoft.com/office/drawing/2014/main" id="{531433DC-657B-4C5B-9783-8F170F99B7CA}"/>
              </a:ext>
            </a:extLst>
          </p:cNvPr>
          <p:cNvSpPr>
            <a:spLocks noGrp="1"/>
          </p:cNvSpPr>
          <p:nvPr>
            <p:ph type="dt" idx="10"/>
          </p:nvPr>
        </p:nvSpPr>
        <p:spPr/>
        <p:txBody>
          <a:bodyPr/>
          <a:lstStyle/>
          <a:p>
            <a:fld id="{2D536386-C03D-9145-B9B6-E2C5BB69DA3A}" type="datetimeFigureOut">
              <a:t>11/5/2026</a:t>
            </a:fld>
            <a:endParaRPr/>
          </a:p>
        </p:txBody>
      </p:sp>
      <p:sp>
        <p:nvSpPr>
          <p:cNvPr id="6" name="Footer Placeholder 5">
            <a:extLst>
              <a:ext uri="{FF2B5EF4-FFF2-40B4-BE49-F238E27FC236}">
                <a16:creationId xmlns:a16="http://schemas.microsoft.com/office/drawing/2014/main" id="{9B890444-ACDE-44F6-855E-AF7C33F99561}"/>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34E4F36-A11E-444E-A349-396C53B2260B}"/>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DBA01-A9EE-45D3-9AFA-AA858AF0A8BF}"/>
              </a:ext>
            </a:extLst>
          </p:cNvPr>
          <p:cNvSpPr>
            <a:spLocks noGrp="1"/>
          </p:cNvSpPr>
          <p:nvPr>
            <p:ph type="title"/>
          </p:nvPr>
        </p:nvSpPr>
        <p:spPr>
          <a:xfrm>
            <a:off x="495890" y="712788"/>
            <a:ext cx="2321966" cy="2494756"/>
          </a:xfrm>
        </p:spPr>
        <p:txBody>
          <a:bodyPr anchor="b"/>
          <a:lstStyle>
            <a:lvl1pPr>
              <a:buNone/>
              <a:defRPr sz="2519"/>
            </a:lvl1pPr>
          </a:lstStyle>
          <a:p>
            <a:r>
              <a:t>Click to edit Master title style</a:t>
            </a:r>
          </a:p>
        </p:txBody>
      </p:sp>
      <p:sp>
        <p:nvSpPr>
          <p:cNvPr id="3" name="Picture Placeholder 2">
            <a:extLst>
              <a:ext uri="{FF2B5EF4-FFF2-40B4-BE49-F238E27FC236}">
                <a16:creationId xmlns:a16="http://schemas.microsoft.com/office/drawing/2014/main" id="{68E176E6-9687-4AFD-9CAA-3881C7E3F041}"/>
              </a:ext>
            </a:extLst>
          </p:cNvPr>
          <p:cNvSpPr>
            <a:spLocks noGrp="1"/>
          </p:cNvSpPr>
          <p:nvPr>
            <p:ph type="pic" idx="1"/>
          </p:nvPr>
        </p:nvSpPr>
        <p:spPr>
          <a:xfrm>
            <a:off x="3060646" y="1539425"/>
            <a:ext cx="3644652" cy="7598117"/>
          </a:xfrm>
        </p:spPr>
        <p:txBody>
          <a:bodyPr anchor="t"/>
          <a:lstStyle>
            <a:lvl1pPr marL="0" indent="0">
              <a:buNone/>
              <a:defRPr sz="2519"/>
            </a:lvl1pPr>
            <a:lvl2pPr marL="359954" indent="0">
              <a:buNone/>
              <a:defRPr sz="2204"/>
            </a:lvl2pPr>
            <a:lvl3pPr marL="719907" indent="0">
              <a:buNone/>
              <a:defRPr sz="1890"/>
            </a:lvl3pPr>
            <a:lvl4pPr marL="1079861" indent="0">
              <a:buNone/>
              <a:defRPr sz="1575"/>
            </a:lvl4pPr>
            <a:lvl5pPr marL="1439814" indent="0">
              <a:buNone/>
              <a:defRPr sz="1575"/>
            </a:lvl5pPr>
            <a:lvl6pPr marL="1799768" indent="0">
              <a:buNone/>
              <a:defRPr sz="1575"/>
            </a:lvl6pPr>
            <a:lvl7pPr marL="2159721" indent="0">
              <a:buNone/>
              <a:defRPr sz="1575"/>
            </a:lvl7pPr>
            <a:lvl8pPr marL="2519675" indent="0">
              <a:buNone/>
              <a:defRPr sz="1575"/>
            </a:lvl8pPr>
            <a:lvl9pPr marL="2879628" indent="0">
              <a:buNone/>
              <a:defRPr sz="1575"/>
            </a:lvl9pPr>
          </a:lstStyle>
          <a:p>
            <a:r>
              <a:t>Click icon to add picture</a:t>
            </a:r>
          </a:p>
        </p:txBody>
      </p:sp>
      <p:sp>
        <p:nvSpPr>
          <p:cNvPr id="4" name="Text Placeholder 3">
            <a:extLst>
              <a:ext uri="{FF2B5EF4-FFF2-40B4-BE49-F238E27FC236}">
                <a16:creationId xmlns:a16="http://schemas.microsoft.com/office/drawing/2014/main" id="{B39B67EB-E209-40F6-93D0-F19A8D83A217}"/>
              </a:ext>
            </a:extLst>
          </p:cNvPr>
          <p:cNvSpPr>
            <a:spLocks noGrp="1"/>
          </p:cNvSpPr>
          <p:nvPr>
            <p:ph type="body" idx="2"/>
          </p:nvPr>
        </p:nvSpPr>
        <p:spPr>
          <a:xfrm>
            <a:off x="495890" y="3207544"/>
            <a:ext cx="2321966" cy="5942372"/>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buNone/>
            </a:pPr>
            <a:r>
              <a:t>Click to edit Master text styles</a:t>
            </a:r>
          </a:p>
        </p:txBody>
      </p:sp>
      <p:sp>
        <p:nvSpPr>
          <p:cNvPr id="5" name="Date Placeholder 4">
            <a:extLst>
              <a:ext uri="{FF2B5EF4-FFF2-40B4-BE49-F238E27FC236}">
                <a16:creationId xmlns:a16="http://schemas.microsoft.com/office/drawing/2014/main" id="{51532AF8-FFF0-4C46-AF7A-B14DD57B6689}"/>
              </a:ext>
            </a:extLst>
          </p:cNvPr>
          <p:cNvSpPr>
            <a:spLocks noGrp="1"/>
          </p:cNvSpPr>
          <p:nvPr>
            <p:ph type="dt" idx="10"/>
          </p:nvPr>
        </p:nvSpPr>
        <p:spPr/>
        <p:txBody>
          <a:bodyPr/>
          <a:lstStyle/>
          <a:p>
            <a:fld id="{2D536386-C03D-9145-B9B6-E2C5BB69DA3A}" type="datetimeFigureOut">
              <a:t>11/5/2026</a:t>
            </a:fld>
            <a:endParaRPr/>
          </a:p>
        </p:txBody>
      </p:sp>
      <p:sp>
        <p:nvSpPr>
          <p:cNvPr id="6" name="Footer Placeholder 5">
            <a:extLst>
              <a:ext uri="{FF2B5EF4-FFF2-40B4-BE49-F238E27FC236}">
                <a16:creationId xmlns:a16="http://schemas.microsoft.com/office/drawing/2014/main" id="{EB23CACA-F6C4-4367-BC28-A4A099BAB952}"/>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09574EAB-4C26-4382-8505-34A069891649}"/>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D97E-3CD9-46EC-93C4-2B7C4CCD1F19}"/>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DDF3B39B-10C6-405C-B33D-5A853E25D28A}"/>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A938C6C8-C84E-4AA6-B65F-B7856F53F636}"/>
              </a:ext>
            </a:extLst>
          </p:cNvPr>
          <p:cNvSpPr>
            <a:spLocks noGrp="1"/>
          </p:cNvSpPr>
          <p:nvPr>
            <p:ph type="dt" idx="10"/>
          </p:nvPr>
        </p:nvSpPr>
        <p:spPr/>
        <p:txBody>
          <a:bodyPr/>
          <a:lstStyle/>
          <a:p>
            <a:fld id="{2D536386-C03D-9145-B9B6-E2C5BB69DA3A}" type="datetimeFigureOut">
              <a:t>11/5/2026</a:t>
            </a:fld>
            <a:endParaRPr/>
          </a:p>
        </p:txBody>
      </p:sp>
      <p:sp>
        <p:nvSpPr>
          <p:cNvPr id="5" name="Footer Placeholder 4">
            <a:extLst>
              <a:ext uri="{FF2B5EF4-FFF2-40B4-BE49-F238E27FC236}">
                <a16:creationId xmlns:a16="http://schemas.microsoft.com/office/drawing/2014/main" id="{2E6555C3-D2C1-4C09-85B7-94384728BD6D}"/>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5C889AA4-2B4B-40C6-8504-17D963D4D086}"/>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0F621C-3406-4656-8146-09F97BEFEE88}"/>
              </a:ext>
            </a:extLst>
          </p:cNvPr>
          <p:cNvSpPr>
            <a:spLocks noGrp="1"/>
          </p:cNvSpPr>
          <p:nvPr>
            <p:ph type="title"/>
          </p:nvPr>
        </p:nvSpPr>
        <p:spPr>
          <a:xfrm>
            <a:off x="5152009" y="569240"/>
            <a:ext cx="1552352" cy="9060817"/>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D52165F5-AAC8-44A6-9611-66C924784099}"/>
              </a:ext>
            </a:extLst>
          </p:cNvPr>
          <p:cNvSpPr>
            <a:spLocks noGrp="1"/>
          </p:cNvSpPr>
          <p:nvPr>
            <p:ph type="body" idx="1"/>
          </p:nvPr>
        </p:nvSpPr>
        <p:spPr>
          <a:xfrm>
            <a:off x="494953" y="569240"/>
            <a:ext cx="4567064" cy="9060817"/>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EC880DA-4F7D-4C79-B3AC-06E17AD00A6A}"/>
              </a:ext>
            </a:extLst>
          </p:cNvPr>
          <p:cNvSpPr>
            <a:spLocks noGrp="1"/>
          </p:cNvSpPr>
          <p:nvPr>
            <p:ph type="dt" idx="10"/>
          </p:nvPr>
        </p:nvSpPr>
        <p:spPr/>
        <p:txBody>
          <a:bodyPr/>
          <a:lstStyle/>
          <a:p>
            <a:fld id="{2D536386-C03D-9145-B9B6-E2C5BB69DA3A}" type="datetimeFigureOut">
              <a:t>11/5/2026</a:t>
            </a:fld>
            <a:endParaRPr/>
          </a:p>
        </p:txBody>
      </p:sp>
      <p:sp>
        <p:nvSpPr>
          <p:cNvPr id="5" name="Footer Placeholder 4">
            <a:extLst>
              <a:ext uri="{FF2B5EF4-FFF2-40B4-BE49-F238E27FC236}">
                <a16:creationId xmlns:a16="http://schemas.microsoft.com/office/drawing/2014/main" id="{5E0A0DD9-BB64-48CB-BA2C-601040F754DD}"/>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A7F4BA4-697A-4321-96F3-F32822D87050}"/>
              </a:ext>
            </a:extLst>
          </p:cNvPr>
          <p:cNvSpPr>
            <a:spLocks noGrp="1"/>
          </p:cNvSpPr>
          <p:nvPr>
            <p:ph type="sldNum" idx="12"/>
          </p:nvPr>
        </p:nvSpPr>
        <p:spPr/>
        <p:txBody>
          <a:bodyPr/>
          <a:lstStyle/>
          <a:p>
            <a:fld id="{8ECC003D-31E0-D843-B372-3288020A7571}"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2976A3-2773-4DFE-93F4-CA7218914656}"/>
              </a:ext>
            </a:extLst>
          </p:cNvPr>
          <p:cNvSpPr>
            <a:spLocks noGrp="1"/>
          </p:cNvSpPr>
          <p:nvPr>
            <p:ph type="title"/>
          </p:nvPr>
        </p:nvSpPr>
        <p:spPr>
          <a:xfrm>
            <a:off x="494953" y="569242"/>
            <a:ext cx="6209407" cy="206659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FF319E9E-E685-461C-BE58-69A36F68F308}"/>
              </a:ext>
            </a:extLst>
          </p:cNvPr>
          <p:cNvSpPr>
            <a:spLocks noGrp="1"/>
          </p:cNvSpPr>
          <p:nvPr>
            <p:ph type="body" idx="1"/>
          </p:nvPr>
        </p:nvSpPr>
        <p:spPr>
          <a:xfrm>
            <a:off x="494953" y="2846200"/>
            <a:ext cx="6209407" cy="6783857"/>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C1A8AF02-9A48-47DF-842E-89D7577BE979}"/>
              </a:ext>
            </a:extLst>
          </p:cNvPr>
          <p:cNvSpPr>
            <a:spLocks noGrp="1"/>
          </p:cNvSpPr>
          <p:nvPr>
            <p:ph type="dt" idx="2"/>
          </p:nvPr>
        </p:nvSpPr>
        <p:spPr>
          <a:xfrm>
            <a:off x="494953" y="9909729"/>
            <a:ext cx="1619845" cy="569240"/>
          </a:xfrm>
          <a:prstGeom prst="rect">
            <a:avLst/>
          </a:prstGeom>
        </p:spPr>
        <p:txBody>
          <a:bodyPr vert="horz" lIns="91440" tIns="45720" rIns="91440" bIns="45720" anchor="ctr"/>
          <a:lstStyle>
            <a:lvl1pPr algn="l">
              <a:buNone/>
              <a:defRPr sz="945">
                <a:solidFill>
                  <a:schemeClr val="tx1">
                    <a:tint val="82000"/>
                  </a:schemeClr>
                </a:solidFill>
              </a:defRPr>
            </a:lvl1pPr>
          </a:lstStyle>
          <a:p>
            <a:fld id="{2D536386-C03D-9145-B9B6-E2C5BB69DA3A}" type="datetimeFigureOut">
              <a:t>11/5/2026</a:t>
            </a:fld>
            <a:endParaRPr/>
          </a:p>
        </p:txBody>
      </p:sp>
      <p:sp>
        <p:nvSpPr>
          <p:cNvPr id="5" name="Footer Placeholder 4">
            <a:extLst>
              <a:ext uri="{FF2B5EF4-FFF2-40B4-BE49-F238E27FC236}">
                <a16:creationId xmlns:a16="http://schemas.microsoft.com/office/drawing/2014/main" id="{E67001B6-7464-40B4-9219-B0ACC2A97B30}"/>
              </a:ext>
            </a:extLst>
          </p:cNvPr>
          <p:cNvSpPr>
            <a:spLocks noGrp="1"/>
          </p:cNvSpPr>
          <p:nvPr>
            <p:ph type="ftr" idx="3"/>
          </p:nvPr>
        </p:nvSpPr>
        <p:spPr>
          <a:xfrm>
            <a:off x="2384773" y="9909729"/>
            <a:ext cx="2429768" cy="569240"/>
          </a:xfrm>
          <a:prstGeom prst="rect">
            <a:avLst/>
          </a:prstGeom>
        </p:spPr>
        <p:txBody>
          <a:bodyPr vert="horz" lIns="91440" tIns="45720" rIns="91440" bIns="45720" anchor="ctr"/>
          <a:lstStyle>
            <a:lvl1pPr algn="ctr">
              <a:buNone/>
              <a:defRPr sz="945">
                <a:solidFill>
                  <a:schemeClr val="tx1">
                    <a:tint val="82000"/>
                  </a:schemeClr>
                </a:solidFill>
              </a:defRPr>
            </a:lvl1pPr>
          </a:lstStyle>
          <a:p>
            <a:endParaRPr/>
          </a:p>
        </p:txBody>
      </p:sp>
      <p:sp>
        <p:nvSpPr>
          <p:cNvPr id="6" name="Slide Number Placeholder 5">
            <a:extLst>
              <a:ext uri="{FF2B5EF4-FFF2-40B4-BE49-F238E27FC236}">
                <a16:creationId xmlns:a16="http://schemas.microsoft.com/office/drawing/2014/main" id="{5279B64B-032A-49B2-A08C-88C365F73E41}"/>
              </a:ext>
            </a:extLst>
          </p:cNvPr>
          <p:cNvSpPr>
            <a:spLocks noGrp="1"/>
          </p:cNvSpPr>
          <p:nvPr>
            <p:ph type="sldNum" idx="4"/>
          </p:nvPr>
        </p:nvSpPr>
        <p:spPr>
          <a:xfrm>
            <a:off x="5084515" y="9909729"/>
            <a:ext cx="1619845" cy="569240"/>
          </a:xfrm>
          <a:prstGeom prst="rect">
            <a:avLst/>
          </a:prstGeom>
        </p:spPr>
        <p:txBody>
          <a:bodyPr vert="horz" lIns="91440" tIns="45720" rIns="91440" bIns="45720" anchor="ctr"/>
          <a:lstStyle>
            <a:lvl1pPr algn="r">
              <a:buNone/>
              <a:defRPr sz="945">
                <a:solidFill>
                  <a:schemeClr val="tx1">
                    <a:tint val="82000"/>
                  </a:schemeClr>
                </a:solidFill>
              </a:defRPr>
            </a:lvl1pPr>
          </a:lstStyle>
          <a:p>
            <a:fld id="{8ECC003D-31E0-D843-B372-3288020A7571}" type="slidenum">
              <a:t>‹#›</a:t>
            </a:fld>
            <a:endParaRPr/>
          </a:p>
        </p:txBody>
      </p:sp>
      <p:sp>
        <p:nvSpPr>
          <p:cNvPr id="8" name="TextBox 7">
            <a:extLst>
              <a:ext uri="{FF2B5EF4-FFF2-40B4-BE49-F238E27FC236}">
                <a16:creationId xmlns:a16="http://schemas.microsoft.com/office/drawing/2014/main" id="{98DEDB73-4FFF-4706-78C8-EF355315CFC0}"/>
              </a:ext>
            </a:extLst>
          </p:cNvPr>
          <p:cNvSpPr txBox="1"/>
          <p:nvPr userDrawn="1">
            <p:extLst>
              <p:ext uri="{1162E1C5-73C7-4A58-AE30-91384D911F3F}">
                <p184:classification xmlns:p184="http://schemas.microsoft.com/office/powerpoint/2018/4/main" val="ftr"/>
              </p:ext>
            </p:extLst>
          </p:nvPr>
        </p:nvSpPr>
        <p:spPr>
          <a:xfrm>
            <a:off x="63500" y="10475913"/>
            <a:ext cx="12684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Classification : Official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719907">
        <a:lnSpc>
          <a:spcPct val="90000"/>
        </a:lnSpc>
        <a:spcBef>
          <a:spcPct val="0"/>
        </a:spcBef>
        <a:buNone/>
        <a:defRPr sz="3464" kern="1200">
          <a:solidFill>
            <a:schemeClr val="tx1"/>
          </a:solidFill>
          <a:latin typeface="+mj-lt"/>
          <a:ea typeface="+mj-lt"/>
          <a:cs typeface="+mj-lt"/>
        </a:defRPr>
      </a:lvl1pPr>
    </p:titleStyle>
    <p:bodyStyle>
      <a:lvl1pPr marL="179977" indent="-179977" algn="l" defTabSz="719907">
        <a:lnSpc>
          <a:spcPct val="90000"/>
        </a:lnSpc>
        <a:spcBef>
          <a:spcPts val="787"/>
        </a:spcBef>
        <a:buFont typeface="Arial"/>
        <a:buChar char="•"/>
        <a:defRPr sz="2204" kern="1200">
          <a:solidFill>
            <a:schemeClr val="tx1"/>
          </a:solidFill>
          <a:latin typeface="+mn-lt"/>
          <a:ea typeface="+mn-lt"/>
          <a:cs typeface="+mn-lt"/>
        </a:defRPr>
      </a:lvl1pPr>
      <a:lvl2pPr marL="539930" indent="-179977" algn="l" defTabSz="719907">
        <a:lnSpc>
          <a:spcPct val="90000"/>
        </a:lnSpc>
        <a:spcBef>
          <a:spcPts val="394"/>
        </a:spcBef>
        <a:buFont typeface="Arial"/>
        <a:buChar char="•"/>
        <a:defRPr sz="1890" kern="1200">
          <a:solidFill>
            <a:schemeClr val="tx1"/>
          </a:solidFill>
          <a:latin typeface="+mn-lt"/>
          <a:ea typeface="+mn-lt"/>
          <a:cs typeface="+mn-lt"/>
        </a:defRPr>
      </a:lvl2pPr>
      <a:lvl3pPr marL="899884" indent="-179977" algn="l" defTabSz="719907">
        <a:lnSpc>
          <a:spcPct val="90000"/>
        </a:lnSpc>
        <a:spcBef>
          <a:spcPts val="394"/>
        </a:spcBef>
        <a:buFont typeface="Arial"/>
        <a:buChar char="•"/>
        <a:defRPr sz="1575" kern="1200">
          <a:solidFill>
            <a:schemeClr val="tx1"/>
          </a:solidFill>
          <a:latin typeface="+mn-lt"/>
          <a:ea typeface="+mn-lt"/>
          <a:cs typeface="+mn-lt"/>
        </a:defRPr>
      </a:lvl3pPr>
      <a:lvl4pPr marL="1259837" indent="-179977" algn="l" defTabSz="719907">
        <a:lnSpc>
          <a:spcPct val="90000"/>
        </a:lnSpc>
        <a:spcBef>
          <a:spcPts val="394"/>
        </a:spcBef>
        <a:buFont typeface="Arial"/>
        <a:buChar char="•"/>
        <a:defRPr sz="1417" kern="1200">
          <a:solidFill>
            <a:schemeClr val="tx1"/>
          </a:solidFill>
          <a:latin typeface="+mn-lt"/>
          <a:ea typeface="+mn-lt"/>
          <a:cs typeface="+mn-lt"/>
        </a:defRPr>
      </a:lvl4pPr>
      <a:lvl5pPr marL="1619791" indent="-179977" algn="l" defTabSz="719907">
        <a:lnSpc>
          <a:spcPct val="90000"/>
        </a:lnSpc>
        <a:spcBef>
          <a:spcPts val="394"/>
        </a:spcBef>
        <a:buFont typeface="Arial"/>
        <a:buChar char="•"/>
        <a:defRPr sz="1417" kern="1200">
          <a:solidFill>
            <a:schemeClr val="tx1"/>
          </a:solidFill>
          <a:latin typeface="+mn-lt"/>
          <a:ea typeface="+mn-lt"/>
          <a:cs typeface="+mn-lt"/>
        </a:defRPr>
      </a:lvl5pPr>
      <a:lvl6pPr marL="1979745" indent="-179977" algn="l" defTabSz="719907">
        <a:lnSpc>
          <a:spcPct val="90000"/>
        </a:lnSpc>
        <a:spcBef>
          <a:spcPts val="394"/>
        </a:spcBef>
        <a:buFont typeface="Arial"/>
        <a:buChar char="•"/>
        <a:defRPr sz="1417" kern="1200">
          <a:solidFill>
            <a:schemeClr val="tx1"/>
          </a:solidFill>
          <a:latin typeface="+mn-lt"/>
          <a:ea typeface="+mn-lt"/>
          <a:cs typeface="+mn-lt"/>
        </a:defRPr>
      </a:lvl6pPr>
      <a:lvl7pPr marL="2339698" indent="-179977" algn="l" defTabSz="719907">
        <a:lnSpc>
          <a:spcPct val="90000"/>
        </a:lnSpc>
        <a:spcBef>
          <a:spcPts val="394"/>
        </a:spcBef>
        <a:buFont typeface="Arial"/>
        <a:buChar char="•"/>
        <a:defRPr sz="1417" kern="1200">
          <a:solidFill>
            <a:schemeClr val="tx1"/>
          </a:solidFill>
          <a:latin typeface="+mn-lt"/>
          <a:ea typeface="+mn-lt"/>
          <a:cs typeface="+mn-lt"/>
        </a:defRPr>
      </a:lvl7pPr>
      <a:lvl8pPr marL="2699652" indent="-179977" algn="l" defTabSz="719907">
        <a:lnSpc>
          <a:spcPct val="90000"/>
        </a:lnSpc>
        <a:spcBef>
          <a:spcPts val="394"/>
        </a:spcBef>
        <a:buFont typeface="Arial"/>
        <a:buChar char="•"/>
        <a:defRPr sz="1417" kern="1200">
          <a:solidFill>
            <a:schemeClr val="tx1"/>
          </a:solidFill>
          <a:latin typeface="+mn-lt"/>
          <a:ea typeface="+mn-lt"/>
          <a:cs typeface="+mn-lt"/>
        </a:defRPr>
      </a:lvl8pPr>
      <a:lvl9pPr marL="3059605" indent="-179977" algn="l" defTabSz="719907">
        <a:lnSpc>
          <a:spcPct val="90000"/>
        </a:lnSpc>
        <a:spcBef>
          <a:spcPts val="394"/>
        </a:spcBef>
        <a:buFont typeface="Arial"/>
        <a:buChar char="•"/>
        <a:defRPr sz="1417" kern="1200">
          <a:solidFill>
            <a:schemeClr val="tx1"/>
          </a:solidFill>
          <a:latin typeface="+mn-lt"/>
          <a:ea typeface="+mn-lt"/>
          <a:cs typeface="+mn-lt"/>
        </a:defRPr>
      </a:lvl9pPr>
    </p:bodyStyle>
    <p:otherStyle>
      <a:lvl1pPr marL="0" algn="l" defTabSz="719907">
        <a:buNone/>
        <a:defRPr sz="1417" kern="1200">
          <a:solidFill>
            <a:schemeClr val="tx1"/>
          </a:solidFill>
          <a:latin typeface="+mn-lt"/>
          <a:ea typeface="+mn-lt"/>
          <a:cs typeface="+mn-lt"/>
        </a:defRPr>
      </a:lvl1pPr>
      <a:lvl2pPr marL="359954" algn="l" defTabSz="719907">
        <a:buNone/>
        <a:defRPr sz="1417" kern="1200">
          <a:solidFill>
            <a:schemeClr val="tx1"/>
          </a:solidFill>
          <a:latin typeface="+mn-lt"/>
          <a:ea typeface="+mn-lt"/>
          <a:cs typeface="+mn-lt"/>
        </a:defRPr>
      </a:lvl2pPr>
      <a:lvl3pPr marL="719907" algn="l" defTabSz="719907">
        <a:buNone/>
        <a:defRPr sz="1417" kern="1200">
          <a:solidFill>
            <a:schemeClr val="tx1"/>
          </a:solidFill>
          <a:latin typeface="+mn-lt"/>
          <a:ea typeface="+mn-lt"/>
          <a:cs typeface="+mn-lt"/>
        </a:defRPr>
      </a:lvl3pPr>
      <a:lvl4pPr marL="1079861" algn="l" defTabSz="719907">
        <a:buNone/>
        <a:defRPr sz="1417" kern="1200">
          <a:solidFill>
            <a:schemeClr val="tx1"/>
          </a:solidFill>
          <a:latin typeface="+mn-lt"/>
          <a:ea typeface="+mn-lt"/>
          <a:cs typeface="+mn-lt"/>
        </a:defRPr>
      </a:lvl4pPr>
      <a:lvl5pPr marL="1439814" algn="l" defTabSz="719907">
        <a:buNone/>
        <a:defRPr sz="1417" kern="1200">
          <a:solidFill>
            <a:schemeClr val="tx1"/>
          </a:solidFill>
          <a:latin typeface="+mn-lt"/>
          <a:ea typeface="+mn-lt"/>
          <a:cs typeface="+mn-lt"/>
        </a:defRPr>
      </a:lvl5pPr>
      <a:lvl6pPr marL="1799768" algn="l" defTabSz="719907">
        <a:buNone/>
        <a:defRPr sz="1417" kern="1200">
          <a:solidFill>
            <a:schemeClr val="tx1"/>
          </a:solidFill>
          <a:latin typeface="+mn-lt"/>
          <a:ea typeface="+mn-lt"/>
          <a:cs typeface="+mn-lt"/>
        </a:defRPr>
      </a:lvl6pPr>
      <a:lvl7pPr marL="2159721" algn="l" defTabSz="719907">
        <a:buNone/>
        <a:defRPr sz="1417" kern="1200">
          <a:solidFill>
            <a:schemeClr val="tx1"/>
          </a:solidFill>
          <a:latin typeface="+mn-lt"/>
          <a:ea typeface="+mn-lt"/>
          <a:cs typeface="+mn-lt"/>
        </a:defRPr>
      </a:lvl7pPr>
      <a:lvl8pPr marL="2519675" algn="l" defTabSz="719907">
        <a:buNone/>
        <a:defRPr sz="1417" kern="1200">
          <a:solidFill>
            <a:schemeClr val="tx1"/>
          </a:solidFill>
          <a:latin typeface="+mn-lt"/>
          <a:ea typeface="+mn-lt"/>
          <a:cs typeface="+mn-lt"/>
        </a:defRPr>
      </a:lvl8pPr>
      <a:lvl9pPr marL="2879628" algn="l" defTabSz="719907">
        <a:buNone/>
        <a:defRPr sz="1417"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7.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860293F-9C40-1247-4655-BCDC7194D8C2}"/>
              </a:ext>
            </a:extLst>
          </p:cNvPr>
          <p:cNvSpPr>
            <a:spLocks noGrp="1"/>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5" name="Picture 4">
            <a:extLst>
              <a:ext uri="{FF2B5EF4-FFF2-40B4-BE49-F238E27FC236}">
                <a16:creationId xmlns:a16="http://schemas.microsoft.com/office/drawing/2014/main" id="{F98B5F21-4FE3-437F-A932-F19D0021C533}"/>
              </a:ext>
            </a:extLst>
          </p:cNvPr>
          <p:cNvPicPr>
            <a:picLocks noChangeAspect="1"/>
          </p:cNvPicPr>
          <p:nvPr/>
        </p:nvPicPr>
        <p:blipFill>
          <a:blip r:embed="rId3"/>
          <a:stretch>
            <a:fillRect/>
          </a:stretch>
        </p:blipFill>
        <p:spPr>
          <a:xfrm>
            <a:off x="6035040" y="192361"/>
            <a:ext cx="972488" cy="972488"/>
          </a:xfrm>
          <a:prstGeom prst="rect">
            <a:avLst/>
          </a:prstGeom>
        </p:spPr>
      </p:pic>
      <p:sp>
        <p:nvSpPr>
          <p:cNvPr id="6" name="TextBox 5">
            <a:extLst>
              <a:ext uri="{FF2B5EF4-FFF2-40B4-BE49-F238E27FC236}">
                <a16:creationId xmlns:a16="http://schemas.microsoft.com/office/drawing/2014/main" id="{5914D5B3-A26B-D1BE-78F0-4C258C847AE8}"/>
              </a:ext>
            </a:extLst>
          </p:cNvPr>
          <p:cNvSpPr>
            <a:spLocks noGrp="1"/>
          </p:cNvSpPr>
          <p:nvPr/>
        </p:nvSpPr>
        <p:spPr>
          <a:xfrm>
            <a:off x="407865" y="472155"/>
            <a:ext cx="5435390" cy="1227195"/>
          </a:xfrm>
          <a:prstGeom prst="rect">
            <a:avLst/>
          </a:prstGeom>
          <a:noFill/>
        </p:spPr>
        <p:txBody>
          <a:bodyPr wrap="square">
            <a:spAutoFit/>
          </a:bodyPr>
          <a:lstStyle/>
          <a:p>
            <a:pPr>
              <a:lnSpc>
                <a:spcPct val="107000"/>
              </a:lnSpc>
              <a:spcAft>
                <a:spcPts val="800"/>
              </a:spcAft>
              <a:buNone/>
            </a:pPr>
            <a:r>
              <a:rPr sz="4400" b="1">
                <a:solidFill>
                  <a:srgbClr val="205D6C"/>
                </a:solidFill>
                <a:latin typeface="Arial"/>
                <a:ea typeface="Arial"/>
                <a:cs typeface="Arial"/>
              </a:rPr>
              <a:t>JOB DESCRIPTION</a:t>
            </a:r>
          </a:p>
          <a:p>
            <a:pPr>
              <a:spcAft>
                <a:spcPts val="800"/>
              </a:spcAft>
              <a:buNone/>
            </a:pPr>
            <a:r>
              <a:rPr sz="2000" b="1">
                <a:latin typeface="Arial"/>
                <a:ea typeface="Arial"/>
                <a:cs typeface="Arial"/>
              </a:rPr>
              <a:t> </a:t>
            </a:r>
            <a:endParaRPr b="1">
              <a:latin typeface="Arial"/>
              <a:ea typeface="Arial"/>
              <a:cs typeface="Arial"/>
            </a:endParaRPr>
          </a:p>
        </p:txBody>
      </p:sp>
      <p:graphicFrame>
        <p:nvGraphicFramePr>
          <p:cNvPr id="7" name="Table 6">
            <a:extLst>
              <a:ext uri="{FF2B5EF4-FFF2-40B4-BE49-F238E27FC236}">
                <a16:creationId xmlns:a16="http://schemas.microsoft.com/office/drawing/2014/main" id="{08C05B74-67D2-4BD5-A923-253CF40689A2}"/>
              </a:ext>
            </a:extLst>
          </p:cNvPr>
          <p:cNvGraphicFramePr/>
          <p:nvPr>
            <p:extLst>
              <p:ext uri="{D42A27DB-BD31-4B8C-83A1-F6EECF244321}">
                <p14:modId xmlns:p14="http://schemas.microsoft.com/office/powerpoint/2010/main" val="1109272834"/>
              </p:ext>
            </p:extLst>
          </p:nvPr>
        </p:nvGraphicFramePr>
        <p:xfrm>
          <a:off x="407866" y="1778446"/>
          <a:ext cx="6383580" cy="3012568"/>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20000"/>
                    </a:ext>
                  </a:extLst>
                </a:gridCol>
                <a:gridCol w="4450582">
                  <a:extLst>
                    <a:ext uri="{9D8B030D-6E8A-4147-A177-3AD203B41FA5}">
                      <a16:colId xmlns:a16="http://schemas.microsoft.com/office/drawing/2014/main" val="20001"/>
                    </a:ext>
                  </a:extLst>
                </a:gridCol>
              </a:tblGrid>
              <a:tr h="530352">
                <a:tc>
                  <a:txBody>
                    <a:bodyPr/>
                    <a:lstStyle/>
                    <a:p>
                      <a:r>
                        <a:rPr b="1">
                          <a:solidFill>
                            <a:srgbClr val="205D6C"/>
                          </a:solidFill>
                          <a:latin typeface="Arial"/>
                          <a:ea typeface="Arial"/>
                          <a:cs typeface="Arial"/>
                        </a:rPr>
                        <a:t>JOB TITLE</a:t>
                      </a:r>
                    </a:p>
                  </a:txBody>
                  <a:tcPr>
                    <a:lnL w="12700" cmpd="sng">
                      <a:noFill/>
                      <a:prstDash val="solid"/>
                    </a:lnL>
                    <a:lnR w="12700" cmpd="sng">
                      <a:solidFill>
                        <a:srgbClr val="D5E9F2"/>
                      </a:solidFill>
                      <a:prstDash val="sysDot"/>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Compliance &amp; Administration Assistant</a:t>
                      </a:r>
                    </a:p>
                  </a:txBody>
                  <a:tcPr>
                    <a:lnL w="12700" cmpd="sng">
                      <a:solidFill>
                        <a:srgbClr val="D5E9F2"/>
                      </a:solidFill>
                      <a:prstDash val="sysDot"/>
                    </a:lnL>
                    <a:lnR w="12700" cmpd="sng">
                      <a:noFill/>
                      <a:prstDash val="solid"/>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370840">
                <a:tc>
                  <a:txBody>
                    <a:bodyPr/>
                    <a:lstStyle/>
                    <a:p>
                      <a:r>
                        <a:rPr b="1">
                          <a:solidFill>
                            <a:srgbClr val="205D6C"/>
                          </a:solidFill>
                          <a:latin typeface="Arial"/>
                          <a:ea typeface="Arial"/>
                          <a:cs typeface="Arial"/>
                        </a:rPr>
                        <a:t>SERVICE</a:t>
                      </a:r>
                    </a:p>
                  </a:txBody>
                  <a:tcPr>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National Jobs Guarantee</a:t>
                      </a:r>
                    </a:p>
                  </a:txBody>
                  <a:tcPr>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70840">
                <a:tc>
                  <a:txBody>
                    <a:bodyPr/>
                    <a:lstStyle/>
                    <a:p>
                      <a:r>
                        <a:rPr b="1">
                          <a:solidFill>
                            <a:srgbClr val="205D6C"/>
                          </a:solidFill>
                          <a:latin typeface="Arial"/>
                          <a:ea typeface="Arial"/>
                          <a:cs typeface="Arial"/>
                        </a:rPr>
                        <a:t>HUB</a:t>
                      </a:r>
                    </a:p>
                  </a:txBody>
                  <a:tcPr>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Employability</a:t>
                      </a:r>
                    </a:p>
                  </a:txBody>
                  <a:tcPr>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612648">
                <a:tc>
                  <a:txBody>
                    <a:bodyPr/>
                    <a:lstStyle/>
                    <a:p>
                      <a:r>
                        <a:rPr b="1">
                          <a:solidFill>
                            <a:srgbClr val="205D6C"/>
                          </a:solidFill>
                          <a:latin typeface="Arial"/>
                          <a:ea typeface="Arial"/>
                          <a:cs typeface="Arial"/>
                        </a:rPr>
                        <a:t>LOCATION</a:t>
                      </a:r>
                    </a:p>
                  </a:txBody>
                  <a:tcPr>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Office-based across the designated London contract area, with flexibility to support delivery locations and occasional travel as required.</a:t>
                      </a:r>
                    </a:p>
                  </a:txBody>
                  <a:tcPr>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70840">
                <a:tc>
                  <a:txBody>
                    <a:bodyPr/>
                    <a:lstStyle/>
                    <a:p>
                      <a:r>
                        <a:rPr b="1">
                          <a:solidFill>
                            <a:srgbClr val="205D6C"/>
                          </a:solidFill>
                          <a:latin typeface="Arial"/>
                          <a:ea typeface="Arial"/>
                          <a:cs typeface="Arial"/>
                        </a:rPr>
                        <a:t>SALARY BAND</a:t>
                      </a:r>
                    </a:p>
                  </a:txBody>
                  <a:tcPr>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dirty="0">
                          <a:solidFill>
                            <a:srgbClr val="262626"/>
                          </a:solidFill>
                          <a:latin typeface="Arial"/>
                          <a:ea typeface="Arial"/>
                          <a:cs typeface="Arial"/>
                        </a:rPr>
                        <a:t>Operatio</a:t>
                      </a:r>
                      <a:r>
                        <a:rPr lang="en-US" sz="1100" b="0" dirty="0">
                          <a:solidFill>
                            <a:srgbClr val="262626"/>
                          </a:solidFill>
                          <a:latin typeface="Arial"/>
                          <a:ea typeface="Arial"/>
                          <a:cs typeface="Arial"/>
                        </a:rPr>
                        <a:t>ns – Admin and Coordination</a:t>
                      </a:r>
                      <a:endParaRPr sz="1100" b="0" dirty="0">
                        <a:solidFill>
                          <a:srgbClr val="262626"/>
                        </a:solidFill>
                        <a:latin typeface="Arial"/>
                        <a:ea typeface="Arial"/>
                        <a:cs typeface="Arial"/>
                      </a:endParaRPr>
                    </a:p>
                  </a:txBody>
                  <a:tcPr>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70840">
                <a:tc>
                  <a:txBody>
                    <a:bodyPr/>
                    <a:lstStyle/>
                    <a:p>
                      <a:pPr marL="0" marR="0" indent="0" algn="l" defTabSz="719907">
                        <a:lnSpc>
                          <a:spcPct val="100000"/>
                        </a:lnSpc>
                        <a:spcBef>
                          <a:spcPts val="0"/>
                        </a:spcBef>
                        <a:spcAft>
                          <a:spcPts val="0"/>
                        </a:spcAft>
                        <a:buClrTx/>
                        <a:buSzTx/>
                        <a:buFontTx/>
                        <a:buNone/>
                      </a:pPr>
                      <a:r>
                        <a:rPr b="1">
                          <a:solidFill>
                            <a:srgbClr val="205D6C"/>
                          </a:solidFill>
                          <a:latin typeface="Arial"/>
                          <a:ea typeface="Arial"/>
                          <a:cs typeface="Arial"/>
                        </a:rPr>
                        <a:t>CRIMINAL RECORDS CHECK (DBS LEVEL): </a:t>
                      </a:r>
                    </a:p>
                  </a:txBody>
                  <a:tcPr>
                    <a:lnL w="12700" cmpd="sng">
                      <a:noFill/>
                      <a:prstDash val="solid"/>
                    </a:lnL>
                    <a:lnR w="12700" cmpd="sng">
                      <a:solidFill>
                        <a:srgbClr val="D5E9F2"/>
                      </a:solidFill>
                      <a:prstDash val="sysDot"/>
                    </a:lnR>
                    <a:lnT w="12700" cmpd="sng">
                      <a:solidFill>
                        <a:srgbClr val="D5E9F2"/>
                      </a:solidFill>
                      <a:prstDash val="sysDot"/>
                    </a:lnT>
                    <a:lnB w="12700" cmpd="sng">
                      <a:noFill/>
                      <a:prstDash val="solid"/>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dirty="0">
                          <a:solidFill>
                            <a:srgbClr val="262626"/>
                          </a:solidFill>
                          <a:latin typeface="Arial"/>
                          <a:ea typeface="Arial"/>
                          <a:cs typeface="Arial"/>
                        </a:rPr>
                        <a:t>Enhanced DBS</a:t>
                      </a:r>
                    </a:p>
                  </a:txBody>
                  <a:tcPr>
                    <a:lnL w="12700" cmpd="sng">
                      <a:solidFill>
                        <a:srgbClr val="D5E9F2"/>
                      </a:solidFill>
                      <a:prstDash val="sysDot"/>
                    </a:lnL>
                    <a:lnR w="12700" cmpd="sng">
                      <a:noFill/>
                      <a:prstDash val="solid"/>
                    </a:lnR>
                    <a:lnT w="12700" cmpd="sng">
                      <a:solidFill>
                        <a:srgbClr val="D5E9F2"/>
                      </a:solidFill>
                      <a:prstDash val="sysDot"/>
                    </a:lnT>
                    <a:lnB w="12700" cmpd="sng">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
        <p:nvSpPr>
          <p:cNvPr id="10" name="TextBox 9">
            <a:extLst>
              <a:ext uri="{FF2B5EF4-FFF2-40B4-BE49-F238E27FC236}">
                <a16:creationId xmlns:a16="http://schemas.microsoft.com/office/drawing/2014/main" id="{4A029E65-BA83-5465-009E-1A1595A9395C}"/>
              </a:ext>
            </a:extLst>
          </p:cNvPr>
          <p:cNvSpPr>
            <a:spLocks noGrp="1"/>
          </p:cNvSpPr>
          <p:nvPr/>
        </p:nvSpPr>
        <p:spPr>
          <a:xfrm>
            <a:off x="407866" y="4929894"/>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WHAT WE ARE LOOKING FOR</a:t>
            </a:r>
          </a:p>
          <a:p>
            <a:pPr>
              <a:spcAft>
                <a:spcPts val="800"/>
              </a:spcAft>
              <a:buNone/>
            </a:pPr>
            <a:r>
              <a:rPr sz="2000" b="1">
                <a:latin typeface="Arial"/>
                <a:ea typeface="Arial"/>
                <a:cs typeface="Arial"/>
              </a:rPr>
              <a:t> </a:t>
            </a:r>
            <a:endParaRPr b="1">
              <a:latin typeface="Arial"/>
              <a:ea typeface="Arial"/>
              <a:cs typeface="Arial"/>
            </a:endParaRPr>
          </a:p>
        </p:txBody>
      </p:sp>
      <p:pic>
        <p:nvPicPr>
          <p:cNvPr id="3" name="Picture 2">
            <a:extLst>
              <a:ext uri="{FF2B5EF4-FFF2-40B4-BE49-F238E27FC236}">
                <a16:creationId xmlns:a16="http://schemas.microsoft.com/office/drawing/2014/main" id="{A9F2C0F6-473F-4504-BC02-7AC6E44242FF}"/>
              </a:ext>
            </a:extLst>
          </p:cNvPr>
          <p:cNvPicPr>
            <a:picLocks noChangeAspect="1"/>
          </p:cNvPicPr>
          <p:nvPr/>
        </p:nvPicPr>
        <p:blipFill>
          <a:blip r:embed="rId4">
            <a:alphaModFix amt="20000"/>
          </a:blip>
          <a:stretch>
            <a:fillRect/>
          </a:stretch>
        </p:blipFill>
        <p:spPr>
          <a:xfrm>
            <a:off x="3352801" y="8582561"/>
            <a:ext cx="3654728" cy="2109252"/>
          </a:xfrm>
          <a:prstGeom prst="rect">
            <a:avLst/>
          </a:prstGeom>
        </p:spPr>
      </p:pic>
      <p:sp>
        <p:nvSpPr>
          <p:cNvPr id="11" name="TextBox 10">
            <a:extLst>
              <a:ext uri="{FF2B5EF4-FFF2-40B4-BE49-F238E27FC236}">
                <a16:creationId xmlns:a16="http://schemas.microsoft.com/office/drawing/2014/main" id="{0F4333C0-325D-9411-65C3-2A652AB7A1B4}"/>
              </a:ext>
            </a:extLst>
          </p:cNvPr>
          <p:cNvSpPr>
            <a:spLocks noGrp="1"/>
          </p:cNvSpPr>
          <p:nvPr/>
        </p:nvSpPr>
        <p:spPr>
          <a:xfrm>
            <a:off x="461690" y="5408206"/>
            <a:ext cx="6084956" cy="2999232"/>
          </a:xfrm>
          <a:prstGeom prst="rect">
            <a:avLst/>
          </a:prstGeom>
          <a:noFill/>
        </p:spPr>
        <p:txBody>
          <a:bodyPr wrap="square" anchor="t">
            <a:noAutofit/>
          </a:bodyPr>
          <a:lstStyle/>
          <a:p>
            <a:pPr marL="0" indent="0">
              <a:lnSpc>
                <a:spcPct val="110000"/>
              </a:lnSpc>
              <a:spcAft>
                <a:spcPts val="600"/>
              </a:spcAft>
              <a:buNone/>
            </a:pPr>
            <a:r>
              <a:rPr sz="1100" b="0" dirty="0">
                <a:solidFill>
                  <a:srgbClr val="262626"/>
                </a:solidFill>
                <a:latin typeface="Arial"/>
                <a:ea typeface="Arial"/>
                <a:cs typeface="Arial"/>
              </a:rPr>
              <a:t>Working within Catch22’s Employability division, you will provide essential compliance, data quality and administrative support to the National Jobs Guarantee </a:t>
            </a:r>
            <a:r>
              <a:rPr sz="1100" b="0" dirty="0" err="1">
                <a:solidFill>
                  <a:srgbClr val="262626"/>
                </a:solidFill>
                <a:latin typeface="Arial"/>
                <a:ea typeface="Arial"/>
                <a:cs typeface="Arial"/>
              </a:rPr>
              <a:t>programme</a:t>
            </a:r>
            <a:r>
              <a:rPr sz="1100" b="0" dirty="0">
                <a:solidFill>
                  <a:srgbClr val="262626"/>
                </a:solidFill>
                <a:latin typeface="Arial"/>
                <a:ea typeface="Arial"/>
                <a:cs typeface="Arial"/>
              </a:rPr>
              <a:t>, helping young people to prepare for, enter and sustain meaningful paid employment.</a:t>
            </a:r>
          </a:p>
          <a:p>
            <a:pPr marL="0" indent="0">
              <a:lnSpc>
                <a:spcPct val="110000"/>
              </a:lnSpc>
              <a:spcAft>
                <a:spcPts val="600"/>
              </a:spcAft>
              <a:buNone/>
            </a:pPr>
            <a:endParaRPr sz="1100" b="0" dirty="0">
              <a:solidFill>
                <a:srgbClr val="262626"/>
              </a:solidFill>
              <a:latin typeface="Arial"/>
              <a:ea typeface="Arial"/>
              <a:cs typeface="Arial"/>
            </a:endParaRPr>
          </a:p>
          <a:p>
            <a:pPr marL="0" indent="0">
              <a:lnSpc>
                <a:spcPct val="110000"/>
              </a:lnSpc>
              <a:spcAft>
                <a:spcPts val="600"/>
              </a:spcAft>
              <a:buNone/>
            </a:pPr>
            <a:r>
              <a:rPr sz="1100" b="0" dirty="0">
                <a:solidFill>
                  <a:srgbClr val="262626"/>
                </a:solidFill>
                <a:latin typeface="Arial"/>
                <a:ea typeface="Arial"/>
                <a:cs typeface="Arial"/>
              </a:rPr>
              <a:t>Reporting directly to the Senior Operations Manager, you will work closely with Team Leaders, Career Coaches, Trainers and Employer Engagement colleagues to maintain accurate participant and employer records, contractual evidence, audit readiness and reliable management information. You will proactively identify missing or inconsistent records and support timely correction, while frontline staff retain responsibility for delivering and evidencing their own interventions and outcomes.</a:t>
            </a:r>
          </a:p>
          <a:p>
            <a:pPr marL="0" indent="0">
              <a:lnSpc>
                <a:spcPct val="110000"/>
              </a:lnSpc>
              <a:spcAft>
                <a:spcPts val="600"/>
              </a:spcAft>
              <a:buNone/>
            </a:pPr>
            <a:endParaRPr sz="1100" b="0" dirty="0">
              <a:solidFill>
                <a:srgbClr val="262626"/>
              </a:solidFill>
              <a:latin typeface="Arial"/>
              <a:ea typeface="Arial"/>
              <a:cs typeface="Arial"/>
            </a:endParaRPr>
          </a:p>
          <a:p>
            <a:pPr marL="0" indent="0">
              <a:lnSpc>
                <a:spcPct val="110000"/>
              </a:lnSpc>
              <a:spcAft>
                <a:spcPts val="600"/>
              </a:spcAft>
              <a:buNone/>
            </a:pPr>
            <a:r>
              <a:rPr sz="1100" b="0" dirty="0">
                <a:solidFill>
                  <a:srgbClr val="262626"/>
                </a:solidFill>
                <a:latin typeface="Arial"/>
                <a:ea typeface="Arial"/>
                <a:cs typeface="Arial"/>
              </a:rPr>
              <a:t>You will be accountable for agreed administrative and compliance KPIs, including the accuracy, completeness and timeliness of records, scheduled quality checks, resolution of outstanding actions and the efficient operation of </a:t>
            </a:r>
            <a:r>
              <a:rPr sz="1100" b="0" dirty="0" err="1">
                <a:solidFill>
                  <a:srgbClr val="262626"/>
                </a:solidFill>
                <a:latin typeface="Arial"/>
                <a:ea typeface="Arial"/>
                <a:cs typeface="Arial"/>
              </a:rPr>
              <a:t>programme</a:t>
            </a:r>
            <a:r>
              <a:rPr sz="1100" b="0" dirty="0">
                <a:solidFill>
                  <a:srgbClr val="262626"/>
                </a:solidFill>
                <a:latin typeface="Arial"/>
                <a:ea typeface="Arial"/>
                <a:cs typeface="Arial"/>
              </a:rPr>
              <a:t> processes. You will contribute to wider Employability division improvements and hub outcomes.</a:t>
            </a:r>
          </a:p>
        </p:txBody>
      </p:sp>
    </p:spTree>
    <p:extLst>
      <p:ext uri="{BB962C8B-B14F-4D97-AF65-F5344CB8AC3E}">
        <p14:creationId xmlns:p14="http://schemas.microsoft.com/office/powerpoint/2010/main" val="2840316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E71F39-8CCB-A4B3-8CF8-7414B95C4CD5}"/>
              </a:ext>
            </a:extLst>
          </p:cNvPr>
          <p:cNvSpPr>
            <a:spLocks noGrp="1"/>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5" name="Picture 4">
            <a:extLst>
              <a:ext uri="{FF2B5EF4-FFF2-40B4-BE49-F238E27FC236}">
                <a16:creationId xmlns:a16="http://schemas.microsoft.com/office/drawing/2014/main" id="{5EFD7C84-8B9E-406B-92D6-51143B36B6A9}"/>
              </a:ext>
            </a:extLst>
          </p:cNvPr>
          <p:cNvPicPr>
            <a:picLocks noChangeAspect="1"/>
          </p:cNvPicPr>
          <p:nvPr/>
        </p:nvPicPr>
        <p:blipFill>
          <a:blip r:embed="rId3"/>
          <a:stretch>
            <a:fillRect/>
          </a:stretch>
        </p:blipFill>
        <p:spPr>
          <a:xfrm>
            <a:off x="6035040" y="192361"/>
            <a:ext cx="972488" cy="972488"/>
          </a:xfrm>
          <a:prstGeom prst="rect">
            <a:avLst/>
          </a:prstGeom>
        </p:spPr>
      </p:pic>
      <p:sp>
        <p:nvSpPr>
          <p:cNvPr id="6" name="TextBox 5">
            <a:extLst>
              <a:ext uri="{FF2B5EF4-FFF2-40B4-BE49-F238E27FC236}">
                <a16:creationId xmlns:a16="http://schemas.microsoft.com/office/drawing/2014/main" id="{FE776221-158F-075D-F4E4-8743C69F8076}"/>
              </a:ext>
            </a:extLst>
          </p:cNvPr>
          <p:cNvSpPr>
            <a:spLocks noGrp="1"/>
          </p:cNvSpPr>
          <p:nvPr/>
        </p:nvSpPr>
        <p:spPr>
          <a:xfrm>
            <a:off x="407866" y="551251"/>
            <a:ext cx="6383580" cy="1593257"/>
          </a:xfrm>
          <a:prstGeom prst="rect">
            <a:avLst/>
          </a:prstGeom>
          <a:noFill/>
        </p:spPr>
        <p:txBody>
          <a:bodyPr wrap="square">
            <a:spAutoFit/>
          </a:bodyPr>
          <a:lstStyle/>
          <a:p>
            <a:pPr>
              <a:lnSpc>
                <a:spcPct val="107000"/>
              </a:lnSpc>
              <a:spcAft>
                <a:spcPts val="800"/>
              </a:spcAft>
              <a:buNone/>
            </a:pPr>
            <a:r>
              <a:rPr sz="4400" b="1">
                <a:solidFill>
                  <a:srgbClr val="205D6C"/>
                </a:solidFill>
                <a:latin typeface="Arial"/>
                <a:ea typeface="Arial"/>
                <a:cs typeface="Arial"/>
              </a:rPr>
              <a:t>JOB DESCRIPTION</a:t>
            </a:r>
          </a:p>
          <a:p>
            <a:pPr>
              <a:lnSpc>
                <a:spcPct val="107000"/>
              </a:lnSpc>
              <a:spcAft>
                <a:spcPts val="800"/>
              </a:spcAft>
              <a:buNone/>
            </a:pPr>
            <a:r>
              <a:rPr sz="1600" b="1">
                <a:solidFill>
                  <a:srgbClr val="205D6C"/>
                </a:solidFill>
                <a:latin typeface="Arial"/>
                <a:ea typeface="Arial"/>
                <a:cs typeface="Arial"/>
              </a:rPr>
              <a:t>(Continued)</a:t>
            </a:r>
            <a:endParaRPr sz="1600">
              <a:solidFill>
                <a:srgbClr val="205D6C"/>
              </a:solidFill>
              <a:latin typeface="Arial"/>
              <a:ea typeface="Arial"/>
              <a:cs typeface="Arial"/>
            </a:endParaRPr>
          </a:p>
          <a:p>
            <a:pPr>
              <a:spcAft>
                <a:spcPts val="800"/>
              </a:spcAft>
              <a:buNone/>
            </a:pPr>
            <a:r>
              <a:rPr sz="2000">
                <a:latin typeface="Akkurat-Bold"/>
                <a:ea typeface="Akkurat-Bold"/>
                <a:cs typeface="Akkurat-Bold"/>
              </a:rPr>
              <a:t> </a:t>
            </a:r>
            <a:endParaRPr>
              <a:latin typeface="Akkurat-Bold"/>
              <a:ea typeface="Akkurat-Bold"/>
              <a:cs typeface="Akkurat-Bold"/>
            </a:endParaRPr>
          </a:p>
        </p:txBody>
      </p:sp>
      <p:sp>
        <p:nvSpPr>
          <p:cNvPr id="10" name="TextBox 9">
            <a:extLst>
              <a:ext uri="{FF2B5EF4-FFF2-40B4-BE49-F238E27FC236}">
                <a16:creationId xmlns:a16="http://schemas.microsoft.com/office/drawing/2014/main" id="{B13B0373-1CCA-78C7-EB00-FE644B8F1E7A}"/>
              </a:ext>
            </a:extLst>
          </p:cNvPr>
          <p:cNvSpPr>
            <a:spLocks noGrp="1"/>
          </p:cNvSpPr>
          <p:nvPr/>
        </p:nvSpPr>
        <p:spPr>
          <a:xfrm>
            <a:off x="407866" y="1992674"/>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WHAT YOU WILL DO</a:t>
            </a:r>
          </a:p>
          <a:p>
            <a:pPr>
              <a:spcAft>
                <a:spcPts val="800"/>
              </a:spcAft>
              <a:buNone/>
            </a:pPr>
            <a:r>
              <a:rPr sz="2000">
                <a:latin typeface="Arial"/>
                <a:ea typeface="Arial"/>
                <a:cs typeface="Arial"/>
              </a:rPr>
              <a:t> </a:t>
            </a:r>
            <a:endParaRPr>
              <a:latin typeface="Arial"/>
              <a:ea typeface="Arial"/>
              <a:cs typeface="Arial"/>
            </a:endParaRPr>
          </a:p>
        </p:txBody>
      </p:sp>
      <p:sp>
        <p:nvSpPr>
          <p:cNvPr id="11" name="TextBox 10">
            <a:extLst>
              <a:ext uri="{FF2B5EF4-FFF2-40B4-BE49-F238E27FC236}">
                <a16:creationId xmlns:a16="http://schemas.microsoft.com/office/drawing/2014/main" id="{0CAAE7C6-9F4F-008C-EA7A-626A2C8B4BDF}"/>
              </a:ext>
            </a:extLst>
          </p:cNvPr>
          <p:cNvSpPr>
            <a:spLocks noGrp="1"/>
          </p:cNvSpPr>
          <p:nvPr/>
        </p:nvSpPr>
        <p:spPr>
          <a:xfrm>
            <a:off x="557178" y="2606272"/>
            <a:ext cx="6084956" cy="6766560"/>
          </a:xfrm>
          <a:prstGeom prst="rect">
            <a:avLst/>
          </a:prstGeom>
          <a:noFill/>
        </p:spPr>
        <p:txBody>
          <a:bodyPr wrap="square" anchor="t">
            <a:noAutofit/>
          </a:bodyPr>
          <a:lstStyle/>
          <a:p>
            <a:pPr marL="0" indent="0">
              <a:lnSpc>
                <a:spcPct val="110000"/>
              </a:lnSpc>
              <a:spcAft>
                <a:spcPts val="600"/>
              </a:spcAft>
              <a:buNone/>
            </a:pPr>
            <a:r>
              <a:rPr sz="1100" b="0">
                <a:solidFill>
                  <a:srgbClr val="262626"/>
                </a:solidFill>
                <a:latin typeface="Arial"/>
                <a:ea typeface="Arial"/>
                <a:cs typeface="Arial"/>
              </a:rPr>
              <a:t>Complete scheduled case-file dip tests and quality checks across the participant journey, including referral and eligibility evidence, assessments, action plans, attendance, applications, interviews, job starts and six-month in-work support records, against agreed contractual requirements.</a:t>
            </a:r>
          </a:p>
          <a:p>
            <a:pPr marL="0" indent="0">
              <a:lnSpc>
                <a:spcPct val="110000"/>
              </a:lnSpc>
              <a:spcAft>
                <a:spcPts val="600"/>
              </a:spcAft>
              <a:buNone/>
            </a:pPr>
            <a:r>
              <a:rPr sz="1100" b="0">
                <a:solidFill>
                  <a:srgbClr val="262626"/>
                </a:solidFill>
                <a:latin typeface="Arial"/>
                <a:ea typeface="Arial"/>
                <a:cs typeface="Arial"/>
              </a:rPr>
              <a:t>Identify missing, inaccurate, late or inconsistent evidence and maintain a clear action log; notify the relevant Team Leader or colleague, track corrections and escalate overdue or repeated issues to the Senior Operations Manager.</a:t>
            </a:r>
          </a:p>
          <a:p>
            <a:pPr marL="0" indent="0">
              <a:lnSpc>
                <a:spcPct val="110000"/>
              </a:lnSpc>
              <a:spcAft>
                <a:spcPts val="600"/>
              </a:spcAft>
              <a:buNone/>
            </a:pPr>
            <a:r>
              <a:rPr sz="1100" b="0">
                <a:solidFill>
                  <a:srgbClr val="262626"/>
                </a:solidFill>
                <a:latin typeface="Arial"/>
                <a:ea typeface="Arial"/>
                <a:cs typeface="Arial"/>
              </a:rPr>
              <a:t>Prepare, organise and check supporting records for internal reviews, commissioner monitoring, compliance visits and internal or external audits; support timely implementation of audit findings and corrective actions.</a:t>
            </a:r>
          </a:p>
          <a:p>
            <a:pPr marL="0" indent="0">
              <a:lnSpc>
                <a:spcPct val="110000"/>
              </a:lnSpc>
              <a:spcAft>
                <a:spcPts val="600"/>
              </a:spcAft>
              <a:buNone/>
            </a:pPr>
            <a:r>
              <a:rPr sz="1100" b="0">
                <a:solidFill>
                  <a:srgbClr val="262626"/>
                </a:solidFill>
                <a:latin typeface="Arial"/>
                <a:ea typeface="Arial"/>
                <a:cs typeface="Arial"/>
              </a:rPr>
              <a:t>Maintain current checklists, process guides, document controls and evidence trackers in line with approved programme procedures, escalating unclear or changing contractual requirements rather than making unilateral compliance decisions.</a:t>
            </a:r>
          </a:p>
          <a:p>
            <a:pPr marL="0" indent="0">
              <a:lnSpc>
                <a:spcPct val="110000"/>
              </a:lnSpc>
              <a:spcAft>
                <a:spcPts val="600"/>
              </a:spcAft>
              <a:buNone/>
            </a:pPr>
            <a:r>
              <a:rPr sz="1100" b="0">
                <a:solidFill>
                  <a:srgbClr val="262626"/>
                </a:solidFill>
                <a:latin typeface="Arial"/>
                <a:ea typeface="Arial"/>
                <a:cs typeface="Arial"/>
              </a:rPr>
              <a:t>Carry out appropriate information-security and clear-desk checks across programme offices and shared workspaces, ensuring confidential material is stored, handled and disposed of securely.</a:t>
            </a:r>
          </a:p>
          <a:p>
            <a:pPr marL="0" indent="0">
              <a:lnSpc>
                <a:spcPct val="110000"/>
              </a:lnSpc>
              <a:spcAft>
                <a:spcPts val="600"/>
              </a:spcAft>
              <a:buNone/>
            </a:pPr>
            <a:r>
              <a:rPr sz="1100" b="0">
                <a:solidFill>
                  <a:srgbClr val="262626"/>
                </a:solidFill>
                <a:latin typeface="Arial"/>
                <a:ea typeface="Arial"/>
                <a:cs typeface="Arial"/>
              </a:rPr>
              <a:t>Provide accurate and responsive administrative support to the National Jobs Guarantee delivery teams, including meeting arrangements, participant communications, appointment coordination, correspondence, document preparation and secure filing.</a:t>
            </a:r>
          </a:p>
          <a:p>
            <a:pPr marL="0" indent="0">
              <a:lnSpc>
                <a:spcPct val="110000"/>
              </a:lnSpc>
              <a:spcAft>
                <a:spcPts val="600"/>
              </a:spcAft>
              <a:buNone/>
            </a:pPr>
            <a:r>
              <a:rPr sz="1100" b="0">
                <a:solidFill>
                  <a:srgbClr val="262626"/>
                </a:solidFill>
                <a:latin typeface="Arial"/>
                <a:ea typeface="Arial"/>
                <a:cs typeface="Arial"/>
              </a:rPr>
              <a:t>Input, update and reconcile authorised information within approved case-management, CRM and reporting systems, ensuring participant identifiers, dates, delivery activity, vacancy links and outcome evidence are recorded consistently.</a:t>
            </a:r>
          </a:p>
          <a:p>
            <a:pPr marL="0" indent="0">
              <a:lnSpc>
                <a:spcPct val="110000"/>
              </a:lnSpc>
              <a:spcAft>
                <a:spcPts val="600"/>
              </a:spcAft>
              <a:buNone/>
            </a:pPr>
            <a:r>
              <a:rPr sz="1100" b="0">
                <a:solidFill>
                  <a:srgbClr val="262626"/>
                </a:solidFill>
                <a:latin typeface="Arial"/>
                <a:ea typeface="Arial"/>
                <a:cs typeface="Arial"/>
              </a:rPr>
              <a:t>Monitor administrative milestones and document submissions, including referral allocation records, onboarding paperwork, participant consent, employer documentation and in-work support evidence, and prompt responsible colleagues before deadlines are missed.</a:t>
            </a:r>
          </a:p>
          <a:p>
            <a:pPr marL="0" indent="0">
              <a:lnSpc>
                <a:spcPct val="110000"/>
              </a:lnSpc>
              <a:spcAft>
                <a:spcPts val="600"/>
              </a:spcAft>
              <a:buNone/>
            </a:pPr>
            <a:r>
              <a:rPr sz="1100" b="0">
                <a:solidFill>
                  <a:srgbClr val="262626"/>
                </a:solidFill>
                <a:latin typeface="Arial"/>
                <a:ea typeface="Arial"/>
                <a:cs typeface="Arial"/>
              </a:rPr>
              <a:t>Coordinate standard programme templates, shared calendars, meeting papers, action logs, resource bookings and controlled document versions, supporting efficient face-to-face delivery across sites.</a:t>
            </a:r>
          </a:p>
          <a:p>
            <a:pPr marL="0" indent="0">
              <a:lnSpc>
                <a:spcPct val="110000"/>
              </a:lnSpc>
              <a:spcAft>
                <a:spcPts val="600"/>
              </a:spcAft>
              <a:buNone/>
            </a:pPr>
            <a:r>
              <a:rPr sz="1100" b="0">
                <a:solidFill>
                  <a:srgbClr val="262626"/>
                </a:solidFill>
                <a:latin typeface="Arial"/>
                <a:ea typeface="Arial"/>
                <a:cs typeface="Arial"/>
              </a:rPr>
              <a:t>Provide administrative support for employer recruitment events, training sessions and partner meetings where required, including schedules, attendance lists, venue arrangements and secure handling of participant information.</a:t>
            </a:r>
          </a:p>
          <a:p>
            <a:pPr marL="0" indent="0">
              <a:lnSpc>
                <a:spcPct val="110000"/>
              </a:lnSpc>
              <a:spcAft>
                <a:spcPts val="600"/>
              </a:spcAft>
              <a:buNone/>
            </a:pPr>
            <a:r>
              <a:rPr sz="1100" b="0">
                <a:solidFill>
                  <a:srgbClr val="262626"/>
                </a:solidFill>
                <a:latin typeface="Arial"/>
                <a:ea typeface="Arial"/>
                <a:cs typeface="Arial"/>
              </a:rPr>
              <a:t>Produce and quality-check routine performance extracts, data completeness reports, exception lists and other agreed management information for Team Leaders and the Senior Operations Manager.</a:t>
            </a:r>
          </a:p>
        </p:txBody>
      </p:sp>
    </p:spTree>
    <p:extLst>
      <p:ext uri="{BB962C8B-B14F-4D97-AF65-F5344CB8AC3E}">
        <p14:creationId xmlns:p14="http://schemas.microsoft.com/office/powerpoint/2010/main" val="430411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E71F39-8CCB-A4B3-8CF8-7414B95C4CD5}"/>
              </a:ext>
            </a:extLst>
          </p:cNvPr>
          <p:cNvSpPr>
            <a:spLocks noGrp="1"/>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5" name="Picture 4">
            <a:extLst>
              <a:ext uri="{FF2B5EF4-FFF2-40B4-BE49-F238E27FC236}">
                <a16:creationId xmlns:a16="http://schemas.microsoft.com/office/drawing/2014/main" id="{9DDF3262-2FEB-4476-BBCC-5AFAAF32102F}"/>
              </a:ext>
            </a:extLst>
          </p:cNvPr>
          <p:cNvPicPr>
            <a:picLocks noChangeAspect="1"/>
          </p:cNvPicPr>
          <p:nvPr/>
        </p:nvPicPr>
        <p:blipFill>
          <a:blip r:embed="rId3"/>
          <a:stretch>
            <a:fillRect/>
          </a:stretch>
        </p:blipFill>
        <p:spPr>
          <a:xfrm>
            <a:off x="6035040" y="192361"/>
            <a:ext cx="972488" cy="972488"/>
          </a:xfrm>
          <a:prstGeom prst="rect">
            <a:avLst/>
          </a:prstGeom>
        </p:spPr>
      </p:pic>
      <p:sp>
        <p:nvSpPr>
          <p:cNvPr id="6" name="TextBox 5">
            <a:extLst>
              <a:ext uri="{FF2B5EF4-FFF2-40B4-BE49-F238E27FC236}">
                <a16:creationId xmlns:a16="http://schemas.microsoft.com/office/drawing/2014/main" id="{FE776221-158F-075D-F4E4-8743C69F8076}"/>
              </a:ext>
            </a:extLst>
          </p:cNvPr>
          <p:cNvSpPr>
            <a:spLocks noGrp="1"/>
          </p:cNvSpPr>
          <p:nvPr/>
        </p:nvSpPr>
        <p:spPr>
          <a:xfrm>
            <a:off x="407866" y="551251"/>
            <a:ext cx="6383580" cy="1593257"/>
          </a:xfrm>
          <a:prstGeom prst="rect">
            <a:avLst/>
          </a:prstGeom>
          <a:noFill/>
        </p:spPr>
        <p:txBody>
          <a:bodyPr wrap="square">
            <a:spAutoFit/>
          </a:bodyPr>
          <a:lstStyle/>
          <a:p>
            <a:pPr>
              <a:lnSpc>
                <a:spcPct val="107000"/>
              </a:lnSpc>
              <a:spcAft>
                <a:spcPts val="800"/>
              </a:spcAft>
              <a:buNone/>
            </a:pPr>
            <a:r>
              <a:rPr sz="4400" b="1">
                <a:solidFill>
                  <a:srgbClr val="205D6C"/>
                </a:solidFill>
                <a:latin typeface="Arial"/>
                <a:ea typeface="Arial"/>
                <a:cs typeface="Arial"/>
              </a:rPr>
              <a:t>JOB DESCRIPTION</a:t>
            </a:r>
          </a:p>
          <a:p>
            <a:pPr>
              <a:lnSpc>
                <a:spcPct val="107000"/>
              </a:lnSpc>
              <a:spcAft>
                <a:spcPts val="800"/>
              </a:spcAft>
              <a:buNone/>
            </a:pPr>
            <a:r>
              <a:rPr sz="1600" b="1">
                <a:solidFill>
                  <a:srgbClr val="205D6C"/>
                </a:solidFill>
                <a:latin typeface="Arial"/>
                <a:ea typeface="Arial"/>
                <a:cs typeface="Arial"/>
              </a:rPr>
              <a:t>(Continued)</a:t>
            </a:r>
            <a:endParaRPr sz="1600">
              <a:solidFill>
                <a:srgbClr val="205D6C"/>
              </a:solidFill>
              <a:latin typeface="Arial"/>
              <a:ea typeface="Arial"/>
              <a:cs typeface="Arial"/>
            </a:endParaRPr>
          </a:p>
          <a:p>
            <a:pPr>
              <a:spcAft>
                <a:spcPts val="800"/>
              </a:spcAft>
              <a:buNone/>
            </a:pPr>
            <a:r>
              <a:rPr sz="2000">
                <a:latin typeface="Akkurat-Bold"/>
                <a:ea typeface="Akkurat-Bold"/>
                <a:cs typeface="Akkurat-Bold"/>
              </a:rPr>
              <a:t> </a:t>
            </a:r>
            <a:endParaRPr>
              <a:latin typeface="Akkurat-Bold"/>
              <a:ea typeface="Akkurat-Bold"/>
              <a:cs typeface="Akkurat-Bold"/>
            </a:endParaRPr>
          </a:p>
        </p:txBody>
      </p:sp>
      <p:sp>
        <p:nvSpPr>
          <p:cNvPr id="10" name="TextBox 9">
            <a:extLst>
              <a:ext uri="{FF2B5EF4-FFF2-40B4-BE49-F238E27FC236}">
                <a16:creationId xmlns:a16="http://schemas.microsoft.com/office/drawing/2014/main" id="{B13B0373-1CCA-78C7-EB00-FE644B8F1E7A}"/>
              </a:ext>
            </a:extLst>
          </p:cNvPr>
          <p:cNvSpPr>
            <a:spLocks noGrp="1"/>
          </p:cNvSpPr>
          <p:nvPr/>
        </p:nvSpPr>
        <p:spPr>
          <a:xfrm>
            <a:off x="407866" y="1992674"/>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WHAT YOU WILL DO</a:t>
            </a:r>
          </a:p>
          <a:p>
            <a:pPr>
              <a:spcAft>
                <a:spcPts val="800"/>
              </a:spcAft>
              <a:buNone/>
            </a:pPr>
            <a:r>
              <a:rPr sz="2000">
                <a:latin typeface="Arial"/>
                <a:ea typeface="Arial"/>
                <a:cs typeface="Arial"/>
              </a:rPr>
              <a:t> </a:t>
            </a:r>
            <a:endParaRPr>
              <a:latin typeface="Arial"/>
              <a:ea typeface="Arial"/>
              <a:cs typeface="Arial"/>
            </a:endParaRPr>
          </a:p>
        </p:txBody>
      </p:sp>
      <p:sp>
        <p:nvSpPr>
          <p:cNvPr id="11" name="TextBox 10">
            <a:extLst>
              <a:ext uri="{FF2B5EF4-FFF2-40B4-BE49-F238E27FC236}">
                <a16:creationId xmlns:a16="http://schemas.microsoft.com/office/drawing/2014/main" id="{0CAAE7C6-9F4F-008C-EA7A-626A2C8B4BDF}"/>
              </a:ext>
            </a:extLst>
          </p:cNvPr>
          <p:cNvSpPr>
            <a:spLocks noGrp="1"/>
          </p:cNvSpPr>
          <p:nvPr/>
        </p:nvSpPr>
        <p:spPr>
          <a:xfrm>
            <a:off x="557178" y="2606272"/>
            <a:ext cx="6084956" cy="6766560"/>
          </a:xfrm>
          <a:prstGeom prst="rect">
            <a:avLst/>
          </a:prstGeom>
          <a:noFill/>
        </p:spPr>
        <p:txBody>
          <a:bodyPr wrap="square" anchor="t">
            <a:noAutofit/>
          </a:bodyPr>
          <a:lstStyle/>
          <a:p>
            <a:pPr marL="0" indent="0">
              <a:lnSpc>
                <a:spcPct val="110000"/>
              </a:lnSpc>
              <a:spcAft>
                <a:spcPts val="600"/>
              </a:spcAft>
              <a:buNone/>
            </a:pPr>
            <a:r>
              <a:rPr sz="1100" b="0">
                <a:solidFill>
                  <a:srgbClr val="262626"/>
                </a:solidFill>
                <a:latin typeface="Arial"/>
                <a:ea typeface="Arial"/>
                <a:cs typeface="Arial"/>
              </a:rPr>
              <a:t>Check consistency of key dates and stages across referrals, engagement, applications, interviews, offers, verified job starts and sustained employment evidence; flag anomalies, duplicate records and unsupported forecast assumptions for management review.</a:t>
            </a:r>
          </a:p>
          <a:p>
            <a:pPr marL="0" indent="0">
              <a:lnSpc>
                <a:spcPct val="110000"/>
              </a:lnSpc>
              <a:spcAft>
                <a:spcPts val="600"/>
              </a:spcAft>
              <a:buNone/>
            </a:pPr>
            <a:r>
              <a:rPr sz="1100" b="0">
                <a:solidFill>
                  <a:srgbClr val="262626"/>
                </a:solidFill>
                <a:latin typeface="Arial"/>
                <a:ea typeface="Arial"/>
                <a:cs typeface="Arial"/>
              </a:rPr>
              <a:t>Take accountability for agreed individual KPIs such as timely data updates, percentage of complete records, dip-test coverage, accuracy of submissions, outstanding audit actions and turnaround of administrative requests.</a:t>
            </a:r>
          </a:p>
          <a:p>
            <a:pPr marL="0" indent="0">
              <a:lnSpc>
                <a:spcPct val="110000"/>
              </a:lnSpc>
              <a:spcAft>
                <a:spcPts val="600"/>
              </a:spcAft>
              <a:buNone/>
            </a:pPr>
            <a:r>
              <a:rPr sz="1100" b="0">
                <a:solidFill>
                  <a:srgbClr val="262626"/>
                </a:solidFill>
                <a:latin typeface="Arial"/>
                <a:ea typeface="Arial"/>
                <a:cs typeface="Arial"/>
              </a:rPr>
              <a:t>Maintain accurate trackers and provide clear summaries of outstanding evidence, compliance trends and administrative risks; escalate emerging issues promptly and contribute to practical corrective action.</a:t>
            </a:r>
          </a:p>
          <a:p>
            <a:pPr marL="0" indent="0">
              <a:lnSpc>
                <a:spcPct val="110000"/>
              </a:lnSpc>
              <a:spcAft>
                <a:spcPts val="600"/>
              </a:spcAft>
              <a:buNone/>
            </a:pPr>
            <a:r>
              <a:rPr sz="1100" b="0">
                <a:solidFill>
                  <a:srgbClr val="262626"/>
                </a:solidFill>
                <a:latin typeface="Arial"/>
                <a:ea typeface="Arial"/>
                <a:cs typeface="Arial"/>
              </a:rPr>
              <a:t>Support the production of commissioner and internal reporting packs by assembling approved data and evidence, ensuring version control and obtaining required management sign-off before external submission.</a:t>
            </a:r>
          </a:p>
          <a:p>
            <a:pPr marL="0" indent="0">
              <a:lnSpc>
                <a:spcPct val="110000"/>
              </a:lnSpc>
              <a:spcAft>
                <a:spcPts val="600"/>
              </a:spcAft>
              <a:buNone/>
            </a:pPr>
            <a:r>
              <a:rPr sz="1100" b="0">
                <a:solidFill>
                  <a:srgbClr val="262626"/>
                </a:solidFill>
                <a:latin typeface="Arial"/>
                <a:ea typeface="Arial"/>
                <a:cs typeface="Arial"/>
              </a:rPr>
              <a:t>Coordinate approved purchases, supplies, venues and resources, following Catch22 purchasing and value-for-money procedures and keeping appropriate records.</a:t>
            </a:r>
          </a:p>
          <a:p>
            <a:pPr marL="0" indent="0">
              <a:lnSpc>
                <a:spcPct val="110000"/>
              </a:lnSpc>
              <a:spcAft>
                <a:spcPts val="600"/>
              </a:spcAft>
              <a:buNone/>
            </a:pPr>
            <a:r>
              <a:rPr sz="1100" b="0">
                <a:solidFill>
                  <a:srgbClr val="262626"/>
                </a:solidFill>
                <a:latin typeface="Arial"/>
                <a:ea typeface="Arial"/>
                <a:cs typeface="Arial"/>
              </a:rPr>
              <a:t>Support accurate and timely processing of purchase orders, supplier invoices, expense and credit-card records where delegated, referring approvals and discrepancies to authorised budget holders.</a:t>
            </a:r>
          </a:p>
          <a:p>
            <a:pPr marL="0" indent="0">
              <a:lnSpc>
                <a:spcPct val="110000"/>
              </a:lnSpc>
              <a:spcAft>
                <a:spcPts val="600"/>
              </a:spcAft>
              <a:buNone/>
            </a:pPr>
            <a:r>
              <a:rPr sz="1100" b="0">
                <a:solidFill>
                  <a:srgbClr val="262626"/>
                </a:solidFill>
                <a:latin typeface="Arial"/>
                <a:ea typeface="Arial"/>
                <a:cs typeface="Arial"/>
              </a:rPr>
              <a:t>Work collaboratively with the second Compliance and Administration Assistant, sharing workloads and providing planned cover for annual leave and absence to maintain service continuity.</a:t>
            </a:r>
          </a:p>
          <a:p>
            <a:pPr marL="0" indent="0">
              <a:lnSpc>
                <a:spcPct val="110000"/>
              </a:lnSpc>
              <a:spcAft>
                <a:spcPts val="600"/>
              </a:spcAft>
              <a:buNone/>
            </a:pPr>
            <a:r>
              <a:rPr sz="1100" b="0">
                <a:solidFill>
                  <a:srgbClr val="262626"/>
                </a:solidFill>
                <a:latin typeface="Arial"/>
                <a:ea typeface="Arial"/>
                <a:cs typeface="Arial"/>
              </a:rPr>
              <a:t>Build constructive relationships with delivery colleagues, Finance, People Services, central compliance and other Catch22 teams; support induction on record-keeping and approved administrative processes.</a:t>
            </a:r>
          </a:p>
          <a:p>
            <a:pPr marL="0" indent="0">
              <a:lnSpc>
                <a:spcPct val="110000"/>
              </a:lnSpc>
              <a:spcAft>
                <a:spcPts val="600"/>
              </a:spcAft>
              <a:buNone/>
            </a:pPr>
            <a:r>
              <a:rPr sz="1100" b="0">
                <a:solidFill>
                  <a:srgbClr val="262626"/>
                </a:solidFill>
                <a:latin typeface="Arial"/>
                <a:ea typeface="Arial"/>
                <a:cs typeface="Arial"/>
              </a:rPr>
              <a:t>Follow Catch22 safeguarding, Prevent, equality and diversity, data protection, confidentiality, health and safety and lone-working policies, escalating concerns promptly through approved procedures.</a:t>
            </a:r>
          </a:p>
          <a:p>
            <a:pPr marL="0" indent="0">
              <a:lnSpc>
                <a:spcPct val="110000"/>
              </a:lnSpc>
              <a:spcAft>
                <a:spcPts val="600"/>
              </a:spcAft>
              <a:buNone/>
            </a:pPr>
            <a:r>
              <a:rPr sz="1100" b="0">
                <a:solidFill>
                  <a:srgbClr val="262626"/>
                </a:solidFill>
                <a:latin typeface="Arial"/>
                <a:ea typeface="Arial"/>
                <a:cs typeface="Arial"/>
              </a:rPr>
              <a:t>Handle sensitive personal information lawfully and securely, maintaining professional boundaries and applying appropriate access controls, consent and retention requirements.</a:t>
            </a:r>
          </a:p>
          <a:p>
            <a:pPr marL="0" indent="0">
              <a:lnSpc>
                <a:spcPct val="110000"/>
              </a:lnSpc>
              <a:spcAft>
                <a:spcPts val="600"/>
              </a:spcAft>
              <a:buNone/>
            </a:pPr>
            <a:r>
              <a:rPr sz="1100" b="0">
                <a:solidFill>
                  <a:srgbClr val="262626"/>
                </a:solidFill>
                <a:latin typeface="Arial"/>
                <a:ea typeface="Arial"/>
                <a:cs typeface="Arial"/>
              </a:rPr>
              <a:t>Identify recurring process failures and suggest practical improvements to data capture, administrative workflows, reporting and audit readiness without duplicating frontline management accountability.</a:t>
            </a:r>
          </a:p>
          <a:p>
            <a:pPr marL="0" indent="0">
              <a:lnSpc>
                <a:spcPct val="110000"/>
              </a:lnSpc>
              <a:spcAft>
                <a:spcPts val="600"/>
              </a:spcAft>
              <a:buNone/>
            </a:pPr>
            <a:r>
              <a:rPr sz="1100" b="0">
                <a:solidFill>
                  <a:srgbClr val="262626"/>
                </a:solidFill>
                <a:latin typeface="Arial"/>
                <a:ea typeface="Arial"/>
                <a:cs typeface="Arial"/>
              </a:rPr>
              <a:t>Seek to improve your own performance, contribution, knowledge and skills; participate in training and developmental activities as required.</a:t>
            </a:r>
          </a:p>
        </p:txBody>
      </p:sp>
    </p:spTree>
    <p:extLst>
      <p:ext uri="{BB962C8B-B14F-4D97-AF65-F5344CB8AC3E}">
        <p14:creationId xmlns:p14="http://schemas.microsoft.com/office/powerpoint/2010/main" val="430411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E71F39-8CCB-A4B3-8CF8-7414B95C4CD5}"/>
              </a:ext>
            </a:extLst>
          </p:cNvPr>
          <p:cNvSpPr>
            <a:spLocks noGrp="1"/>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5" name="Picture 4">
            <a:extLst>
              <a:ext uri="{FF2B5EF4-FFF2-40B4-BE49-F238E27FC236}">
                <a16:creationId xmlns:a16="http://schemas.microsoft.com/office/drawing/2014/main" id="{4116C9C0-EF6F-4E60-8F7D-87F277625CE6}"/>
              </a:ext>
            </a:extLst>
          </p:cNvPr>
          <p:cNvPicPr>
            <a:picLocks noChangeAspect="1"/>
          </p:cNvPicPr>
          <p:nvPr/>
        </p:nvPicPr>
        <p:blipFill>
          <a:blip r:embed="rId3"/>
          <a:stretch>
            <a:fillRect/>
          </a:stretch>
        </p:blipFill>
        <p:spPr>
          <a:xfrm>
            <a:off x="6035040" y="192361"/>
            <a:ext cx="972488" cy="972488"/>
          </a:xfrm>
          <a:prstGeom prst="rect">
            <a:avLst/>
          </a:prstGeom>
        </p:spPr>
      </p:pic>
      <p:sp>
        <p:nvSpPr>
          <p:cNvPr id="6" name="TextBox 5">
            <a:extLst>
              <a:ext uri="{FF2B5EF4-FFF2-40B4-BE49-F238E27FC236}">
                <a16:creationId xmlns:a16="http://schemas.microsoft.com/office/drawing/2014/main" id="{FE776221-158F-075D-F4E4-8743C69F8076}"/>
              </a:ext>
            </a:extLst>
          </p:cNvPr>
          <p:cNvSpPr>
            <a:spLocks noGrp="1"/>
          </p:cNvSpPr>
          <p:nvPr/>
        </p:nvSpPr>
        <p:spPr>
          <a:xfrm>
            <a:off x="407866" y="551251"/>
            <a:ext cx="6383580" cy="1593257"/>
          </a:xfrm>
          <a:prstGeom prst="rect">
            <a:avLst/>
          </a:prstGeom>
          <a:noFill/>
        </p:spPr>
        <p:txBody>
          <a:bodyPr wrap="square">
            <a:spAutoFit/>
          </a:bodyPr>
          <a:lstStyle/>
          <a:p>
            <a:pPr>
              <a:lnSpc>
                <a:spcPct val="107000"/>
              </a:lnSpc>
              <a:spcAft>
                <a:spcPts val="800"/>
              </a:spcAft>
              <a:buNone/>
            </a:pPr>
            <a:r>
              <a:rPr sz="4400" b="1">
                <a:solidFill>
                  <a:srgbClr val="205D6C"/>
                </a:solidFill>
                <a:latin typeface="Arial"/>
                <a:ea typeface="Arial"/>
                <a:cs typeface="Arial"/>
              </a:rPr>
              <a:t>JOB DESCRIPTION</a:t>
            </a:r>
          </a:p>
          <a:p>
            <a:pPr>
              <a:lnSpc>
                <a:spcPct val="107000"/>
              </a:lnSpc>
              <a:spcAft>
                <a:spcPts val="800"/>
              </a:spcAft>
              <a:buNone/>
            </a:pPr>
            <a:r>
              <a:rPr sz="1600" b="1">
                <a:solidFill>
                  <a:srgbClr val="205D6C"/>
                </a:solidFill>
                <a:latin typeface="Arial"/>
                <a:ea typeface="Arial"/>
                <a:cs typeface="Arial"/>
              </a:rPr>
              <a:t>(Continued)</a:t>
            </a:r>
            <a:endParaRPr sz="1600">
              <a:solidFill>
                <a:srgbClr val="205D6C"/>
              </a:solidFill>
              <a:latin typeface="Arial"/>
              <a:ea typeface="Arial"/>
              <a:cs typeface="Arial"/>
            </a:endParaRPr>
          </a:p>
          <a:p>
            <a:pPr>
              <a:spcAft>
                <a:spcPts val="800"/>
              </a:spcAft>
              <a:buNone/>
            </a:pPr>
            <a:r>
              <a:rPr sz="2000">
                <a:latin typeface="Akkurat-Bold"/>
                <a:ea typeface="Akkurat-Bold"/>
                <a:cs typeface="Akkurat-Bold"/>
              </a:rPr>
              <a:t> </a:t>
            </a:r>
            <a:endParaRPr>
              <a:latin typeface="Akkurat-Bold"/>
              <a:ea typeface="Akkurat-Bold"/>
              <a:cs typeface="Akkurat-Bold"/>
            </a:endParaRPr>
          </a:p>
        </p:txBody>
      </p:sp>
      <p:sp>
        <p:nvSpPr>
          <p:cNvPr id="10" name="TextBox 9">
            <a:extLst>
              <a:ext uri="{FF2B5EF4-FFF2-40B4-BE49-F238E27FC236}">
                <a16:creationId xmlns:a16="http://schemas.microsoft.com/office/drawing/2014/main" id="{B13B0373-1CCA-78C7-EB00-FE644B8F1E7A}"/>
              </a:ext>
            </a:extLst>
          </p:cNvPr>
          <p:cNvSpPr>
            <a:spLocks noGrp="1"/>
          </p:cNvSpPr>
          <p:nvPr/>
        </p:nvSpPr>
        <p:spPr>
          <a:xfrm>
            <a:off x="407866" y="1992674"/>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WHAT YOU WILL DO</a:t>
            </a:r>
          </a:p>
          <a:p>
            <a:pPr>
              <a:spcAft>
                <a:spcPts val="800"/>
              </a:spcAft>
              <a:buNone/>
            </a:pPr>
            <a:r>
              <a:rPr sz="2000">
                <a:latin typeface="Arial"/>
                <a:ea typeface="Arial"/>
                <a:cs typeface="Arial"/>
              </a:rPr>
              <a:t> </a:t>
            </a:r>
            <a:endParaRPr>
              <a:latin typeface="Arial"/>
              <a:ea typeface="Arial"/>
              <a:cs typeface="Arial"/>
            </a:endParaRPr>
          </a:p>
        </p:txBody>
      </p:sp>
      <p:sp>
        <p:nvSpPr>
          <p:cNvPr id="11" name="TextBox 10">
            <a:extLst>
              <a:ext uri="{FF2B5EF4-FFF2-40B4-BE49-F238E27FC236}">
                <a16:creationId xmlns:a16="http://schemas.microsoft.com/office/drawing/2014/main" id="{0CAAE7C6-9F4F-008C-EA7A-626A2C8B4BDF}"/>
              </a:ext>
            </a:extLst>
          </p:cNvPr>
          <p:cNvSpPr>
            <a:spLocks noGrp="1"/>
          </p:cNvSpPr>
          <p:nvPr/>
        </p:nvSpPr>
        <p:spPr>
          <a:xfrm>
            <a:off x="557178" y="2606272"/>
            <a:ext cx="6084956" cy="6766560"/>
          </a:xfrm>
          <a:prstGeom prst="rect">
            <a:avLst/>
          </a:prstGeom>
          <a:noFill/>
        </p:spPr>
        <p:txBody>
          <a:bodyPr wrap="square" anchor="t">
            <a:noAutofit/>
          </a:bodyPr>
          <a:lstStyle/>
          <a:p>
            <a:pPr marL="0" indent="0">
              <a:lnSpc>
                <a:spcPct val="110000"/>
              </a:lnSpc>
              <a:spcAft>
                <a:spcPts val="600"/>
              </a:spcAft>
              <a:buNone/>
            </a:pPr>
            <a:r>
              <a:rPr sz="1100" b="0">
                <a:solidFill>
                  <a:srgbClr val="262626"/>
                </a:solidFill>
                <a:latin typeface="Arial"/>
                <a:ea typeface="Arial"/>
                <a:cs typeface="Arial"/>
              </a:rPr>
              <a:t>Carry out other relevant duties appropriate to the level of the role and in line with Catch22 policies and procedures.</a:t>
            </a:r>
          </a:p>
          <a:p>
            <a:pPr marL="0" indent="0">
              <a:lnSpc>
                <a:spcPct val="110000"/>
              </a:lnSpc>
              <a:spcAft>
                <a:spcPts val="600"/>
              </a:spcAft>
              <a:buNone/>
            </a:pPr>
            <a:r>
              <a:rPr sz="1100" b="0">
                <a:solidFill>
                  <a:srgbClr val="262626"/>
                </a:solidFill>
                <a:latin typeface="Arial"/>
                <a:ea typeface="Arial"/>
                <a:cs typeface="Arial"/>
              </a:rPr>
              <a:t>What good looks like</a:t>
            </a:r>
          </a:p>
          <a:p>
            <a:pPr marL="0" indent="0">
              <a:lnSpc>
                <a:spcPct val="110000"/>
              </a:lnSpc>
              <a:spcAft>
                <a:spcPts val="600"/>
              </a:spcAft>
              <a:buNone/>
            </a:pPr>
            <a:r>
              <a:rPr sz="1100" b="0">
                <a:solidFill>
                  <a:srgbClr val="262626"/>
                </a:solidFill>
                <a:latin typeface="Arial"/>
                <a:ea typeface="Arial"/>
                <a:cs typeface="Arial"/>
              </a:rPr>
              <a:t>Participant and employer records are complete, accurate, secure and updated within agreed timescales, supporting reliable management information and evidence-led delivery decisions.</a:t>
            </a:r>
          </a:p>
          <a:p>
            <a:pPr marL="0" indent="0">
              <a:lnSpc>
                <a:spcPct val="110000"/>
              </a:lnSpc>
              <a:spcAft>
                <a:spcPts val="600"/>
              </a:spcAft>
              <a:buNone/>
            </a:pPr>
            <a:r>
              <a:rPr sz="1100" b="0">
                <a:solidFill>
                  <a:srgbClr val="262626"/>
                </a:solidFill>
                <a:latin typeface="Arial"/>
                <a:ea typeface="Arial"/>
                <a:cs typeface="Arial"/>
              </a:rPr>
              <a:t>Compliance dip tests, audit preparation and evidence checks are completed to schedule; issues are recorded, escalated and resolved promptly with clear ownership.</a:t>
            </a:r>
          </a:p>
          <a:p>
            <a:pPr marL="0" indent="0">
              <a:lnSpc>
                <a:spcPct val="110000"/>
              </a:lnSpc>
              <a:spcAft>
                <a:spcPts val="600"/>
              </a:spcAft>
              <a:buNone/>
            </a:pPr>
            <a:r>
              <a:rPr sz="1100" b="0">
                <a:solidFill>
                  <a:srgbClr val="262626"/>
                </a:solidFill>
                <a:latin typeface="Arial"/>
                <a:ea typeface="Arial"/>
                <a:cs typeface="Arial"/>
              </a:rPr>
              <a:t>Team Leaders and frontline colleagues receive responsive administrative support that protects time for face-to-face delivery and helps maintain the participant journey through six-month in-work support.</a:t>
            </a:r>
          </a:p>
          <a:p>
            <a:pPr marL="0" indent="0">
              <a:lnSpc>
                <a:spcPct val="110000"/>
              </a:lnSpc>
              <a:spcAft>
                <a:spcPts val="600"/>
              </a:spcAft>
              <a:buNone/>
            </a:pPr>
            <a:r>
              <a:rPr sz="1100" b="0">
                <a:solidFill>
                  <a:srgbClr val="262626"/>
                </a:solidFill>
                <a:latin typeface="Arial"/>
                <a:ea typeface="Arial"/>
                <a:cs typeface="Arial"/>
              </a:rPr>
              <a:t>Contractual reports and audit evidence are organised, traceable and ready for review; risks and inconsistencies are identified before they affect performance claims or commissioner confidence.</a:t>
            </a:r>
          </a:p>
          <a:p>
            <a:pPr marL="0" indent="0">
              <a:lnSpc>
                <a:spcPct val="110000"/>
              </a:lnSpc>
              <a:spcAft>
                <a:spcPts val="600"/>
              </a:spcAft>
              <a:buNone/>
            </a:pPr>
            <a:r>
              <a:rPr sz="1100" b="0">
                <a:solidFill>
                  <a:srgbClr val="262626"/>
                </a:solidFill>
                <a:latin typeface="Arial"/>
                <a:ea typeface="Arial"/>
                <a:cs typeface="Arial"/>
              </a:rPr>
              <a:t>Purchasing, document control and routine administration are efficient and compliant; Catch22 values, safeguarding and hub outcomes are supported.</a:t>
            </a:r>
          </a:p>
        </p:txBody>
      </p:sp>
    </p:spTree>
    <p:extLst>
      <p:ext uri="{BB962C8B-B14F-4D97-AF65-F5344CB8AC3E}">
        <p14:creationId xmlns:p14="http://schemas.microsoft.com/office/powerpoint/2010/main" val="430411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A16B5B2-3711-7281-A2C8-5339966ECE6A}"/>
              </a:ext>
            </a:extLst>
          </p:cNvPr>
          <p:cNvSpPr>
            <a:spLocks noGrp="1"/>
          </p:cNvSpPr>
          <p:nvPr/>
        </p:nvSpPr>
        <p:spPr>
          <a:xfrm>
            <a:off x="407866" y="609950"/>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WE WILL NEED YOU TO HAVE THIS</a:t>
            </a:r>
          </a:p>
          <a:p>
            <a:pPr>
              <a:spcAft>
                <a:spcPts val="800"/>
              </a:spcAft>
              <a:buNone/>
            </a:pPr>
            <a:r>
              <a:rPr sz="2000">
                <a:latin typeface="Arial"/>
                <a:ea typeface="Arial"/>
                <a:cs typeface="Arial"/>
              </a:rPr>
              <a:t> </a:t>
            </a:r>
            <a:endParaRPr>
              <a:latin typeface="Arial"/>
              <a:ea typeface="Arial"/>
              <a:cs typeface="Arial"/>
            </a:endParaRPr>
          </a:p>
        </p:txBody>
      </p:sp>
      <p:pic>
        <p:nvPicPr>
          <p:cNvPr id="2" name="Picture 1">
            <a:extLst>
              <a:ext uri="{FF2B5EF4-FFF2-40B4-BE49-F238E27FC236}">
                <a16:creationId xmlns:a16="http://schemas.microsoft.com/office/drawing/2014/main" id="{009145ED-F6EB-4F3C-BA5B-B43A3314C124}"/>
              </a:ext>
            </a:extLst>
          </p:cNvPr>
          <p:cNvPicPr>
            <a:picLocks noChangeAspect="1"/>
          </p:cNvPicPr>
          <p:nvPr/>
        </p:nvPicPr>
        <p:blipFill>
          <a:blip r:embed="rId3"/>
          <a:stretch>
            <a:fillRect/>
          </a:stretch>
        </p:blipFill>
        <p:spPr>
          <a:xfrm>
            <a:off x="5987621" y="146827"/>
            <a:ext cx="1067326" cy="1063555"/>
          </a:xfrm>
          <a:prstGeom prst="rect">
            <a:avLst/>
          </a:prstGeom>
        </p:spPr>
      </p:pic>
      <p:graphicFrame>
        <p:nvGraphicFramePr>
          <p:cNvPr id="3" name="Table 2">
            <a:extLst>
              <a:ext uri="{FF2B5EF4-FFF2-40B4-BE49-F238E27FC236}">
                <a16:creationId xmlns:a16="http://schemas.microsoft.com/office/drawing/2014/main" id="{F4EC0287-B8A7-4046-9AD5-2FB2F2331F0E}"/>
              </a:ext>
            </a:extLst>
          </p:cNvPr>
          <p:cNvGraphicFramePr/>
          <p:nvPr/>
        </p:nvGraphicFramePr>
        <p:xfrm>
          <a:off x="407866" y="1772338"/>
          <a:ext cx="6383580" cy="6296152"/>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20000"/>
                    </a:ext>
                  </a:extLst>
                </a:gridCol>
                <a:gridCol w="4450582">
                  <a:extLst>
                    <a:ext uri="{9D8B030D-6E8A-4147-A177-3AD203B41FA5}">
                      <a16:colId xmlns:a16="http://schemas.microsoft.com/office/drawing/2014/main" val="20001"/>
                    </a:ext>
                  </a:extLst>
                </a:gridCol>
              </a:tblGrid>
              <a:tr h="457200">
                <a:tc>
                  <a:txBody>
                    <a:bodyPr/>
                    <a:lstStyle/>
                    <a:p>
                      <a:pPr marL="0" indent="0">
                        <a:lnSpc>
                          <a:spcPct val="110000"/>
                        </a:lnSpc>
                        <a:spcAft>
                          <a:spcPts val="0"/>
                        </a:spcAft>
                        <a:buNone/>
                      </a:pPr>
                      <a:r>
                        <a:rPr sz="1200" b="1">
                          <a:solidFill>
                            <a:srgbClr val="FFFFFF"/>
                          </a:solidFill>
                          <a:latin typeface="Arial"/>
                          <a:ea typeface="Arial"/>
                          <a:cs typeface="Arial"/>
                        </a:rPr>
                        <a:t>SKILLS &amp; QUALIFICATIONS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0"/>
                  </a:ext>
                </a:extLst>
              </a:tr>
              <a:tr h="616458">
                <a:tc>
                  <a:txBody>
                    <a:bodyPr/>
                    <a:lstStyle/>
                    <a:p>
                      <a:pPr marL="0" indent="0">
                        <a:lnSpc>
                          <a:spcPct val="110000"/>
                        </a:lnSpc>
                        <a:spcAft>
                          <a:spcPts val="0"/>
                        </a:spcAft>
                        <a:buNone/>
                      </a:pPr>
                      <a:r>
                        <a:rPr sz="1100" b="0">
                          <a:solidFill>
                            <a:srgbClr val="262626"/>
                          </a:solidFill>
                          <a:latin typeface="Arial"/>
                          <a:ea typeface="Arial"/>
                          <a:cs typeface="Arial"/>
                        </a:rPr>
                        <a:t>Minimum Level 2 in English and Maths or equivalent demonstrable competence.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apply the underpinning knowledge and written or numerical skills needed for reliable delivery.</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57200">
                <a:tc>
                  <a:txBody>
                    <a:bodyPr/>
                    <a:lstStyle/>
                    <a:p>
                      <a:pPr marL="0" indent="0">
                        <a:lnSpc>
                          <a:spcPct val="110000"/>
                        </a:lnSpc>
                        <a:spcAft>
                          <a:spcPts val="0"/>
                        </a:spcAft>
                        <a:buNone/>
                      </a:pPr>
                      <a:r>
                        <a:rPr sz="1200" b="1">
                          <a:solidFill>
                            <a:srgbClr val="FFFFFF"/>
                          </a:solidFill>
                          <a:latin typeface="Arial"/>
                          <a:ea typeface="Arial"/>
                          <a:cs typeface="Arial"/>
                        </a:rPr>
                        <a:t>EXPERIENCE &amp; KNOWLEDGE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2"/>
                  </a:ext>
                </a:extLst>
              </a:tr>
              <a:tr h="1231138">
                <a:tc>
                  <a:txBody>
                    <a:bodyPr/>
                    <a:lstStyle/>
                    <a:p>
                      <a:pPr marL="0" indent="0">
                        <a:lnSpc>
                          <a:spcPct val="110000"/>
                        </a:lnSpc>
                        <a:spcAft>
                          <a:spcPts val="0"/>
                        </a:spcAft>
                        <a:buNone/>
                      </a:pPr>
                      <a:r>
                        <a:rPr sz="1100" b="0">
                          <a:solidFill>
                            <a:srgbClr val="262626"/>
                          </a:solidFill>
                          <a:latin typeface="Arial"/>
                          <a:ea typeface="Arial"/>
                          <a:cs typeface="Arial"/>
                        </a:rPr>
                        <a:t>Good working knowledge of Microsoft Word, Excel and Outlook; understanding of accurate records, confidentiality, data security and quality assurance processes.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protect participants, treat people fairly and uphold safe, professional practice.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1384808">
                <a:tc>
                  <a:txBody>
                    <a:bodyPr/>
                    <a:lstStyle/>
                    <a:p>
                      <a:pPr marL="0" indent="0">
                        <a:lnSpc>
                          <a:spcPct val="110000"/>
                        </a:lnSpc>
                        <a:spcAft>
                          <a:spcPts val="0"/>
                        </a:spcAft>
                        <a:buNone/>
                      </a:pPr>
                      <a:r>
                        <a:rPr sz="1100" b="0">
                          <a:solidFill>
                            <a:srgbClr val="262626"/>
                          </a:solidFill>
                          <a:latin typeface="Arial"/>
                          <a:ea typeface="Arial"/>
                          <a:cs typeface="Arial"/>
                        </a:rPr>
                        <a:t>Experience of administrative support, accurate data entry and document management; experience working with colleagues to deadlines and checking information for completeness and accuracy.</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keep reliable records, evidence delivery and identify issues early enough to act.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57200">
                <a:tc>
                  <a:txBody>
                    <a:bodyPr/>
                    <a:lstStyle/>
                    <a:p>
                      <a:pPr marL="0" indent="0">
                        <a:lnSpc>
                          <a:spcPct val="110000"/>
                        </a:lnSpc>
                        <a:spcAft>
                          <a:spcPts val="0"/>
                        </a:spcAft>
                        <a:buNone/>
                      </a:pPr>
                      <a:r>
                        <a:rPr sz="1200" b="1">
                          <a:solidFill>
                            <a:srgbClr val="FFFFFF"/>
                          </a:solidFill>
                          <a:latin typeface="Arial"/>
                          <a:ea typeface="Arial"/>
                          <a:cs typeface="Arial"/>
                        </a:rPr>
                        <a:t>SKILLS &amp; QUALIFICATIONS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5"/>
                  </a:ext>
                </a:extLst>
              </a:tr>
              <a:tr h="1692148">
                <a:tc>
                  <a:txBody>
                    <a:bodyPr/>
                    <a:lstStyle/>
                    <a:p>
                      <a:pPr marL="0" indent="0">
                        <a:lnSpc>
                          <a:spcPct val="110000"/>
                        </a:lnSpc>
                        <a:spcAft>
                          <a:spcPts val="0"/>
                        </a:spcAft>
                        <a:buNone/>
                      </a:pPr>
                      <a:r>
                        <a:rPr sz="1100" b="0">
                          <a:solidFill>
                            <a:srgbClr val="262626"/>
                          </a:solidFill>
                          <a:latin typeface="Arial"/>
                          <a:ea typeface="Arial"/>
                          <a:cs typeface="Arial"/>
                        </a:rPr>
                        <a:t>Excellent attention to detail, organisation, prioritisation, written and verbal communication, ability to manage competing deadlines, identify anomalies, maintain trackers and work to agreed accuracy and timeliness KPIs.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keep reliable records, evidence delivery and identify issues early enough to act.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626485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A16B5B2-3711-7281-A2C8-5339966ECE6A}"/>
              </a:ext>
            </a:extLst>
          </p:cNvPr>
          <p:cNvSpPr>
            <a:spLocks noGrp="1"/>
          </p:cNvSpPr>
          <p:nvPr/>
        </p:nvSpPr>
        <p:spPr>
          <a:xfrm>
            <a:off x="407866" y="609950"/>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WE WILL NEED YOU TO HAVE THIS</a:t>
            </a:r>
          </a:p>
          <a:p>
            <a:pPr>
              <a:spcAft>
                <a:spcPts val="800"/>
              </a:spcAft>
              <a:buNone/>
            </a:pPr>
            <a:r>
              <a:rPr sz="2000">
                <a:latin typeface="Arial"/>
                <a:ea typeface="Arial"/>
                <a:cs typeface="Arial"/>
              </a:rPr>
              <a:t> </a:t>
            </a:r>
            <a:endParaRPr>
              <a:latin typeface="Arial"/>
              <a:ea typeface="Arial"/>
              <a:cs typeface="Arial"/>
            </a:endParaRPr>
          </a:p>
        </p:txBody>
      </p:sp>
      <p:pic>
        <p:nvPicPr>
          <p:cNvPr id="2" name="Picture 1">
            <a:extLst>
              <a:ext uri="{FF2B5EF4-FFF2-40B4-BE49-F238E27FC236}">
                <a16:creationId xmlns:a16="http://schemas.microsoft.com/office/drawing/2014/main" id="{C5AF7DF2-7241-42E5-AE91-872B9B43FAFA}"/>
              </a:ext>
            </a:extLst>
          </p:cNvPr>
          <p:cNvPicPr>
            <a:picLocks noChangeAspect="1"/>
          </p:cNvPicPr>
          <p:nvPr/>
        </p:nvPicPr>
        <p:blipFill>
          <a:blip r:embed="rId3"/>
          <a:stretch>
            <a:fillRect/>
          </a:stretch>
        </p:blipFill>
        <p:spPr>
          <a:xfrm>
            <a:off x="5987621" y="146827"/>
            <a:ext cx="1067326" cy="1063555"/>
          </a:xfrm>
          <a:prstGeom prst="rect">
            <a:avLst/>
          </a:prstGeom>
        </p:spPr>
      </p:pic>
      <p:graphicFrame>
        <p:nvGraphicFramePr>
          <p:cNvPr id="3" name="Table 2">
            <a:extLst>
              <a:ext uri="{FF2B5EF4-FFF2-40B4-BE49-F238E27FC236}">
                <a16:creationId xmlns:a16="http://schemas.microsoft.com/office/drawing/2014/main" id="{81A59770-B917-4CEE-A5F8-5CE8037BED3F}"/>
              </a:ext>
            </a:extLst>
          </p:cNvPr>
          <p:cNvGraphicFramePr/>
          <p:nvPr/>
        </p:nvGraphicFramePr>
        <p:xfrm>
          <a:off x="407866" y="1772338"/>
          <a:ext cx="6383580" cy="1842008"/>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20000"/>
                    </a:ext>
                  </a:extLst>
                </a:gridCol>
                <a:gridCol w="4450582">
                  <a:extLst>
                    <a:ext uri="{9D8B030D-6E8A-4147-A177-3AD203B41FA5}">
                      <a16:colId xmlns:a16="http://schemas.microsoft.com/office/drawing/2014/main" val="20001"/>
                    </a:ext>
                  </a:extLst>
                </a:gridCol>
              </a:tblGrid>
              <a:tr h="457200">
                <a:tc>
                  <a:txBody>
                    <a:bodyPr/>
                    <a:lstStyle/>
                    <a:p>
                      <a:pPr marL="0" indent="0">
                        <a:lnSpc>
                          <a:spcPct val="110000"/>
                        </a:lnSpc>
                        <a:spcAft>
                          <a:spcPts val="0"/>
                        </a:spcAft>
                        <a:buNone/>
                      </a:pPr>
                      <a:r>
                        <a:rPr sz="1200" b="1">
                          <a:solidFill>
                            <a:srgbClr val="FFFFFF"/>
                          </a:solidFill>
                          <a:latin typeface="Arial"/>
                          <a:ea typeface="Arial"/>
                          <a:cs typeface="Arial"/>
                        </a:rPr>
                        <a:t>SKILLS &amp; QUALIFICATIONS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0"/>
                  </a:ext>
                </a:extLst>
              </a:tr>
              <a:tr h="1384808">
                <a:tc>
                  <a:txBody>
                    <a:bodyPr/>
                    <a:lstStyle/>
                    <a:p>
                      <a:pPr marL="0" indent="0">
                        <a:lnSpc>
                          <a:spcPct val="110000"/>
                        </a:lnSpc>
                        <a:spcAft>
                          <a:spcPts val="0"/>
                        </a:spcAft>
                        <a:buNone/>
                      </a:pPr>
                      <a:r>
                        <a:rPr sz="1100" b="0">
                          <a:solidFill>
                            <a:srgbClr val="262626"/>
                          </a:solidFill>
                          <a:latin typeface="Arial"/>
                          <a:ea typeface="Arial"/>
                          <a:cs typeface="Arial"/>
                        </a:rPr>
                        <a:t>Share Catch22 values; commitment to safeguarding, Prevent, equality and diversity, data protection and continuous improvement; willingness to work flexibly and travel when required.</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You will use this to protect participants, treat people fairly and uphold safe, professional practice.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26485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CCAE32F-DF32-9631-571B-DC74659772AE}"/>
              </a:ext>
            </a:extLst>
          </p:cNvPr>
          <p:cNvSpPr>
            <a:spLocks noGrp="1"/>
          </p:cNvSpPr>
          <p:nvPr/>
        </p:nvSpPr>
        <p:spPr>
          <a:xfrm>
            <a:off x="407865" y="735828"/>
            <a:ext cx="4176327" cy="1161344"/>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WE WOULD LOVE IT IF YOU COULD HAVE THIS:</a:t>
            </a:r>
          </a:p>
          <a:p>
            <a:pPr>
              <a:spcAft>
                <a:spcPts val="800"/>
              </a:spcAft>
              <a:buNone/>
            </a:pPr>
            <a:r>
              <a:rPr sz="2000">
                <a:latin typeface="Arial"/>
                <a:ea typeface="Arial"/>
                <a:cs typeface="Arial"/>
              </a:rPr>
              <a:t> </a:t>
            </a:r>
            <a:endParaRPr>
              <a:latin typeface="Arial"/>
              <a:ea typeface="Arial"/>
              <a:cs typeface="Arial"/>
            </a:endParaRPr>
          </a:p>
        </p:txBody>
      </p:sp>
      <p:pic>
        <p:nvPicPr>
          <p:cNvPr id="2" name="Picture 1">
            <a:extLst>
              <a:ext uri="{FF2B5EF4-FFF2-40B4-BE49-F238E27FC236}">
                <a16:creationId xmlns:a16="http://schemas.microsoft.com/office/drawing/2014/main" id="{2996A683-6D77-4009-879B-161C9FD7D7AC}"/>
              </a:ext>
            </a:extLst>
          </p:cNvPr>
          <p:cNvPicPr>
            <a:picLocks noChangeAspect="1"/>
          </p:cNvPicPr>
          <p:nvPr/>
        </p:nvPicPr>
        <p:blipFill>
          <a:blip r:embed="rId3"/>
          <a:stretch>
            <a:fillRect/>
          </a:stretch>
        </p:blipFill>
        <p:spPr>
          <a:xfrm>
            <a:off x="5987621" y="146827"/>
            <a:ext cx="1067326" cy="1063555"/>
          </a:xfrm>
          <a:prstGeom prst="rect">
            <a:avLst/>
          </a:prstGeom>
        </p:spPr>
      </p:pic>
      <p:graphicFrame>
        <p:nvGraphicFramePr>
          <p:cNvPr id="3" name="Table 2">
            <a:extLst>
              <a:ext uri="{FF2B5EF4-FFF2-40B4-BE49-F238E27FC236}">
                <a16:creationId xmlns:a16="http://schemas.microsoft.com/office/drawing/2014/main" id="{5B26F6B4-DFE1-483B-8056-7EE49FE90C44}"/>
              </a:ext>
            </a:extLst>
          </p:cNvPr>
          <p:cNvGraphicFramePr/>
          <p:nvPr/>
        </p:nvGraphicFramePr>
        <p:xfrm>
          <a:off x="407866" y="1819782"/>
          <a:ext cx="6383580" cy="5220462"/>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20000"/>
                    </a:ext>
                  </a:extLst>
                </a:gridCol>
                <a:gridCol w="4450582">
                  <a:extLst>
                    <a:ext uri="{9D8B030D-6E8A-4147-A177-3AD203B41FA5}">
                      <a16:colId xmlns:a16="http://schemas.microsoft.com/office/drawing/2014/main" val="20001"/>
                    </a:ext>
                  </a:extLst>
                </a:gridCol>
              </a:tblGrid>
              <a:tr h="457200">
                <a:tc>
                  <a:txBody>
                    <a:bodyPr/>
                    <a:lstStyle/>
                    <a:p>
                      <a:pPr marL="0" indent="0">
                        <a:lnSpc>
                          <a:spcPct val="110000"/>
                        </a:lnSpc>
                        <a:spcAft>
                          <a:spcPts val="0"/>
                        </a:spcAft>
                        <a:buNone/>
                      </a:pPr>
                      <a:r>
                        <a:rPr sz="1200" b="1">
                          <a:solidFill>
                            <a:srgbClr val="FFFFFF"/>
                          </a:solidFill>
                          <a:latin typeface="Arial"/>
                          <a:ea typeface="Arial"/>
                          <a:cs typeface="Arial"/>
                        </a:rPr>
                        <a:t>SKILLS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WOULD LOVE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0"/>
                  </a:ext>
                </a:extLst>
              </a:tr>
              <a:tr h="770128">
                <a:tc>
                  <a:txBody>
                    <a:bodyPr/>
                    <a:lstStyle/>
                    <a:p>
                      <a:pPr marL="0" indent="0">
                        <a:lnSpc>
                          <a:spcPct val="110000"/>
                        </a:lnSpc>
                        <a:spcAft>
                          <a:spcPts val="0"/>
                        </a:spcAft>
                        <a:buNone/>
                      </a:pPr>
                      <a:r>
                        <a:rPr sz="1100" b="0">
                          <a:solidFill>
                            <a:srgbClr val="262626"/>
                          </a:solidFill>
                          <a:latin typeface="Arial"/>
                          <a:ea typeface="Arial"/>
                          <a:cs typeface="Arial"/>
                        </a:rPr>
                        <a:t>Relevant administration, business support, compliance or data qualification.</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This would strengthen your ability to apply the underpinning knowledge and written or numerical skills needed for reliable delivery.</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57200">
                <a:tc>
                  <a:txBody>
                    <a:bodyPr/>
                    <a:lstStyle/>
                    <a:p>
                      <a:pPr marL="0" indent="0">
                        <a:lnSpc>
                          <a:spcPct val="110000"/>
                        </a:lnSpc>
                        <a:spcAft>
                          <a:spcPts val="0"/>
                        </a:spcAft>
                        <a:buNone/>
                      </a:pPr>
                      <a:r>
                        <a:rPr sz="1200" b="1">
                          <a:solidFill>
                            <a:srgbClr val="FFFFFF"/>
                          </a:solidFill>
                          <a:latin typeface="Arial"/>
                          <a:ea typeface="Arial"/>
                          <a:cs typeface="Arial"/>
                        </a:rPr>
                        <a:t>EXPERIENCE</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WOULD LOVE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2"/>
                  </a:ext>
                </a:extLst>
              </a:tr>
              <a:tr h="1077468">
                <a:tc>
                  <a:txBody>
                    <a:bodyPr/>
                    <a:lstStyle/>
                    <a:p>
                      <a:pPr marL="0" indent="0">
                        <a:lnSpc>
                          <a:spcPct val="110000"/>
                        </a:lnSpc>
                        <a:spcAft>
                          <a:spcPts val="0"/>
                        </a:spcAft>
                        <a:buNone/>
                      </a:pPr>
                      <a:r>
                        <a:rPr sz="1100" b="0">
                          <a:solidFill>
                            <a:srgbClr val="262626"/>
                          </a:solidFill>
                          <a:latin typeface="Arial"/>
                          <a:ea typeface="Arial"/>
                          <a:cs typeface="Arial"/>
                        </a:rPr>
                        <a:t>Knowledge of DWP or other government-funded employability contract evidence, case management and audit requirements.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This would strengthen your ability to keep reliable records, evidence delivery and identify issues early enough to act.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923798">
                <a:tc>
                  <a:txBody>
                    <a:bodyPr/>
                    <a:lstStyle/>
                    <a:p>
                      <a:pPr marL="0" indent="0">
                        <a:lnSpc>
                          <a:spcPct val="110000"/>
                        </a:lnSpc>
                        <a:spcAft>
                          <a:spcPts val="0"/>
                        </a:spcAft>
                        <a:buNone/>
                      </a:pPr>
                      <a:r>
                        <a:rPr sz="1100" b="0">
                          <a:solidFill>
                            <a:srgbClr val="262626"/>
                          </a:solidFill>
                          <a:latin typeface="Arial"/>
                          <a:ea typeface="Arial"/>
                          <a:cs typeface="Arial"/>
                        </a:rPr>
                        <a:t>Experience of compliance dip tests, internal audits, financial administration or employability programme delivery systems.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This would strengthen your ability to keep reliable records, evidence delivery and identify issues early enough to act.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57200">
                <a:tc>
                  <a:txBody>
                    <a:bodyPr/>
                    <a:lstStyle/>
                    <a:p>
                      <a:pPr marL="0" indent="0">
                        <a:lnSpc>
                          <a:spcPct val="110000"/>
                        </a:lnSpc>
                        <a:spcAft>
                          <a:spcPts val="0"/>
                        </a:spcAft>
                        <a:buNone/>
                      </a:pPr>
                      <a:r>
                        <a:rPr sz="1200" b="1">
                          <a:solidFill>
                            <a:srgbClr val="FFFFFF"/>
                          </a:solidFill>
                          <a:latin typeface="Arial"/>
                          <a:ea typeface="Arial"/>
                          <a:cs typeface="Arial"/>
                        </a:rPr>
                        <a:t>SKILLS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WOULD LOVE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5"/>
                  </a:ext>
                </a:extLst>
              </a:tr>
              <a:tr h="1077468">
                <a:tc>
                  <a:txBody>
                    <a:bodyPr/>
                    <a:lstStyle/>
                    <a:p>
                      <a:pPr marL="0" indent="0">
                        <a:lnSpc>
                          <a:spcPct val="110000"/>
                        </a:lnSpc>
                        <a:spcAft>
                          <a:spcPts val="0"/>
                        </a:spcAft>
                        <a:buNone/>
                      </a:pPr>
                      <a:r>
                        <a:rPr sz="1100" b="0">
                          <a:solidFill>
                            <a:srgbClr val="262626"/>
                          </a:solidFill>
                          <a:latin typeface="Arial"/>
                          <a:ea typeface="Arial"/>
                          <a:cs typeface="Arial"/>
                        </a:rPr>
                        <a:t>Intermediate Excel skills, including filters, lookups or pivot tables, and experience preparing routine management information reports.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This would strengthen your ability to keep reliable records, evidence delivery and identify issues early enough to act.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bl>
          </a:graphicData>
        </a:graphic>
      </p:graphicFrame>
      <p:sp>
        <p:nvSpPr>
          <p:cNvPr id="4" name="Rectangle 3">
            <a:extLst>
              <a:ext uri="{FF2B5EF4-FFF2-40B4-BE49-F238E27FC236}">
                <a16:creationId xmlns:a16="http://schemas.microsoft.com/office/drawing/2014/main" id="{750D7B03-0AD6-B644-435E-ECDE85DE90A5}"/>
              </a:ext>
            </a:extLst>
          </p:cNvPr>
          <p:cNvSpPr>
            <a:spLocks noGrp="1"/>
          </p:cNvSpPr>
          <p:nvPr/>
        </p:nvSpPr>
        <p:spPr>
          <a:xfrm>
            <a:off x="0" y="8985504"/>
            <a:ext cx="7199313" cy="1706309"/>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TextBox 6">
            <a:extLst>
              <a:ext uri="{FF2B5EF4-FFF2-40B4-BE49-F238E27FC236}">
                <a16:creationId xmlns:a16="http://schemas.microsoft.com/office/drawing/2014/main" id="{FF9BD527-1EDF-5BCD-D8D8-569DF0EF3937}"/>
              </a:ext>
            </a:extLst>
          </p:cNvPr>
          <p:cNvSpPr>
            <a:spLocks noGrp="1"/>
          </p:cNvSpPr>
          <p:nvPr/>
        </p:nvSpPr>
        <p:spPr>
          <a:xfrm>
            <a:off x="453657" y="9162197"/>
            <a:ext cx="6291999" cy="1390509"/>
          </a:xfrm>
          <a:prstGeom prst="rect">
            <a:avLst/>
          </a:prstGeom>
          <a:noFill/>
        </p:spPr>
        <p:txBody>
          <a:bodyPr wrap="square">
            <a:spAutoFit/>
          </a:bodyPr>
          <a:lstStyle/>
          <a:p>
            <a:pPr>
              <a:lnSpc>
                <a:spcPct val="107000"/>
              </a:lnSpc>
              <a:spcAft>
                <a:spcPts val="800"/>
              </a:spcAft>
              <a:buNone/>
            </a:pPr>
            <a:r>
              <a:rPr sz="1600" b="1">
                <a:solidFill>
                  <a:srgbClr val="205D6C"/>
                </a:solidFill>
                <a:latin typeface="Arial"/>
                <a:ea typeface="Arial"/>
                <a:cs typeface="Arial"/>
              </a:rPr>
              <a:t>If you think you could do the role, but don’t have everything on this list, we would still love to see an application from you - particularly if you have lived experience. We ask everyone to provide a supporting statement detailing their experience, and will shortlist the most qualified people for the role from this.  </a:t>
            </a:r>
          </a:p>
        </p:txBody>
      </p:sp>
    </p:spTree>
    <p:extLst>
      <p:ext uri="{BB962C8B-B14F-4D97-AF65-F5344CB8AC3E}">
        <p14:creationId xmlns:p14="http://schemas.microsoft.com/office/powerpoint/2010/main" val="2413529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CCAE32F-DF32-9631-571B-DC74659772AE}"/>
              </a:ext>
            </a:extLst>
          </p:cNvPr>
          <p:cNvSpPr>
            <a:spLocks noGrp="1"/>
          </p:cNvSpPr>
          <p:nvPr/>
        </p:nvSpPr>
        <p:spPr>
          <a:xfrm>
            <a:off x="407865" y="735828"/>
            <a:ext cx="4176327" cy="1161344"/>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WE WOULD LOVE IT IF YOU COULD HAVE THIS:</a:t>
            </a:r>
          </a:p>
          <a:p>
            <a:pPr>
              <a:spcAft>
                <a:spcPts val="800"/>
              </a:spcAft>
              <a:buNone/>
            </a:pPr>
            <a:r>
              <a:rPr sz="2000">
                <a:latin typeface="Arial"/>
                <a:ea typeface="Arial"/>
                <a:cs typeface="Arial"/>
              </a:rPr>
              <a:t> </a:t>
            </a:r>
            <a:endParaRPr>
              <a:latin typeface="Arial"/>
              <a:ea typeface="Arial"/>
              <a:cs typeface="Arial"/>
            </a:endParaRPr>
          </a:p>
        </p:txBody>
      </p:sp>
      <p:pic>
        <p:nvPicPr>
          <p:cNvPr id="2" name="Picture 1">
            <a:extLst>
              <a:ext uri="{FF2B5EF4-FFF2-40B4-BE49-F238E27FC236}">
                <a16:creationId xmlns:a16="http://schemas.microsoft.com/office/drawing/2014/main" id="{50E8D6D3-A310-4F33-88C8-289F2FC96A5C}"/>
              </a:ext>
            </a:extLst>
          </p:cNvPr>
          <p:cNvPicPr>
            <a:picLocks noChangeAspect="1"/>
          </p:cNvPicPr>
          <p:nvPr/>
        </p:nvPicPr>
        <p:blipFill>
          <a:blip r:embed="rId3"/>
          <a:stretch>
            <a:fillRect/>
          </a:stretch>
        </p:blipFill>
        <p:spPr>
          <a:xfrm>
            <a:off x="5987621" y="146827"/>
            <a:ext cx="1067326" cy="1063555"/>
          </a:xfrm>
          <a:prstGeom prst="rect">
            <a:avLst/>
          </a:prstGeom>
        </p:spPr>
      </p:pic>
      <p:graphicFrame>
        <p:nvGraphicFramePr>
          <p:cNvPr id="3" name="Table 2">
            <a:extLst>
              <a:ext uri="{FF2B5EF4-FFF2-40B4-BE49-F238E27FC236}">
                <a16:creationId xmlns:a16="http://schemas.microsoft.com/office/drawing/2014/main" id="{0288B645-6982-4A40-B4F2-EB9B6F26D0F8}"/>
              </a:ext>
            </a:extLst>
          </p:cNvPr>
          <p:cNvGraphicFramePr/>
          <p:nvPr/>
        </p:nvGraphicFramePr>
        <p:xfrm>
          <a:off x="407866" y="1819782"/>
          <a:ext cx="6383580" cy="1227328"/>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20000"/>
                    </a:ext>
                  </a:extLst>
                </a:gridCol>
                <a:gridCol w="4450582">
                  <a:extLst>
                    <a:ext uri="{9D8B030D-6E8A-4147-A177-3AD203B41FA5}">
                      <a16:colId xmlns:a16="http://schemas.microsoft.com/office/drawing/2014/main" val="20001"/>
                    </a:ext>
                  </a:extLst>
                </a:gridCol>
              </a:tblGrid>
              <a:tr h="457200">
                <a:tc>
                  <a:txBody>
                    <a:bodyPr/>
                    <a:lstStyle/>
                    <a:p>
                      <a:pPr marL="0" indent="0">
                        <a:lnSpc>
                          <a:spcPct val="110000"/>
                        </a:lnSpc>
                        <a:spcAft>
                          <a:spcPts val="0"/>
                        </a:spcAft>
                        <a:buNone/>
                      </a:pPr>
                      <a:r>
                        <a:rPr sz="1200" b="1">
                          <a:solidFill>
                            <a:srgbClr val="FFFFFF"/>
                          </a:solidFill>
                          <a:latin typeface="Arial"/>
                          <a:ea typeface="Arial"/>
                          <a:cs typeface="Arial"/>
                        </a:rPr>
                        <a:t>SKILLS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a:lstStyle/>
                    <a:p>
                      <a:pPr marL="0" indent="0">
                        <a:lnSpc>
                          <a:spcPct val="110000"/>
                        </a:lnSpc>
                        <a:spcAft>
                          <a:spcPts val="0"/>
                        </a:spcAft>
                        <a:buNone/>
                      </a:pPr>
                      <a:r>
                        <a:rPr sz="1200" b="1">
                          <a:solidFill>
                            <a:srgbClr val="FFFFFF"/>
                          </a:solidFill>
                          <a:latin typeface="Arial"/>
                          <a:ea typeface="Arial"/>
                          <a:cs typeface="Arial"/>
                        </a:rPr>
                        <a:t>WHY WE WOULD LOVE YOU TO HAVE THIS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0000"/>
                  </a:ext>
                </a:extLst>
              </a:tr>
              <a:tr h="770128">
                <a:tc>
                  <a:txBody>
                    <a:bodyPr/>
                    <a:lstStyle/>
                    <a:p>
                      <a:pPr marL="0" indent="0">
                        <a:lnSpc>
                          <a:spcPct val="110000"/>
                        </a:lnSpc>
                        <a:spcAft>
                          <a:spcPts val="0"/>
                        </a:spcAft>
                        <a:buNone/>
                      </a:pPr>
                      <a:r>
                        <a:rPr sz="1100" b="0">
                          <a:solidFill>
                            <a:srgbClr val="262626"/>
                          </a:solidFill>
                          <a:latin typeface="Arial"/>
                          <a:ea typeface="Arial"/>
                          <a:cs typeface="Arial"/>
                        </a:rPr>
                        <a:t>Awareness of youth employment barriers and employer engagement processes.</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This would strengthen your ability to build productive employer relationships and turn suitable opportunities into employment.</a:t>
                      </a:r>
                    </a:p>
                  </a:txBody>
                  <a:tcPr marT="60000" marB="60000">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sp>
        <p:nvSpPr>
          <p:cNvPr id="4" name="Rectangle 3">
            <a:extLst>
              <a:ext uri="{FF2B5EF4-FFF2-40B4-BE49-F238E27FC236}">
                <a16:creationId xmlns:a16="http://schemas.microsoft.com/office/drawing/2014/main" id="{750D7B03-0AD6-B644-435E-ECDE85DE90A5}"/>
              </a:ext>
            </a:extLst>
          </p:cNvPr>
          <p:cNvSpPr>
            <a:spLocks noGrp="1"/>
          </p:cNvSpPr>
          <p:nvPr/>
        </p:nvSpPr>
        <p:spPr>
          <a:xfrm>
            <a:off x="0" y="8985504"/>
            <a:ext cx="7199313" cy="1706309"/>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TextBox 6">
            <a:extLst>
              <a:ext uri="{FF2B5EF4-FFF2-40B4-BE49-F238E27FC236}">
                <a16:creationId xmlns:a16="http://schemas.microsoft.com/office/drawing/2014/main" id="{FF9BD527-1EDF-5BCD-D8D8-569DF0EF3937}"/>
              </a:ext>
            </a:extLst>
          </p:cNvPr>
          <p:cNvSpPr>
            <a:spLocks noGrp="1"/>
          </p:cNvSpPr>
          <p:nvPr/>
        </p:nvSpPr>
        <p:spPr>
          <a:xfrm>
            <a:off x="453657" y="9162197"/>
            <a:ext cx="6291999" cy="1390509"/>
          </a:xfrm>
          <a:prstGeom prst="rect">
            <a:avLst/>
          </a:prstGeom>
          <a:noFill/>
        </p:spPr>
        <p:txBody>
          <a:bodyPr wrap="square">
            <a:spAutoFit/>
          </a:bodyPr>
          <a:lstStyle/>
          <a:p>
            <a:pPr>
              <a:lnSpc>
                <a:spcPct val="107000"/>
              </a:lnSpc>
              <a:spcAft>
                <a:spcPts val="800"/>
              </a:spcAft>
              <a:buNone/>
            </a:pPr>
            <a:r>
              <a:rPr sz="1600" b="1">
                <a:solidFill>
                  <a:srgbClr val="205D6C"/>
                </a:solidFill>
                <a:latin typeface="Arial"/>
                <a:ea typeface="Arial"/>
                <a:cs typeface="Arial"/>
              </a:rPr>
              <a:t>If you think you could do the role, but don’t have everything on this list, we would still love to see an application from you - particularly if you have lived experience. We ask everyone to provide a supporting statement detailing their experience, and will shortlist the most qualified people for the role from this.  </a:t>
            </a:r>
          </a:p>
        </p:txBody>
      </p:sp>
    </p:spTree>
    <p:extLst>
      <p:ext uri="{BB962C8B-B14F-4D97-AF65-F5344CB8AC3E}">
        <p14:creationId xmlns:p14="http://schemas.microsoft.com/office/powerpoint/2010/main" val="2413529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816CCB-A642-1828-8B62-B905488C4711}"/>
              </a:ext>
            </a:extLst>
          </p:cNvPr>
          <p:cNvSpPr>
            <a:spLocks noGrp="1"/>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5" name="Picture 4">
            <a:extLst>
              <a:ext uri="{FF2B5EF4-FFF2-40B4-BE49-F238E27FC236}">
                <a16:creationId xmlns:a16="http://schemas.microsoft.com/office/drawing/2014/main" id="{02D3010F-A240-493D-B369-BA5ACAC7C842}"/>
              </a:ext>
            </a:extLst>
          </p:cNvPr>
          <p:cNvPicPr>
            <a:picLocks noChangeAspect="1"/>
          </p:cNvPicPr>
          <p:nvPr/>
        </p:nvPicPr>
        <p:blipFill>
          <a:blip r:embed="rId3"/>
          <a:stretch>
            <a:fillRect/>
          </a:stretch>
        </p:blipFill>
        <p:spPr>
          <a:xfrm>
            <a:off x="6035040" y="192361"/>
            <a:ext cx="972488" cy="972488"/>
          </a:xfrm>
          <a:prstGeom prst="rect">
            <a:avLst/>
          </a:prstGeom>
        </p:spPr>
      </p:pic>
      <p:sp>
        <p:nvSpPr>
          <p:cNvPr id="10" name="TextBox 9">
            <a:extLst>
              <a:ext uri="{FF2B5EF4-FFF2-40B4-BE49-F238E27FC236}">
                <a16:creationId xmlns:a16="http://schemas.microsoft.com/office/drawing/2014/main" id="{7B3A1F0F-57DF-D3AE-E721-BE6387EDAE51}"/>
              </a:ext>
            </a:extLst>
          </p:cNvPr>
          <p:cNvSpPr>
            <a:spLocks noGrp="1"/>
          </p:cNvSpPr>
          <p:nvPr/>
        </p:nvSpPr>
        <p:spPr>
          <a:xfrm>
            <a:off x="407866" y="678605"/>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WHERE THE ROLE FITS WITHIN CATCH22</a:t>
            </a:r>
          </a:p>
          <a:p>
            <a:pPr>
              <a:spcAft>
                <a:spcPts val="800"/>
              </a:spcAft>
              <a:buNone/>
            </a:pPr>
            <a:r>
              <a:rPr sz="2000" b="1">
                <a:latin typeface="Arial"/>
                <a:ea typeface="Arial"/>
                <a:cs typeface="Arial"/>
              </a:rPr>
              <a:t> </a:t>
            </a:r>
            <a:endParaRPr b="1">
              <a:latin typeface="Arial"/>
              <a:ea typeface="Arial"/>
              <a:cs typeface="Arial"/>
            </a:endParaRPr>
          </a:p>
        </p:txBody>
      </p:sp>
      <p:sp>
        <p:nvSpPr>
          <p:cNvPr id="11" name="TextBox 10">
            <a:extLst>
              <a:ext uri="{FF2B5EF4-FFF2-40B4-BE49-F238E27FC236}">
                <a16:creationId xmlns:a16="http://schemas.microsoft.com/office/drawing/2014/main" id="{34319FFD-CB67-D5F9-D1B1-588B8BA34C4D}"/>
              </a:ext>
            </a:extLst>
          </p:cNvPr>
          <p:cNvSpPr>
            <a:spLocks noGrp="1"/>
          </p:cNvSpPr>
          <p:nvPr/>
        </p:nvSpPr>
        <p:spPr>
          <a:xfrm>
            <a:off x="436328" y="1357210"/>
            <a:ext cx="6084956" cy="4069080"/>
          </a:xfrm>
          <a:prstGeom prst="rect">
            <a:avLst/>
          </a:prstGeom>
          <a:noFill/>
        </p:spPr>
        <p:txBody>
          <a:bodyPr wrap="square" anchor="t">
            <a:noAutofit/>
          </a:bodyPr>
          <a:lstStyle/>
          <a:p>
            <a:pPr marL="0" indent="0">
              <a:lnSpc>
                <a:spcPct val="110000"/>
              </a:lnSpc>
              <a:spcAft>
                <a:spcPts val="600"/>
              </a:spcAft>
              <a:buNone/>
            </a:pPr>
            <a:r>
              <a:rPr sz="1100" b="0">
                <a:solidFill>
                  <a:srgbClr val="262626"/>
                </a:solidFill>
                <a:latin typeface="Arial"/>
                <a:ea typeface="Arial"/>
                <a:cs typeface="Arial"/>
              </a:rPr>
              <a:t>The Catch22 Employability division provides skills and employability provision on a range of programmes, both public and corporate funded. We pride ourselves on supporting the most disadvantaged in society to improve their prospects resulting in improved social mobility and sustainable positive change.</a:t>
            </a:r>
          </a:p>
          <a:p>
            <a:pPr marL="0" indent="0">
              <a:lnSpc>
                <a:spcPct val="110000"/>
              </a:lnSpc>
              <a:spcAft>
                <a:spcPts val="600"/>
              </a:spcAft>
              <a:buNone/>
            </a:pPr>
            <a:r>
              <a:rPr sz="1100" b="0">
                <a:solidFill>
                  <a:srgbClr val="262626"/>
                </a:solidFill>
                <a:latin typeface="Arial"/>
                <a:ea typeface="Arial"/>
                <a:cs typeface="Arial"/>
              </a:rPr>
              <a:t>Our structure</a:t>
            </a:r>
          </a:p>
          <a:p>
            <a:pPr marL="0" indent="0">
              <a:lnSpc>
                <a:spcPct val="110000"/>
              </a:lnSpc>
              <a:spcAft>
                <a:spcPts val="600"/>
              </a:spcAft>
              <a:buNone/>
            </a:pPr>
            <a:r>
              <a:rPr sz="1100" b="0">
                <a:solidFill>
                  <a:srgbClr val="262626"/>
                </a:solidFill>
                <a:latin typeface="Arial"/>
                <a:ea typeface="Arial"/>
                <a:cs typeface="Arial"/>
              </a:rPr>
              <a:t>Reports to Senior Operations Manager</a:t>
            </a:r>
          </a:p>
          <a:p>
            <a:pPr marL="0" indent="0">
              <a:lnSpc>
                <a:spcPct val="110000"/>
              </a:lnSpc>
              <a:spcAft>
                <a:spcPts val="600"/>
              </a:spcAft>
              <a:buNone/>
            </a:pPr>
            <a:r>
              <a:rPr sz="1100" b="0">
                <a:solidFill>
                  <a:srgbClr val="262626"/>
                </a:solidFill>
                <a:latin typeface="Arial"/>
                <a:ea typeface="Arial"/>
                <a:cs typeface="Arial"/>
              </a:rPr>
              <a:t>Works closely with the other Compliance and Administration Assistant, Team Leaders, Career Coaches, Trainers, Employer Engagement Lead and colleagues</a:t>
            </a:r>
          </a:p>
          <a:p>
            <a:pPr marL="0" indent="0">
              <a:lnSpc>
                <a:spcPct val="110000"/>
              </a:lnSpc>
              <a:spcAft>
                <a:spcPts val="600"/>
              </a:spcAft>
              <a:buNone/>
            </a:pPr>
            <a:r>
              <a:rPr sz="1100" b="0">
                <a:solidFill>
                  <a:srgbClr val="262626"/>
                </a:solidFill>
                <a:latin typeface="Arial"/>
                <a:ea typeface="Arial"/>
                <a:cs typeface="Arial"/>
              </a:rPr>
              <a:t>Liaises with central Compliance, Finance, People Services, commissioners and wider Catch22 teams as appropriate</a:t>
            </a:r>
          </a:p>
          <a:p>
            <a:pPr marL="0" indent="0">
              <a:lnSpc>
                <a:spcPct val="110000"/>
              </a:lnSpc>
              <a:spcAft>
                <a:spcPts val="600"/>
              </a:spcAft>
              <a:buNone/>
            </a:pPr>
            <a:r>
              <a:rPr sz="1100" b="0">
                <a:solidFill>
                  <a:srgbClr val="262626"/>
                </a:solidFill>
                <a:latin typeface="Arial"/>
                <a:ea typeface="Arial"/>
                <a:cs typeface="Arial"/>
              </a:rPr>
              <a:t>No direct line management responsibility</a:t>
            </a:r>
          </a:p>
          <a:p>
            <a:pPr marL="0" indent="0">
              <a:lnSpc>
                <a:spcPct val="110000"/>
              </a:lnSpc>
              <a:spcAft>
                <a:spcPts val="600"/>
              </a:spcAft>
              <a:buNone/>
            </a:pPr>
            <a:r>
              <a:rPr sz="1100" b="0">
                <a:solidFill>
                  <a:srgbClr val="262626"/>
                </a:solidFill>
                <a:latin typeface="Arial"/>
                <a:ea typeface="Arial"/>
                <a:cs typeface="Arial"/>
              </a:rPr>
              <a:t>Wider Catch22 teams (communications, HR, recruitment, SLT)</a:t>
            </a:r>
          </a:p>
        </p:txBody>
      </p:sp>
      <p:graphicFrame>
        <p:nvGraphicFramePr>
          <p:cNvPr id="2" name="Table 1">
            <a:extLst>
              <a:ext uri="{FF2B5EF4-FFF2-40B4-BE49-F238E27FC236}">
                <a16:creationId xmlns:a16="http://schemas.microsoft.com/office/drawing/2014/main" id="{3518276A-23BB-4F41-8E91-FC65337E0328}"/>
              </a:ext>
            </a:extLst>
          </p:cNvPr>
          <p:cNvGraphicFramePr/>
          <p:nvPr/>
        </p:nvGraphicFramePr>
        <p:xfrm>
          <a:off x="407866" y="5551535"/>
          <a:ext cx="6383580" cy="1591056"/>
        </p:xfrm>
        <a:graphic>
          <a:graphicData uri="http://schemas.openxmlformats.org/drawingml/2006/table">
            <a:tbl>
              <a:tblPr firstRow="1" bandRow="1">
                <a:tableStyleId>{5C22544A-7EE6-4342-B048-85BDC9FD1C3A}</a:tableStyleId>
              </a:tblPr>
              <a:tblGrid>
                <a:gridCol w="3200966">
                  <a:extLst>
                    <a:ext uri="{9D8B030D-6E8A-4147-A177-3AD203B41FA5}">
                      <a16:colId xmlns:a16="http://schemas.microsoft.com/office/drawing/2014/main" val="20000"/>
                    </a:ext>
                  </a:extLst>
                </a:gridCol>
                <a:gridCol w="3182614">
                  <a:extLst>
                    <a:ext uri="{9D8B030D-6E8A-4147-A177-3AD203B41FA5}">
                      <a16:colId xmlns:a16="http://schemas.microsoft.com/office/drawing/2014/main" val="20001"/>
                    </a:ext>
                  </a:extLst>
                </a:gridCol>
              </a:tblGrid>
              <a:tr h="530352">
                <a:tc>
                  <a:txBody>
                    <a:bodyPr/>
                    <a:lstStyle/>
                    <a:p>
                      <a:r>
                        <a:rPr sz="1200" b="1">
                          <a:solidFill>
                            <a:srgbClr val="205D6C"/>
                          </a:solidFill>
                          <a:latin typeface="Arial"/>
                          <a:ea typeface="Arial"/>
                          <a:cs typeface="Arial"/>
                        </a:rPr>
                        <a:t>REPORTS TO</a:t>
                      </a:r>
                    </a:p>
                  </a:txBody>
                  <a:tcPr>
                    <a:lnL w="12700" cmpd="sng">
                      <a:noFill/>
                      <a:prstDash val="solid"/>
                    </a:lnL>
                    <a:lnR w="12700" cmpd="sng">
                      <a:solidFill>
                        <a:srgbClr val="D5E9F2"/>
                      </a:solidFill>
                      <a:prstDash val="sysDot"/>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Senior Operations Manager</a:t>
                      </a:r>
                    </a:p>
                  </a:txBody>
                  <a:tcPr>
                    <a:lnL w="12700" cmpd="sng">
                      <a:solidFill>
                        <a:srgbClr val="D5E9F2"/>
                      </a:solidFill>
                      <a:prstDash val="sysDot"/>
                    </a:lnL>
                    <a:lnR w="12700" cmpd="sng">
                      <a:noFill/>
                      <a:prstDash val="solid"/>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530352">
                <a:tc>
                  <a:txBody>
                    <a:bodyPr/>
                    <a:lstStyle/>
                    <a:p>
                      <a:r>
                        <a:rPr sz="1200" b="1">
                          <a:solidFill>
                            <a:srgbClr val="205D6C"/>
                          </a:solidFill>
                          <a:latin typeface="Arial"/>
                          <a:ea typeface="Arial"/>
                          <a:cs typeface="Arial"/>
                        </a:rPr>
                        <a:t>LINE MANAGEMENT RESPONSIBILITY</a:t>
                      </a:r>
                    </a:p>
                  </a:txBody>
                  <a:tcPr>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No direct reports.</a:t>
                      </a:r>
                    </a:p>
                  </a:txBody>
                  <a:tcPr>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530352">
                <a:tc>
                  <a:txBody>
                    <a:bodyPr/>
                    <a:lstStyle/>
                    <a:p>
                      <a:r>
                        <a:rPr sz="1200" b="1">
                          <a:solidFill>
                            <a:srgbClr val="205D6C"/>
                          </a:solidFill>
                          <a:latin typeface="Arial"/>
                          <a:ea typeface="Arial"/>
                          <a:cs typeface="Arial"/>
                        </a:rPr>
                        <a:t>BUDGET RESPONSIBILITY</a:t>
                      </a:r>
                    </a:p>
                  </a:txBody>
                  <a:tcPr>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sz="1100" b="0">
                          <a:solidFill>
                            <a:srgbClr val="262626"/>
                          </a:solidFill>
                          <a:latin typeface="Arial"/>
                          <a:ea typeface="Arial"/>
                          <a:cs typeface="Arial"/>
                        </a:rPr>
                        <a:t>Not specified in the source job description.</a:t>
                      </a:r>
                    </a:p>
                  </a:txBody>
                  <a:tcPr>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bl>
          </a:graphicData>
        </a:graphic>
      </p:graphicFrame>
      <p:sp>
        <p:nvSpPr>
          <p:cNvPr id="12" name="TextBox 10">
            <a:extLst>
              <a:ext uri="{FF2B5EF4-FFF2-40B4-BE49-F238E27FC236}">
                <a16:creationId xmlns:a16="http://schemas.microsoft.com/office/drawing/2014/main" id="{34319FFD-CB67-D5F9-D1B1-588B8BA34C4D}"/>
              </a:ext>
            </a:extLst>
          </p:cNvPr>
          <p:cNvSpPr>
            <a:spLocks noGrp="1"/>
          </p:cNvSpPr>
          <p:nvPr/>
        </p:nvSpPr>
        <p:spPr>
          <a:xfrm>
            <a:off x="436328" y="7315200"/>
            <a:ext cx="6084956" cy="1005840"/>
          </a:xfrm>
          <a:prstGeom prst="rect">
            <a:avLst/>
          </a:prstGeom>
          <a:noFill/>
        </p:spPr>
        <p:txBody>
          <a:bodyPr wrap="square" anchor="t">
            <a:noAutofit/>
          </a:bodyPr>
          <a:lstStyle/>
          <a:p>
            <a:pPr marL="0" indent="0">
              <a:lnSpc>
                <a:spcPct val="110000"/>
              </a:lnSpc>
              <a:spcAft>
                <a:spcPts val="600"/>
              </a:spcAft>
              <a:buNone/>
            </a:pPr>
            <a:r>
              <a:rPr sz="1100" b="0">
                <a:solidFill>
                  <a:srgbClr val="262626"/>
                </a:solidFill>
                <a:latin typeface="Arial"/>
                <a:ea typeface="Arial"/>
                <a:cs typeface="Arial"/>
              </a:rPr>
              <a:t>Hours of work: 37 hours per week</a:t>
            </a:r>
          </a:p>
          <a:p>
            <a:pPr marL="0" indent="0">
              <a:lnSpc>
                <a:spcPct val="110000"/>
              </a:lnSpc>
              <a:spcAft>
                <a:spcPts val="600"/>
              </a:spcAft>
              <a:buNone/>
            </a:pPr>
            <a:r>
              <a:rPr sz="1100" b="0">
                <a:solidFill>
                  <a:srgbClr val="262626"/>
                </a:solidFill>
                <a:latin typeface="Arial"/>
                <a:ea typeface="Arial"/>
                <a:cs typeface="Arial"/>
              </a:rPr>
              <a:t>Selection and screening: Application, Interview, References, Enhanced DBS</a:t>
            </a:r>
          </a:p>
        </p:txBody>
      </p:sp>
    </p:spTree>
    <p:extLst>
      <p:ext uri="{BB962C8B-B14F-4D97-AF65-F5344CB8AC3E}">
        <p14:creationId xmlns:p14="http://schemas.microsoft.com/office/powerpoint/2010/main" val="4009884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D89B9A-B996-54D4-0A2E-C542B92813A0}"/>
              </a:ext>
            </a:extLst>
          </p:cNvPr>
          <p:cNvSpPr>
            <a:spLocks noGrp="1"/>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TextBox 9">
            <a:extLst>
              <a:ext uri="{FF2B5EF4-FFF2-40B4-BE49-F238E27FC236}">
                <a16:creationId xmlns:a16="http://schemas.microsoft.com/office/drawing/2014/main" id="{C0090BC4-37B0-73A9-1AA1-712F14316043}"/>
              </a:ext>
            </a:extLst>
          </p:cNvPr>
          <p:cNvSpPr>
            <a:spLocks noGrp="1"/>
          </p:cNvSpPr>
          <p:nvPr/>
        </p:nvSpPr>
        <p:spPr>
          <a:xfrm>
            <a:off x="407865" y="735828"/>
            <a:ext cx="4176327"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OUR BEHAVIOURS</a:t>
            </a:r>
            <a:endParaRPr sz="2000">
              <a:solidFill>
                <a:srgbClr val="205D6C"/>
              </a:solidFill>
              <a:latin typeface="Arial"/>
              <a:ea typeface="Arial"/>
              <a:cs typeface="Arial"/>
            </a:endParaRPr>
          </a:p>
          <a:p>
            <a:pPr>
              <a:spcAft>
                <a:spcPts val="800"/>
              </a:spcAft>
              <a:buNone/>
            </a:pPr>
            <a:r>
              <a:rPr sz="2000">
                <a:latin typeface="Arial"/>
                <a:ea typeface="Arial"/>
                <a:cs typeface="Arial"/>
              </a:rPr>
              <a:t> </a:t>
            </a:r>
            <a:endParaRPr>
              <a:latin typeface="Arial"/>
              <a:ea typeface="Arial"/>
              <a:cs typeface="Arial"/>
            </a:endParaRPr>
          </a:p>
        </p:txBody>
      </p:sp>
      <p:sp>
        <p:nvSpPr>
          <p:cNvPr id="5" name="TextBox 4">
            <a:extLst>
              <a:ext uri="{FF2B5EF4-FFF2-40B4-BE49-F238E27FC236}">
                <a16:creationId xmlns:a16="http://schemas.microsoft.com/office/drawing/2014/main" id="{53B0A8B0-A284-4C81-61C4-F94E3F82A072}"/>
              </a:ext>
            </a:extLst>
          </p:cNvPr>
          <p:cNvSpPr>
            <a:spLocks noGrp="1"/>
          </p:cNvSpPr>
          <p:nvPr/>
        </p:nvSpPr>
        <p:spPr>
          <a:xfrm>
            <a:off x="436328" y="1576367"/>
            <a:ext cx="6084956" cy="986552"/>
          </a:xfrm>
          <a:prstGeom prst="rect">
            <a:avLst/>
          </a:prstGeom>
          <a:noFill/>
        </p:spPr>
        <p:txBody>
          <a:bodyPr wrap="square">
            <a:spAutoFit/>
          </a:bodyPr>
          <a:lstStyle/>
          <a:p>
            <a:pPr>
              <a:lnSpc>
                <a:spcPct val="107000"/>
              </a:lnSpc>
              <a:spcAft>
                <a:spcPts val="800"/>
              </a:spcAft>
              <a:buNone/>
            </a:pPr>
            <a:r>
              <a:rPr sz="1100">
                <a:solidFill>
                  <a:schemeClr val="tx1">
                    <a:lumMod val="85000"/>
                    <a:lumOff val="15000"/>
                  </a:schemeClr>
                </a:solidFill>
                <a:latin typeface="Arial"/>
                <a:ea typeface="Arial"/>
                <a:cs typeface="Arial"/>
              </a:rPr>
              <a:t>Who we are at Catch22 is determined by ‘The How’ (our behaviours) and ‘The What’ (our capabilities and skills). Our Behaviour Framework (‘The How’) guides how we work, make decisions, and engage with others. It is important because it ensures our values are reflected in everything we do, helping us build trust, deliver consistently high-quality outcomes, and create a positive, inclusive workplace. </a:t>
            </a:r>
          </a:p>
        </p:txBody>
      </p:sp>
      <p:sp>
        <p:nvSpPr>
          <p:cNvPr id="19" name="Pie 18">
            <a:extLst>
              <a:ext uri="{FF2B5EF4-FFF2-40B4-BE49-F238E27FC236}">
                <a16:creationId xmlns:a16="http://schemas.microsoft.com/office/drawing/2014/main" id="{D7DC95B3-7980-317C-DD02-B3012D161B50}"/>
              </a:ext>
            </a:extLst>
          </p:cNvPr>
          <p:cNvSpPr>
            <a:spLocks noGrp="1"/>
          </p:cNvSpPr>
          <p:nvPr/>
        </p:nvSpPr>
        <p:spPr>
          <a:xfrm rot="10800000">
            <a:off x="286932" y="3042007"/>
            <a:ext cx="6026716" cy="6026716"/>
          </a:xfrm>
          <a:prstGeom prst="pie">
            <a:avLst>
              <a:gd name="adj1" fmla="val 0"/>
              <a:gd name="adj2" fmla="val 5400000"/>
            </a:avLst>
          </a:prstGeom>
          <a:solidFill>
            <a:schemeClr val="bg1"/>
          </a:solidFill>
          <a:ln>
            <a:solidFill>
              <a:srgbClr val="FBCC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bg1"/>
              </a:solidFill>
              <a:highlight>
                <a:srgbClr val="FBCC00"/>
              </a:highlight>
            </a:endParaRPr>
          </a:p>
        </p:txBody>
      </p:sp>
      <p:sp>
        <p:nvSpPr>
          <p:cNvPr id="20" name="Pie 19">
            <a:extLst>
              <a:ext uri="{FF2B5EF4-FFF2-40B4-BE49-F238E27FC236}">
                <a16:creationId xmlns:a16="http://schemas.microsoft.com/office/drawing/2014/main" id="{25982E28-DDD6-A03F-2137-F64FE509E95E}"/>
              </a:ext>
            </a:extLst>
          </p:cNvPr>
          <p:cNvSpPr>
            <a:spLocks noGrp="1"/>
          </p:cNvSpPr>
          <p:nvPr/>
        </p:nvSpPr>
        <p:spPr>
          <a:xfrm rot="16200000">
            <a:off x="875416" y="3042007"/>
            <a:ext cx="6026716" cy="6026716"/>
          </a:xfrm>
          <a:prstGeom prst="pie">
            <a:avLst>
              <a:gd name="adj1" fmla="val 0"/>
              <a:gd name="adj2" fmla="val 5400000"/>
            </a:avLst>
          </a:prstGeom>
          <a:solidFill>
            <a:schemeClr val="bg1"/>
          </a:solidFill>
          <a:ln>
            <a:solidFill>
              <a:srgbClr val="3899B5"/>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bg1"/>
              </a:solidFill>
              <a:highlight>
                <a:srgbClr val="FBCC00"/>
              </a:highlight>
            </a:endParaRPr>
          </a:p>
        </p:txBody>
      </p:sp>
      <p:sp>
        <p:nvSpPr>
          <p:cNvPr id="22" name="Pie 21">
            <a:extLst>
              <a:ext uri="{FF2B5EF4-FFF2-40B4-BE49-F238E27FC236}">
                <a16:creationId xmlns:a16="http://schemas.microsoft.com/office/drawing/2014/main" id="{80B2422A-2535-BD7F-3883-90E1508D90C6}"/>
              </a:ext>
            </a:extLst>
          </p:cNvPr>
          <p:cNvSpPr>
            <a:spLocks noGrp="1"/>
          </p:cNvSpPr>
          <p:nvPr/>
        </p:nvSpPr>
        <p:spPr>
          <a:xfrm>
            <a:off x="875416" y="3665214"/>
            <a:ext cx="6026716" cy="6026716"/>
          </a:xfrm>
          <a:prstGeom prst="pie">
            <a:avLst>
              <a:gd name="adj1" fmla="val 0"/>
              <a:gd name="adj2" fmla="val 5400000"/>
            </a:avLst>
          </a:prstGeom>
          <a:solidFill>
            <a:schemeClr val="bg1"/>
          </a:solidFill>
          <a:ln>
            <a:solidFill>
              <a:srgbClr val="205D6C"/>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bg1"/>
              </a:solidFill>
              <a:highlight>
                <a:srgbClr val="FBCC00"/>
              </a:highlight>
            </a:endParaRPr>
          </a:p>
        </p:txBody>
      </p:sp>
      <p:sp>
        <p:nvSpPr>
          <p:cNvPr id="21" name="Pie 20">
            <a:extLst>
              <a:ext uri="{FF2B5EF4-FFF2-40B4-BE49-F238E27FC236}">
                <a16:creationId xmlns:a16="http://schemas.microsoft.com/office/drawing/2014/main" id="{B3BF9DB0-FFE1-2898-1D65-E57622A7A183}"/>
              </a:ext>
            </a:extLst>
          </p:cNvPr>
          <p:cNvSpPr>
            <a:spLocks noGrp="1"/>
          </p:cNvSpPr>
          <p:nvPr/>
        </p:nvSpPr>
        <p:spPr>
          <a:xfrm rot="5400000">
            <a:off x="286931" y="3665214"/>
            <a:ext cx="6026716" cy="6026716"/>
          </a:xfrm>
          <a:prstGeom prst="pie">
            <a:avLst>
              <a:gd name="adj1" fmla="val 0"/>
              <a:gd name="adj2" fmla="val 5400000"/>
            </a:avLst>
          </a:prstGeom>
          <a:solidFill>
            <a:schemeClr val="bg1"/>
          </a:solidFill>
          <a:ln>
            <a:solidFill>
              <a:srgbClr val="F187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bg1"/>
              </a:solidFill>
              <a:highlight>
                <a:srgbClr val="FBCC00"/>
              </a:highlight>
            </a:endParaRPr>
          </a:p>
        </p:txBody>
      </p:sp>
      <p:sp>
        <p:nvSpPr>
          <p:cNvPr id="14" name="Pie 13">
            <a:extLst>
              <a:ext uri="{FF2B5EF4-FFF2-40B4-BE49-F238E27FC236}">
                <a16:creationId xmlns:a16="http://schemas.microsoft.com/office/drawing/2014/main" id="{56FB59D3-76BA-C365-483D-8F252D088AF5}"/>
              </a:ext>
            </a:extLst>
          </p:cNvPr>
          <p:cNvSpPr>
            <a:spLocks noGrp="1"/>
          </p:cNvSpPr>
          <p:nvPr/>
        </p:nvSpPr>
        <p:spPr>
          <a:xfrm>
            <a:off x="2456305" y="5246102"/>
            <a:ext cx="2864939" cy="2864939"/>
          </a:xfrm>
          <a:prstGeom prst="pie">
            <a:avLst>
              <a:gd name="adj1" fmla="val 0"/>
              <a:gd name="adj2" fmla="val 54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15" name="Pie 14">
            <a:extLst>
              <a:ext uri="{FF2B5EF4-FFF2-40B4-BE49-F238E27FC236}">
                <a16:creationId xmlns:a16="http://schemas.microsoft.com/office/drawing/2014/main" id="{10AE1874-828B-51BD-DE37-9A87856610AD}"/>
              </a:ext>
            </a:extLst>
          </p:cNvPr>
          <p:cNvSpPr>
            <a:spLocks noGrp="1"/>
          </p:cNvSpPr>
          <p:nvPr/>
        </p:nvSpPr>
        <p:spPr>
          <a:xfrm rot="10800000">
            <a:off x="1882110" y="4620274"/>
            <a:ext cx="2864939" cy="2864939"/>
          </a:xfrm>
          <a:prstGeom prst="pie">
            <a:avLst>
              <a:gd name="adj1" fmla="val 0"/>
              <a:gd name="adj2" fmla="val 5400000"/>
            </a:avLst>
          </a:prstGeom>
          <a:solidFill>
            <a:srgbClr val="FBCC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16" name="Pie 15">
            <a:extLst>
              <a:ext uri="{FF2B5EF4-FFF2-40B4-BE49-F238E27FC236}">
                <a16:creationId xmlns:a16="http://schemas.microsoft.com/office/drawing/2014/main" id="{97418FC1-A216-8AB7-263F-76ABE9ED4FEB}"/>
              </a:ext>
            </a:extLst>
          </p:cNvPr>
          <p:cNvSpPr>
            <a:spLocks noGrp="1"/>
          </p:cNvSpPr>
          <p:nvPr/>
        </p:nvSpPr>
        <p:spPr>
          <a:xfrm rot="16200000">
            <a:off x="2453523" y="4625918"/>
            <a:ext cx="2864939" cy="2864939"/>
          </a:xfrm>
          <a:prstGeom prst="pie">
            <a:avLst>
              <a:gd name="adj1" fmla="val 0"/>
              <a:gd name="adj2" fmla="val 5400000"/>
            </a:avLst>
          </a:prstGeom>
          <a:solidFill>
            <a:srgbClr val="3899B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17" name="Pie 16">
            <a:extLst>
              <a:ext uri="{FF2B5EF4-FFF2-40B4-BE49-F238E27FC236}">
                <a16:creationId xmlns:a16="http://schemas.microsoft.com/office/drawing/2014/main" id="{C3897E34-8AC9-FD5F-C6D2-058D52C77B20}"/>
              </a:ext>
            </a:extLst>
          </p:cNvPr>
          <p:cNvSpPr>
            <a:spLocks noGrp="1"/>
          </p:cNvSpPr>
          <p:nvPr/>
        </p:nvSpPr>
        <p:spPr>
          <a:xfrm rot="5400000">
            <a:off x="1882109" y="5246102"/>
            <a:ext cx="2864939" cy="2864939"/>
          </a:xfrm>
          <a:prstGeom prst="pie">
            <a:avLst>
              <a:gd name="adj1" fmla="val 0"/>
              <a:gd name="adj2" fmla="val 5400000"/>
            </a:avLst>
          </a:prstGeom>
          <a:solidFill>
            <a:srgbClr val="F187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solidFill>
                <a:schemeClr val="tx1"/>
              </a:solidFill>
            </a:endParaRPr>
          </a:p>
        </p:txBody>
      </p:sp>
      <p:sp>
        <p:nvSpPr>
          <p:cNvPr id="18" name="Oval 17">
            <a:extLst>
              <a:ext uri="{FF2B5EF4-FFF2-40B4-BE49-F238E27FC236}">
                <a16:creationId xmlns:a16="http://schemas.microsoft.com/office/drawing/2014/main" id="{700AEBC0-A63E-96D8-C4FE-9577A99533FE}"/>
              </a:ext>
            </a:extLst>
          </p:cNvPr>
          <p:cNvSpPr>
            <a:spLocks noGrp="1"/>
          </p:cNvSpPr>
          <p:nvPr/>
        </p:nvSpPr>
        <p:spPr>
          <a:xfrm>
            <a:off x="3045445" y="5781484"/>
            <a:ext cx="1119052" cy="1119053"/>
          </a:xfrm>
          <a:prstGeom prst="ellipse">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4" name="TextBox 23">
            <a:extLst>
              <a:ext uri="{FF2B5EF4-FFF2-40B4-BE49-F238E27FC236}">
                <a16:creationId xmlns:a16="http://schemas.microsoft.com/office/drawing/2014/main" id="{0B542666-2471-D45C-9763-22254ABDC724}"/>
              </a:ext>
            </a:extLst>
          </p:cNvPr>
          <p:cNvSpPr>
            <a:spLocks noGrp="1"/>
          </p:cNvSpPr>
          <p:nvPr/>
        </p:nvSpPr>
        <p:spPr>
          <a:xfrm>
            <a:off x="3039521" y="6140955"/>
            <a:ext cx="1119052" cy="369332"/>
          </a:xfrm>
          <a:prstGeom prst="rect">
            <a:avLst/>
          </a:prstGeom>
          <a:noFill/>
        </p:spPr>
        <p:txBody>
          <a:bodyPr wrap="square">
            <a:spAutoFit/>
          </a:bodyPr>
          <a:lstStyle/>
          <a:p>
            <a:pPr algn="ctr">
              <a:buNone/>
            </a:pPr>
            <a:r>
              <a:rPr b="1">
                <a:solidFill>
                  <a:schemeClr val="bg1"/>
                </a:solidFill>
                <a:latin typeface="Arial"/>
                <a:ea typeface="Arial"/>
                <a:cs typeface="Arial"/>
              </a:rPr>
              <a:t>VALUES</a:t>
            </a:r>
          </a:p>
        </p:txBody>
      </p:sp>
      <p:sp>
        <p:nvSpPr>
          <p:cNvPr id="26" name="TextBox 25">
            <a:extLst>
              <a:ext uri="{FF2B5EF4-FFF2-40B4-BE49-F238E27FC236}">
                <a16:creationId xmlns:a16="http://schemas.microsoft.com/office/drawing/2014/main" id="{6DA359E3-1682-0C01-59B9-8A03DE322561}"/>
              </a:ext>
            </a:extLst>
          </p:cNvPr>
          <p:cNvSpPr>
            <a:spLocks noGrp="1"/>
          </p:cNvSpPr>
          <p:nvPr/>
        </p:nvSpPr>
        <p:spPr>
          <a:xfrm rot="18939463">
            <a:off x="402454" y="4029759"/>
            <a:ext cx="3064396" cy="1015663"/>
          </a:xfrm>
          <a:prstGeom prst="rect">
            <a:avLst/>
          </a:prstGeom>
          <a:noFill/>
        </p:spPr>
        <p:txBody>
          <a:bodyPr wrap="square">
            <a:spAutoFit/>
          </a:bodyPr>
          <a:lstStyle/>
          <a:p>
            <a:r>
              <a:rPr sz="1200" b="0" i="0" u="none" strike="noStrike">
                <a:solidFill>
                  <a:schemeClr val="tx1">
                    <a:lumMod val="85000"/>
                    <a:lumOff val="15000"/>
                  </a:schemeClr>
                </a:solidFill>
                <a:latin typeface="Arial"/>
                <a:ea typeface="Arial"/>
                <a:cs typeface="Arial"/>
              </a:rPr>
              <a:t>We recognise and understand the impact of our emotions on others, empathise with their perspectives, build relationships, adapt to their needs, appreciate diverse backgrounds and show kindness.</a:t>
            </a:r>
            <a:endParaRPr sz="1200">
              <a:solidFill>
                <a:schemeClr val="tx1">
                  <a:lumMod val="85000"/>
                  <a:lumOff val="15000"/>
                </a:schemeClr>
              </a:solidFill>
              <a:latin typeface="Arial"/>
              <a:ea typeface="Arial"/>
              <a:cs typeface="Arial"/>
            </a:endParaRPr>
          </a:p>
        </p:txBody>
      </p:sp>
      <p:sp>
        <p:nvSpPr>
          <p:cNvPr id="27" name="TextBox 26">
            <a:extLst>
              <a:ext uri="{FF2B5EF4-FFF2-40B4-BE49-F238E27FC236}">
                <a16:creationId xmlns:a16="http://schemas.microsoft.com/office/drawing/2014/main" id="{16A58410-A61B-030F-B5F9-35946895424B}"/>
              </a:ext>
            </a:extLst>
          </p:cNvPr>
          <p:cNvSpPr>
            <a:spLocks noGrp="1"/>
          </p:cNvSpPr>
          <p:nvPr/>
        </p:nvSpPr>
        <p:spPr>
          <a:xfrm rot="2769682">
            <a:off x="3887382" y="4107221"/>
            <a:ext cx="3064396" cy="1200329"/>
          </a:xfrm>
          <a:prstGeom prst="rect">
            <a:avLst/>
          </a:prstGeom>
          <a:noFill/>
        </p:spPr>
        <p:txBody>
          <a:bodyPr wrap="square">
            <a:spAutoFit/>
          </a:bodyPr>
          <a:lstStyle/>
          <a:p>
            <a:r>
              <a:rPr sz="1200" b="0" i="0" u="none" strike="noStrike">
                <a:solidFill>
                  <a:schemeClr val="tx1">
                    <a:lumMod val="85000"/>
                    <a:lumOff val="15000"/>
                  </a:schemeClr>
                </a:solidFill>
                <a:latin typeface="Arial"/>
                <a:ea typeface="Arial"/>
                <a:cs typeface="Arial"/>
              </a:rPr>
              <a:t>We know our strengths and weaknesses, communicate proactively about obstacles, meet client needs professionally, share knowledge under pressure, and support students and service users in achieving their goals.</a:t>
            </a:r>
            <a:endParaRPr sz="1200">
              <a:solidFill>
                <a:schemeClr val="tx1">
                  <a:lumMod val="85000"/>
                  <a:lumOff val="15000"/>
                </a:schemeClr>
              </a:solidFill>
              <a:latin typeface="Arial"/>
              <a:ea typeface="Arial"/>
              <a:cs typeface="Arial"/>
            </a:endParaRPr>
          </a:p>
        </p:txBody>
      </p:sp>
      <p:sp>
        <p:nvSpPr>
          <p:cNvPr id="28" name="TextBox 27">
            <a:extLst>
              <a:ext uri="{FF2B5EF4-FFF2-40B4-BE49-F238E27FC236}">
                <a16:creationId xmlns:a16="http://schemas.microsoft.com/office/drawing/2014/main" id="{E20E41C7-0E75-6712-E064-D8773D10D376}"/>
              </a:ext>
            </a:extLst>
          </p:cNvPr>
          <p:cNvSpPr>
            <a:spLocks noGrp="1"/>
          </p:cNvSpPr>
          <p:nvPr/>
        </p:nvSpPr>
        <p:spPr>
          <a:xfrm rot="2769682">
            <a:off x="334232" y="7586191"/>
            <a:ext cx="3064396" cy="1200329"/>
          </a:xfrm>
          <a:prstGeom prst="rect">
            <a:avLst/>
          </a:prstGeom>
          <a:noFill/>
        </p:spPr>
        <p:txBody>
          <a:bodyPr wrap="square">
            <a:spAutoFit/>
          </a:bodyPr>
          <a:lstStyle/>
          <a:p>
            <a:r>
              <a:rPr sz="1200" b="0" i="0" u="none" strike="noStrike">
                <a:solidFill>
                  <a:schemeClr val="tx1">
                    <a:lumMod val="85000"/>
                    <a:lumOff val="15000"/>
                  </a:schemeClr>
                </a:solidFill>
                <a:latin typeface="Arial"/>
                <a:ea typeface="Arial"/>
                <a:cs typeface="Arial"/>
              </a:rPr>
              <a:t>We work cooperatively to ensure a high standard of service delivery, support and collaborate with colleagues and partners, engage stakeholders appropriately, value contributions and build local support networks.</a:t>
            </a:r>
            <a:endParaRPr sz="1200">
              <a:solidFill>
                <a:schemeClr val="tx1">
                  <a:lumMod val="85000"/>
                  <a:lumOff val="15000"/>
                </a:schemeClr>
              </a:solidFill>
              <a:latin typeface="Arial"/>
              <a:ea typeface="Arial"/>
              <a:cs typeface="Arial"/>
            </a:endParaRPr>
          </a:p>
        </p:txBody>
      </p:sp>
      <p:sp>
        <p:nvSpPr>
          <p:cNvPr id="29" name="TextBox 28">
            <a:extLst>
              <a:ext uri="{FF2B5EF4-FFF2-40B4-BE49-F238E27FC236}">
                <a16:creationId xmlns:a16="http://schemas.microsoft.com/office/drawing/2014/main" id="{76E00287-1A97-8BC0-725D-967E44B1BD44}"/>
              </a:ext>
            </a:extLst>
          </p:cNvPr>
          <p:cNvSpPr>
            <a:spLocks noGrp="1"/>
          </p:cNvSpPr>
          <p:nvPr/>
        </p:nvSpPr>
        <p:spPr>
          <a:xfrm rot="18939463">
            <a:off x="3903487" y="7510877"/>
            <a:ext cx="3064396" cy="1200329"/>
          </a:xfrm>
          <a:prstGeom prst="rect">
            <a:avLst/>
          </a:prstGeom>
          <a:noFill/>
        </p:spPr>
        <p:txBody>
          <a:bodyPr wrap="square">
            <a:spAutoFit/>
          </a:bodyPr>
          <a:lstStyle/>
          <a:p>
            <a:r>
              <a:rPr sz="1200" b="0" i="0" u="none" strike="noStrike">
                <a:solidFill>
                  <a:schemeClr val="tx1">
                    <a:lumMod val="85000"/>
                    <a:lumOff val="15000"/>
                  </a:schemeClr>
                </a:solidFill>
                <a:latin typeface="Arial"/>
                <a:ea typeface="Arial"/>
                <a:cs typeface="Arial"/>
              </a:rPr>
              <a:t>We listen without judgement, propose improvements, embrace new ways of working, use challenges to find creative solutions, turn difficult situations into opportunities and engage collaboratively with other areas of the organisation.</a:t>
            </a:r>
            <a:endParaRPr sz="1200">
              <a:solidFill>
                <a:schemeClr val="tx1">
                  <a:lumMod val="85000"/>
                  <a:lumOff val="15000"/>
                </a:schemeClr>
              </a:solidFill>
              <a:latin typeface="Arial"/>
              <a:ea typeface="Arial"/>
              <a:cs typeface="Arial"/>
            </a:endParaRPr>
          </a:p>
        </p:txBody>
      </p:sp>
      <p:pic>
        <p:nvPicPr>
          <p:cNvPr id="39" name="Graphic 38">
            <a:extLst>
              <a:ext uri="{FF2B5EF4-FFF2-40B4-BE49-F238E27FC236}">
                <a16:creationId xmlns:a16="http://schemas.microsoft.com/office/drawing/2014/main" id="{679EF022-39E6-45FC-B895-3E2A2A882C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64472" y="6744868"/>
            <a:ext cx="1102730" cy="1102730"/>
          </a:xfrm>
          <a:prstGeom prst="rect">
            <a:avLst/>
          </a:prstGeom>
        </p:spPr>
      </p:pic>
      <p:pic>
        <p:nvPicPr>
          <p:cNvPr id="41" name="Graphic 40">
            <a:extLst>
              <a:ext uri="{FF2B5EF4-FFF2-40B4-BE49-F238E27FC236}">
                <a16:creationId xmlns:a16="http://schemas.microsoft.com/office/drawing/2014/main" id="{56844F9E-B804-426A-8217-7E40FE8B40C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70964" y="6816996"/>
            <a:ext cx="1151448" cy="1151448"/>
          </a:xfrm>
          <a:prstGeom prst="rect">
            <a:avLst/>
          </a:prstGeom>
        </p:spPr>
      </p:pic>
      <p:pic>
        <p:nvPicPr>
          <p:cNvPr id="43" name="Graphic 42">
            <a:extLst>
              <a:ext uri="{FF2B5EF4-FFF2-40B4-BE49-F238E27FC236}">
                <a16:creationId xmlns:a16="http://schemas.microsoft.com/office/drawing/2014/main" id="{1447983B-D025-4D70-AC93-815F84F08B6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6886946">
            <a:off x="3979690" y="4870426"/>
            <a:ext cx="1201414" cy="1201414"/>
          </a:xfrm>
          <a:prstGeom prst="rect">
            <a:avLst/>
          </a:prstGeom>
        </p:spPr>
      </p:pic>
      <p:pic>
        <p:nvPicPr>
          <p:cNvPr id="45" name="Graphic 44">
            <a:extLst>
              <a:ext uri="{FF2B5EF4-FFF2-40B4-BE49-F238E27FC236}">
                <a16:creationId xmlns:a16="http://schemas.microsoft.com/office/drawing/2014/main" id="{6E9B645B-F71D-46C3-9319-50A65E6697D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13057" y="4885532"/>
            <a:ext cx="1099702" cy="1099702"/>
          </a:xfrm>
          <a:prstGeom prst="rect">
            <a:avLst/>
          </a:prstGeom>
        </p:spPr>
      </p:pic>
      <p:sp>
        <p:nvSpPr>
          <p:cNvPr id="46" name="Rectangle 45">
            <a:extLst>
              <a:ext uri="{FF2B5EF4-FFF2-40B4-BE49-F238E27FC236}">
                <a16:creationId xmlns:a16="http://schemas.microsoft.com/office/drawing/2014/main" id="{9EE9AD75-BA04-5041-75E6-D983BD88C2BB}"/>
              </a:ext>
            </a:extLst>
          </p:cNvPr>
          <p:cNvSpPr>
            <a:spLocks noGrp="1"/>
          </p:cNvSpPr>
          <p:nvPr/>
        </p:nvSpPr>
        <p:spPr>
          <a:xfrm>
            <a:off x="200866" y="6035610"/>
            <a:ext cx="2601739" cy="430887"/>
          </a:xfrm>
          <a:prstGeom prst="rect">
            <a:avLst/>
          </a:prstGeom>
          <a:noFill/>
        </p:spPr>
        <p:txBody>
          <a:bodyPr wrap="none" lIns="91440" tIns="45720" rIns="91440" bIns="45720">
            <a:spAutoFit/>
          </a:bodyPr>
          <a:lstStyle/>
          <a:p>
            <a:pPr algn="ctr">
              <a:buNone/>
            </a:pPr>
            <a:r>
              <a:rPr sz="2200" b="0" cap="none" spc="0">
                <a:ln w="0"/>
                <a:solidFill>
                  <a:srgbClr val="FBCC00"/>
                </a:solidFill>
                <a:effectLst>
                  <a:outerShdw blurRad="38100" dist="19050" dir="2700000" algn="tl" rotWithShape="0">
                    <a:schemeClr val="dk1">
                      <a:alpha val="40000"/>
                    </a:schemeClr>
                  </a:outerShdw>
                </a:effectLst>
                <a:latin typeface="Arial"/>
                <a:ea typeface="Arial"/>
                <a:cs typeface="Arial"/>
              </a:rPr>
              <a:t>COMPASSIONATE</a:t>
            </a:r>
          </a:p>
        </p:txBody>
      </p:sp>
      <p:sp>
        <p:nvSpPr>
          <p:cNvPr id="48" name="Rectangle 47">
            <a:extLst>
              <a:ext uri="{FF2B5EF4-FFF2-40B4-BE49-F238E27FC236}">
                <a16:creationId xmlns:a16="http://schemas.microsoft.com/office/drawing/2014/main" id="{7C8E5CDB-BA1C-864B-08AF-83625887D167}"/>
              </a:ext>
            </a:extLst>
          </p:cNvPr>
          <p:cNvSpPr>
            <a:spLocks noGrp="1"/>
          </p:cNvSpPr>
          <p:nvPr/>
        </p:nvSpPr>
        <p:spPr>
          <a:xfrm rot="16200000">
            <a:off x="2847351" y="3582130"/>
            <a:ext cx="1672254" cy="430887"/>
          </a:xfrm>
          <a:prstGeom prst="rect">
            <a:avLst/>
          </a:prstGeom>
          <a:noFill/>
        </p:spPr>
        <p:txBody>
          <a:bodyPr wrap="none" lIns="91440" tIns="45720" rIns="91440" bIns="45720">
            <a:spAutoFit/>
          </a:bodyPr>
          <a:lstStyle/>
          <a:p>
            <a:pPr algn="ctr">
              <a:buNone/>
            </a:pPr>
            <a:r>
              <a:rPr sz="2200" b="0" cap="none" spc="0">
                <a:ln w="0"/>
                <a:solidFill>
                  <a:srgbClr val="3899B5"/>
                </a:solidFill>
                <a:effectLst>
                  <a:outerShdw blurRad="38100" dist="19050" dir="2700000" algn="tl" rotWithShape="0">
                    <a:schemeClr val="dk1">
                      <a:alpha val="40000"/>
                    </a:schemeClr>
                  </a:outerShdw>
                </a:effectLst>
                <a:latin typeface="Arial"/>
                <a:ea typeface="Arial"/>
                <a:cs typeface="Arial"/>
              </a:rPr>
              <a:t>EMPOWER</a:t>
            </a:r>
          </a:p>
        </p:txBody>
      </p:sp>
      <p:sp>
        <p:nvSpPr>
          <p:cNvPr id="49" name="Rectangle 48">
            <a:extLst>
              <a:ext uri="{FF2B5EF4-FFF2-40B4-BE49-F238E27FC236}">
                <a16:creationId xmlns:a16="http://schemas.microsoft.com/office/drawing/2014/main" id="{1684B5A3-7D42-D97F-4D5F-62AA56570F95}"/>
              </a:ext>
            </a:extLst>
          </p:cNvPr>
          <p:cNvSpPr>
            <a:spLocks noGrp="1"/>
          </p:cNvSpPr>
          <p:nvPr/>
        </p:nvSpPr>
        <p:spPr>
          <a:xfrm>
            <a:off x="5499734" y="6277016"/>
            <a:ext cx="1484702" cy="430887"/>
          </a:xfrm>
          <a:prstGeom prst="rect">
            <a:avLst/>
          </a:prstGeom>
          <a:noFill/>
        </p:spPr>
        <p:txBody>
          <a:bodyPr wrap="none" lIns="91440" tIns="45720" rIns="91440" bIns="45720">
            <a:spAutoFit/>
          </a:bodyPr>
          <a:lstStyle/>
          <a:p>
            <a:pPr algn="ctr">
              <a:buNone/>
            </a:pPr>
            <a:r>
              <a:rPr sz="2200" b="0" cap="none" spc="0">
                <a:ln w="0"/>
                <a:solidFill>
                  <a:srgbClr val="205D6C"/>
                </a:solidFill>
                <a:effectLst>
                  <a:outerShdw blurRad="38100" dist="19050" dir="2700000" algn="tl" rotWithShape="0">
                    <a:schemeClr val="dk1">
                      <a:alpha val="40000"/>
                    </a:schemeClr>
                  </a:outerShdw>
                </a:effectLst>
                <a:latin typeface="Arial"/>
                <a:ea typeface="Arial"/>
                <a:cs typeface="Arial"/>
              </a:rPr>
              <a:t>CURIOUS</a:t>
            </a:r>
          </a:p>
        </p:txBody>
      </p:sp>
      <p:sp>
        <p:nvSpPr>
          <p:cNvPr id="50" name="Rectangle 49">
            <a:extLst>
              <a:ext uri="{FF2B5EF4-FFF2-40B4-BE49-F238E27FC236}">
                <a16:creationId xmlns:a16="http://schemas.microsoft.com/office/drawing/2014/main" id="{83B6ACF5-92A7-4B53-3AE4-85C468F066F4}"/>
              </a:ext>
            </a:extLst>
          </p:cNvPr>
          <p:cNvSpPr>
            <a:spLocks noGrp="1"/>
          </p:cNvSpPr>
          <p:nvPr/>
        </p:nvSpPr>
        <p:spPr>
          <a:xfrm rot="5400000">
            <a:off x="2264564" y="8333348"/>
            <a:ext cx="2513701" cy="430887"/>
          </a:xfrm>
          <a:prstGeom prst="rect">
            <a:avLst/>
          </a:prstGeom>
          <a:noFill/>
        </p:spPr>
        <p:txBody>
          <a:bodyPr wrap="none" lIns="91440" tIns="45720" rIns="91440" bIns="45720">
            <a:spAutoFit/>
          </a:bodyPr>
          <a:lstStyle/>
          <a:p>
            <a:pPr algn="ctr">
              <a:buNone/>
            </a:pPr>
            <a:r>
              <a:rPr sz="2200" b="0" cap="none" spc="0">
                <a:ln w="0"/>
                <a:solidFill>
                  <a:srgbClr val="F18700"/>
                </a:solidFill>
                <a:effectLst>
                  <a:outerShdw blurRad="38100" dist="19050" dir="2700000" algn="tl" rotWithShape="0">
                    <a:schemeClr val="dk1">
                      <a:alpha val="40000"/>
                    </a:schemeClr>
                  </a:outerShdw>
                </a:effectLst>
                <a:latin typeface="Arial"/>
                <a:ea typeface="Arial"/>
                <a:cs typeface="Arial"/>
              </a:rPr>
              <a:t>COLLABORATIVE</a:t>
            </a:r>
          </a:p>
        </p:txBody>
      </p:sp>
      <p:pic>
        <p:nvPicPr>
          <p:cNvPr id="8" name="Picture 7">
            <a:extLst>
              <a:ext uri="{FF2B5EF4-FFF2-40B4-BE49-F238E27FC236}">
                <a16:creationId xmlns:a16="http://schemas.microsoft.com/office/drawing/2014/main" id="{1C3CD26D-DD09-480B-939B-FCFEC6CD522A}"/>
              </a:ext>
            </a:extLst>
          </p:cNvPr>
          <p:cNvPicPr>
            <a:picLocks noChangeAspect="1"/>
          </p:cNvPicPr>
          <p:nvPr/>
        </p:nvPicPr>
        <p:blipFill>
          <a:blip r:embed="rId7"/>
          <a:stretch>
            <a:fillRect/>
          </a:stretch>
        </p:blipFill>
        <p:spPr>
          <a:xfrm>
            <a:off x="6035040" y="192361"/>
            <a:ext cx="972488" cy="972488"/>
          </a:xfrm>
          <a:prstGeom prst="rect">
            <a:avLst/>
          </a:prstGeom>
        </p:spPr>
      </p:pic>
    </p:spTree>
    <p:extLst>
      <p:ext uri="{BB962C8B-B14F-4D97-AF65-F5344CB8AC3E}">
        <p14:creationId xmlns:p14="http://schemas.microsoft.com/office/powerpoint/2010/main" val="1193314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8D5847-941F-5919-0E4E-B0ABB954EDD4}"/>
              </a:ext>
            </a:extLst>
          </p:cNvPr>
          <p:cNvSpPr>
            <a:spLocks noGrp="1"/>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5" name="Picture 4">
            <a:extLst>
              <a:ext uri="{FF2B5EF4-FFF2-40B4-BE49-F238E27FC236}">
                <a16:creationId xmlns:a16="http://schemas.microsoft.com/office/drawing/2014/main" id="{6139576F-7531-44FD-84FA-38E30C588B6F}"/>
              </a:ext>
            </a:extLst>
          </p:cNvPr>
          <p:cNvPicPr>
            <a:picLocks noChangeAspect="1"/>
          </p:cNvPicPr>
          <p:nvPr/>
        </p:nvPicPr>
        <p:blipFill>
          <a:blip r:embed="rId3"/>
          <a:stretch>
            <a:fillRect/>
          </a:stretch>
        </p:blipFill>
        <p:spPr>
          <a:xfrm>
            <a:off x="6035040" y="192361"/>
            <a:ext cx="972488" cy="972488"/>
          </a:xfrm>
          <a:prstGeom prst="rect">
            <a:avLst/>
          </a:prstGeom>
        </p:spPr>
      </p:pic>
      <p:sp>
        <p:nvSpPr>
          <p:cNvPr id="10" name="TextBox 9">
            <a:extLst>
              <a:ext uri="{FF2B5EF4-FFF2-40B4-BE49-F238E27FC236}">
                <a16:creationId xmlns:a16="http://schemas.microsoft.com/office/drawing/2014/main" id="{C58A6BDE-C173-738C-1EB3-030986C2EDE4}"/>
              </a:ext>
            </a:extLst>
          </p:cNvPr>
          <p:cNvSpPr>
            <a:spLocks noGrp="1"/>
          </p:cNvSpPr>
          <p:nvPr/>
        </p:nvSpPr>
        <p:spPr>
          <a:xfrm>
            <a:off x="407866" y="678605"/>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OUR VALUES</a:t>
            </a:r>
          </a:p>
          <a:p>
            <a:pPr>
              <a:spcAft>
                <a:spcPts val="800"/>
              </a:spcAft>
              <a:buNone/>
            </a:pPr>
            <a:r>
              <a:rPr sz="2000">
                <a:latin typeface="Arial"/>
                <a:ea typeface="Arial"/>
                <a:cs typeface="Arial"/>
              </a:rPr>
              <a:t> </a:t>
            </a:r>
            <a:endParaRPr>
              <a:latin typeface="Arial"/>
              <a:ea typeface="Arial"/>
              <a:cs typeface="Arial"/>
            </a:endParaRPr>
          </a:p>
        </p:txBody>
      </p:sp>
      <p:sp>
        <p:nvSpPr>
          <p:cNvPr id="11" name="TextBox 10">
            <a:extLst>
              <a:ext uri="{FF2B5EF4-FFF2-40B4-BE49-F238E27FC236}">
                <a16:creationId xmlns:a16="http://schemas.microsoft.com/office/drawing/2014/main" id="{D83A6C51-0EC3-3E6D-D2B0-DCF6CC0574BD}"/>
              </a:ext>
            </a:extLst>
          </p:cNvPr>
          <p:cNvSpPr>
            <a:spLocks noGrp="1"/>
          </p:cNvSpPr>
          <p:nvPr/>
        </p:nvSpPr>
        <p:spPr>
          <a:xfrm>
            <a:off x="481688" y="1352427"/>
            <a:ext cx="6235935" cy="443070"/>
          </a:xfrm>
          <a:prstGeom prst="rect">
            <a:avLst/>
          </a:prstGeom>
          <a:noFill/>
        </p:spPr>
        <p:txBody>
          <a:bodyPr wrap="square">
            <a:spAutoFit/>
          </a:bodyPr>
          <a:lstStyle/>
          <a:p>
            <a:pPr>
              <a:lnSpc>
                <a:spcPct val="107000"/>
              </a:lnSpc>
              <a:spcAft>
                <a:spcPts val="800"/>
              </a:spcAft>
              <a:buNone/>
            </a:pPr>
            <a:r>
              <a:rPr sz="1100">
                <a:solidFill>
                  <a:schemeClr val="tx1">
                    <a:lumMod val="85000"/>
                    <a:lumOff val="15000"/>
                  </a:schemeClr>
                </a:solidFill>
                <a:latin typeface="Arial"/>
                <a:ea typeface="Arial"/>
                <a:cs typeface="Arial"/>
              </a:rPr>
              <a:t>Our values are at the heart of everything we do. They were created by colleagues across Catch22 and guide how we work together to support others.</a:t>
            </a:r>
          </a:p>
        </p:txBody>
      </p:sp>
      <p:sp>
        <p:nvSpPr>
          <p:cNvPr id="3" name="TextBox 2">
            <a:extLst>
              <a:ext uri="{FF2B5EF4-FFF2-40B4-BE49-F238E27FC236}">
                <a16:creationId xmlns:a16="http://schemas.microsoft.com/office/drawing/2014/main" id="{B9223409-43F2-500A-02B9-0AFC658447DA}"/>
              </a:ext>
            </a:extLst>
          </p:cNvPr>
          <p:cNvSpPr>
            <a:spLocks noGrp="1"/>
          </p:cNvSpPr>
          <p:nvPr/>
        </p:nvSpPr>
        <p:spPr>
          <a:xfrm>
            <a:off x="407866" y="5364018"/>
            <a:ext cx="6383580" cy="832023"/>
          </a:xfrm>
          <a:prstGeom prst="rect">
            <a:avLst/>
          </a:prstGeom>
          <a:noFill/>
        </p:spPr>
        <p:txBody>
          <a:bodyPr wrap="square">
            <a:spAutoFit/>
          </a:bodyPr>
          <a:lstStyle/>
          <a:p>
            <a:pPr>
              <a:lnSpc>
                <a:spcPct val="107000"/>
              </a:lnSpc>
              <a:spcAft>
                <a:spcPts val="800"/>
              </a:spcAft>
              <a:buNone/>
            </a:pPr>
            <a:r>
              <a:rPr sz="2000" b="1">
                <a:solidFill>
                  <a:srgbClr val="205D6C"/>
                </a:solidFill>
                <a:latin typeface="Arial"/>
                <a:ea typeface="Arial"/>
                <a:cs typeface="Arial"/>
              </a:rPr>
              <a:t>ADDITIONAL INFORMATION</a:t>
            </a:r>
          </a:p>
          <a:p>
            <a:pPr>
              <a:spcAft>
                <a:spcPts val="800"/>
              </a:spcAft>
              <a:buNone/>
            </a:pPr>
            <a:r>
              <a:rPr sz="2000" b="1">
                <a:latin typeface="Arial"/>
                <a:ea typeface="Arial"/>
                <a:cs typeface="Arial"/>
              </a:rPr>
              <a:t> </a:t>
            </a:r>
            <a:endParaRPr b="1">
              <a:latin typeface="Arial"/>
              <a:ea typeface="Arial"/>
              <a:cs typeface="Arial"/>
            </a:endParaRPr>
          </a:p>
        </p:txBody>
      </p:sp>
      <p:sp>
        <p:nvSpPr>
          <p:cNvPr id="6" name="TextBox 5">
            <a:extLst>
              <a:ext uri="{FF2B5EF4-FFF2-40B4-BE49-F238E27FC236}">
                <a16:creationId xmlns:a16="http://schemas.microsoft.com/office/drawing/2014/main" id="{CD41A466-8536-C0B2-81B4-D3A49DC84241}"/>
              </a:ext>
            </a:extLst>
          </p:cNvPr>
          <p:cNvSpPr>
            <a:spLocks noGrp="1"/>
          </p:cNvSpPr>
          <p:nvPr/>
        </p:nvSpPr>
        <p:spPr>
          <a:xfrm>
            <a:off x="481688" y="6021209"/>
            <a:ext cx="6235935" cy="1191673"/>
          </a:xfrm>
          <a:prstGeom prst="rect">
            <a:avLst/>
          </a:prstGeom>
          <a:noFill/>
        </p:spPr>
        <p:txBody>
          <a:bodyPr wrap="square">
            <a:spAutoFit/>
          </a:bodyPr>
          <a:lstStyle/>
          <a:p>
            <a:pPr>
              <a:lnSpc>
                <a:spcPct val="107000"/>
              </a:lnSpc>
              <a:spcAft>
                <a:spcPts val="800"/>
              </a:spcAft>
              <a:buNone/>
            </a:pPr>
            <a:r>
              <a:rPr sz="1100">
                <a:solidFill>
                  <a:schemeClr val="tx1">
                    <a:lumMod val="85000"/>
                    <a:lumOff val="15000"/>
                  </a:schemeClr>
                </a:solidFill>
                <a:latin typeface="Arial"/>
                <a:ea typeface="Arial"/>
                <a:cs typeface="Arial"/>
              </a:rPr>
              <a:t>The post holder will be required to comply with all policies and procedures issued by Catch22.</a:t>
            </a:r>
          </a:p>
          <a:p>
            <a:pPr>
              <a:lnSpc>
                <a:spcPct val="107000"/>
              </a:lnSpc>
              <a:spcAft>
                <a:spcPts val="800"/>
              </a:spcAft>
              <a:buNone/>
            </a:pPr>
            <a:r>
              <a:rPr sz="1100">
                <a:solidFill>
                  <a:schemeClr val="tx1">
                    <a:lumMod val="85000"/>
                    <a:lumOff val="15000"/>
                  </a:schemeClr>
                </a:solidFill>
                <a:latin typeface="Arial"/>
                <a:ea typeface="Arial"/>
                <a:cs typeface="Arial"/>
              </a:rPr>
              <a:t>This job description cannot cover every issue or task that may arise within the post at various times and the post-holder will be expected to carry out other duties from time to time which are broadly consistent with those in this document. </a:t>
            </a:r>
          </a:p>
          <a:p>
            <a:pPr>
              <a:lnSpc>
                <a:spcPct val="107000"/>
              </a:lnSpc>
              <a:spcAft>
                <a:spcPts val="800"/>
              </a:spcAft>
              <a:buNone/>
            </a:pPr>
            <a:r>
              <a:rPr sz="1100">
                <a:solidFill>
                  <a:schemeClr val="tx1">
                    <a:lumMod val="85000"/>
                    <a:lumOff val="15000"/>
                  </a:schemeClr>
                </a:solidFill>
                <a:latin typeface="Arial"/>
                <a:ea typeface="Arial"/>
                <a:cs typeface="Arial"/>
              </a:rPr>
              <a:t>This job description does not form part of the contract of employment.</a:t>
            </a:r>
          </a:p>
        </p:txBody>
      </p:sp>
      <p:sp>
        <p:nvSpPr>
          <p:cNvPr id="9" name="Rectangle 8">
            <a:extLst>
              <a:ext uri="{FF2B5EF4-FFF2-40B4-BE49-F238E27FC236}">
                <a16:creationId xmlns:a16="http://schemas.microsoft.com/office/drawing/2014/main" id="{B89139BC-12ED-5D45-316D-BBD7792A1343}"/>
              </a:ext>
            </a:extLst>
          </p:cNvPr>
          <p:cNvSpPr>
            <a:spLocks noGrp="1"/>
          </p:cNvSpPr>
          <p:nvPr/>
        </p:nvSpPr>
        <p:spPr>
          <a:xfrm>
            <a:off x="494321" y="1977916"/>
            <a:ext cx="3024554" cy="1557338"/>
          </a:xfrm>
          <a:prstGeom prst="rect">
            <a:avLst/>
          </a:prstGeom>
          <a:solidFill>
            <a:srgbClr val="FBCC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2" name="Rectangle 11">
            <a:extLst>
              <a:ext uri="{FF2B5EF4-FFF2-40B4-BE49-F238E27FC236}">
                <a16:creationId xmlns:a16="http://schemas.microsoft.com/office/drawing/2014/main" id="{28C5A704-7069-D5E6-F0C0-3D58D97E69C7}"/>
              </a:ext>
            </a:extLst>
          </p:cNvPr>
          <p:cNvSpPr>
            <a:spLocks noGrp="1"/>
          </p:cNvSpPr>
          <p:nvPr/>
        </p:nvSpPr>
        <p:spPr>
          <a:xfrm>
            <a:off x="3693069" y="1971699"/>
            <a:ext cx="3024554" cy="1557338"/>
          </a:xfrm>
          <a:prstGeom prst="rect">
            <a:avLst/>
          </a:prstGeom>
          <a:solidFill>
            <a:srgbClr val="3899B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 name="Rectangle 12">
            <a:extLst>
              <a:ext uri="{FF2B5EF4-FFF2-40B4-BE49-F238E27FC236}">
                <a16:creationId xmlns:a16="http://schemas.microsoft.com/office/drawing/2014/main" id="{41F047A0-28EA-ABD2-A3FF-B06049FC6E7A}"/>
              </a:ext>
            </a:extLst>
          </p:cNvPr>
          <p:cNvSpPr>
            <a:spLocks noGrp="1"/>
          </p:cNvSpPr>
          <p:nvPr/>
        </p:nvSpPr>
        <p:spPr>
          <a:xfrm>
            <a:off x="3693068" y="3682871"/>
            <a:ext cx="3024554" cy="155733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32CC8D66-4F02-6D71-6F5A-6C6A438A3AD2}"/>
              </a:ext>
            </a:extLst>
          </p:cNvPr>
          <p:cNvSpPr>
            <a:spLocks noGrp="1"/>
          </p:cNvSpPr>
          <p:nvPr/>
        </p:nvSpPr>
        <p:spPr>
          <a:xfrm>
            <a:off x="484202" y="3682871"/>
            <a:ext cx="3024554" cy="1557338"/>
          </a:xfrm>
          <a:prstGeom prst="rect">
            <a:avLst/>
          </a:prstGeom>
          <a:solidFill>
            <a:srgbClr val="F187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15" name="Graphic 14">
            <a:extLst>
              <a:ext uri="{FF2B5EF4-FFF2-40B4-BE49-F238E27FC236}">
                <a16:creationId xmlns:a16="http://schemas.microsoft.com/office/drawing/2014/main" id="{059F0FFA-9F72-4ED8-A16B-A852D109B67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01041" y="3813941"/>
            <a:ext cx="1290222" cy="1333353"/>
          </a:xfrm>
          <a:prstGeom prst="rect">
            <a:avLst/>
          </a:prstGeom>
        </p:spPr>
      </p:pic>
      <p:pic>
        <p:nvPicPr>
          <p:cNvPr id="16" name="Graphic 15">
            <a:extLst>
              <a:ext uri="{FF2B5EF4-FFF2-40B4-BE49-F238E27FC236}">
                <a16:creationId xmlns:a16="http://schemas.microsoft.com/office/drawing/2014/main" id="{2F6CBA3C-8C78-4407-9D97-6ABDE628C4D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7696" y="3717673"/>
            <a:ext cx="1287004" cy="1381319"/>
          </a:xfrm>
          <a:prstGeom prst="rect">
            <a:avLst/>
          </a:prstGeom>
        </p:spPr>
      </p:pic>
      <p:pic>
        <p:nvPicPr>
          <p:cNvPr id="17" name="Graphic 16">
            <a:extLst>
              <a:ext uri="{FF2B5EF4-FFF2-40B4-BE49-F238E27FC236}">
                <a16:creationId xmlns:a16="http://schemas.microsoft.com/office/drawing/2014/main" id="{8287E564-E137-4342-9CC7-77E2C714471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028971">
            <a:off x="3737032" y="2212712"/>
            <a:ext cx="1282607" cy="1322168"/>
          </a:xfrm>
          <a:prstGeom prst="rect">
            <a:avLst/>
          </a:prstGeom>
        </p:spPr>
      </p:pic>
      <p:pic>
        <p:nvPicPr>
          <p:cNvPr id="18" name="Graphic 17">
            <a:extLst>
              <a:ext uri="{FF2B5EF4-FFF2-40B4-BE49-F238E27FC236}">
                <a16:creationId xmlns:a16="http://schemas.microsoft.com/office/drawing/2014/main" id="{FDC87FFC-C27F-4F01-BAF7-C1D3BCE54A7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22897" y="2079350"/>
            <a:ext cx="1548691" cy="1491454"/>
          </a:xfrm>
          <a:prstGeom prst="rect">
            <a:avLst/>
          </a:prstGeom>
        </p:spPr>
      </p:pic>
      <p:sp>
        <p:nvSpPr>
          <p:cNvPr id="20" name="TextBox 19">
            <a:extLst>
              <a:ext uri="{FF2B5EF4-FFF2-40B4-BE49-F238E27FC236}">
                <a16:creationId xmlns:a16="http://schemas.microsoft.com/office/drawing/2014/main" id="{F8E12FA2-6FD4-2719-631F-FB07B6F028AE}"/>
              </a:ext>
            </a:extLst>
          </p:cNvPr>
          <p:cNvSpPr>
            <a:spLocks noGrp="1"/>
          </p:cNvSpPr>
          <p:nvPr/>
        </p:nvSpPr>
        <p:spPr>
          <a:xfrm>
            <a:off x="1810420" y="2271035"/>
            <a:ext cx="1779879" cy="971100"/>
          </a:xfrm>
          <a:prstGeom prst="rect">
            <a:avLst/>
          </a:prstGeom>
          <a:noFill/>
        </p:spPr>
        <p:txBody>
          <a:bodyPr wrap="square">
            <a:spAutoFit/>
          </a:bodyPr>
          <a:lstStyle/>
          <a:p>
            <a:pPr>
              <a:lnSpc>
                <a:spcPct val="107000"/>
              </a:lnSpc>
              <a:spcAft>
                <a:spcPts val="800"/>
              </a:spcAft>
              <a:buNone/>
            </a:pPr>
            <a:r>
              <a:rPr sz="1200" b="1">
                <a:solidFill>
                  <a:srgbClr val="205D6C"/>
                </a:solidFill>
                <a:latin typeface="Arial"/>
                <a:ea typeface="Arial"/>
                <a:cs typeface="Arial"/>
              </a:rPr>
              <a:t>We’re compassionate</a:t>
            </a:r>
            <a:r>
              <a:rPr sz="1200" b="1">
                <a:solidFill>
                  <a:schemeClr val="tx1">
                    <a:lumMod val="85000"/>
                    <a:lumOff val="15000"/>
                  </a:schemeClr>
                </a:solidFill>
                <a:latin typeface="Arial"/>
                <a:ea typeface="Arial"/>
                <a:cs typeface="Arial"/>
              </a:rPr>
              <a:t> </a:t>
            </a:r>
          </a:p>
          <a:p>
            <a:pPr>
              <a:lnSpc>
                <a:spcPct val="107000"/>
              </a:lnSpc>
              <a:spcAft>
                <a:spcPts val="800"/>
              </a:spcAft>
              <a:buNone/>
            </a:pPr>
            <a:r>
              <a:rPr sz="1200">
                <a:solidFill>
                  <a:schemeClr val="tx1">
                    <a:lumMod val="85000"/>
                    <a:lumOff val="15000"/>
                  </a:schemeClr>
                </a:solidFill>
                <a:latin typeface="Arial"/>
                <a:ea typeface="Arial"/>
                <a:cs typeface="Arial"/>
              </a:rPr>
              <a:t>We care about people, supporting them to move forward.</a:t>
            </a:r>
          </a:p>
        </p:txBody>
      </p:sp>
      <p:sp>
        <p:nvSpPr>
          <p:cNvPr id="22" name="TextBox 21">
            <a:extLst>
              <a:ext uri="{FF2B5EF4-FFF2-40B4-BE49-F238E27FC236}">
                <a16:creationId xmlns:a16="http://schemas.microsoft.com/office/drawing/2014/main" id="{DFDB11C7-9B5D-82A5-2319-6CFF4042E43D}"/>
              </a:ext>
            </a:extLst>
          </p:cNvPr>
          <p:cNvSpPr>
            <a:spLocks noGrp="1"/>
          </p:cNvSpPr>
          <p:nvPr/>
        </p:nvSpPr>
        <p:spPr>
          <a:xfrm>
            <a:off x="4881164" y="2264818"/>
            <a:ext cx="1725607" cy="971100"/>
          </a:xfrm>
          <a:prstGeom prst="rect">
            <a:avLst/>
          </a:prstGeom>
          <a:noFill/>
        </p:spPr>
        <p:txBody>
          <a:bodyPr wrap="square">
            <a:spAutoFit/>
          </a:bodyPr>
          <a:lstStyle/>
          <a:p>
            <a:pPr>
              <a:lnSpc>
                <a:spcPct val="107000"/>
              </a:lnSpc>
              <a:spcAft>
                <a:spcPts val="800"/>
              </a:spcAft>
              <a:buNone/>
            </a:pPr>
            <a:r>
              <a:rPr sz="1200" b="1">
                <a:solidFill>
                  <a:srgbClr val="D5E9F2"/>
                </a:solidFill>
                <a:latin typeface="Arial"/>
                <a:ea typeface="Arial"/>
                <a:cs typeface="Arial"/>
              </a:rPr>
              <a:t>We empower others</a:t>
            </a:r>
          </a:p>
          <a:p>
            <a:pPr>
              <a:lnSpc>
                <a:spcPct val="107000"/>
              </a:lnSpc>
              <a:spcAft>
                <a:spcPts val="800"/>
              </a:spcAft>
              <a:buNone/>
            </a:pPr>
            <a:r>
              <a:rPr sz="1200">
                <a:solidFill>
                  <a:schemeClr val="bg1"/>
                </a:solidFill>
                <a:latin typeface="Arial"/>
                <a:ea typeface="Arial"/>
                <a:cs typeface="Arial"/>
              </a:rPr>
              <a:t>We give people the knowledge, skills, and opportunities to thrive.</a:t>
            </a:r>
          </a:p>
        </p:txBody>
      </p:sp>
      <p:sp>
        <p:nvSpPr>
          <p:cNvPr id="24" name="TextBox 23">
            <a:extLst>
              <a:ext uri="{FF2B5EF4-FFF2-40B4-BE49-F238E27FC236}">
                <a16:creationId xmlns:a16="http://schemas.microsoft.com/office/drawing/2014/main" id="{88BC75DB-79A3-D00F-7F08-E41BE200C18E}"/>
              </a:ext>
            </a:extLst>
          </p:cNvPr>
          <p:cNvSpPr>
            <a:spLocks noGrp="1"/>
          </p:cNvSpPr>
          <p:nvPr/>
        </p:nvSpPr>
        <p:spPr>
          <a:xfrm>
            <a:off x="1822885" y="3876284"/>
            <a:ext cx="1395872" cy="1170513"/>
          </a:xfrm>
          <a:prstGeom prst="rect">
            <a:avLst/>
          </a:prstGeom>
          <a:noFill/>
        </p:spPr>
        <p:txBody>
          <a:bodyPr wrap="square">
            <a:spAutoFit/>
          </a:bodyPr>
          <a:lstStyle/>
          <a:p>
            <a:pPr>
              <a:lnSpc>
                <a:spcPct val="107000"/>
              </a:lnSpc>
              <a:spcAft>
                <a:spcPts val="800"/>
              </a:spcAft>
              <a:buNone/>
            </a:pPr>
            <a:r>
              <a:rPr sz="1200" b="1">
                <a:solidFill>
                  <a:srgbClr val="D5E9F2"/>
                </a:solidFill>
                <a:latin typeface="Arial"/>
                <a:ea typeface="Arial"/>
                <a:cs typeface="Arial"/>
              </a:rPr>
              <a:t>We’re collaborative</a:t>
            </a:r>
          </a:p>
          <a:p>
            <a:pPr>
              <a:lnSpc>
                <a:spcPct val="107000"/>
              </a:lnSpc>
              <a:spcAft>
                <a:spcPts val="800"/>
              </a:spcAft>
              <a:buNone/>
            </a:pPr>
            <a:r>
              <a:rPr sz="1200">
                <a:solidFill>
                  <a:schemeClr val="bg1"/>
                </a:solidFill>
                <a:latin typeface="Arial"/>
                <a:ea typeface="Arial"/>
                <a:cs typeface="Arial"/>
              </a:rPr>
              <a:t>We do things with people, not to them.</a:t>
            </a:r>
          </a:p>
        </p:txBody>
      </p:sp>
      <p:sp>
        <p:nvSpPr>
          <p:cNvPr id="26" name="TextBox 25">
            <a:extLst>
              <a:ext uri="{FF2B5EF4-FFF2-40B4-BE49-F238E27FC236}">
                <a16:creationId xmlns:a16="http://schemas.microsoft.com/office/drawing/2014/main" id="{B410FCF6-76B4-CFE0-01A4-2EF27D8A55CB}"/>
              </a:ext>
            </a:extLst>
          </p:cNvPr>
          <p:cNvSpPr>
            <a:spLocks noGrp="1"/>
          </p:cNvSpPr>
          <p:nvPr/>
        </p:nvSpPr>
        <p:spPr>
          <a:xfrm>
            <a:off x="4881164" y="3975990"/>
            <a:ext cx="1755235" cy="971100"/>
          </a:xfrm>
          <a:prstGeom prst="rect">
            <a:avLst/>
          </a:prstGeom>
          <a:noFill/>
        </p:spPr>
        <p:txBody>
          <a:bodyPr wrap="square">
            <a:spAutoFit/>
          </a:bodyPr>
          <a:lstStyle/>
          <a:p>
            <a:pPr>
              <a:lnSpc>
                <a:spcPct val="107000"/>
              </a:lnSpc>
              <a:spcAft>
                <a:spcPts val="800"/>
              </a:spcAft>
              <a:buNone/>
            </a:pPr>
            <a:r>
              <a:rPr sz="1200" b="1">
                <a:solidFill>
                  <a:srgbClr val="D5E9F2"/>
                </a:solidFill>
                <a:latin typeface="Arial"/>
                <a:ea typeface="Arial"/>
                <a:cs typeface="Arial"/>
              </a:rPr>
              <a:t>We’re curious </a:t>
            </a:r>
          </a:p>
          <a:p>
            <a:pPr>
              <a:lnSpc>
                <a:spcPct val="107000"/>
              </a:lnSpc>
              <a:spcAft>
                <a:spcPts val="800"/>
              </a:spcAft>
              <a:buNone/>
            </a:pPr>
            <a:r>
              <a:rPr sz="1200">
                <a:solidFill>
                  <a:schemeClr val="bg1"/>
                </a:solidFill>
                <a:latin typeface="Arial"/>
                <a:ea typeface="Arial"/>
                <a:cs typeface="Arial"/>
              </a:rPr>
              <a:t>We explore, innovate, and challenge to improve what we do.</a:t>
            </a:r>
          </a:p>
        </p:txBody>
      </p:sp>
      <p:pic>
        <p:nvPicPr>
          <p:cNvPr id="2" name="Picture 1">
            <a:extLst>
              <a:ext uri="{FF2B5EF4-FFF2-40B4-BE49-F238E27FC236}">
                <a16:creationId xmlns:a16="http://schemas.microsoft.com/office/drawing/2014/main" id="{61D425E8-CDC7-4118-9A0B-41D59834A421}"/>
              </a:ext>
            </a:extLst>
          </p:cNvPr>
          <p:cNvPicPr>
            <a:picLocks noChangeAspect="1"/>
          </p:cNvPicPr>
          <p:nvPr/>
        </p:nvPicPr>
        <p:blipFill>
          <a:blip r:embed="rId8"/>
          <a:stretch>
            <a:fillRect/>
          </a:stretch>
        </p:blipFill>
        <p:spPr>
          <a:xfrm>
            <a:off x="977584" y="7756623"/>
            <a:ext cx="5082581" cy="2933308"/>
          </a:xfrm>
          <a:prstGeom prst="rect">
            <a:avLst/>
          </a:prstGeom>
        </p:spPr>
      </p:pic>
    </p:spTree>
    <p:extLst>
      <p:ext uri="{BB962C8B-B14F-4D97-AF65-F5344CB8AC3E}">
        <p14:creationId xmlns:p14="http://schemas.microsoft.com/office/powerpoint/2010/main" val="28060991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2539</Words>
  <Application>Microsoft Office PowerPoint</Application>
  <DocSecurity>0</DocSecurity>
  <PresentationFormat>Custom</PresentationFormat>
  <Paragraphs>168</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Akkurat-Bold</vt: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Zoe Cole</cp:lastModifiedBy>
  <cp:revision>1</cp:revision>
  <dcterms:created xsi:type="dcterms:W3CDTF">2026-10-21T14:05:35Z</dcterms:created>
  <dcterms:modified xsi:type="dcterms:W3CDTF">2026-11-05T10:26:08Z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7e51286-47c4-4123-8966-22562bada071_Enabled">
    <vt:lpwstr>true</vt:lpwstr>
  </property>
  <property fmtid="{D5CDD505-2E9C-101B-9397-08002B2CF9AE}" pid="3" name="MSIP_Label_47e51286-47c4-4123-8966-22562bada071_SetDate">
    <vt:lpwstr>2026-11-05T10:25:12Z</vt:lpwstr>
  </property>
  <property fmtid="{D5CDD505-2E9C-101B-9397-08002B2CF9AE}" pid="4" name="MSIP_Label_47e51286-47c4-4123-8966-22562bada071_Method">
    <vt:lpwstr>Privileged</vt:lpwstr>
  </property>
  <property fmtid="{D5CDD505-2E9C-101B-9397-08002B2CF9AE}" pid="5" name="MSIP_Label_47e51286-47c4-4123-8966-22562bada071_Name">
    <vt:lpwstr>Internal</vt:lpwstr>
  </property>
  <property fmtid="{D5CDD505-2E9C-101B-9397-08002B2CF9AE}" pid="6" name="MSIP_Label_47e51286-47c4-4123-8966-22562bada071_SiteId">
    <vt:lpwstr>f1ded84e-ebd3-46b2-98f8-658f4ca1209c</vt:lpwstr>
  </property>
  <property fmtid="{D5CDD505-2E9C-101B-9397-08002B2CF9AE}" pid="7" name="MSIP_Label_47e51286-47c4-4123-8966-22562bada071_ActionId">
    <vt:lpwstr>678069cb-f34a-4922-a155-6849bdf57e6e</vt:lpwstr>
  </property>
  <property fmtid="{D5CDD505-2E9C-101B-9397-08002B2CF9AE}" pid="8" name="MSIP_Label_47e51286-47c4-4123-8966-22562bada071_ContentBits">
    <vt:lpwstr>2</vt:lpwstr>
  </property>
  <property fmtid="{D5CDD505-2E9C-101B-9397-08002B2CF9AE}" pid="9" name="MSIP_Label_47e51286-47c4-4123-8966-22562bada071_Tag">
    <vt:lpwstr>10, 0, 1, 1</vt:lpwstr>
  </property>
  <property fmtid="{D5CDD505-2E9C-101B-9397-08002B2CF9AE}" pid="10" name="ClassificationContentMarkingFooterLocations">
    <vt:lpwstr>Office Theme:8</vt:lpwstr>
  </property>
  <property fmtid="{D5CDD505-2E9C-101B-9397-08002B2CF9AE}" pid="11" name="ClassificationContentMarkingFooterText">
    <vt:lpwstr>Classification : Official</vt:lpwstr>
  </property>
</Properties>
</file>