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85d44d2023441b4" /><Relationship Type="http://schemas.openxmlformats.org/officeDocument/2006/relationships/extended-properties" Target="/docProps/app.xml" Id="Reaef99bddfea40b2" /><Relationship Type="http://schemas.openxmlformats.org/officeDocument/2006/relationships/officeDocument" Target="/ppt/presentation.xml" Id="R959e519352634168" /></Relationships>
</file>

<file path=ppt/presentation.xml><?xml version="1.0" encoding="utf-8"?>
<p:presentation xmlns:p="http://schemas.openxmlformats.org/presentationml/2006/main">
  <p:sldMasterIdLst>
    <p:sldMasterId xmlns:r="http://schemas.openxmlformats.org/officeDocument/2006/relationships" id="2147483648" r:id="R8a75a5a9593a42df"/>
  </p:sldMasterIdLst>
  <p:notesMasterIdLst>
    <p:notesMasterId xmlns:r="http://schemas.openxmlformats.org/officeDocument/2006/relationships" r:id="Re240973c53fe47dd"/>
  </p:notesMasterIdLst>
  <p:sldIdLst>
    <p:sldId xmlns:r="http://schemas.openxmlformats.org/officeDocument/2006/relationships" id="256" r:id="R68725205d3be493e"/>
    <p:sldId xmlns:r="http://schemas.openxmlformats.org/officeDocument/2006/relationships" id="257" r:id="R76cd1d71eb254ecf"/>
    <p:sldId xmlns:r="http://schemas.openxmlformats.org/officeDocument/2006/relationships" id="258" r:id="R54018507b1094765"/>
    <p:sldId xmlns:r="http://schemas.openxmlformats.org/officeDocument/2006/relationships" id="259" r:id="R16a50fec636c4114"/>
    <p:sldId xmlns:r="http://schemas.openxmlformats.org/officeDocument/2006/relationships" id="260" r:id="R6be0e2363006423a"/>
    <p:sldId xmlns:r="http://schemas.openxmlformats.org/officeDocument/2006/relationships" id="261" r:id="R6060a53a7bfa4d89"/>
    <p:sldId xmlns:r="http://schemas.openxmlformats.org/officeDocument/2006/relationships" id="262" r:id="R46be74f37c494c60"/>
    <p:sldId xmlns:r="http://schemas.openxmlformats.org/officeDocument/2006/relationships" id="263" r:id="R0b24c1f61da84e2b"/>
    <p:sldId xmlns:r="http://schemas.openxmlformats.org/officeDocument/2006/relationships" id="264" r:id="R591294b738d1401c"/>
    <p:sldId xmlns:r="http://schemas.openxmlformats.org/officeDocument/2006/relationships" id="265" r:id="R95ae4bdcdeff4e5a"/>
    <p:sldId xmlns:r="http://schemas.openxmlformats.org/officeDocument/2006/relationships" id="266" r:id="R461c91578ea44342"/>
  </p:sldIdLst>
  <p:sldSz cx="7199313" cy="10691813"/>
  <p:notesSz cx="6858000" cy="9144000"/>
  <p:defaultTextStyle>
    <a:defPPr xmlns:a="http://schemas.openxmlformats.org/drawingml/2006/main">
      <a:buNone/>
    </a:defPPr>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2008" cy="72008"/>
</p:viewPr>
</file>

<file path=ppt/_rels/presentation.xml.rels>&#65279;<?xml version="1.0" encoding="utf-8"?><Relationships xmlns="http://schemas.openxmlformats.org/package/2006/relationships"><Relationship Type="http://schemas.openxmlformats.org/officeDocument/2006/relationships/theme" Target="/ppt/theme/theme1.xml" Id="R685fcec765b64ae7" /><Relationship Type="http://schemas.openxmlformats.org/officeDocument/2006/relationships/slideMaster" Target="/ppt/slideMasters/slideMaster1.xml" Id="R8a75a5a9593a42df" /><Relationship Type="http://schemas.openxmlformats.org/officeDocument/2006/relationships/notesMaster" Target="/ppt/notesMasters/notesMaster1.xml" Id="Re240973c53fe47dd" /><Relationship Type="http://schemas.openxmlformats.org/officeDocument/2006/relationships/presProps" Target="/ppt/presProps.xml" Id="Rdb99c869c6a247a2" /><Relationship Type="http://schemas.openxmlformats.org/officeDocument/2006/relationships/viewProps" Target="/ppt/viewProps.xml" Id="R63b9715bc30a4798" /><Relationship Type="http://schemas.openxmlformats.org/officeDocument/2006/relationships/tableStyles" Target="/ppt/tableStyles.xml" Id="Reba48cbea1c245eb" /><Relationship Type="http://schemas.openxmlformats.org/officeDocument/2006/relationships/slide" Target="/ppt/slides/slide1.xml" Id="R68725205d3be493e" /><Relationship Type="http://schemas.openxmlformats.org/officeDocument/2006/relationships/slide" Target="/ppt/slides/slide2.xml" Id="R76cd1d71eb254ecf" /><Relationship Type="http://schemas.openxmlformats.org/officeDocument/2006/relationships/slide" Target="/ppt/slides/slide3.xml" Id="R54018507b1094765" /><Relationship Type="http://schemas.openxmlformats.org/officeDocument/2006/relationships/slide" Target="/ppt/slides/slide4.xml" Id="R16a50fec636c4114" /><Relationship Type="http://schemas.openxmlformats.org/officeDocument/2006/relationships/slide" Target="/ppt/slides/slide5.xml" Id="R6be0e2363006423a" /><Relationship Type="http://schemas.openxmlformats.org/officeDocument/2006/relationships/slide" Target="/ppt/slides/slide6.xml" Id="R6060a53a7bfa4d89" /><Relationship Type="http://schemas.openxmlformats.org/officeDocument/2006/relationships/slide" Target="/ppt/slides/slide7.xml" Id="R46be74f37c494c60" /><Relationship Type="http://schemas.openxmlformats.org/officeDocument/2006/relationships/slide" Target="/ppt/slides/slide8.xml" Id="R0b24c1f61da84e2b" /><Relationship Type="http://schemas.openxmlformats.org/officeDocument/2006/relationships/slide" Target="/ppt/slides/slide9.xml" Id="R591294b738d1401c" /><Relationship Type="http://schemas.openxmlformats.org/officeDocument/2006/relationships/slide" Target="/ppt/slides/slide10.xml" Id="R95ae4bdcdeff4e5a" /><Relationship Type="http://schemas.openxmlformats.org/officeDocument/2006/relationships/slide" Target="/ppt/slides/slide11.xml" Id="R461c91578ea4434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03cdcfca3a14a2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4a0932c617b4816" /><Relationship Type="http://schemas.openxmlformats.org/officeDocument/2006/relationships/notesMaster" Target="/ppt/notesMasters/notesMaster1.xml" Id="Re20813556bf9480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7131e512a944eee" /><Relationship Type="http://schemas.openxmlformats.org/officeDocument/2006/relationships/notesMaster" Target="/ppt/notesMasters/notesMaster1.xml" Id="R76a77dd446b143d2" /></Relationships>
</file>

<file path=ppt/notesSlides/_rels/notesSlide3.xml.rels>&#65279;<?xml version="1.0" encoding="utf-8"?><Relationships xmlns="http://schemas.openxmlformats.org/package/2006/relationships"><Relationship Type="http://schemas.openxmlformats.org/officeDocument/2006/relationships/slide" Target="/ppt/slides/slide3.xml" Id="R41b9e153c2574f8d" /><Relationship Type="http://schemas.openxmlformats.org/officeDocument/2006/relationships/notesMaster" Target="/ppt/notesMasters/notesMaster1.xml" Id="Rc96dddc120d14ae7" /></Relationships>
</file>

<file path=ppt/notesSlides/_rels/notesSlide4.xml.rels>&#65279;<?xml version="1.0" encoding="utf-8"?><Relationships xmlns="http://schemas.openxmlformats.org/package/2006/relationships"><Relationship Type="http://schemas.openxmlformats.org/officeDocument/2006/relationships/slide" Target="/ppt/slides/slide4.xml" Id="R41a2a24234054a2d" /><Relationship Type="http://schemas.openxmlformats.org/officeDocument/2006/relationships/notesMaster" Target="/ppt/notesMasters/notesMaster1.xml" Id="Rb7b7680909dd4a53" /></Relationships>
</file>

<file path=ppt/notesSlides/_rels/notesSlide5.xml.rels>&#65279;<?xml version="1.0" encoding="utf-8"?><Relationships xmlns="http://schemas.openxmlformats.org/package/2006/relationships"><Relationship Type="http://schemas.openxmlformats.org/officeDocument/2006/relationships/slide" Target="/ppt/slides/slide5.xml" Id="R121a13520ea948e8" /><Relationship Type="http://schemas.openxmlformats.org/officeDocument/2006/relationships/notesMaster" Target="/ppt/notesMasters/notesMaster1.xml" Id="Rd7b0450e99624a98" /></Relationships>
</file>

<file path=ppt/notesSlides/_rels/notesSlide6.xml.rels>&#65279;<?xml version="1.0" encoding="utf-8"?><Relationships xmlns="http://schemas.openxmlformats.org/package/2006/relationships"><Relationship Type="http://schemas.openxmlformats.org/officeDocument/2006/relationships/slide" Target="/ppt/slides/slide6.xml" Id="R5aaacdcdcfe84164" /><Relationship Type="http://schemas.openxmlformats.org/officeDocument/2006/relationships/notesMaster" Target="/ppt/notesMasters/notesMaster1.xml" Id="R01232d70ac574846" /></Relationships>
</file>

<file path=ppt/notesSlides/_rels/notesSlide7.xml.rels>&#65279;<?xml version="1.0" encoding="utf-8"?><Relationships xmlns="http://schemas.openxmlformats.org/package/2006/relationships"><Relationship Type="http://schemas.openxmlformats.org/officeDocument/2006/relationships/slide" Target="/ppt/slides/slide7.xml" Id="Ra9748455717e468f" /><Relationship Type="http://schemas.openxmlformats.org/officeDocument/2006/relationships/notesMaster" Target="/ppt/notesMasters/notesMaster1.xml" Id="R0c4b7e3d471943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6774de2499a642ba" /><Relationship Type="http://schemas.openxmlformats.org/officeDocument/2006/relationships/notesMaster" Target="/ppt/notesMasters/notesMaster1.xml" Id="Rcacd32259bbe4e82" /></Relationships>
</file>

<file path=ppt/notesSlides/_rels/notesSlide9.xml.rels>&#65279;<?xml version="1.0" encoding="utf-8"?><Relationships xmlns="http://schemas.openxmlformats.org/package/2006/relationships"><Relationship Type="http://schemas.openxmlformats.org/officeDocument/2006/relationships/slide" Target="/ppt/slides/slide9.xml" Id="R6bfc68de9bdc47cc" /><Relationship Type="http://schemas.openxmlformats.org/officeDocument/2006/relationships/notesMaster" Target="/ppt/notesMasters/notesMaster1.xml" Id="R23e1662e0b0044e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9a8c22d2f8d4a7e" /><Relationship Type="http://schemas.openxmlformats.org/officeDocument/2006/relationships/notesMaster" Target="/ppt/notesMasters/notesMaster1.xml" Id="Rbe1d985d9662457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f42c73a41874851" /><Relationship Type="http://schemas.openxmlformats.org/officeDocument/2006/relationships/notesMaster" Target="/ppt/notesMasters/notesMaster1.xml" Id="R47c6a7a285e245a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Catch22_Trainer_National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Catch22_Trainer_National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Catch22_Trainer_National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Catch22_Trainer_National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Catch22_Trainer_National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Catch22_Trainer_National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Catch22_Trainer_National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Catch22_Trainer_National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Catch22_Trainer_National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Catch22_Trainer_National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Catch22_Trainer_National Jobs Guarantee.docx; design: Job description template.pptx.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f55d139c6e142b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75bfeeaf0764ef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ceb16506ccf4a0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1dee3f313ca4e9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5098065e3c6427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35d59e2f1a342d6"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5585112ab3c74396"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b6d18d71542048bd"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66cd8796fc5d4322"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855db4171af74860"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dbd5cf5cd21f4d00"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941686F-CD21-455E-98E0-7312CFCFDA5C}"/>
              </a:ext>
            </a:extLst>
          </p:cNvPr>
          <p:cNvSpPr>
            <a:spLocks xmlns:a="http://schemas.openxmlformats.org/drawingml/2006/main" noGrp="1"/>
          </p:cNvSpPr>
          <p:nvPr>
            <p:ph type="ctrTitle" idx="0"/>
          </p:nvPr>
        </p:nvSpPr>
        <p:spPr>
          <a:xfrm xmlns:a="http://schemas.openxmlformats.org/drawingml/2006/main">
            <a:off x="539949" y="1749795"/>
            <a:ext cx="6119416" cy="3722335"/>
          </a:xfrm>
        </p:spPr>
        <p:txBody>
          <a:bodyPr xmlns:a="http://schemas.openxmlformats.org/drawingml/2006/main" anchor="b"/>
          <a:lstStyle xmlns:a="http://schemas.openxmlformats.org/drawingml/2006/main">
            <a:lvl1pPr algn="ctr">
              <a:buNone/>
              <a:defRPr sz="4724"/>
            </a:lvl1pPr>
          </a:lstStyle>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01E8924B-75CD-438A-8563-73D32DC383AC}"/>
              </a:ext>
            </a:extLst>
          </p:cNvPr>
          <p:cNvSpPr>
            <a:spLocks xmlns:a="http://schemas.openxmlformats.org/drawingml/2006/main" noGrp="1"/>
          </p:cNvSpPr>
          <p:nvPr>
            <p:ph type="subTitle" idx="1"/>
          </p:nvPr>
        </p:nvSpPr>
        <p:spPr>
          <a:xfrm xmlns:a="http://schemas.openxmlformats.org/drawingml/2006/main">
            <a:off x="899914" y="5615678"/>
            <a:ext cx="5399485" cy="2581379"/>
          </a:xfrm>
        </p:spPr>
        <p:txBody>
          <a:bodyPr xmlns:a="http://schemas.openxmlformats.org/drawingml/2006/main"/>
          <a:lstStyle xmlns:a="http://schemas.openxmlformats.org/drawingml/2006/main">
            <a:lvl1pPr marL="0" indent="0" algn="ctr">
              <a:buNone/>
              <a:defRPr sz="1890"/>
            </a:lvl1pPr>
            <a:lvl2pPr marL="359954" indent="0" algn="ctr">
              <a:buNone/>
              <a:defRPr sz="1575"/>
            </a:lvl2pPr>
            <a:lvl3pPr marL="719907" indent="0" algn="ctr">
              <a:buNone/>
              <a:defRPr sz="1417"/>
            </a:lvl3pPr>
            <a:lvl4pPr marL="1079861" indent="0" algn="ctr">
              <a:buNone/>
              <a:defRPr sz="1260"/>
            </a:lvl4pPr>
            <a:lvl5pPr marL="1439814" indent="0" algn="ctr">
              <a:buNone/>
              <a:defRPr sz="1260"/>
            </a:lvl5pPr>
            <a:lvl6pPr marL="1799768" indent="0" algn="ctr">
              <a:buNone/>
              <a:defRPr sz="1260"/>
            </a:lvl6pPr>
            <a:lvl7pPr marL="2159721" indent="0" algn="ctr">
              <a:buNone/>
              <a:defRPr sz="1260"/>
            </a:lvl7pPr>
            <a:lvl8pPr marL="2519675" indent="0" algn="ctr">
              <a:buNone/>
              <a:defRPr sz="1260"/>
            </a:lvl8pPr>
            <a:lvl9pPr marL="2879628" indent="0" algn="ctr">
              <a:buNone/>
              <a:defRPr sz="1260"/>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1B7609C4-0804-4B07-A796-15E740DDB01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B65BAA9C-7492-424A-B2D1-4766A058F5D5}"/>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2A912143-F5AD-459E-B9AD-7E9CADD9B7A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996840B-4DE3-4980-8533-BB106B74352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3490636F-F726-4666-9670-AE24522CE56B}"/>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7BC28F8E-86AF-4595-9611-53808F7672B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DB44A892-5D3F-4E91-A49A-70C49B3D5DE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7F9F072E-FDCF-42C7-A31D-281C51BE5B4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56FAD80-5391-4F96-98EB-6082214742CA}"/>
              </a:ext>
            </a:extLst>
          </p:cNvPr>
          <p:cNvSpPr>
            <a:spLocks xmlns:a="http://schemas.openxmlformats.org/drawingml/2006/main" noGrp="1"/>
          </p:cNvSpPr>
          <p:nvPr>
            <p:ph type="title" idx="0"/>
          </p:nvPr>
        </p:nvSpPr>
        <p:spPr>
          <a:xfrm xmlns:a="http://schemas.openxmlformats.org/drawingml/2006/main">
            <a:off x="491204" y="2665532"/>
            <a:ext cx="6209407" cy="4447496"/>
          </a:xfrm>
        </p:spPr>
        <p:txBody>
          <a:bodyPr xmlns:a="http://schemas.openxmlformats.org/drawingml/2006/main" anchor="b"/>
          <a:lstStyle xmlns:a="http://schemas.openxmlformats.org/drawingml/2006/main">
            <a:lvl1pPr>
              <a:buNone/>
              <a:defRPr sz="4724"/>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DC87DA24-E20A-4A81-85AF-AC71FF81EA1A}"/>
              </a:ext>
            </a:extLst>
          </p:cNvPr>
          <p:cNvSpPr>
            <a:spLocks xmlns:a="http://schemas.openxmlformats.org/drawingml/2006/main" noGrp="1"/>
          </p:cNvSpPr>
          <p:nvPr>
            <p:ph type="body" idx="1"/>
          </p:nvPr>
        </p:nvSpPr>
        <p:spPr>
          <a:xfrm xmlns:a="http://schemas.openxmlformats.org/drawingml/2006/main">
            <a:off x="491204" y="7155103"/>
            <a:ext cx="6209407" cy="2338833"/>
          </a:xfrm>
        </p:spPr>
        <p:txBody>
          <a:bodyPr xmlns:a="http://schemas.openxmlformats.org/drawingml/2006/main"/>
          <a:lstStyle xmlns:a="http://schemas.openxmlformats.org/drawingml/2006/main">
            <a:lvl1pPr marL="0" indent="0">
              <a:buNone/>
              <a:defRPr sz="1890">
                <a:solidFill>
                  <a:schemeClr val="tx1">
                    <a:tint val="82000"/>
                  </a:schemeClr>
                </a:solidFill>
              </a:defRPr>
            </a:lvl1pPr>
            <a:lvl2pPr marL="359954" indent="0">
              <a:buNone/>
              <a:defRPr sz="1575">
                <a:solidFill>
                  <a:schemeClr val="tx1">
                    <a:tint val="82000"/>
                  </a:schemeClr>
                </a:solidFill>
              </a:defRPr>
            </a:lvl2pPr>
            <a:lvl3pPr marL="719907" indent="0">
              <a:buNone/>
              <a:defRPr sz="1417">
                <a:solidFill>
                  <a:schemeClr val="tx1">
                    <a:tint val="82000"/>
                  </a:schemeClr>
                </a:solidFill>
              </a:defRPr>
            </a:lvl3pPr>
            <a:lvl4pPr marL="1079861" indent="0">
              <a:buNone/>
              <a:defRPr sz="1260">
                <a:solidFill>
                  <a:schemeClr val="tx1">
                    <a:tint val="82000"/>
                  </a:schemeClr>
                </a:solidFill>
              </a:defRPr>
            </a:lvl4pPr>
            <a:lvl5pPr marL="1439814" indent="0">
              <a:buNone/>
              <a:defRPr sz="1260">
                <a:solidFill>
                  <a:schemeClr val="tx1">
                    <a:tint val="82000"/>
                  </a:schemeClr>
                </a:solidFill>
              </a:defRPr>
            </a:lvl5pPr>
            <a:lvl6pPr marL="1799768" indent="0">
              <a:buNone/>
              <a:defRPr sz="1260">
                <a:solidFill>
                  <a:schemeClr val="tx1">
                    <a:tint val="82000"/>
                  </a:schemeClr>
                </a:solidFill>
              </a:defRPr>
            </a:lvl6pPr>
            <a:lvl7pPr marL="2159721" indent="0">
              <a:buNone/>
              <a:defRPr sz="1260">
                <a:solidFill>
                  <a:schemeClr val="tx1">
                    <a:tint val="82000"/>
                  </a:schemeClr>
                </a:solidFill>
              </a:defRPr>
            </a:lvl7pPr>
            <a:lvl8pPr marL="2519675" indent="0">
              <a:buNone/>
              <a:defRPr sz="1260">
                <a:solidFill>
                  <a:schemeClr val="tx1">
                    <a:tint val="82000"/>
                  </a:schemeClr>
                </a:solidFill>
              </a:defRPr>
            </a:lvl8pPr>
            <a:lvl9pPr marL="2879628" indent="0">
              <a:buNone/>
              <a:defRPr sz="1260">
                <a:solidFill>
                  <a:schemeClr val="tx1">
                    <a:tint val="82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A7A03FB-2F77-4E3C-A504-0B4726B4192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0C9BCC5C-7C0E-41F8-A66E-85CB4D13C82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C89B0A76-7C2C-484E-BED5-08ACA2E560A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6731C85-27E9-43DE-8398-69D2CBE2C30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1CD7A592-7B79-41B9-A9A7-34CA14EE24C4}"/>
              </a:ext>
            </a:extLst>
          </p:cNvPr>
          <p:cNvSpPr>
            <a:spLocks xmlns:a="http://schemas.openxmlformats.org/drawingml/2006/main" noGrp="1"/>
          </p:cNvSpPr>
          <p:nvPr>
            <p:ph idx="1"/>
          </p:nvPr>
        </p:nvSpPr>
        <p:spPr>
          <a:xfrm xmlns:a="http://schemas.openxmlformats.org/drawingml/2006/main">
            <a:off x="494953" y="2846200"/>
            <a:ext cx="3059708" cy="6783857"/>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9922AF62-8307-45E3-AF4C-16E2B5106BAC}"/>
              </a:ext>
            </a:extLst>
          </p:cNvPr>
          <p:cNvSpPr>
            <a:spLocks xmlns:a="http://schemas.openxmlformats.org/drawingml/2006/main" noGrp="1"/>
          </p:cNvSpPr>
          <p:nvPr>
            <p:ph idx="2"/>
          </p:nvPr>
        </p:nvSpPr>
        <p:spPr>
          <a:xfrm xmlns:a="http://schemas.openxmlformats.org/drawingml/2006/main">
            <a:off x="3644652" y="2846200"/>
            <a:ext cx="3059708" cy="6783857"/>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22B3F4E3-5876-4D87-9674-A2E252532C5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6" name="Footer Placeholder 5">
            <a:extLst xmlns:a="http://schemas.openxmlformats.org/drawingml/2006/main">
              <a:ext uri="{FF2B5EF4-FFF2-40B4-BE49-F238E27FC236}">
                <a16:creationId xmlns:a16="http://schemas.microsoft.com/office/drawing/2014/main" id="{965D1C54-DEA5-4034-B0BA-B0B0BFFB9FF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8293256C-ADEB-4C99-9284-42DDE6277AE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C074ACD-6DCB-4B93-BFA4-A916D411C6F3}"/>
              </a:ext>
            </a:extLst>
          </p:cNvPr>
          <p:cNvSpPr>
            <a:spLocks xmlns:a="http://schemas.openxmlformats.org/drawingml/2006/main" noGrp="1"/>
          </p:cNvSpPr>
          <p:nvPr>
            <p:ph type="title" idx="0"/>
          </p:nvPr>
        </p:nvSpPr>
        <p:spPr>
          <a:xfrm xmlns:a="http://schemas.openxmlformats.org/drawingml/2006/main">
            <a:off x="495891" y="569242"/>
            <a:ext cx="6209407" cy="2066590"/>
          </a:xfrm>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8928CDC2-8BBB-46CE-84EC-0213BF61ABD7}"/>
              </a:ext>
            </a:extLst>
          </p:cNvPr>
          <p:cNvSpPr>
            <a:spLocks xmlns:a="http://schemas.openxmlformats.org/drawingml/2006/main" noGrp="1"/>
          </p:cNvSpPr>
          <p:nvPr>
            <p:ph type="body" idx="1"/>
          </p:nvPr>
        </p:nvSpPr>
        <p:spPr>
          <a:xfrm xmlns:a="http://schemas.openxmlformats.org/drawingml/2006/main">
            <a:off x="495891" y="2620980"/>
            <a:ext cx="3045646" cy="1284502"/>
          </a:xfrm>
        </p:spPr>
        <p:txBody>
          <a:bodyPr xmlns:a="http://schemas.openxmlformats.org/drawingml/2006/main" anchor="b"/>
          <a:lstStyle xmlns:a="http://schemas.openxmlformats.org/drawingml/2006/main">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D5101F68-6A30-40D1-B267-A4C2BA6DE802}"/>
              </a:ext>
            </a:extLst>
          </p:cNvPr>
          <p:cNvSpPr>
            <a:spLocks xmlns:a="http://schemas.openxmlformats.org/drawingml/2006/main" noGrp="1"/>
          </p:cNvSpPr>
          <p:nvPr>
            <p:ph idx="2"/>
          </p:nvPr>
        </p:nvSpPr>
        <p:spPr>
          <a:xfrm xmlns:a="http://schemas.openxmlformats.org/drawingml/2006/main">
            <a:off x="495891" y="3905482"/>
            <a:ext cx="3045646" cy="5744375"/>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3C10D062-08E3-4C00-9992-9C306357F8B1}"/>
              </a:ext>
            </a:extLst>
          </p:cNvPr>
          <p:cNvSpPr>
            <a:spLocks xmlns:a="http://schemas.openxmlformats.org/drawingml/2006/main" noGrp="1"/>
          </p:cNvSpPr>
          <p:nvPr>
            <p:ph type="body" idx="3"/>
          </p:nvPr>
        </p:nvSpPr>
        <p:spPr>
          <a:xfrm xmlns:a="http://schemas.openxmlformats.org/drawingml/2006/main">
            <a:off x="3644652" y="2620980"/>
            <a:ext cx="3060646" cy="1284502"/>
          </a:xfrm>
        </p:spPr>
        <p:txBody>
          <a:bodyPr xmlns:a="http://schemas.openxmlformats.org/drawingml/2006/main" anchor="b"/>
          <a:lstStyle xmlns:a="http://schemas.openxmlformats.org/drawingml/2006/main">
            <a:lvl1pPr marL="0" indent="0">
              <a:buNone/>
              <a:defRPr sz="1890" b="1"/>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942E35E1-C98A-46C5-BE46-88576D622F22}"/>
              </a:ext>
            </a:extLst>
          </p:cNvPr>
          <p:cNvSpPr>
            <a:spLocks xmlns:a="http://schemas.openxmlformats.org/drawingml/2006/main" noGrp="1"/>
          </p:cNvSpPr>
          <p:nvPr>
            <p:ph idx="4"/>
          </p:nvPr>
        </p:nvSpPr>
        <p:spPr>
          <a:xfrm xmlns:a="http://schemas.openxmlformats.org/drawingml/2006/main">
            <a:off x="3644652" y="3905482"/>
            <a:ext cx="3060646" cy="5744375"/>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0A13C324-A8CC-4D5B-BE86-0328D4606CB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8" name="Footer Placeholder 7">
            <a:extLst xmlns:a="http://schemas.openxmlformats.org/drawingml/2006/main">
              <a:ext uri="{FF2B5EF4-FFF2-40B4-BE49-F238E27FC236}">
                <a16:creationId xmlns:a16="http://schemas.microsoft.com/office/drawing/2014/main" id="{893C8760-529B-41D3-926B-A5A5B4BDE12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F3B7D74F-B872-4896-BC33-456E8E221CD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E9094F6-8D68-40BF-9346-E12FEC6FE799}"/>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259281C6-3063-4A09-8175-BC22BEAD0A4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4" name="Footer Placeholder 3">
            <a:extLst xmlns:a="http://schemas.openxmlformats.org/drawingml/2006/main">
              <a:ext uri="{FF2B5EF4-FFF2-40B4-BE49-F238E27FC236}">
                <a16:creationId xmlns:a16="http://schemas.microsoft.com/office/drawing/2014/main" id="{4FAE5931-C784-400B-ADFE-59D49F844264}"/>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0F7D1CF8-8166-49D0-8390-2148A134349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7E4E7AF2-AEFB-47D7-9378-A9F3775751CB}"/>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3" name="Footer Placeholder 2">
            <a:extLst xmlns:a="http://schemas.openxmlformats.org/drawingml/2006/main">
              <a:ext uri="{FF2B5EF4-FFF2-40B4-BE49-F238E27FC236}">
                <a16:creationId xmlns:a16="http://schemas.microsoft.com/office/drawing/2014/main" id="{F7703262-6C4B-4EF8-B4F2-F089C50DE39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EB220DD6-D797-4368-A003-A6CA5693328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92BEC11-BF67-427D-8213-754C7E894E3D}"/>
              </a:ext>
            </a:extLst>
          </p:cNvPr>
          <p:cNvSpPr>
            <a:spLocks xmlns:a="http://schemas.openxmlformats.org/drawingml/2006/main" noGrp="1"/>
          </p:cNvSpPr>
          <p:nvPr>
            <p:ph type="title" idx="0"/>
          </p:nvPr>
        </p:nvSpPr>
        <p:spPr>
          <a:xfrm xmlns:a="http://schemas.openxmlformats.org/drawingml/2006/main">
            <a:off x="495890" y="712788"/>
            <a:ext cx="2321966" cy="2494756"/>
          </a:xfrm>
        </p:spPr>
        <p:txBody>
          <a:bodyPr xmlns:a="http://schemas.openxmlformats.org/drawingml/2006/main" anchor="b"/>
          <a:lstStyle xmlns:a="http://schemas.openxmlformats.org/drawingml/2006/main">
            <a:lvl1pPr>
              <a:buNone/>
              <a:defRPr sz="2519"/>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857DBE33-4A2F-4E2A-AC21-F83DC0F0CC11}"/>
              </a:ext>
            </a:extLst>
          </p:cNvPr>
          <p:cNvSpPr>
            <a:spLocks xmlns:a="http://schemas.openxmlformats.org/drawingml/2006/main" noGrp="1"/>
          </p:cNvSpPr>
          <p:nvPr>
            <p:ph idx="1"/>
          </p:nvPr>
        </p:nvSpPr>
        <p:spPr>
          <a:xfrm xmlns:a="http://schemas.openxmlformats.org/drawingml/2006/main">
            <a:off x="3060646" y="1539425"/>
            <a:ext cx="3644652" cy="7598117"/>
          </a:xfrm>
        </p:spPr>
        <p:txBody>
          <a:bodyPr xmlns:a="http://schemas.openxmlformats.org/drawingml/2006/main"/>
          <a:lstStyle xmlns:a="http://schemas.openxmlformats.org/drawingml/2006/main">
            <a:lvl1pPr>
              <a:buNone/>
              <a:defRPr sz="2519"/>
            </a:lvl1pPr>
            <a:lvl2pPr>
              <a:buNone/>
              <a:defRPr sz="2204"/>
            </a:lvl2pPr>
            <a:lvl3pPr>
              <a:buNone/>
              <a:defRPr sz="1890"/>
            </a:lvl3pPr>
            <a:lvl4pPr>
              <a:buNone/>
              <a:defRPr sz="1575"/>
            </a:lvl4pPr>
            <a:lvl5pPr>
              <a:buNone/>
              <a:defRPr sz="1575"/>
            </a:lvl5pPr>
            <a:lvl6pPr>
              <a:buNone/>
              <a:defRPr sz="1575"/>
            </a:lvl6pPr>
            <a:lvl7pPr>
              <a:buNone/>
              <a:defRPr sz="1575"/>
            </a:lvl7pPr>
            <a:lvl8pPr>
              <a:buNone/>
              <a:defRPr sz="1575"/>
            </a:lvl8pPr>
            <a:lvl9pPr>
              <a:buNone/>
              <a:defRPr sz="1575"/>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896A1609-D3AC-4211-9030-F0806F5E9601}"/>
              </a:ext>
            </a:extLst>
          </p:cNvPr>
          <p:cNvSpPr>
            <a:spLocks xmlns:a="http://schemas.openxmlformats.org/drawingml/2006/main" noGrp="1"/>
          </p:cNvSpPr>
          <p:nvPr>
            <p:ph type="body" idx="2"/>
          </p:nvPr>
        </p:nvSpPr>
        <p:spPr>
          <a:xfrm xmlns:a="http://schemas.openxmlformats.org/drawingml/2006/main">
            <a:off x="495890" y="3207544"/>
            <a:ext cx="2321966" cy="5942372"/>
          </a:xfrm>
        </p:spPr>
        <p:txBody>
          <a:bodyPr xmlns:a="http://schemas.openxmlformats.org/drawingml/2006/main"/>
          <a:lstStyle xmlns:a="http://schemas.openxmlformats.org/drawingml/2006/main">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96BCF722-3CF5-4BC0-AF3A-3B0A1F42046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6" name="Footer Placeholder 5">
            <a:extLst xmlns:a="http://schemas.openxmlformats.org/drawingml/2006/main">
              <a:ext uri="{FF2B5EF4-FFF2-40B4-BE49-F238E27FC236}">
                <a16:creationId xmlns:a16="http://schemas.microsoft.com/office/drawing/2014/main" id="{39DD647B-ED9A-45FA-937C-97E3DCCDA97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B8BABD80-0CD2-43D4-87F2-70E5E413009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5CADECF-17E2-484A-A046-CCE4177D9EFB}"/>
              </a:ext>
            </a:extLst>
          </p:cNvPr>
          <p:cNvSpPr>
            <a:spLocks xmlns:a="http://schemas.openxmlformats.org/drawingml/2006/main" noGrp="1"/>
          </p:cNvSpPr>
          <p:nvPr>
            <p:ph type="title" idx="0"/>
          </p:nvPr>
        </p:nvSpPr>
        <p:spPr>
          <a:xfrm xmlns:a="http://schemas.openxmlformats.org/drawingml/2006/main">
            <a:off x="495890" y="712788"/>
            <a:ext cx="2321966" cy="2494756"/>
          </a:xfrm>
        </p:spPr>
        <p:txBody>
          <a:bodyPr xmlns:a="http://schemas.openxmlformats.org/drawingml/2006/main" anchor="b"/>
          <a:lstStyle xmlns:a="http://schemas.openxmlformats.org/drawingml/2006/main">
            <a:lvl1pPr>
              <a:buNone/>
              <a:defRPr sz="2519"/>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F7E15FA3-06F4-43DE-9762-5EAD5AC77848}"/>
              </a:ext>
            </a:extLst>
          </p:cNvPr>
          <p:cNvSpPr>
            <a:spLocks xmlns:a="http://schemas.openxmlformats.org/drawingml/2006/main" noGrp="1"/>
          </p:cNvSpPr>
          <p:nvPr>
            <p:ph type="pic" idx="1"/>
          </p:nvPr>
        </p:nvSpPr>
        <p:spPr>
          <a:xfrm xmlns:a="http://schemas.openxmlformats.org/drawingml/2006/main">
            <a:off x="3060646" y="1539425"/>
            <a:ext cx="3644652" cy="7598117"/>
          </a:xfrm>
        </p:spPr>
        <p:txBody>
          <a:bodyPr xmlns:a="http://schemas.openxmlformats.org/drawingml/2006/main" anchor="t"/>
          <a:lstStyle xmlns:a="http://schemas.openxmlformats.org/drawingml/2006/main">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xmlns:a="http://schemas.openxmlformats.org/drawingml/2006/main">
            <a:r>
              <a:t>Click icon to add picture</a:t>
            </a:r>
            <a:endParaRPr/>
          </a:p>
        </p:txBody>
      </p:sp>
      <p:sp>
        <p:nvSpPr>
          <p:cNvPr id="4" name="Text Placeholder 3">
            <a:extLst xmlns:a="http://schemas.openxmlformats.org/drawingml/2006/main">
              <a:ext uri="{FF2B5EF4-FFF2-40B4-BE49-F238E27FC236}">
                <a16:creationId xmlns:a16="http://schemas.microsoft.com/office/drawing/2014/main" id="{6977CC9C-8411-4D00-875A-8A76864EB49A}"/>
              </a:ext>
            </a:extLst>
          </p:cNvPr>
          <p:cNvSpPr>
            <a:spLocks xmlns:a="http://schemas.openxmlformats.org/drawingml/2006/main" noGrp="1"/>
          </p:cNvSpPr>
          <p:nvPr>
            <p:ph type="body" idx="2"/>
          </p:nvPr>
        </p:nvSpPr>
        <p:spPr>
          <a:xfrm xmlns:a="http://schemas.openxmlformats.org/drawingml/2006/main">
            <a:off x="495890" y="3207544"/>
            <a:ext cx="2321966" cy="5942372"/>
          </a:xfrm>
        </p:spPr>
        <p:txBody>
          <a:bodyPr xmlns:a="http://schemas.openxmlformats.org/drawingml/2006/main"/>
          <a:lstStyle xmlns:a="http://schemas.openxmlformats.org/drawingml/2006/main">
            <a:lvl1pPr marL="0" indent="0">
              <a:buNone/>
              <a:defRPr sz="1260"/>
            </a:lvl1pPr>
            <a:lvl2pPr marL="359954" indent="0">
              <a:buNone/>
              <a:defRPr sz="1102"/>
            </a:lvl2pPr>
            <a:lvl3pPr marL="719907" indent="0">
              <a:buNone/>
              <a:defRPr sz="945"/>
            </a:lvl3pPr>
            <a:lvl4pPr marL="1079861" indent="0">
              <a:buNone/>
              <a:defRPr sz="787"/>
            </a:lvl4pPr>
            <a:lvl5pPr marL="1439814" indent="0">
              <a:buNone/>
              <a:defRPr sz="787"/>
            </a:lvl5pPr>
            <a:lvl6pPr marL="1799768" indent="0">
              <a:buNone/>
              <a:defRPr sz="787"/>
            </a:lvl6pPr>
            <a:lvl7pPr marL="2159721" indent="0">
              <a:buNone/>
              <a:defRPr sz="787"/>
            </a:lvl7pPr>
            <a:lvl8pPr marL="2519675" indent="0">
              <a:buNone/>
              <a:defRPr sz="787"/>
            </a:lvl8pPr>
            <a:lvl9pPr marL="2879628" indent="0">
              <a:buNone/>
              <a:defRPr sz="787"/>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0C834939-D6C5-4B39-B7CA-8FCD7D48FB0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6" name="Footer Placeholder 5">
            <a:extLst xmlns:a="http://schemas.openxmlformats.org/drawingml/2006/main">
              <a:ext uri="{FF2B5EF4-FFF2-40B4-BE49-F238E27FC236}">
                <a16:creationId xmlns:a16="http://schemas.microsoft.com/office/drawing/2014/main" id="{5A710E75-0C07-4A96-A55D-142D2CD6B942}"/>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3963F440-409C-4430-B6FE-CBD6A6C2D99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64E8B68-F7D6-40B7-A0A8-39FCDFE655B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9545A222-E46E-401F-A53E-FA3EA40B9C0C}"/>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A2DC47AA-3EBE-4140-96C1-7933DF030A3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D22FC516-1723-4882-AD9E-6D002D5876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DB34B9B8-0E44-4C05-9D7B-3E1632DEFA88}"/>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40237957-7E73-40B1-A8A7-9CF46DFD2C60}"/>
              </a:ext>
            </a:extLst>
          </p:cNvPr>
          <p:cNvSpPr>
            <a:spLocks xmlns:a="http://schemas.openxmlformats.org/drawingml/2006/main" noGrp="1"/>
          </p:cNvSpPr>
          <p:nvPr>
            <p:ph type="title" idx="0"/>
          </p:nvPr>
        </p:nvSpPr>
        <p:spPr>
          <a:xfrm xmlns:a="http://schemas.openxmlformats.org/drawingml/2006/main">
            <a:off x="5152009" y="569240"/>
            <a:ext cx="1552352" cy="9060817"/>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7FDD45A9-0C62-444E-BADD-808C5539B375}"/>
              </a:ext>
            </a:extLst>
          </p:cNvPr>
          <p:cNvSpPr>
            <a:spLocks xmlns:a="http://schemas.openxmlformats.org/drawingml/2006/main" noGrp="1"/>
          </p:cNvSpPr>
          <p:nvPr>
            <p:ph type="body" idx="1"/>
          </p:nvPr>
        </p:nvSpPr>
        <p:spPr>
          <a:xfrm xmlns:a="http://schemas.openxmlformats.org/drawingml/2006/main">
            <a:off x="494953" y="569240"/>
            <a:ext cx="4567064" cy="9060817"/>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7040E273-E1F7-498D-B7CD-EAE7C3ECAC9B}"/>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359ED793-1BA6-4E6B-86D2-81CAC891652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55108393-6987-4BCD-B807-CD916934262F}"/>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8ECC003D-31E0-D843-B372-3288020A7571}"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dde4d061cb14dac" /><Relationship Type="http://schemas.openxmlformats.org/officeDocument/2006/relationships/slideLayout" Target="/ppt/slideLayouts/slideLayout1.xml" Id="R2bc7f34d43a64ac1" /><Relationship Type="http://schemas.openxmlformats.org/officeDocument/2006/relationships/slideLayout" Target="/ppt/slideLayouts/slideLayout2.xml" Id="R28eab46eda994b8c" /><Relationship Type="http://schemas.openxmlformats.org/officeDocument/2006/relationships/slideLayout" Target="/ppt/slideLayouts/slideLayout3.xml" Id="R56ddc472841f46b5" /><Relationship Type="http://schemas.openxmlformats.org/officeDocument/2006/relationships/slideLayout" Target="/ppt/slideLayouts/slideLayout4.xml" Id="R1b9c303616e34293" /><Relationship Type="http://schemas.openxmlformats.org/officeDocument/2006/relationships/slideLayout" Target="/ppt/slideLayouts/slideLayout5.xml" Id="R77c675ef50be49e5" /><Relationship Type="http://schemas.openxmlformats.org/officeDocument/2006/relationships/slideLayout" Target="/ppt/slideLayouts/slideLayout6.xml" Id="R902e3536deb34099" /><Relationship Type="http://schemas.openxmlformats.org/officeDocument/2006/relationships/slideLayout" Target="/ppt/slideLayouts/slideLayout7.xml" Id="Re57516a8dd204f82" /><Relationship Type="http://schemas.openxmlformats.org/officeDocument/2006/relationships/slideLayout" Target="/ppt/slideLayouts/slideLayout8.xml" Id="Rea31328dd6ba4a38" /><Relationship Type="http://schemas.openxmlformats.org/officeDocument/2006/relationships/slideLayout" Target="/ppt/slideLayouts/slideLayout9.xml" Id="R8f08fac22ad74bb3" /><Relationship Type="http://schemas.openxmlformats.org/officeDocument/2006/relationships/slideLayout" Target="/ppt/slideLayouts/slideLayout10.xml" Id="Rca4ae3ec0ce74df1" /><Relationship Type="http://schemas.openxmlformats.org/officeDocument/2006/relationships/slideLayout" Target="/ppt/slideLayouts/slideLayout11.xml" Id="Rec4e99c47db044c3"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D09AE2BE-EC98-4840-A851-4D9AEFC5FC6A}"/>
              </a:ext>
            </a:extLst>
          </p:cNvPr>
          <p:cNvSpPr>
            <a:spLocks xmlns:a="http://schemas.openxmlformats.org/drawingml/2006/main" noGrp="1"/>
          </p:cNvSpPr>
          <p:nvPr>
            <p:ph type="title" idx="0"/>
          </p:nvPr>
        </p:nvSpPr>
        <p:spPr>
          <a:xfrm xmlns:a="http://schemas.openxmlformats.org/drawingml/2006/main">
            <a:off x="494953" y="569242"/>
            <a:ext cx="6209407" cy="2066590"/>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A96C0CC6-5677-4982-88DD-37680C8AC716}"/>
              </a:ext>
            </a:extLst>
          </p:cNvPr>
          <p:cNvSpPr>
            <a:spLocks xmlns:a="http://schemas.openxmlformats.org/drawingml/2006/main" noGrp="1"/>
          </p:cNvSpPr>
          <p:nvPr>
            <p:ph type="body" idx="1"/>
          </p:nvPr>
        </p:nvSpPr>
        <p:spPr>
          <a:xfrm xmlns:a="http://schemas.openxmlformats.org/drawingml/2006/main">
            <a:off x="494953" y="2846200"/>
            <a:ext cx="6209407" cy="6783857"/>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96038DE8-C0F2-468F-8E7C-1AB9B14BB941}"/>
              </a:ext>
            </a:extLst>
          </p:cNvPr>
          <p:cNvSpPr>
            <a:spLocks xmlns:a="http://schemas.openxmlformats.org/drawingml/2006/main" noGrp="1"/>
          </p:cNvSpPr>
          <p:nvPr>
            <p:ph type="dt" idx="2"/>
          </p:nvPr>
        </p:nvSpPr>
        <p:spPr>
          <a:xfrm xmlns:a="http://schemas.openxmlformats.org/drawingml/2006/main">
            <a:off x="494953" y="9909729"/>
            <a:ext cx="1619845" cy="569240"/>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945">
                <a:solidFill>
                  <a:schemeClr val="tx1">
                    <a:tint val="82000"/>
                  </a:schemeClr>
                </a:solidFill>
              </a:defRPr>
            </a:lvl1pPr>
          </a:lstStyle>
          <a:p xmlns:a="http://schemas.openxmlformats.org/drawingml/2006/main">
            <a:fld id="{2D536386-C03D-9145-B9B6-E2C5BB69DA3A}" type="datetimeFigureOut">
              <a:t>4/1/2026</a:t>
            </a:fld>
            <a:endParaRPr/>
          </a:p>
        </p:txBody>
      </p:sp>
      <p:sp>
        <p:nvSpPr>
          <p:cNvPr id="5" name="Footer Placeholder 4">
            <a:extLst xmlns:a="http://schemas.openxmlformats.org/drawingml/2006/main">
              <a:ext uri="{FF2B5EF4-FFF2-40B4-BE49-F238E27FC236}">
                <a16:creationId xmlns:a16="http://schemas.microsoft.com/office/drawing/2014/main" id="{117B018D-55F0-4AD0-A466-D98905999728}"/>
              </a:ext>
            </a:extLst>
          </p:cNvPr>
          <p:cNvSpPr>
            <a:spLocks xmlns:a="http://schemas.openxmlformats.org/drawingml/2006/main" noGrp="1"/>
          </p:cNvSpPr>
          <p:nvPr>
            <p:ph type="ftr" idx="3"/>
          </p:nvPr>
        </p:nvSpPr>
        <p:spPr>
          <a:xfrm xmlns:a="http://schemas.openxmlformats.org/drawingml/2006/main">
            <a:off x="2384773" y="9909729"/>
            <a:ext cx="2429768" cy="569240"/>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945">
                <a:solidFill>
                  <a:schemeClr val="tx1">
                    <a:tint val="82000"/>
                  </a:schemeClr>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2FD937E0-F155-4A17-8011-EC4F4473AD13}"/>
              </a:ext>
            </a:extLst>
          </p:cNvPr>
          <p:cNvSpPr>
            <a:spLocks xmlns:a="http://schemas.openxmlformats.org/drawingml/2006/main" noGrp="1"/>
          </p:cNvSpPr>
          <p:nvPr>
            <p:ph type="sldNum" idx="4"/>
          </p:nvPr>
        </p:nvSpPr>
        <p:spPr>
          <a:xfrm xmlns:a="http://schemas.openxmlformats.org/drawingml/2006/main">
            <a:off x="5084515" y="9909729"/>
            <a:ext cx="1619845" cy="569240"/>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945">
                <a:solidFill>
                  <a:schemeClr val="tx1">
                    <a:tint val="82000"/>
                  </a:schemeClr>
                </a:solidFill>
              </a:defRPr>
            </a:lvl1pPr>
          </a:lstStyle>
          <a:p xmlns:a="http://schemas.openxmlformats.org/drawingml/2006/main">
            <a:fld id="{8ECC003D-31E0-D843-B372-3288020A7571}"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c7f34d43a64ac1"/>
    <p:sldLayoutId xmlns:r="http://schemas.openxmlformats.org/officeDocument/2006/relationships" id="2147483650" r:id="R28eab46eda994b8c"/>
    <p:sldLayoutId xmlns:r="http://schemas.openxmlformats.org/officeDocument/2006/relationships" id="2147483651" r:id="R56ddc472841f46b5"/>
    <p:sldLayoutId xmlns:r="http://schemas.openxmlformats.org/officeDocument/2006/relationships" id="2147483652" r:id="R1b9c303616e34293"/>
    <p:sldLayoutId xmlns:r="http://schemas.openxmlformats.org/officeDocument/2006/relationships" id="2147483653" r:id="R77c675ef50be49e5"/>
    <p:sldLayoutId xmlns:r="http://schemas.openxmlformats.org/officeDocument/2006/relationships" id="2147483654" r:id="R902e3536deb34099"/>
    <p:sldLayoutId xmlns:r="http://schemas.openxmlformats.org/officeDocument/2006/relationships" id="2147483655" r:id="Re57516a8dd204f82"/>
    <p:sldLayoutId xmlns:r="http://schemas.openxmlformats.org/officeDocument/2006/relationships" id="2147483656" r:id="Rea31328dd6ba4a38"/>
    <p:sldLayoutId xmlns:r="http://schemas.openxmlformats.org/officeDocument/2006/relationships" id="2147483657" r:id="R8f08fac22ad74bb3"/>
    <p:sldLayoutId xmlns:r="http://schemas.openxmlformats.org/officeDocument/2006/relationships" id="2147483658" r:id="Rca4ae3ec0ce74df1"/>
    <p:sldLayoutId xmlns:r="http://schemas.openxmlformats.org/officeDocument/2006/relationships" id="2147483659" r:id="Rec4e99c47db044c3"/>
  </p:sldLayoutIdLst>
  <p:txStyles>
    <p:titleStyle>
      <a:lvl1pPr xmlns:a="http://schemas.openxmlformats.org/drawingml/2006/main" algn="l" defTabSz="719907">
        <a:lnSpc>
          <a:spcPct val="90000"/>
        </a:lnSpc>
        <a:spcBef>
          <a:spcPct val="0"/>
        </a:spcBef>
        <a:buNone/>
        <a:defRPr sz="3464" kern="1200">
          <a:solidFill>
            <a:schemeClr val="tx1"/>
          </a:solidFill>
          <a:latin typeface="+mj-lt"/>
          <a:ea typeface="+mj-lt"/>
          <a:cs typeface="+mj-lt"/>
        </a:defRPr>
      </a:lvl1pPr>
    </p:titleStyle>
    <p:bodyStyle>
      <a:lvl1pPr xmlns:a="http://schemas.openxmlformats.org/drawingml/2006/main" marL="179977" indent="-179977" algn="l" defTabSz="719907">
        <a:lnSpc>
          <a:spcPct val="90000"/>
        </a:lnSpc>
        <a:spcBef>
          <a:spcPts val="787"/>
        </a:spcBef>
        <a:buFont typeface="Arial"/>
        <a:buChar char="•"/>
        <a:defRPr sz="2204" kern="1200">
          <a:solidFill>
            <a:schemeClr val="tx1"/>
          </a:solidFill>
          <a:latin typeface="+mn-lt"/>
          <a:ea typeface="+mn-lt"/>
          <a:cs typeface="+mn-lt"/>
        </a:defRPr>
      </a:lvl1pPr>
      <a:lvl2pPr xmlns:a="http://schemas.openxmlformats.org/drawingml/2006/main" marL="539930" indent="-179977" algn="l" defTabSz="719907">
        <a:lnSpc>
          <a:spcPct val="90000"/>
        </a:lnSpc>
        <a:spcBef>
          <a:spcPts val="394"/>
        </a:spcBef>
        <a:buFont typeface="Arial"/>
        <a:buChar char="•"/>
        <a:defRPr sz="1890" kern="1200">
          <a:solidFill>
            <a:schemeClr val="tx1"/>
          </a:solidFill>
          <a:latin typeface="+mn-lt"/>
          <a:ea typeface="+mn-lt"/>
          <a:cs typeface="+mn-lt"/>
        </a:defRPr>
      </a:lvl2pPr>
      <a:lvl3pPr xmlns:a="http://schemas.openxmlformats.org/drawingml/2006/main" marL="899884" indent="-179977" algn="l" defTabSz="719907">
        <a:lnSpc>
          <a:spcPct val="90000"/>
        </a:lnSpc>
        <a:spcBef>
          <a:spcPts val="394"/>
        </a:spcBef>
        <a:buFont typeface="Arial"/>
        <a:buChar char="•"/>
        <a:defRPr sz="1575" kern="1200">
          <a:solidFill>
            <a:schemeClr val="tx1"/>
          </a:solidFill>
          <a:latin typeface="+mn-lt"/>
          <a:ea typeface="+mn-lt"/>
          <a:cs typeface="+mn-lt"/>
        </a:defRPr>
      </a:lvl3pPr>
      <a:lvl4pPr xmlns:a="http://schemas.openxmlformats.org/drawingml/2006/main" marL="1259837" indent="-179977" algn="l" defTabSz="719907">
        <a:lnSpc>
          <a:spcPct val="90000"/>
        </a:lnSpc>
        <a:spcBef>
          <a:spcPts val="394"/>
        </a:spcBef>
        <a:buFont typeface="Arial"/>
        <a:buChar char="•"/>
        <a:defRPr sz="1417" kern="1200">
          <a:solidFill>
            <a:schemeClr val="tx1"/>
          </a:solidFill>
          <a:latin typeface="+mn-lt"/>
          <a:ea typeface="+mn-lt"/>
          <a:cs typeface="+mn-lt"/>
        </a:defRPr>
      </a:lvl4pPr>
      <a:lvl5pPr xmlns:a="http://schemas.openxmlformats.org/drawingml/2006/main" marL="1619791" indent="-179977" algn="l" defTabSz="719907">
        <a:lnSpc>
          <a:spcPct val="90000"/>
        </a:lnSpc>
        <a:spcBef>
          <a:spcPts val="394"/>
        </a:spcBef>
        <a:buFont typeface="Arial"/>
        <a:buChar char="•"/>
        <a:defRPr sz="1417" kern="1200">
          <a:solidFill>
            <a:schemeClr val="tx1"/>
          </a:solidFill>
          <a:latin typeface="+mn-lt"/>
          <a:ea typeface="+mn-lt"/>
          <a:cs typeface="+mn-lt"/>
        </a:defRPr>
      </a:lvl5pPr>
      <a:lvl6pPr xmlns:a="http://schemas.openxmlformats.org/drawingml/2006/main" marL="1979745" indent="-179977" algn="l" defTabSz="719907">
        <a:lnSpc>
          <a:spcPct val="90000"/>
        </a:lnSpc>
        <a:spcBef>
          <a:spcPts val="394"/>
        </a:spcBef>
        <a:buFont typeface="Arial"/>
        <a:buChar char="•"/>
        <a:defRPr sz="1417" kern="1200">
          <a:solidFill>
            <a:schemeClr val="tx1"/>
          </a:solidFill>
          <a:latin typeface="+mn-lt"/>
          <a:ea typeface="+mn-lt"/>
          <a:cs typeface="+mn-lt"/>
        </a:defRPr>
      </a:lvl6pPr>
      <a:lvl7pPr xmlns:a="http://schemas.openxmlformats.org/drawingml/2006/main" marL="2339698" indent="-179977" algn="l" defTabSz="719907">
        <a:lnSpc>
          <a:spcPct val="90000"/>
        </a:lnSpc>
        <a:spcBef>
          <a:spcPts val="394"/>
        </a:spcBef>
        <a:buFont typeface="Arial"/>
        <a:buChar char="•"/>
        <a:defRPr sz="1417" kern="1200">
          <a:solidFill>
            <a:schemeClr val="tx1"/>
          </a:solidFill>
          <a:latin typeface="+mn-lt"/>
          <a:ea typeface="+mn-lt"/>
          <a:cs typeface="+mn-lt"/>
        </a:defRPr>
      </a:lvl7pPr>
      <a:lvl8pPr xmlns:a="http://schemas.openxmlformats.org/drawingml/2006/main" marL="2699652" indent="-179977" algn="l" defTabSz="719907">
        <a:lnSpc>
          <a:spcPct val="90000"/>
        </a:lnSpc>
        <a:spcBef>
          <a:spcPts val="394"/>
        </a:spcBef>
        <a:buFont typeface="Arial"/>
        <a:buChar char="•"/>
        <a:defRPr sz="1417" kern="1200">
          <a:solidFill>
            <a:schemeClr val="tx1"/>
          </a:solidFill>
          <a:latin typeface="+mn-lt"/>
          <a:ea typeface="+mn-lt"/>
          <a:cs typeface="+mn-lt"/>
        </a:defRPr>
      </a:lvl8pPr>
      <a:lvl9pPr xmlns:a="http://schemas.openxmlformats.org/drawingml/2006/main" marL="3059605" indent="-179977" algn="l" defTabSz="719907">
        <a:lnSpc>
          <a:spcPct val="90000"/>
        </a:lnSpc>
        <a:spcBef>
          <a:spcPts val="394"/>
        </a:spcBef>
        <a:buFont typeface="Arial"/>
        <a:buChar char="•"/>
        <a:defRPr sz="1417" kern="1200">
          <a:solidFill>
            <a:schemeClr val="tx1"/>
          </a:solidFill>
          <a:latin typeface="+mn-lt"/>
          <a:ea typeface="+mn-lt"/>
          <a:cs typeface="+mn-lt"/>
        </a:defRPr>
      </a:lvl9pPr>
    </p:bodyStyle>
    <p:otherStyle>
      <a:lvl1pPr xmlns:a="http://schemas.openxmlformats.org/drawingml/2006/main" marL="0" algn="l" defTabSz="719907">
        <a:buNone/>
        <a:defRPr sz="1417" kern="1200">
          <a:solidFill>
            <a:schemeClr val="tx1"/>
          </a:solidFill>
          <a:latin typeface="+mn-lt"/>
          <a:ea typeface="+mn-lt"/>
          <a:cs typeface="+mn-lt"/>
        </a:defRPr>
      </a:lvl1pPr>
      <a:lvl2pPr xmlns:a="http://schemas.openxmlformats.org/drawingml/2006/main" marL="359954" algn="l" defTabSz="719907">
        <a:buNone/>
        <a:defRPr sz="1417" kern="1200">
          <a:solidFill>
            <a:schemeClr val="tx1"/>
          </a:solidFill>
          <a:latin typeface="+mn-lt"/>
          <a:ea typeface="+mn-lt"/>
          <a:cs typeface="+mn-lt"/>
        </a:defRPr>
      </a:lvl2pPr>
      <a:lvl3pPr xmlns:a="http://schemas.openxmlformats.org/drawingml/2006/main" marL="719907" algn="l" defTabSz="719907">
        <a:buNone/>
        <a:defRPr sz="1417" kern="1200">
          <a:solidFill>
            <a:schemeClr val="tx1"/>
          </a:solidFill>
          <a:latin typeface="+mn-lt"/>
          <a:ea typeface="+mn-lt"/>
          <a:cs typeface="+mn-lt"/>
        </a:defRPr>
      </a:lvl3pPr>
      <a:lvl4pPr xmlns:a="http://schemas.openxmlformats.org/drawingml/2006/main" marL="1079861" algn="l" defTabSz="719907">
        <a:buNone/>
        <a:defRPr sz="1417" kern="1200">
          <a:solidFill>
            <a:schemeClr val="tx1"/>
          </a:solidFill>
          <a:latin typeface="+mn-lt"/>
          <a:ea typeface="+mn-lt"/>
          <a:cs typeface="+mn-lt"/>
        </a:defRPr>
      </a:lvl4pPr>
      <a:lvl5pPr xmlns:a="http://schemas.openxmlformats.org/drawingml/2006/main" marL="1439814" algn="l" defTabSz="719907">
        <a:buNone/>
        <a:defRPr sz="1417" kern="1200">
          <a:solidFill>
            <a:schemeClr val="tx1"/>
          </a:solidFill>
          <a:latin typeface="+mn-lt"/>
          <a:ea typeface="+mn-lt"/>
          <a:cs typeface="+mn-lt"/>
        </a:defRPr>
      </a:lvl5pPr>
      <a:lvl6pPr xmlns:a="http://schemas.openxmlformats.org/drawingml/2006/main" marL="1799768" algn="l" defTabSz="719907">
        <a:buNone/>
        <a:defRPr sz="1417" kern="1200">
          <a:solidFill>
            <a:schemeClr val="tx1"/>
          </a:solidFill>
          <a:latin typeface="+mn-lt"/>
          <a:ea typeface="+mn-lt"/>
          <a:cs typeface="+mn-lt"/>
        </a:defRPr>
      </a:lvl6pPr>
      <a:lvl7pPr xmlns:a="http://schemas.openxmlformats.org/drawingml/2006/main" marL="2159721" algn="l" defTabSz="719907">
        <a:buNone/>
        <a:defRPr sz="1417" kern="1200">
          <a:solidFill>
            <a:schemeClr val="tx1"/>
          </a:solidFill>
          <a:latin typeface="+mn-lt"/>
          <a:ea typeface="+mn-lt"/>
          <a:cs typeface="+mn-lt"/>
        </a:defRPr>
      </a:lvl7pPr>
      <a:lvl8pPr xmlns:a="http://schemas.openxmlformats.org/drawingml/2006/main" marL="2519675" algn="l" defTabSz="719907">
        <a:buNone/>
        <a:defRPr sz="1417" kern="1200">
          <a:solidFill>
            <a:schemeClr val="tx1"/>
          </a:solidFill>
          <a:latin typeface="+mn-lt"/>
          <a:ea typeface="+mn-lt"/>
          <a:cs typeface="+mn-lt"/>
        </a:defRPr>
      </a:lvl8pPr>
      <a:lvl9pPr xmlns:a="http://schemas.openxmlformats.org/drawingml/2006/main" marL="2879628" algn="l" defTabSz="719907">
        <a:buNone/>
        <a:defRPr sz="1417"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b0f0b974bf54562" /><Relationship Type="http://schemas.openxmlformats.org/officeDocument/2006/relationships/image" Target="/ppt/media/image.png" Id="R9d7adfc0b8414737" /><Relationship Type="http://schemas.openxmlformats.org/officeDocument/2006/relationships/image" Target="/ppt/media/image2.png" Id="Rce6ed3543a05461e" /><Relationship Type="http://schemas.openxmlformats.org/officeDocument/2006/relationships/notesSlide" Target="/ppt/notesSlides/notesSlide1.xml" Id="R5dc3c9b5bd12458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7d822432b584e31" /><Relationship Type="http://schemas.openxmlformats.org/officeDocument/2006/relationships/image" Target="/ppt/media/image.png" Id="R8154fcce8fc44177" /><Relationship Type="http://schemas.openxmlformats.org/officeDocument/2006/relationships/notesSlide" Target="/ppt/notesSlides/notesSlide2.xml" Id="R026f1f4873fe4c8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16e8d96b8f54f8f" /><Relationship Type="http://schemas.openxmlformats.org/officeDocument/2006/relationships/image" Target="/ppt/media/image.png" Id="R1a52b1a772fa4973" /><Relationship Type="http://schemas.openxmlformats.org/officeDocument/2006/relationships/notesSlide" Target="/ppt/notesSlides/notesSlide3.xml" Id="Rcd78a1a47cde40d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d39c26579774569" /><Relationship Type="http://schemas.openxmlformats.org/officeDocument/2006/relationships/image" Target="/ppt/media/image.png" Id="Reb3525f8019e47f6" /><Relationship Type="http://schemas.openxmlformats.org/officeDocument/2006/relationships/notesSlide" Target="/ppt/notesSlides/notesSlide4.xml" Id="R97fa0e5a563d43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7d3cda125f74c57" /><Relationship Type="http://schemas.openxmlformats.org/officeDocument/2006/relationships/image" Target="/ppt/media/image3.png" Id="R7633bcaf134142b0" /><Relationship Type="http://schemas.openxmlformats.org/officeDocument/2006/relationships/notesSlide" Target="/ppt/notesSlides/notesSlide5.xml" Id="R6ed38755693b403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5b3ecc5947e4f38" /><Relationship Type="http://schemas.openxmlformats.org/officeDocument/2006/relationships/image" Target="/ppt/media/image3.png" Id="Rff68828ffd7a4fad" /><Relationship Type="http://schemas.openxmlformats.org/officeDocument/2006/relationships/notesSlide" Target="/ppt/notesSlides/notesSlide6.xml" Id="R05da287e0dd9414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8faa99e2f05472a" /><Relationship Type="http://schemas.openxmlformats.org/officeDocument/2006/relationships/image" Target="/ppt/media/image3.png" Id="R1ba1e15b2b3247b9" /><Relationship Type="http://schemas.openxmlformats.org/officeDocument/2006/relationships/notesSlide" Target="/ppt/notesSlides/notesSlide7.xml" Id="Rd05771bc254b4ca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a2c3ead3c7447b5" /><Relationship Type="http://schemas.openxmlformats.org/officeDocument/2006/relationships/image" Target="/ppt/media/image3.png" Id="Rf661554422ec4052" /><Relationship Type="http://schemas.openxmlformats.org/officeDocument/2006/relationships/notesSlide" Target="/ppt/notesSlides/notesSlide8.xml" Id="R3336999a8b34405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d217a4b69a74c70" /><Relationship Type="http://schemas.openxmlformats.org/officeDocument/2006/relationships/image" Target="/ppt/media/image.png" Id="R72adfb339023427a" /><Relationship Type="http://schemas.openxmlformats.org/officeDocument/2006/relationships/notesSlide" Target="/ppt/notesSlides/notesSlide9.xml" Id="R57779bbc3ec3472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9fbad3a33ba4bda" /><Relationship Type="http://schemas.openxmlformats.org/officeDocument/2006/relationships/image" Target="/ppt/media/image4.png" Id="Ra286f6f0185c4c6d" /><Relationship Type="http://schemas.openxmlformats.org/officeDocument/2006/relationships/image" Target="/ppt/media/image.svg" Id="R421ad10a67ca423b" /><Relationship Type="http://schemas.openxmlformats.org/officeDocument/2006/relationships/image" Target="/ppt/media/image5.png" Id="R7a9f953d3c004b69" /><Relationship Type="http://schemas.openxmlformats.org/officeDocument/2006/relationships/image" Target="/ppt/media/image2.svg" Id="R16645edbf4234d1e" /><Relationship Type="http://schemas.openxmlformats.org/officeDocument/2006/relationships/image" Target="/ppt/media/image6.png" Id="R69a2c1382dbb43f9" /><Relationship Type="http://schemas.openxmlformats.org/officeDocument/2006/relationships/image" Target="/ppt/media/image3.svg" Id="R490ae346ef574ba9" /><Relationship Type="http://schemas.openxmlformats.org/officeDocument/2006/relationships/image" Target="/ppt/media/image7.png" Id="R5a5dd252cf574070" /><Relationship Type="http://schemas.openxmlformats.org/officeDocument/2006/relationships/image" Target="/ppt/media/image4.svg" Id="R952fdf57d4664841" /><Relationship Type="http://schemas.openxmlformats.org/officeDocument/2006/relationships/image" Target="/ppt/media/image.png" Id="R3f39e54cc91444c6" /><Relationship Type="http://schemas.openxmlformats.org/officeDocument/2006/relationships/notesSlide" Target="/ppt/notesSlides/notesSlide10.xml" Id="R12af429c11d64de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e75f75621564129" /><Relationship Type="http://schemas.openxmlformats.org/officeDocument/2006/relationships/image" Target="/ppt/media/image.png" Id="R3fde6408e23544ff" /><Relationship Type="http://schemas.openxmlformats.org/officeDocument/2006/relationships/image" Target="/ppt/media/image4.png" Id="R5be97c7d24fc45ca" /><Relationship Type="http://schemas.openxmlformats.org/officeDocument/2006/relationships/image" Target="/ppt/media/image.svg" Id="R5e51265d25dd4e4f" /><Relationship Type="http://schemas.openxmlformats.org/officeDocument/2006/relationships/image" Target="/ppt/media/image5.png" Id="R633a588f08394afa" /><Relationship Type="http://schemas.openxmlformats.org/officeDocument/2006/relationships/image" Target="/ppt/media/image2.svg" Id="R683ff2e783ae4b35" /><Relationship Type="http://schemas.openxmlformats.org/officeDocument/2006/relationships/image" Target="/ppt/media/image6.png" Id="R713c6323f8ea4bac" /><Relationship Type="http://schemas.openxmlformats.org/officeDocument/2006/relationships/image" Target="/ppt/media/image3.svg" Id="R664915dfe63b417d" /><Relationship Type="http://schemas.openxmlformats.org/officeDocument/2006/relationships/image" Target="/ppt/media/image7.png" Id="Rf7896e1fe5d243f2" /><Relationship Type="http://schemas.openxmlformats.org/officeDocument/2006/relationships/image" Target="/ppt/media/image4.svg" Id="Re0c80f53b50146c2" /><Relationship Type="http://schemas.openxmlformats.org/officeDocument/2006/relationships/image" Target="/ppt/media/image2.png" Id="Ree8318f7cc904f4c" /><Relationship Type="http://schemas.openxmlformats.org/officeDocument/2006/relationships/notesSlide" Target="/ppt/notesSlides/notesSlide11.xml" Id="R71d70f5e5efb4c94"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0860293F-9C40-1247-4655-BCDC7194D8C2}"/>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5" name="Picture 4">
            <a:extLst xmlns:a="http://schemas.openxmlformats.org/drawingml/2006/main">
              <a:ext uri="{FF2B5EF4-FFF2-40B4-BE49-F238E27FC236}">
                <a16:creationId xmlns:a16="http://schemas.microsoft.com/office/drawing/2014/main" id="{F4ADA321-F6A0-4EE2-84C6-DEB6C780A042}"/>
              </a:ext>
            </a:extLst>
          </p:cNvPr>
          <p:cNvPicPr>
            <a:picLocks xmlns:a="http://schemas.openxmlformats.org/drawingml/2006/main" noChangeAspect="1"/>
          </p:cNvPicPr>
          <p:nvPr/>
        </p:nvPicPr>
        <p:blipFill>
          <a:blip xmlns:r="http://schemas.openxmlformats.org/officeDocument/2006/relationships" xmlns:a="http://schemas.openxmlformats.org/drawingml/2006/main" r:embed="R9d7adfc0b8414737"/>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
        <p:nvSpPr>
          <p:cNvPr id="6" name="TextBox 5">
            <a:extLst xmlns:a="http://schemas.openxmlformats.org/drawingml/2006/main">
              <a:ext uri="{FF2B5EF4-FFF2-40B4-BE49-F238E27FC236}">
                <a16:creationId xmlns:a16="http://schemas.microsoft.com/office/drawing/2014/main" id="{5914D5B3-A26B-D1BE-78F0-4C258C847AE8}"/>
              </a:ext>
            </a:extLst>
          </p:cNvPr>
          <p:cNvSpPr>
            <a:spLocks xmlns:a="http://schemas.openxmlformats.org/drawingml/2006/main" noGrp="1"/>
          </p:cNvSpPr>
          <p:nvPr/>
        </p:nvSpPr>
        <p:spPr>
          <a:xfrm xmlns:a="http://schemas.openxmlformats.org/drawingml/2006/main">
            <a:off x="407865" y="472155"/>
            <a:ext cx="5435390" cy="1227195"/>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4400" b="1">
                <a:solidFill>
                  <a:srgbClr val="205D6C"/>
                </a:solidFill>
                <a:latin typeface="Arial"/>
                <a:ea typeface="Arial"/>
                <a:cs typeface="Arial"/>
              </a:rPr>
              <a:t>JOB DESCRIPTION</a:t>
            </a:r>
          </a:p>
          <a:p xmlns:a="http://schemas.openxmlformats.org/drawingml/2006/main">
            <a:pPr>
              <a:spcAft>
                <a:spcPts val="800"/>
              </a:spcAft>
              <a:buNone/>
            </a:pPr>
            <a:r>
              <a:rPr sz="2000" b="1">
                <a:latin typeface="Arial"/>
                <a:ea typeface="Arial"/>
                <a:cs typeface="Arial"/>
              </a:rPr>
              <a:t> </a:t>
            </a:r>
            <a:endParaRPr b="1">
              <a:latin typeface="Arial"/>
              <a:ea typeface="Arial"/>
              <a:cs typeface="Arial"/>
            </a:endParaRPr>
          </a:p>
        </p:txBody>
      </p:sp>
      <p:graphicFrame>
        <p:nvGraphicFramePr>
          <p:cNvPr id="7" name="Table 6">
            <a:extLst xmlns:a="http://schemas.openxmlformats.org/drawingml/2006/main">
              <a:ext uri="{FF2B5EF4-FFF2-40B4-BE49-F238E27FC236}">
                <a16:creationId xmlns:a16="http://schemas.microsoft.com/office/drawing/2014/main" id="{EE4B7FDE-60D1-4FC3-BB05-01C528FA47B9}"/>
              </a:ext>
            </a:extLst>
          </p:cNvPr>
          <p:cNvGraphicFramePr/>
          <p:nvPr/>
        </p:nvGraphicFramePr>
        <p:xfrm>
          <a:off xmlns:a="http://schemas.openxmlformats.org/drawingml/2006/main" x="407866" y="1778446"/>
          <a:ext xmlns:a="http://schemas.openxmlformats.org/drawingml/2006/main" cx="6383580" cy="2593531"/>
        </p:xfrm>
        <a:graphic xmlns:a="http://schemas.openxmlformats.org/drawingml/2006/main">
          <a:graphicData uri="http://schemas.openxmlformats.org/drawingml/2006/table">
            <a:tbl>
              <a:tblPr firstRow="1" bandRow="1">
                <a:tableStyleId>{5C22544A-7EE6-4342-B048-85BDC9FD1C3A}</a:tableStyleId>
              </a:tblPr>
              <a:tblGrid>
                <a:gridCol w="1932998"/>
                <a:gridCol w="4450582"/>
              </a:tblGrid>
              <a:tr h="370840">
                <a:tc>
                  <a:txBody>
                    <a:bodyPr/>
                    <a:lstStyle/>
                    <a:p>
                      <a:r>
                        <a:rPr b="1">
                          <a:solidFill>
                            <a:srgbClr val="205D6C"/>
                          </a:solidFill>
                          <a:latin typeface="Arial"/>
                          <a:ea typeface="Arial"/>
                          <a:cs typeface="Arial"/>
                        </a:rPr>
                        <a:t>JOB TITLE</a:t>
                      </a:r>
                    </a:p>
                  </a:txBody>
                  <a:tcPr marL="91440" marR="91440" marT="45720" marB="45720">
                    <a:lnL w="12700" cmpd="sng">
                      <a:noFill/>
                      <a:prstDash val="solid"/>
                    </a:lnL>
                    <a:lnR w="12700" cmpd="sng">
                      <a:solidFill>
                        <a:srgbClr val="D5E9F2"/>
                      </a:solidFill>
                      <a:prstDash val="sysDot"/>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Trainer</a:t>
                      </a:r>
                    </a:p>
                  </a:txBody>
                  <a:tcPr marL="91440" marR="91440" marT="45720" marB="45720">
                    <a:lnL w="12700" cmpd="sng">
                      <a:solidFill>
                        <a:srgbClr val="D5E9F2"/>
                      </a:solidFill>
                      <a:prstDash val="sysDot"/>
                    </a:lnL>
                    <a:lnR w="12700" cmpd="sng">
                      <a:noFill/>
                      <a:prstDash val="solid"/>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r>
              <a:tr h="370840">
                <a:tc>
                  <a:txBody>
                    <a:bodyPr/>
                    <a:lstStyle/>
                    <a:p>
                      <a:r>
                        <a:rPr b="1">
                          <a:solidFill>
                            <a:srgbClr val="205D6C"/>
                          </a:solidFill>
                          <a:latin typeface="Arial"/>
                          <a:ea typeface="Arial"/>
                          <a:cs typeface="Arial"/>
                        </a:rPr>
                        <a:t>SERVICE</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National Jobs Guarantee</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370840">
                <a:tc>
                  <a:txBody>
                    <a:bodyPr/>
                    <a:lstStyle/>
                    <a:p>
                      <a:r>
                        <a:rPr b="1">
                          <a:solidFill>
                            <a:srgbClr val="205D6C"/>
                          </a:solidFill>
                          <a:latin typeface="Arial"/>
                          <a:ea typeface="Arial"/>
                          <a:cs typeface="Arial"/>
                        </a:rPr>
                        <a:t>HUB</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Employability</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612648">
                <a:tc>
                  <a:txBody>
                    <a:bodyPr/>
                    <a:lstStyle/>
                    <a:p>
                      <a:r>
                        <a:rPr b="1">
                          <a:solidFill>
                            <a:srgbClr val="205D6C"/>
                          </a:solidFill>
                          <a:latin typeface="Arial"/>
                          <a:ea typeface="Arial"/>
                          <a:cs typeface="Arial"/>
                        </a:rPr>
                        <a:t>LOCATION</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Office, community and outreach-based across the designated London contract area. Regular face-to-face delivery and travel are essential.</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370840">
                <a:tc>
                  <a:txBody>
                    <a:bodyPr/>
                    <a:lstStyle/>
                    <a:p>
                      <a:r>
                        <a:rPr b="1">
                          <a:solidFill>
                            <a:srgbClr val="205D6C"/>
                          </a:solidFill>
                          <a:latin typeface="Arial"/>
                          <a:ea typeface="Arial"/>
                          <a:cs typeface="Arial"/>
                        </a:rPr>
                        <a:t>SALARY BAND</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Operational - Practitioner</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370840">
                <a:tc>
                  <a:txBody>
                    <a:bodyPr/>
                    <a:lstStyle/>
                    <a:p>
                      <a:pPr marL="0" marR="0" indent="0" algn="l" defTabSz="719907">
                        <a:lnSpc>
                          <a:spcPct val="100000"/>
                        </a:lnSpc>
                        <a:spcBef>
                          <a:spcPts val="0"/>
                        </a:spcBef>
                        <a:spcAft>
                          <a:spcPts val="0"/>
                        </a:spcAft>
                        <a:buClrTx/>
                        <a:buSzTx/>
                        <a:buFontTx/>
                        <a:buNone/>
                      </a:pPr>
                      <a:r>
                        <a:rPr b="1">
                          <a:solidFill>
                            <a:srgbClr val="205D6C"/>
                          </a:solidFill>
                          <a:latin typeface="Arial"/>
                          <a:ea typeface="Arial"/>
                          <a:cs typeface="Arial"/>
                        </a:rPr>
                        <a:t>CRIMINAL RECORDS CHECK (DBS LEVEL): </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noFill/>
                      <a:prstDash val="solid"/>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Enhanced DBS</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noFill/>
                      <a:prstDash val="solid"/>
                    </a:lnB>
                    <a:lnTlToBr w="12700" cmpd="sng">
                      <a:noFill/>
                      <a:prstDash val="solid"/>
                    </a:lnTlToBr>
                    <a:lnBlToTr w="12700" cmpd="sng">
                      <a:noFill/>
                      <a:prstDash val="solid"/>
                    </a:lnBlToTr>
                    <a:solidFill>
                      <a:schemeClr val="bg1"/>
                    </a:solidFill>
                  </a:tcPr>
                </a:tc>
              </a:tr>
            </a:tbl>
          </a:graphicData>
        </a:graphic>
      </p:graphicFrame>
      <p:sp>
        <p:nvSpPr>
          <p:cNvPr id="10" name="TextBox 9">
            <a:extLst xmlns:a="http://schemas.openxmlformats.org/drawingml/2006/main">
              <a:ext uri="{FF2B5EF4-FFF2-40B4-BE49-F238E27FC236}">
                <a16:creationId xmlns:a16="http://schemas.microsoft.com/office/drawing/2014/main" id="{4A029E65-BA83-5465-009E-1A1595A9395C}"/>
              </a:ext>
            </a:extLst>
          </p:cNvPr>
          <p:cNvSpPr>
            <a:spLocks xmlns:a="http://schemas.openxmlformats.org/drawingml/2006/main" noGrp="1"/>
          </p:cNvSpPr>
          <p:nvPr/>
        </p:nvSpPr>
        <p:spPr>
          <a:xfrm xmlns:a="http://schemas.openxmlformats.org/drawingml/2006/main">
            <a:off x="407866" y="4929894"/>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WHAT WE ARE LOOKING FOR</a:t>
            </a:r>
          </a:p>
          <a:p xmlns:a="http://schemas.openxmlformats.org/drawingml/2006/main">
            <a:pPr>
              <a:spcAft>
                <a:spcPts val="800"/>
              </a:spcAft>
              <a:buNone/>
            </a:pPr>
            <a:r>
              <a:rPr sz="2000" b="1">
                <a:latin typeface="Arial"/>
                <a:ea typeface="Arial"/>
                <a:cs typeface="Arial"/>
              </a:rPr>
              <a:t> </a:t>
            </a:r>
            <a:endParaRPr b="1">
              <a:latin typeface="Arial"/>
              <a:ea typeface="Arial"/>
              <a:cs typeface="Arial"/>
            </a:endParaRPr>
          </a:p>
        </p:txBody>
      </p:sp>
      <p:pic>
        <p:nvPicPr>
          <p:cNvPr id="3" name="Picture 2">
            <a:extLst xmlns:a="http://schemas.openxmlformats.org/drawingml/2006/main">
              <a:ext uri="{FF2B5EF4-FFF2-40B4-BE49-F238E27FC236}">
                <a16:creationId xmlns:a16="http://schemas.microsoft.com/office/drawing/2014/main" id="{C11F457B-3F35-4EBF-BF06-3C2579AD6B7B}"/>
              </a:ext>
            </a:extLst>
          </p:cNvPr>
          <p:cNvPicPr>
            <a:picLocks xmlns:a="http://schemas.openxmlformats.org/drawingml/2006/main" noChangeAspect="1"/>
          </p:cNvPicPr>
          <p:nvPr/>
        </p:nvPicPr>
        <p:blipFill>
          <a:blip xmlns:r="http://schemas.openxmlformats.org/officeDocument/2006/relationships" xmlns:a="http://schemas.openxmlformats.org/drawingml/2006/main" r:embed="Rce6ed3543a05461e">
            <a:alphaModFix amt="20000"/>
          </a:blip>
          <a:stretch xmlns:a="http://schemas.openxmlformats.org/drawingml/2006/main">
            <a:fillRect l="0" t="0" r="0" b="0"/>
          </a:stretch>
        </p:blipFill>
        <p:spPr>
          <a:xfrm xmlns:a="http://schemas.openxmlformats.org/drawingml/2006/main">
            <a:off x="3352801" y="8582561"/>
            <a:ext cx="3654728" cy="2109252"/>
          </a:xfrm>
          <a:prstGeom xmlns:a="http://schemas.openxmlformats.org/drawingml/2006/main" prst="rect">
            <a:avLst/>
          </a:prstGeom>
        </p:spPr>
      </p:pic>
      <p:sp>
        <p:nvSpPr>
          <p:cNvPr id="11" name="TextBox 10">
            <a:extLst xmlns:a="http://schemas.openxmlformats.org/drawingml/2006/main">
              <a:ext uri="{FF2B5EF4-FFF2-40B4-BE49-F238E27FC236}">
                <a16:creationId xmlns:a16="http://schemas.microsoft.com/office/drawing/2014/main" id="{0F4333C0-325D-9411-65C3-2A652AB7A1B4}"/>
              </a:ext>
            </a:extLst>
          </p:cNvPr>
          <p:cNvSpPr>
            <a:spLocks xmlns:a="http://schemas.openxmlformats.org/drawingml/2006/main" noGrp="1"/>
          </p:cNvSpPr>
          <p:nvPr/>
        </p:nvSpPr>
        <p:spPr>
          <a:xfrm xmlns:a="http://schemas.openxmlformats.org/drawingml/2006/main">
            <a:off x="461690" y="5408206"/>
            <a:ext cx="6084956" cy="2999232"/>
          </a:xfrm>
          <a:prstGeom xmlns:a="http://schemas.openxmlformats.org/drawingml/2006/main" prst="rect">
            <a:avLst/>
          </a:prstGeom>
          <a:noFill xmlns:a="http://schemas.openxmlformats.org/drawingml/2006/main"/>
        </p:spPr>
        <p:txBody>
          <a:bodyPr xmlns:a="http://schemas.openxmlformats.org/drawingml/2006/main" wrap="square" anchor="t">
            <a:noAutofit/>
          </a:bodyPr>
          <a:lstStyle xmlns:a="http://schemas.openxmlformats.org/drawingml/2006/main"/>
          <a:p xmlns:a="http://schemas.openxmlformats.org/drawingml/2006/main">
            <a:pPr marL="0" indent="0">
              <a:lnSpc>
                <a:spcPct val="110000"/>
              </a:lnSpc>
              <a:spcAft>
                <a:spcPts val="600"/>
              </a:spcAft>
              <a:buNone/>
            </a:pPr>
            <a:r>
              <a:rPr sz="1100" b="0">
                <a:solidFill>
                  <a:srgbClr val="262626"/>
                </a:solidFill>
                <a:latin typeface="Arial"/>
                <a:ea typeface="Arial"/>
                <a:cs typeface="Arial"/>
              </a:rPr>
              <a:t>Working within Catch22’s Employability division, you will design, coordinate and deliver high-quality, predominantly face-to-face employment preparation and skills development activities for young people on the National Jobs Guarantee.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Reporting to the Team Leader, you will work closely with Career Coaches and Employer Engagement colleagues to provide a structured, inclusive and employer-informed programme of group and individual learning. You will build confidence, employability skills, workplace behaviours and readiness for paid employment.</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You will be accountable for agreed training and participant progression KPIs, accurate attendance and learning records, quality and compliance, and timely action where engagement or progress falls below expectations.</a:t>
            </a:r>
          </a:p>
        </p:txBody>
      </p:sp>
    </p:spTree>
    <p:extLst>
      <p:ext uri="{BB962C8B-B14F-4D97-AF65-F5344CB8AC3E}">
        <p14:creationId xmlns:p14="http://schemas.microsoft.com/office/powerpoint/2010/main" val="2840316452"/>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DDE71F39-8CCB-A4B3-8CF8-7414B95C4CD5}"/>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5" name="Picture 4">
            <a:extLst xmlns:a="http://schemas.openxmlformats.org/drawingml/2006/main">
              <a:ext uri="{FF2B5EF4-FFF2-40B4-BE49-F238E27FC236}">
                <a16:creationId xmlns:a16="http://schemas.microsoft.com/office/drawing/2014/main" id="{7CC209B2-2188-4BCA-8463-8C7F6F93CC95}"/>
              </a:ext>
            </a:extLst>
          </p:cNvPr>
          <p:cNvPicPr>
            <a:picLocks xmlns:a="http://schemas.openxmlformats.org/drawingml/2006/main" noChangeAspect="1"/>
          </p:cNvPicPr>
          <p:nvPr/>
        </p:nvPicPr>
        <p:blipFill>
          <a:blip xmlns:r="http://schemas.openxmlformats.org/officeDocument/2006/relationships" xmlns:a="http://schemas.openxmlformats.org/drawingml/2006/main" r:embed="R8154fcce8fc44177"/>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
        <p:nvSpPr>
          <p:cNvPr id="6" name="TextBox 5">
            <a:extLst xmlns:a="http://schemas.openxmlformats.org/drawingml/2006/main">
              <a:ext uri="{FF2B5EF4-FFF2-40B4-BE49-F238E27FC236}">
                <a16:creationId xmlns:a16="http://schemas.microsoft.com/office/drawing/2014/main" id="{FE776221-158F-075D-F4E4-8743C69F8076}"/>
              </a:ext>
            </a:extLst>
          </p:cNvPr>
          <p:cNvSpPr>
            <a:spLocks xmlns:a="http://schemas.openxmlformats.org/drawingml/2006/main" noGrp="1"/>
          </p:cNvSpPr>
          <p:nvPr/>
        </p:nvSpPr>
        <p:spPr>
          <a:xfrm xmlns:a="http://schemas.openxmlformats.org/drawingml/2006/main">
            <a:off x="407866" y="551251"/>
            <a:ext cx="6383580" cy="1593257"/>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4400" b="1">
                <a:solidFill>
                  <a:srgbClr val="205D6C"/>
                </a:solidFill>
                <a:latin typeface="Arial"/>
                <a:ea typeface="Arial"/>
                <a:cs typeface="Arial"/>
              </a:rPr>
              <a:t>JOB DESCRIPTION</a:t>
            </a:r>
          </a:p>
          <a:p xmlns:a="http://schemas.openxmlformats.org/drawingml/2006/main">
            <a:pPr>
              <a:lnSpc>
                <a:spcPct val="107000"/>
              </a:lnSpc>
              <a:spcAft>
                <a:spcPts val="800"/>
              </a:spcAft>
              <a:buNone/>
            </a:pPr>
            <a:r>
              <a:rPr sz="1600" b="1">
                <a:solidFill>
                  <a:srgbClr val="205D6C"/>
                </a:solidFill>
                <a:latin typeface="Arial"/>
                <a:ea typeface="Arial"/>
                <a:cs typeface="Arial"/>
              </a:rPr>
              <a:t>(Continued)</a:t>
            </a:r>
            <a:endParaRPr sz="1600">
              <a:solidFill>
                <a:srgbClr val="205D6C"/>
              </a:solidFill>
              <a:latin typeface="Arial"/>
              <a:ea typeface="Arial"/>
              <a:cs typeface="Arial"/>
            </a:endParaRPr>
          </a:p>
          <a:p xmlns:a="http://schemas.openxmlformats.org/drawingml/2006/main">
            <a:pPr>
              <a:spcAft>
                <a:spcPts val="800"/>
              </a:spcAft>
              <a:buNone/>
            </a:pPr>
            <a:r>
              <a:rPr sz="2000">
                <a:latin typeface="Akkurat-Bold"/>
                <a:ea typeface="Akkurat-Bold"/>
                <a:cs typeface="Akkurat-Bold"/>
              </a:rPr>
              <a:t> </a:t>
            </a:r>
            <a:endParaRPr>
              <a:latin typeface="Akkurat-Bold"/>
              <a:ea typeface="Akkurat-Bold"/>
              <a:cs typeface="Akkurat-Bold"/>
            </a:endParaRPr>
          </a:p>
        </p:txBody>
      </p:sp>
      <p:sp>
        <p:nvSpPr>
          <p:cNvPr id="10" name="TextBox 9">
            <a:extLst xmlns:a="http://schemas.openxmlformats.org/drawingml/2006/main">
              <a:ext uri="{FF2B5EF4-FFF2-40B4-BE49-F238E27FC236}">
                <a16:creationId xmlns:a16="http://schemas.microsoft.com/office/drawing/2014/main" id="{B13B0373-1CCA-78C7-EB00-FE644B8F1E7A}"/>
              </a:ext>
            </a:extLst>
          </p:cNvPr>
          <p:cNvSpPr>
            <a:spLocks xmlns:a="http://schemas.openxmlformats.org/drawingml/2006/main" noGrp="1"/>
          </p:cNvSpPr>
          <p:nvPr/>
        </p:nvSpPr>
        <p:spPr>
          <a:xfrm xmlns:a="http://schemas.openxmlformats.org/drawingml/2006/main">
            <a:off x="407866" y="1992674"/>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WHAT YOU WILL DO</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sp>
        <p:nvSpPr>
          <p:cNvPr id="11" name="TextBox 10">
            <a:extLst xmlns:a="http://schemas.openxmlformats.org/drawingml/2006/main">
              <a:ext uri="{FF2B5EF4-FFF2-40B4-BE49-F238E27FC236}">
                <a16:creationId xmlns:a16="http://schemas.microsoft.com/office/drawing/2014/main" id="{0CAAE7C6-9F4F-008C-EA7A-626A2C8B4BDF}"/>
              </a:ext>
            </a:extLst>
          </p:cNvPr>
          <p:cNvSpPr>
            <a:spLocks xmlns:a="http://schemas.openxmlformats.org/drawingml/2006/main" noGrp="1"/>
          </p:cNvSpPr>
          <p:nvPr/>
        </p:nvSpPr>
        <p:spPr>
          <a:xfrm xmlns:a="http://schemas.openxmlformats.org/drawingml/2006/main">
            <a:off x="557178" y="2606272"/>
            <a:ext cx="6084956" cy="6766560"/>
          </a:xfrm>
          <a:prstGeom xmlns:a="http://schemas.openxmlformats.org/drawingml/2006/main" prst="rect">
            <a:avLst/>
          </a:prstGeom>
          <a:noFill xmlns:a="http://schemas.openxmlformats.org/drawingml/2006/main"/>
        </p:spPr>
        <p:txBody>
          <a:bodyPr xmlns:a="http://schemas.openxmlformats.org/drawingml/2006/main" wrap="square" anchor="t">
            <a:noAutofit/>
          </a:bodyPr>
          <a:lstStyle xmlns:a="http://schemas.openxmlformats.org/drawingml/2006/main"/>
          <a:p xmlns:a="http://schemas.openxmlformats.org/drawingml/2006/main">
            <a:pPr marL="0" indent="0">
              <a:lnSpc>
                <a:spcPct val="110000"/>
              </a:lnSpc>
              <a:spcAft>
                <a:spcPts val="600"/>
              </a:spcAft>
              <a:buNone/>
            </a:pPr>
            <a:r>
              <a:rPr sz="1100" b="0">
                <a:solidFill>
                  <a:srgbClr val="262626"/>
                </a:solidFill>
                <a:latin typeface="Arial"/>
                <a:ea typeface="Arial"/>
                <a:cs typeface="Arial"/>
              </a:rPr>
              <a:t>Design and maintain a rolling programme of structured group and individual employment preparation activities aligned with participant action plans, programme requirements and employer needs.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Prepare clear session plans, learning objectives, accessible resources and contingency arrangements for office, community, Jobcentre and outreach delivery.</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Deliver engaging, predominantly face-to-face activities covering communication, teamwork, confidence, resilience, timekeeping, problem-solving, digital skills, interviews and workplace expectations.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Use creative, digital, practical and employer-led approaches where they add clear value to employment preparation and progression.</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Adapt delivery for different abilities, literacy, digital capability, communication preferences, disabilities, neurodiversity and reasonable-adjustment requirements.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Use inclusive, strengths-based approaches to build trust, encourage participation and promote a positive learning environment.</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Work with Career Coaches to identify participant needs, plan appropriate activities and ensure learning is reflected in individual action plans; Career Coaches retain ownership of allocated caseloads.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Help participants identify transferable skills and prepare for applications, interviews, employer conversations and the transition into work.</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Monitor attendance, engagement, completion and learning progress; follow up non-attendance promptly with the relevant Career Coach and escalate emerging concerns.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Coordinate employer talks, workplace visits, mock interviews, sector-based workshops and other employment-focused opportunities with Employer Engagement colleagues.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Take personal accountability for agreed individual and programme KPIs, including planned sessions delivered, attendance, participation, completion, learning progression and contribution to applications, interviews and job starts.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Maintain complete, accurate and timely records of session plans, participant attendance, learning activity, adjustments, feedback, progression, risk assessments and contractual evidence.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Review session take-up, attendance and completion rates, explain variances against targets and implement agreed corrective actions.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Provide accurate delivery schedules, performance updates and realistic forecasts of future sessions, participation and resource requirements to the Team Leader.</a:t>
            </a:r>
          </a:p>
        </p:txBody>
      </p:sp>
    </p:spTree>
    <p:extLst>
      <p:ext uri="{BB962C8B-B14F-4D97-AF65-F5344CB8AC3E}">
        <p14:creationId xmlns:p14="http://schemas.microsoft.com/office/powerpoint/2010/main" val="430411320"/>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DDE71F39-8CCB-A4B3-8CF8-7414B95C4CD5}"/>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5" name="Picture 4">
            <a:extLst xmlns:a="http://schemas.openxmlformats.org/drawingml/2006/main">
              <a:ext uri="{FF2B5EF4-FFF2-40B4-BE49-F238E27FC236}">
                <a16:creationId xmlns:a16="http://schemas.microsoft.com/office/drawing/2014/main" id="{F8F377CF-00EB-43C6-A49B-7EDA8C508A0D}"/>
              </a:ext>
            </a:extLst>
          </p:cNvPr>
          <p:cNvPicPr>
            <a:picLocks xmlns:a="http://schemas.openxmlformats.org/drawingml/2006/main" noChangeAspect="1"/>
          </p:cNvPicPr>
          <p:nvPr/>
        </p:nvPicPr>
        <p:blipFill>
          <a:blip xmlns:r="http://schemas.openxmlformats.org/officeDocument/2006/relationships" xmlns:a="http://schemas.openxmlformats.org/drawingml/2006/main" r:embed="R1a52b1a772fa4973"/>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
        <p:nvSpPr>
          <p:cNvPr id="6" name="TextBox 5">
            <a:extLst xmlns:a="http://schemas.openxmlformats.org/drawingml/2006/main">
              <a:ext uri="{FF2B5EF4-FFF2-40B4-BE49-F238E27FC236}">
                <a16:creationId xmlns:a16="http://schemas.microsoft.com/office/drawing/2014/main" id="{FE776221-158F-075D-F4E4-8743C69F8076}"/>
              </a:ext>
            </a:extLst>
          </p:cNvPr>
          <p:cNvSpPr>
            <a:spLocks xmlns:a="http://schemas.openxmlformats.org/drawingml/2006/main" noGrp="1"/>
          </p:cNvSpPr>
          <p:nvPr/>
        </p:nvSpPr>
        <p:spPr>
          <a:xfrm xmlns:a="http://schemas.openxmlformats.org/drawingml/2006/main">
            <a:off x="407866" y="551251"/>
            <a:ext cx="6383580" cy="1593257"/>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4400" b="1">
                <a:solidFill>
                  <a:srgbClr val="205D6C"/>
                </a:solidFill>
                <a:latin typeface="Arial"/>
                <a:ea typeface="Arial"/>
                <a:cs typeface="Arial"/>
              </a:rPr>
              <a:t>JOB DESCRIPTION</a:t>
            </a:r>
          </a:p>
          <a:p xmlns:a="http://schemas.openxmlformats.org/drawingml/2006/main">
            <a:pPr>
              <a:lnSpc>
                <a:spcPct val="107000"/>
              </a:lnSpc>
              <a:spcAft>
                <a:spcPts val="800"/>
              </a:spcAft>
              <a:buNone/>
            </a:pPr>
            <a:r>
              <a:rPr sz="1600" b="1">
                <a:solidFill>
                  <a:srgbClr val="205D6C"/>
                </a:solidFill>
                <a:latin typeface="Arial"/>
                <a:ea typeface="Arial"/>
                <a:cs typeface="Arial"/>
              </a:rPr>
              <a:t>(Continued)</a:t>
            </a:r>
            <a:endParaRPr sz="1600">
              <a:solidFill>
                <a:srgbClr val="205D6C"/>
              </a:solidFill>
              <a:latin typeface="Arial"/>
              <a:ea typeface="Arial"/>
              <a:cs typeface="Arial"/>
            </a:endParaRPr>
          </a:p>
          <a:p xmlns:a="http://schemas.openxmlformats.org/drawingml/2006/main">
            <a:pPr>
              <a:spcAft>
                <a:spcPts val="800"/>
              </a:spcAft>
              <a:buNone/>
            </a:pPr>
            <a:r>
              <a:rPr sz="2000">
                <a:latin typeface="Akkurat-Bold"/>
                <a:ea typeface="Akkurat-Bold"/>
                <a:cs typeface="Akkurat-Bold"/>
              </a:rPr>
              <a:t> </a:t>
            </a:r>
            <a:endParaRPr>
              <a:latin typeface="Akkurat-Bold"/>
              <a:ea typeface="Akkurat-Bold"/>
              <a:cs typeface="Akkurat-Bold"/>
            </a:endParaRPr>
          </a:p>
        </p:txBody>
      </p:sp>
      <p:sp>
        <p:nvSpPr>
          <p:cNvPr id="10" name="TextBox 9">
            <a:extLst xmlns:a="http://schemas.openxmlformats.org/drawingml/2006/main">
              <a:ext uri="{FF2B5EF4-FFF2-40B4-BE49-F238E27FC236}">
                <a16:creationId xmlns:a16="http://schemas.microsoft.com/office/drawing/2014/main" id="{B13B0373-1CCA-78C7-EB00-FE644B8F1E7A}"/>
              </a:ext>
            </a:extLst>
          </p:cNvPr>
          <p:cNvSpPr>
            <a:spLocks xmlns:a="http://schemas.openxmlformats.org/drawingml/2006/main" noGrp="1"/>
          </p:cNvSpPr>
          <p:nvPr/>
        </p:nvSpPr>
        <p:spPr>
          <a:xfrm xmlns:a="http://schemas.openxmlformats.org/drawingml/2006/main">
            <a:off x="407866" y="1992674"/>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WHAT YOU WILL DO</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sp>
        <p:nvSpPr>
          <p:cNvPr id="11" name="TextBox 10">
            <a:extLst xmlns:a="http://schemas.openxmlformats.org/drawingml/2006/main">
              <a:ext uri="{FF2B5EF4-FFF2-40B4-BE49-F238E27FC236}">
                <a16:creationId xmlns:a16="http://schemas.microsoft.com/office/drawing/2014/main" id="{0CAAE7C6-9F4F-008C-EA7A-626A2C8B4BDF}"/>
              </a:ext>
            </a:extLst>
          </p:cNvPr>
          <p:cNvSpPr>
            <a:spLocks xmlns:a="http://schemas.openxmlformats.org/drawingml/2006/main" noGrp="1"/>
          </p:cNvSpPr>
          <p:nvPr/>
        </p:nvSpPr>
        <p:spPr>
          <a:xfrm xmlns:a="http://schemas.openxmlformats.org/drawingml/2006/main">
            <a:off x="557178" y="2606272"/>
            <a:ext cx="6084956" cy="6766560"/>
          </a:xfrm>
          <a:prstGeom xmlns:a="http://schemas.openxmlformats.org/drawingml/2006/main" prst="rect">
            <a:avLst/>
          </a:prstGeom>
          <a:noFill xmlns:a="http://schemas.openxmlformats.org/drawingml/2006/main"/>
        </p:spPr>
        <p:txBody>
          <a:bodyPr xmlns:a="http://schemas.openxmlformats.org/drawingml/2006/main" wrap="square" anchor="t">
            <a:noAutofit/>
          </a:bodyPr>
          <a:lstStyle xmlns:a="http://schemas.openxmlformats.org/drawingml/2006/main"/>
          <a:p xmlns:a="http://schemas.openxmlformats.org/drawingml/2006/main">
            <a:pPr marL="0" indent="0">
              <a:lnSpc>
                <a:spcPct val="110000"/>
              </a:lnSpc>
              <a:spcAft>
                <a:spcPts val="600"/>
              </a:spcAft>
              <a:buNone/>
            </a:pPr>
            <a:r>
              <a:rPr sz="1100" b="0">
                <a:solidFill>
                  <a:srgbClr val="262626"/>
                </a:solidFill>
                <a:latin typeface="Arial"/>
                <a:ea typeface="Arial"/>
                <a:cs typeface="Arial"/>
              </a:rPr>
              <a:t>Use participant, Career Coach and employer feedback and performance information to improve training quality and contribution to employment outcomes.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Coordinate venues, schedules, resources, equipment, participant communications and approved specialist partner delivery, ensuring safe, accessible and cost-effective provision.</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Work collaboratively with Team Leaders, Career Coaches, Employer Engagement colleagues, Jobcentre Plus, training providers, employers and community partners.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Contribute to job fairs, outreach, sector pathways, mobilisation and wider Catch22 employability improvements, sharing resources and effective practice.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Create a safe, respectful and inclusive group environment, manage group dynamics and maintain appropriate professional boundaries.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Complete appropriate activity and venue risk assessments, dynamic checks and incident records; comply with safeguarding, Prevent, lone-working, health and safety, data protection and confidentiality requirements.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Recognise and escalate safeguarding or welfare concerns promptly in accordance with Catch22 procedures.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Promote equality and diversity, make reasonable adjustments and remove barriers to participation.</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Use resources and agreed budgets responsibly, maintain equipment safely and undertake required professional development.</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Seek to improve your own performance, contribution, knowledge and skills, and participate in training and development activities as required.</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Ensure the implementation of Catch22 policies and procedures and carry out other relevant duties appropriate to the role.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What good looks like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Participants attend and complete purposeful, accessible and engaging learning activities that improve confidence, skills and employment readiness.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Training supports Career Coach action plans, employer requirements and the agreed National Jobs Guarantee participant journey.</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Attendance, activity and performance information is accurate, timely and audit-ready; risks and underperformance are addressed promptly.</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Learning contributes to applications, interviews, job starts and sustainable employment; participants and employers provide positive feedback.</a:t>
            </a:r>
          </a:p>
        </p:txBody>
      </p:sp>
    </p:spTree>
    <p:extLst>
      <p:ext uri="{BB962C8B-B14F-4D97-AF65-F5344CB8AC3E}">
        <p14:creationId xmlns:p14="http://schemas.microsoft.com/office/powerpoint/2010/main" val="430411320"/>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DDE71F39-8CCB-A4B3-8CF8-7414B95C4CD5}"/>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5" name="Picture 4">
            <a:extLst xmlns:a="http://schemas.openxmlformats.org/drawingml/2006/main">
              <a:ext uri="{FF2B5EF4-FFF2-40B4-BE49-F238E27FC236}">
                <a16:creationId xmlns:a16="http://schemas.microsoft.com/office/drawing/2014/main" id="{8949C66F-94C6-4AB0-AF44-2A15C09288FA}"/>
              </a:ext>
            </a:extLst>
          </p:cNvPr>
          <p:cNvPicPr>
            <a:picLocks xmlns:a="http://schemas.openxmlformats.org/drawingml/2006/main" noChangeAspect="1"/>
          </p:cNvPicPr>
          <p:nvPr/>
        </p:nvPicPr>
        <p:blipFill>
          <a:blip xmlns:r="http://schemas.openxmlformats.org/officeDocument/2006/relationships" xmlns:a="http://schemas.openxmlformats.org/drawingml/2006/main" r:embed="Reb3525f8019e47f6"/>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
        <p:nvSpPr>
          <p:cNvPr id="6" name="TextBox 5">
            <a:extLst xmlns:a="http://schemas.openxmlformats.org/drawingml/2006/main">
              <a:ext uri="{FF2B5EF4-FFF2-40B4-BE49-F238E27FC236}">
                <a16:creationId xmlns:a16="http://schemas.microsoft.com/office/drawing/2014/main" id="{FE776221-158F-075D-F4E4-8743C69F8076}"/>
              </a:ext>
            </a:extLst>
          </p:cNvPr>
          <p:cNvSpPr>
            <a:spLocks xmlns:a="http://schemas.openxmlformats.org/drawingml/2006/main" noGrp="1"/>
          </p:cNvSpPr>
          <p:nvPr/>
        </p:nvSpPr>
        <p:spPr>
          <a:xfrm xmlns:a="http://schemas.openxmlformats.org/drawingml/2006/main">
            <a:off x="407866" y="551251"/>
            <a:ext cx="6383580" cy="1593257"/>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4400" b="1">
                <a:solidFill>
                  <a:srgbClr val="205D6C"/>
                </a:solidFill>
                <a:latin typeface="Arial"/>
                <a:ea typeface="Arial"/>
                <a:cs typeface="Arial"/>
              </a:rPr>
              <a:t>JOB DESCRIPTION</a:t>
            </a:r>
          </a:p>
          <a:p xmlns:a="http://schemas.openxmlformats.org/drawingml/2006/main">
            <a:pPr>
              <a:lnSpc>
                <a:spcPct val="107000"/>
              </a:lnSpc>
              <a:spcAft>
                <a:spcPts val="800"/>
              </a:spcAft>
              <a:buNone/>
            </a:pPr>
            <a:r>
              <a:rPr sz="1600" b="1">
                <a:solidFill>
                  <a:srgbClr val="205D6C"/>
                </a:solidFill>
                <a:latin typeface="Arial"/>
                <a:ea typeface="Arial"/>
                <a:cs typeface="Arial"/>
              </a:rPr>
              <a:t>(Continued)</a:t>
            </a:r>
            <a:endParaRPr sz="1600">
              <a:solidFill>
                <a:srgbClr val="205D6C"/>
              </a:solidFill>
              <a:latin typeface="Arial"/>
              <a:ea typeface="Arial"/>
              <a:cs typeface="Arial"/>
            </a:endParaRPr>
          </a:p>
          <a:p xmlns:a="http://schemas.openxmlformats.org/drawingml/2006/main">
            <a:pPr>
              <a:spcAft>
                <a:spcPts val="800"/>
              </a:spcAft>
              <a:buNone/>
            </a:pPr>
            <a:r>
              <a:rPr sz="2000">
                <a:latin typeface="Akkurat-Bold"/>
                <a:ea typeface="Akkurat-Bold"/>
                <a:cs typeface="Akkurat-Bold"/>
              </a:rPr>
              <a:t> </a:t>
            </a:r>
            <a:endParaRPr>
              <a:latin typeface="Akkurat-Bold"/>
              <a:ea typeface="Akkurat-Bold"/>
              <a:cs typeface="Akkurat-Bold"/>
            </a:endParaRPr>
          </a:p>
        </p:txBody>
      </p:sp>
      <p:sp>
        <p:nvSpPr>
          <p:cNvPr id="10" name="TextBox 9">
            <a:extLst xmlns:a="http://schemas.openxmlformats.org/drawingml/2006/main">
              <a:ext uri="{FF2B5EF4-FFF2-40B4-BE49-F238E27FC236}">
                <a16:creationId xmlns:a16="http://schemas.microsoft.com/office/drawing/2014/main" id="{B13B0373-1CCA-78C7-EB00-FE644B8F1E7A}"/>
              </a:ext>
            </a:extLst>
          </p:cNvPr>
          <p:cNvSpPr>
            <a:spLocks xmlns:a="http://schemas.openxmlformats.org/drawingml/2006/main" noGrp="1"/>
          </p:cNvSpPr>
          <p:nvPr/>
        </p:nvSpPr>
        <p:spPr>
          <a:xfrm xmlns:a="http://schemas.openxmlformats.org/drawingml/2006/main">
            <a:off x="407866" y="1992674"/>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WHAT YOU WILL DO</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sp>
        <p:nvSpPr>
          <p:cNvPr id="11" name="TextBox 10">
            <a:extLst xmlns:a="http://schemas.openxmlformats.org/drawingml/2006/main">
              <a:ext uri="{FF2B5EF4-FFF2-40B4-BE49-F238E27FC236}">
                <a16:creationId xmlns:a16="http://schemas.microsoft.com/office/drawing/2014/main" id="{0CAAE7C6-9F4F-008C-EA7A-626A2C8B4BDF}"/>
              </a:ext>
            </a:extLst>
          </p:cNvPr>
          <p:cNvSpPr>
            <a:spLocks xmlns:a="http://schemas.openxmlformats.org/drawingml/2006/main" noGrp="1"/>
          </p:cNvSpPr>
          <p:nvPr/>
        </p:nvSpPr>
        <p:spPr>
          <a:xfrm xmlns:a="http://schemas.openxmlformats.org/drawingml/2006/main">
            <a:off x="557178" y="2606272"/>
            <a:ext cx="6084956" cy="6766560"/>
          </a:xfrm>
          <a:prstGeom xmlns:a="http://schemas.openxmlformats.org/drawingml/2006/main" prst="rect">
            <a:avLst/>
          </a:prstGeom>
          <a:noFill xmlns:a="http://schemas.openxmlformats.org/drawingml/2006/main"/>
        </p:spPr>
        <p:txBody>
          <a:bodyPr xmlns:a="http://schemas.openxmlformats.org/drawingml/2006/main" wrap="square" anchor="t">
            <a:noAutofit/>
          </a:bodyPr>
          <a:lstStyle xmlns:a="http://schemas.openxmlformats.org/drawingml/2006/main"/>
          <a:p xmlns:a="http://schemas.openxmlformats.org/drawingml/2006/main">
            <a:pPr marL="0" indent="0">
              <a:lnSpc>
                <a:spcPct val="110000"/>
              </a:lnSpc>
              <a:spcAft>
                <a:spcPts val="600"/>
              </a:spcAft>
              <a:buNone/>
            </a:pPr>
            <a:r>
              <a:rPr sz="1100" b="0">
                <a:solidFill>
                  <a:srgbClr val="262626"/>
                </a:solidFill>
                <a:latin typeface="Arial"/>
                <a:ea typeface="Arial"/>
                <a:cs typeface="Arial"/>
              </a:rPr>
              <a:t>Service is delivered safely and efficiently within agreed resources; hub outcomes and positive participant experiences are achieved.</a:t>
            </a:r>
          </a:p>
        </p:txBody>
      </p:sp>
    </p:spTree>
    <p:extLst>
      <p:ext uri="{BB962C8B-B14F-4D97-AF65-F5344CB8AC3E}">
        <p14:creationId xmlns:p14="http://schemas.microsoft.com/office/powerpoint/2010/main" val="430411320"/>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10" name="TextBox 9">
            <a:extLst xmlns:a="http://schemas.openxmlformats.org/drawingml/2006/main">
              <a:ext uri="{FF2B5EF4-FFF2-40B4-BE49-F238E27FC236}">
                <a16:creationId xmlns:a16="http://schemas.microsoft.com/office/drawing/2014/main" id="{EA16B5B2-3711-7281-A2C8-5339966ECE6A}"/>
              </a:ext>
            </a:extLst>
          </p:cNvPr>
          <p:cNvSpPr>
            <a:spLocks xmlns:a="http://schemas.openxmlformats.org/drawingml/2006/main" noGrp="1"/>
          </p:cNvSpPr>
          <p:nvPr/>
        </p:nvSpPr>
        <p:spPr>
          <a:xfrm xmlns:a="http://schemas.openxmlformats.org/drawingml/2006/main">
            <a:off x="407866" y="609950"/>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WE WILL NEED YOU TO HAVE THIS</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pic>
        <p:nvPicPr>
          <p:cNvPr id="2" name="Picture 1">
            <a:extLst xmlns:a="http://schemas.openxmlformats.org/drawingml/2006/main">
              <a:ext uri="{FF2B5EF4-FFF2-40B4-BE49-F238E27FC236}">
                <a16:creationId xmlns:a16="http://schemas.microsoft.com/office/drawing/2014/main" id="{AC196D93-74EA-4ACA-A33A-078889521C16}"/>
              </a:ext>
            </a:extLst>
          </p:cNvPr>
          <p:cNvPicPr>
            <a:picLocks xmlns:a="http://schemas.openxmlformats.org/drawingml/2006/main" noChangeAspect="1"/>
          </p:cNvPicPr>
          <p:nvPr/>
        </p:nvPicPr>
        <p:blipFill>
          <a:blip xmlns:r="http://schemas.openxmlformats.org/officeDocument/2006/relationships" xmlns:a="http://schemas.openxmlformats.org/drawingml/2006/main" r:embed="R7633bcaf134142b0"/>
          <a:stretch xmlns:a="http://schemas.openxmlformats.org/drawingml/2006/main">
            <a:fillRect l="0" t="0" r="0" b="0"/>
          </a:stretch>
        </p:blipFill>
        <p:spPr>
          <a:xfrm xmlns:a="http://schemas.openxmlformats.org/drawingml/2006/main">
            <a:off x="5987621" y="146827"/>
            <a:ext cx="1067326" cy="1063555"/>
          </a:xfrm>
          <a:prstGeom xmlns:a="http://schemas.openxmlformats.org/drawingml/2006/main" prst="rect">
            <a:avLst/>
          </a:prstGeom>
        </p:spPr>
      </p:pic>
      <p:graphicFrame>
        <p:nvGraphicFramePr>
          <p:cNvPr id="3" name="Table 2">
            <a:extLst xmlns:a="http://schemas.openxmlformats.org/drawingml/2006/main">
              <a:ext uri="{FF2B5EF4-FFF2-40B4-BE49-F238E27FC236}">
                <a16:creationId xmlns:a16="http://schemas.microsoft.com/office/drawing/2014/main" id="{D5D68B69-2CFA-466C-8406-CE177976D25E}"/>
              </a:ext>
            </a:extLst>
          </p:cNvPr>
          <p:cNvGraphicFramePr/>
          <p:nvPr/>
        </p:nvGraphicFramePr>
        <p:xfrm>
          <a:off xmlns:a="http://schemas.openxmlformats.org/drawingml/2006/main" x="407866" y="1772338"/>
          <a:ext xmlns:a="http://schemas.openxmlformats.org/drawingml/2006/main" cx="6383580" cy="6296152"/>
        </p:xfrm>
        <a:graphic xmlns:a="http://schemas.openxmlformats.org/drawingml/2006/main">
          <a:graphicData uri="http://schemas.openxmlformats.org/drawingml/2006/table">
            <a:tbl>
              <a:tblPr firstRow="1" bandRow="1">
                <a:tableStyleId>{5C22544A-7EE6-4342-B048-85BDC9FD1C3A}</a:tableStyleId>
              </a:tblPr>
              <a:tblGrid>
                <a:gridCol w="1932998"/>
                <a:gridCol w="4450582"/>
              </a:tblGrid>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SKILLS &amp; QUALIFICATIONS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77012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Five GCSEs or equivalent at Grade C or above, or equivalent demonstrable skills and experience.</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You will use this to apply the underpinning knowledge and written or numerical skills needed for reliable delivery.</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EXPERIENCE &amp; KNOWLEDGE</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123113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Knowledge of employability skills, workplace expectations, barriers facing young people aged 18–24, inclusive learning, safeguarding, equality and reasonable adjustments.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You will use this to protect participants, treat people fairly and uphold safe, professional practice.</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138480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Experience of planning, coordinating and delivering engaging group learning or development activities; supporting young people or adults facing barriers to employment; adapting activities for differing needs.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You will use this to tailor support to participants and help them progress into sustained employment.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SKILLS &amp; QUALIFICATIONS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153847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Strong facilitation, presentation, engagement and group management; ability to plan sessions, coordinate resources, maintain accurate records, interpret attendance and progression data and work to KPIs.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You will use this to keep reliable records, evidence delivery and identify issues early enough to act.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626485205"/>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10" name="TextBox 9">
            <a:extLst xmlns:a="http://schemas.openxmlformats.org/drawingml/2006/main">
              <a:ext uri="{FF2B5EF4-FFF2-40B4-BE49-F238E27FC236}">
                <a16:creationId xmlns:a16="http://schemas.microsoft.com/office/drawing/2014/main" id="{EA16B5B2-3711-7281-A2C8-5339966ECE6A}"/>
              </a:ext>
            </a:extLst>
          </p:cNvPr>
          <p:cNvSpPr>
            <a:spLocks xmlns:a="http://schemas.openxmlformats.org/drawingml/2006/main" noGrp="1"/>
          </p:cNvSpPr>
          <p:nvPr/>
        </p:nvSpPr>
        <p:spPr>
          <a:xfrm xmlns:a="http://schemas.openxmlformats.org/drawingml/2006/main">
            <a:off x="407866" y="609950"/>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WE WILL NEED YOU TO HAVE THIS</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pic>
        <p:nvPicPr>
          <p:cNvPr id="2" name="Picture 1">
            <a:extLst xmlns:a="http://schemas.openxmlformats.org/drawingml/2006/main">
              <a:ext uri="{FF2B5EF4-FFF2-40B4-BE49-F238E27FC236}">
                <a16:creationId xmlns:a16="http://schemas.microsoft.com/office/drawing/2014/main" id="{A355E46A-5867-4064-A8C1-57B945FAB702}"/>
              </a:ext>
            </a:extLst>
          </p:cNvPr>
          <p:cNvPicPr>
            <a:picLocks xmlns:a="http://schemas.openxmlformats.org/drawingml/2006/main" noChangeAspect="1"/>
          </p:cNvPicPr>
          <p:nvPr/>
        </p:nvPicPr>
        <p:blipFill>
          <a:blip xmlns:r="http://schemas.openxmlformats.org/officeDocument/2006/relationships" xmlns:a="http://schemas.openxmlformats.org/drawingml/2006/main" r:embed="Rff68828ffd7a4fad"/>
          <a:stretch xmlns:a="http://schemas.openxmlformats.org/drawingml/2006/main">
            <a:fillRect l="0" t="0" r="0" b="0"/>
          </a:stretch>
        </p:blipFill>
        <p:spPr>
          <a:xfrm xmlns:a="http://schemas.openxmlformats.org/drawingml/2006/main">
            <a:off x="5987621" y="146827"/>
            <a:ext cx="1067326" cy="1063555"/>
          </a:xfrm>
          <a:prstGeom xmlns:a="http://schemas.openxmlformats.org/drawingml/2006/main" prst="rect">
            <a:avLst/>
          </a:prstGeom>
        </p:spPr>
      </p:pic>
      <p:graphicFrame>
        <p:nvGraphicFramePr>
          <p:cNvPr id="3" name="Table 2">
            <a:extLst xmlns:a="http://schemas.openxmlformats.org/drawingml/2006/main">
              <a:ext uri="{FF2B5EF4-FFF2-40B4-BE49-F238E27FC236}">
                <a16:creationId xmlns:a16="http://schemas.microsoft.com/office/drawing/2014/main" id="{DFC9914D-A097-4CF2-8DF4-55C03BAA3C93}"/>
              </a:ext>
            </a:extLst>
          </p:cNvPr>
          <p:cNvGraphicFramePr/>
          <p:nvPr/>
        </p:nvGraphicFramePr>
        <p:xfrm>
          <a:off xmlns:a="http://schemas.openxmlformats.org/drawingml/2006/main" x="407866" y="1772338"/>
          <a:ext xmlns:a="http://schemas.openxmlformats.org/drawingml/2006/main" cx="6383580" cy="1995678"/>
        </p:xfrm>
        <a:graphic xmlns:a="http://schemas.openxmlformats.org/drawingml/2006/main">
          <a:graphicData uri="http://schemas.openxmlformats.org/drawingml/2006/table">
            <a:tbl>
              <a:tblPr firstRow="1" bandRow="1">
                <a:tableStyleId>{5C22544A-7EE6-4342-B048-85BDC9FD1C3A}</a:tableStyleId>
              </a:tblPr>
              <a:tblGrid>
                <a:gridCol w="1932998"/>
                <a:gridCol w="4450582"/>
              </a:tblGrid>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SKILLS &amp; QUALIFICATIONS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NEED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153847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Commitment to Catch22 values, safeguarding, Prevent, equality and diversity, data protection, safe working and professional development; ability to travel and deliver face-to-face across the contract area.</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You will use this to protect participants, treat people fairly and uphold safe, professional practice.</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bl>
          </a:graphicData>
        </a:graphic>
      </p:graphicFrame>
    </p:spTree>
    <p:extLst>
      <p:ext uri="{BB962C8B-B14F-4D97-AF65-F5344CB8AC3E}">
        <p14:creationId xmlns:p14="http://schemas.microsoft.com/office/powerpoint/2010/main" val="626485205"/>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10" name="TextBox 9">
            <a:extLst xmlns:a="http://schemas.openxmlformats.org/drawingml/2006/main">
              <a:ext uri="{FF2B5EF4-FFF2-40B4-BE49-F238E27FC236}">
                <a16:creationId xmlns:a16="http://schemas.microsoft.com/office/drawing/2014/main" id="{0CCAE32F-DF32-9631-571B-DC74659772AE}"/>
              </a:ext>
            </a:extLst>
          </p:cNvPr>
          <p:cNvSpPr>
            <a:spLocks xmlns:a="http://schemas.openxmlformats.org/drawingml/2006/main" noGrp="1"/>
          </p:cNvSpPr>
          <p:nvPr/>
        </p:nvSpPr>
        <p:spPr>
          <a:xfrm xmlns:a="http://schemas.openxmlformats.org/drawingml/2006/main">
            <a:off x="407865" y="735828"/>
            <a:ext cx="4176327" cy="1161344"/>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WE WOULD LOVE IT IF YOU COULD HAVE THIS:</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pic>
        <p:nvPicPr>
          <p:cNvPr id="2" name="Picture 1">
            <a:extLst xmlns:a="http://schemas.openxmlformats.org/drawingml/2006/main">
              <a:ext uri="{FF2B5EF4-FFF2-40B4-BE49-F238E27FC236}">
                <a16:creationId xmlns:a16="http://schemas.microsoft.com/office/drawing/2014/main" id="{A4895119-B174-498E-B2AC-8D27745A03EF}"/>
              </a:ext>
            </a:extLst>
          </p:cNvPr>
          <p:cNvPicPr>
            <a:picLocks xmlns:a="http://schemas.openxmlformats.org/drawingml/2006/main" noChangeAspect="1"/>
          </p:cNvPicPr>
          <p:nvPr/>
        </p:nvPicPr>
        <p:blipFill>
          <a:blip xmlns:r="http://schemas.openxmlformats.org/officeDocument/2006/relationships" xmlns:a="http://schemas.openxmlformats.org/drawingml/2006/main" r:embed="R1ba1e15b2b3247b9"/>
          <a:stretch xmlns:a="http://schemas.openxmlformats.org/drawingml/2006/main">
            <a:fillRect l="0" t="0" r="0" b="0"/>
          </a:stretch>
        </p:blipFill>
        <p:spPr>
          <a:xfrm xmlns:a="http://schemas.openxmlformats.org/drawingml/2006/main">
            <a:off x="5987621" y="146827"/>
            <a:ext cx="1067326" cy="1063555"/>
          </a:xfrm>
          <a:prstGeom xmlns:a="http://schemas.openxmlformats.org/drawingml/2006/main" prst="rect">
            <a:avLst/>
          </a:prstGeom>
        </p:spPr>
      </p:pic>
      <p:graphicFrame>
        <p:nvGraphicFramePr>
          <p:cNvPr id="3" name="Table 2">
            <a:extLst xmlns:a="http://schemas.openxmlformats.org/drawingml/2006/main">
              <a:ext uri="{FF2B5EF4-FFF2-40B4-BE49-F238E27FC236}">
                <a16:creationId xmlns:a16="http://schemas.microsoft.com/office/drawing/2014/main" id="{23ECF7E4-CCEE-488A-BE11-AA0FDB355B49}"/>
              </a:ext>
            </a:extLst>
          </p:cNvPr>
          <p:cNvGraphicFramePr/>
          <p:nvPr/>
        </p:nvGraphicFramePr>
        <p:xfrm>
          <a:off xmlns:a="http://schemas.openxmlformats.org/drawingml/2006/main" x="407866" y="1819782"/>
          <a:ext xmlns:a="http://schemas.openxmlformats.org/drawingml/2006/main" cx="6383580" cy="4759452"/>
        </p:xfrm>
        <a:graphic xmlns:a="http://schemas.openxmlformats.org/drawingml/2006/main">
          <a:graphicData uri="http://schemas.openxmlformats.org/drawingml/2006/table">
            <a:tbl>
              <a:tblPr firstRow="1" bandRow="1">
                <a:tableStyleId>{5C22544A-7EE6-4342-B048-85BDC9FD1C3A}</a:tableStyleId>
              </a:tblPr>
              <a:tblGrid>
                <a:gridCol w="1932998"/>
                <a:gridCol w="4450582"/>
              </a:tblGrid>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SKILLS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77012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Relevant teaching, training, youth work, coaching, employability or facilitation qualification; first aid.</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This would strengthen your ability to apply the underpinning knowledge and written or numerical skills needed for reliable delivery.</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EXPERIENCE</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92379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Knowledge of government-funded employability programmes, local labour markets and digital or creative learning.</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This would strengthen your ability to make learning accessible, engaging and relevant to employment and workplace expectations.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92379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Experience of employer-led workshops, sector pathways, workplace visits or specialist partner coordination.</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This would strengthen your ability to build productive employer relationships and turn suitable opportunities into employment.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SKILLS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77012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Experience of digital learning tools, creative activities and case management systems.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This would strengthen your ability to keep reliable records, evidence delivery and identify issues early enough to act.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bl>
          </a:graphicData>
        </a:graphic>
      </p:graphicFrame>
      <p:sp>
        <p:nvSpPr>
          <p:cNvPr id="4" name="Rectangle 3">
            <a:extLst xmlns:a="http://schemas.openxmlformats.org/drawingml/2006/main">
              <a:ext uri="{FF2B5EF4-FFF2-40B4-BE49-F238E27FC236}">
                <a16:creationId xmlns:a16="http://schemas.microsoft.com/office/drawing/2014/main" id="{750D7B03-0AD6-B644-435E-ECDE85DE90A5}"/>
              </a:ext>
            </a:extLst>
          </p:cNvPr>
          <p:cNvSpPr>
            <a:spLocks xmlns:a="http://schemas.openxmlformats.org/drawingml/2006/main" noGrp="1"/>
          </p:cNvSpPr>
          <p:nvPr/>
        </p:nvSpPr>
        <p:spPr>
          <a:xfrm xmlns:a="http://schemas.openxmlformats.org/drawingml/2006/main">
            <a:off x="0" y="8985504"/>
            <a:ext cx="7199313" cy="1706309"/>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7" name="TextBox 6">
            <a:extLst xmlns:a="http://schemas.openxmlformats.org/drawingml/2006/main">
              <a:ext uri="{FF2B5EF4-FFF2-40B4-BE49-F238E27FC236}">
                <a16:creationId xmlns:a16="http://schemas.microsoft.com/office/drawing/2014/main" id="{FF9BD527-1EDF-5BCD-D8D8-569DF0EF3937}"/>
              </a:ext>
            </a:extLst>
          </p:cNvPr>
          <p:cNvSpPr>
            <a:spLocks xmlns:a="http://schemas.openxmlformats.org/drawingml/2006/main" noGrp="1"/>
          </p:cNvSpPr>
          <p:nvPr/>
        </p:nvSpPr>
        <p:spPr>
          <a:xfrm xmlns:a="http://schemas.openxmlformats.org/drawingml/2006/main">
            <a:off x="453657" y="9162197"/>
            <a:ext cx="6291999" cy="139050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600" b="1">
                <a:solidFill>
                  <a:srgbClr val="205D6C"/>
                </a:solidFill>
                <a:latin typeface="Arial"/>
                <a:ea typeface="Arial"/>
                <a:cs typeface="Arial"/>
              </a:rPr>
              <a:t>If you think you could do the role, but don’t have everything on this list, we would still love to see an application from you - particularly if you have lived experience. We ask everyone to provide a supporting statement detailing their experience, and will shortlist the most qualified people for the role from this.  </a:t>
            </a:r>
          </a:p>
        </p:txBody>
      </p:sp>
    </p:spTree>
    <p:extLst>
      <p:ext uri="{BB962C8B-B14F-4D97-AF65-F5344CB8AC3E}">
        <p14:creationId xmlns:p14="http://schemas.microsoft.com/office/powerpoint/2010/main" val="2413529172"/>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10" name="TextBox 9">
            <a:extLst xmlns:a="http://schemas.openxmlformats.org/drawingml/2006/main">
              <a:ext uri="{FF2B5EF4-FFF2-40B4-BE49-F238E27FC236}">
                <a16:creationId xmlns:a16="http://schemas.microsoft.com/office/drawing/2014/main" id="{0CCAE32F-DF32-9631-571B-DC74659772AE}"/>
              </a:ext>
            </a:extLst>
          </p:cNvPr>
          <p:cNvSpPr>
            <a:spLocks xmlns:a="http://schemas.openxmlformats.org/drawingml/2006/main" noGrp="1"/>
          </p:cNvSpPr>
          <p:nvPr/>
        </p:nvSpPr>
        <p:spPr>
          <a:xfrm xmlns:a="http://schemas.openxmlformats.org/drawingml/2006/main">
            <a:off x="407865" y="735828"/>
            <a:ext cx="4176327" cy="1161344"/>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WE WOULD LOVE IT IF YOU COULD HAVE THIS:</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pic>
        <p:nvPicPr>
          <p:cNvPr id="2" name="Picture 1">
            <a:extLst xmlns:a="http://schemas.openxmlformats.org/drawingml/2006/main">
              <a:ext uri="{FF2B5EF4-FFF2-40B4-BE49-F238E27FC236}">
                <a16:creationId xmlns:a16="http://schemas.microsoft.com/office/drawing/2014/main" id="{07272901-C357-4E7E-9F5D-094B171547F4}"/>
              </a:ext>
            </a:extLst>
          </p:cNvPr>
          <p:cNvPicPr>
            <a:picLocks xmlns:a="http://schemas.openxmlformats.org/drawingml/2006/main" noChangeAspect="1"/>
          </p:cNvPicPr>
          <p:nvPr/>
        </p:nvPicPr>
        <p:blipFill>
          <a:blip xmlns:r="http://schemas.openxmlformats.org/officeDocument/2006/relationships" xmlns:a="http://schemas.openxmlformats.org/drawingml/2006/main" r:embed="Rf661554422ec4052"/>
          <a:stretch xmlns:a="http://schemas.openxmlformats.org/drawingml/2006/main">
            <a:fillRect l="0" t="0" r="0" b="0"/>
          </a:stretch>
        </p:blipFill>
        <p:spPr>
          <a:xfrm xmlns:a="http://schemas.openxmlformats.org/drawingml/2006/main">
            <a:off x="5987621" y="146827"/>
            <a:ext cx="1067326" cy="1063555"/>
          </a:xfrm>
          <a:prstGeom xmlns:a="http://schemas.openxmlformats.org/drawingml/2006/main" prst="rect">
            <a:avLst/>
          </a:prstGeom>
        </p:spPr>
      </p:pic>
      <p:graphicFrame>
        <p:nvGraphicFramePr>
          <p:cNvPr id="3" name="Table 2">
            <a:extLst xmlns:a="http://schemas.openxmlformats.org/drawingml/2006/main">
              <a:ext uri="{FF2B5EF4-FFF2-40B4-BE49-F238E27FC236}">
                <a16:creationId xmlns:a16="http://schemas.microsoft.com/office/drawing/2014/main" id="{B0BC8F65-9325-43C7-B9B9-9E392DCB0CA3}"/>
              </a:ext>
            </a:extLst>
          </p:cNvPr>
          <p:cNvGraphicFramePr/>
          <p:nvPr/>
        </p:nvGraphicFramePr>
        <p:xfrm>
          <a:off xmlns:a="http://schemas.openxmlformats.org/drawingml/2006/main" x="407866" y="1819782"/>
          <a:ext xmlns:a="http://schemas.openxmlformats.org/drawingml/2006/main" cx="6383580" cy="1073658"/>
        </p:xfrm>
        <a:graphic xmlns:a="http://schemas.openxmlformats.org/drawingml/2006/main">
          <a:graphicData uri="http://schemas.openxmlformats.org/drawingml/2006/table">
            <a:tbl>
              <a:tblPr firstRow="1" bandRow="1">
                <a:tableStyleId>{5C22544A-7EE6-4342-B048-85BDC9FD1C3A}</a:tableStyleId>
              </a:tblPr>
              <a:tblGrid>
                <a:gridCol w="1932998"/>
                <a:gridCol w="4450582"/>
              </a:tblGrid>
              <a:tr h="457200">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SKILLS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c>
                  <a:txBody>
                    <a:bodyPr wrap="square" anchor="t">
                      <a:noAutofit/>
                    </a:bodyPr>
                    <a:lstStyle/>
                    <a:p>
                      <a:pPr marL="0" indent="0">
                        <a:lnSpc>
                          <a:spcPct val="110000"/>
                        </a:lnSpc>
                        <a:spcAft>
                          <a:spcPts val="0"/>
                        </a:spcAft>
                        <a:buNone/>
                      </a:pPr>
                      <a:r>
                        <a:rPr sz="1200" b="1">
                          <a:solidFill>
                            <a:srgbClr val="FFFFFF"/>
                          </a:solidFill>
                          <a:latin typeface="Arial"/>
                          <a:ea typeface="Arial"/>
                          <a:cs typeface="Arial"/>
                        </a:rPr>
                        <a:t>WHY WE WOULD LOVE YOU TO HAVE THIS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rgbClr val="205D6C"/>
                    </a:solidFill>
                  </a:tcPr>
                </a:tc>
              </a:tr>
              <a:tr h="616458">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Knowledge of DWP contractual evidence and compliance requirements.</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This would strengthen your ability to keep reliable records, evidence delivery and identify issues early enough to act.</a:t>
                      </a:r>
                    </a:p>
                  </a:txBody>
                  <a:tcPr marL="91440" marR="91440" marT="60000" marB="60000" anchor="t">
                    <a:lnL w="12700" cmpd="sng">
                      <a:solidFill>
                        <a:srgbClr val="D5E9F2"/>
                      </a:solidFill>
                      <a:prstDash val="sysDot"/>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bl>
          </a:graphicData>
        </a:graphic>
      </p:graphicFrame>
      <p:sp>
        <p:nvSpPr>
          <p:cNvPr id="4" name="Rectangle 3">
            <a:extLst xmlns:a="http://schemas.openxmlformats.org/drawingml/2006/main">
              <a:ext uri="{FF2B5EF4-FFF2-40B4-BE49-F238E27FC236}">
                <a16:creationId xmlns:a16="http://schemas.microsoft.com/office/drawing/2014/main" id="{750D7B03-0AD6-B644-435E-ECDE85DE90A5}"/>
              </a:ext>
            </a:extLst>
          </p:cNvPr>
          <p:cNvSpPr>
            <a:spLocks xmlns:a="http://schemas.openxmlformats.org/drawingml/2006/main" noGrp="1"/>
          </p:cNvSpPr>
          <p:nvPr/>
        </p:nvSpPr>
        <p:spPr>
          <a:xfrm xmlns:a="http://schemas.openxmlformats.org/drawingml/2006/main">
            <a:off x="0" y="8985504"/>
            <a:ext cx="7199313" cy="1706309"/>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7" name="TextBox 6">
            <a:extLst xmlns:a="http://schemas.openxmlformats.org/drawingml/2006/main">
              <a:ext uri="{FF2B5EF4-FFF2-40B4-BE49-F238E27FC236}">
                <a16:creationId xmlns:a16="http://schemas.microsoft.com/office/drawing/2014/main" id="{FF9BD527-1EDF-5BCD-D8D8-569DF0EF3937}"/>
              </a:ext>
            </a:extLst>
          </p:cNvPr>
          <p:cNvSpPr>
            <a:spLocks xmlns:a="http://schemas.openxmlformats.org/drawingml/2006/main" noGrp="1"/>
          </p:cNvSpPr>
          <p:nvPr/>
        </p:nvSpPr>
        <p:spPr>
          <a:xfrm xmlns:a="http://schemas.openxmlformats.org/drawingml/2006/main">
            <a:off x="453657" y="9162197"/>
            <a:ext cx="6291999" cy="139050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600" b="1">
                <a:solidFill>
                  <a:srgbClr val="205D6C"/>
                </a:solidFill>
                <a:latin typeface="Arial"/>
                <a:ea typeface="Arial"/>
                <a:cs typeface="Arial"/>
              </a:rPr>
              <a:t>If you think you could do the role, but don’t have everything on this list, we would still love to see an application from you - particularly if you have lived experience. We ask everyone to provide a supporting statement detailing their experience, and will shortlist the most qualified people for the role from this.  </a:t>
            </a:r>
          </a:p>
        </p:txBody>
      </p:sp>
    </p:spTree>
    <p:extLst>
      <p:ext uri="{BB962C8B-B14F-4D97-AF65-F5344CB8AC3E}">
        <p14:creationId xmlns:p14="http://schemas.microsoft.com/office/powerpoint/2010/main" val="2413529172"/>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D7816CCB-A642-1828-8B62-B905488C4711}"/>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5" name="Picture 4">
            <a:extLst xmlns:a="http://schemas.openxmlformats.org/drawingml/2006/main">
              <a:ext uri="{FF2B5EF4-FFF2-40B4-BE49-F238E27FC236}">
                <a16:creationId xmlns:a16="http://schemas.microsoft.com/office/drawing/2014/main" id="{EE8F6084-9BCB-4F63-8A59-8FC4571B3020}"/>
              </a:ext>
            </a:extLst>
          </p:cNvPr>
          <p:cNvPicPr>
            <a:picLocks xmlns:a="http://schemas.openxmlformats.org/drawingml/2006/main" noChangeAspect="1"/>
          </p:cNvPicPr>
          <p:nvPr/>
        </p:nvPicPr>
        <p:blipFill>
          <a:blip xmlns:r="http://schemas.openxmlformats.org/officeDocument/2006/relationships" xmlns:a="http://schemas.openxmlformats.org/drawingml/2006/main" r:embed="R72adfb339023427a"/>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7B3A1F0F-57DF-D3AE-E721-BE6387EDAE51}"/>
              </a:ext>
            </a:extLst>
          </p:cNvPr>
          <p:cNvSpPr>
            <a:spLocks xmlns:a="http://schemas.openxmlformats.org/drawingml/2006/main" noGrp="1"/>
          </p:cNvSpPr>
          <p:nvPr/>
        </p:nvSpPr>
        <p:spPr>
          <a:xfrm xmlns:a="http://schemas.openxmlformats.org/drawingml/2006/main">
            <a:off x="407866" y="678605"/>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WHERE THE ROLE FITS WITHIN CATCH22</a:t>
            </a:r>
          </a:p>
          <a:p xmlns:a="http://schemas.openxmlformats.org/drawingml/2006/main">
            <a:pPr>
              <a:spcAft>
                <a:spcPts val="800"/>
              </a:spcAft>
              <a:buNone/>
            </a:pPr>
            <a:r>
              <a:rPr sz="2000" b="1">
                <a:latin typeface="Arial"/>
                <a:ea typeface="Arial"/>
                <a:cs typeface="Arial"/>
              </a:rPr>
              <a:t> </a:t>
            </a:r>
            <a:endParaRPr b="1">
              <a:latin typeface="Arial"/>
              <a:ea typeface="Arial"/>
              <a:cs typeface="Arial"/>
            </a:endParaRPr>
          </a:p>
        </p:txBody>
      </p:sp>
      <p:sp>
        <p:nvSpPr>
          <p:cNvPr id="11" name="TextBox 10">
            <a:extLst xmlns:a="http://schemas.openxmlformats.org/drawingml/2006/main">
              <a:ext uri="{FF2B5EF4-FFF2-40B4-BE49-F238E27FC236}">
                <a16:creationId xmlns:a16="http://schemas.microsoft.com/office/drawing/2014/main" id="{34319FFD-CB67-D5F9-D1B1-588B8BA34C4D}"/>
              </a:ext>
            </a:extLst>
          </p:cNvPr>
          <p:cNvSpPr>
            <a:spLocks xmlns:a="http://schemas.openxmlformats.org/drawingml/2006/main" noGrp="1"/>
          </p:cNvSpPr>
          <p:nvPr/>
        </p:nvSpPr>
        <p:spPr>
          <a:xfrm xmlns:a="http://schemas.openxmlformats.org/drawingml/2006/main">
            <a:off x="436328" y="1357210"/>
            <a:ext cx="6084956" cy="4069080"/>
          </a:xfrm>
          <a:prstGeom xmlns:a="http://schemas.openxmlformats.org/drawingml/2006/main" prst="rect">
            <a:avLst/>
          </a:prstGeom>
          <a:noFill xmlns:a="http://schemas.openxmlformats.org/drawingml/2006/main"/>
        </p:spPr>
        <p:txBody>
          <a:bodyPr xmlns:a="http://schemas.openxmlformats.org/drawingml/2006/main" wrap="square" anchor="t">
            <a:noAutofit/>
          </a:bodyPr>
          <a:lstStyle xmlns:a="http://schemas.openxmlformats.org/drawingml/2006/main"/>
          <a:p xmlns:a="http://schemas.openxmlformats.org/drawingml/2006/main">
            <a:pPr marL="0" indent="0">
              <a:lnSpc>
                <a:spcPct val="110000"/>
              </a:lnSpc>
              <a:spcAft>
                <a:spcPts val="600"/>
              </a:spcAft>
              <a:buNone/>
            </a:pPr>
            <a:r>
              <a:rPr sz="1100" b="0">
                <a:solidFill>
                  <a:srgbClr val="262626"/>
                </a:solidFill>
                <a:latin typeface="Arial"/>
                <a:ea typeface="Arial"/>
                <a:cs typeface="Arial"/>
              </a:rPr>
              <a:t>The Catch22 Employability division provides skills and employability provision on a range of programmes, both public and corporate funded. We pride ourselves on supporting the most disadvantaged in society to improve their prospects resulting in improved social mobility and sustainable positive change.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Our structure</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Reports to the Team Leader. Works closely with Career Coaches, the Employer Engagement Lead and team, compliance and administration colleagues, Jobcentre Plus, employers, specialist partners, community organisations and wider Catch22 teams. No direct reports.</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Wider Catch22 teams (communications, HR, recruitment, SLT)</a:t>
            </a:r>
          </a:p>
        </p:txBody>
      </p:sp>
      <p:graphicFrame>
        <p:nvGraphicFramePr>
          <p:cNvPr id="2" name="Table 1">
            <a:extLst xmlns:a="http://schemas.openxmlformats.org/drawingml/2006/main">
              <a:ext uri="{FF2B5EF4-FFF2-40B4-BE49-F238E27FC236}">
                <a16:creationId xmlns:a16="http://schemas.microsoft.com/office/drawing/2014/main" id="{63FB66AC-F575-4921-A552-67DC9312D1E9}"/>
              </a:ext>
            </a:extLst>
          </p:cNvPr>
          <p:cNvGraphicFramePr/>
          <p:nvPr/>
        </p:nvGraphicFramePr>
        <p:xfrm>
          <a:off xmlns:a="http://schemas.openxmlformats.org/drawingml/2006/main" x="407866" y="5551535"/>
          <a:ext xmlns:a="http://schemas.openxmlformats.org/drawingml/2006/main" cx="6383580" cy="1591056"/>
        </p:xfrm>
        <a:graphic xmlns:a="http://schemas.openxmlformats.org/drawingml/2006/main">
          <a:graphicData uri="http://schemas.openxmlformats.org/drawingml/2006/table">
            <a:tbl>
              <a:tblPr firstRow="1" bandRow="1">
                <a:tableStyleId>{5C22544A-7EE6-4342-B048-85BDC9FD1C3A}</a:tableStyleId>
              </a:tblPr>
              <a:tblGrid>
                <a:gridCol w="3200966"/>
                <a:gridCol w="3182614"/>
              </a:tblGrid>
              <a:tr h="530352">
                <a:tc>
                  <a:txBody>
                    <a:bodyPr/>
                    <a:lstStyle/>
                    <a:p>
                      <a:r>
                        <a:rPr sz="1200" b="1">
                          <a:solidFill>
                            <a:srgbClr val="205D6C"/>
                          </a:solidFill>
                          <a:latin typeface="Arial"/>
                          <a:ea typeface="Arial"/>
                          <a:cs typeface="Arial"/>
                        </a:rPr>
                        <a:t>REPORTS TO</a:t>
                      </a:r>
                    </a:p>
                  </a:txBody>
                  <a:tcPr marL="91440" marR="91440" marT="45720" marB="45720">
                    <a:lnL w="12700" cmpd="sng">
                      <a:noFill/>
                      <a:prstDash val="solid"/>
                    </a:lnL>
                    <a:lnR w="12700" cmpd="sng">
                      <a:solidFill>
                        <a:srgbClr val="D5E9F2"/>
                      </a:solidFill>
                      <a:prstDash val="sysDot"/>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Team Leader</a:t>
                      </a:r>
                    </a:p>
                  </a:txBody>
                  <a:tcPr marL="91440" marR="91440" marT="45720" marB="45720">
                    <a:lnL w="12700" cmpd="sng">
                      <a:solidFill>
                        <a:srgbClr val="D5E9F2"/>
                      </a:solidFill>
                      <a:prstDash val="sysDot"/>
                    </a:lnL>
                    <a:lnR w="12700" cmpd="sng">
                      <a:noFill/>
                      <a:prstDash val="solid"/>
                    </a:lnR>
                    <a:lnT w="12700" cmpd="sng">
                      <a:noFill/>
                      <a:prstDash val="solid"/>
                    </a:lnT>
                    <a:lnB w="12700" cmpd="sng">
                      <a:solidFill>
                        <a:srgbClr val="D5E9F2"/>
                      </a:solidFill>
                      <a:prstDash val="sysDot"/>
                    </a:lnB>
                    <a:lnTlToBr w="12700" cmpd="sng">
                      <a:noFill/>
                      <a:prstDash val="solid"/>
                    </a:lnTlToBr>
                    <a:lnBlToTr w="12700" cmpd="sng">
                      <a:noFill/>
                      <a:prstDash val="solid"/>
                    </a:lnBlToTr>
                    <a:solidFill>
                      <a:schemeClr val="bg1"/>
                    </a:solidFill>
                  </a:tcPr>
                </a:tc>
              </a:tr>
              <a:tr h="530352">
                <a:tc>
                  <a:txBody>
                    <a:bodyPr/>
                    <a:lstStyle/>
                    <a:p>
                      <a:r>
                        <a:rPr sz="1200" b="1">
                          <a:solidFill>
                            <a:srgbClr val="205D6C"/>
                          </a:solidFill>
                          <a:latin typeface="Arial"/>
                          <a:ea typeface="Arial"/>
                          <a:cs typeface="Arial"/>
                        </a:rPr>
                        <a:t>LINE MANAGEMENT RESPONSIBILITY</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No direct reports.</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r h="530352">
                <a:tc>
                  <a:txBody>
                    <a:bodyPr/>
                    <a:lstStyle/>
                    <a:p>
                      <a:r>
                        <a:rPr sz="1200" b="1">
                          <a:solidFill>
                            <a:srgbClr val="205D6C"/>
                          </a:solidFill>
                          <a:latin typeface="Arial"/>
                          <a:ea typeface="Arial"/>
                          <a:cs typeface="Arial"/>
                        </a:rPr>
                        <a:t>BUDGET RESPONSIBILITY</a:t>
                      </a:r>
                    </a:p>
                  </a:txBody>
                  <a:tcPr marL="91440" marR="91440" marT="45720" marB="45720">
                    <a:lnL w="12700" cmpd="sng">
                      <a:noFill/>
                      <a:prstDash val="solid"/>
                    </a:lnL>
                    <a:lnR w="12700" cmpd="sng">
                      <a:solidFill>
                        <a:srgbClr val="D5E9F2"/>
                      </a:solidFill>
                      <a:prstDash val="sysDot"/>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c>
                  <a:txBody>
                    <a:bodyPr wrap="square" anchor="t">
                      <a:noAutofit/>
                    </a:bodyPr>
                    <a:lstStyle/>
                    <a:p>
                      <a:pPr marL="0" indent="0">
                        <a:lnSpc>
                          <a:spcPct val="110000"/>
                        </a:lnSpc>
                        <a:spcAft>
                          <a:spcPts val="0"/>
                        </a:spcAft>
                        <a:buNone/>
                      </a:pPr>
                      <a:r>
                        <a:rPr sz="1100" b="0">
                          <a:solidFill>
                            <a:srgbClr val="262626"/>
                          </a:solidFill>
                          <a:latin typeface="Arial"/>
                          <a:ea typeface="Arial"/>
                          <a:cs typeface="Arial"/>
                        </a:rPr>
                        <a:t>Not specified in the source job description.</a:t>
                      </a:r>
                    </a:p>
                  </a:txBody>
                  <a:tcPr marL="91440" marR="91440" marT="45720" marB="45720">
                    <a:lnL w="12700" cmpd="sng">
                      <a:solidFill>
                        <a:srgbClr val="D5E9F2"/>
                      </a:solidFill>
                      <a:prstDash val="sysDot"/>
                    </a:lnL>
                    <a:lnR w="12700" cmpd="sng">
                      <a:noFill/>
                      <a:prstDash val="solid"/>
                    </a:lnR>
                    <a:lnT w="12700" cmpd="sng">
                      <a:solidFill>
                        <a:srgbClr val="D5E9F2"/>
                      </a:solidFill>
                      <a:prstDash val="sysDot"/>
                    </a:lnT>
                    <a:lnB w="12700" cmpd="sng">
                      <a:solidFill>
                        <a:srgbClr val="D5E9F2"/>
                      </a:solidFill>
                      <a:prstDash val="sysDot"/>
                    </a:lnB>
                    <a:lnTlToBr w="12700" cmpd="sng">
                      <a:noFill/>
                      <a:prstDash val="solid"/>
                    </a:lnTlToBr>
                    <a:lnBlToTr w="12700" cmpd="sng">
                      <a:noFill/>
                      <a:prstDash val="solid"/>
                    </a:lnBlToTr>
                    <a:solidFill>
                      <a:schemeClr val="bg1"/>
                    </a:solidFill>
                  </a:tcPr>
                </a:tc>
              </a:tr>
            </a:tbl>
          </a:graphicData>
        </a:graphic>
      </p:graphicFrame>
      <p:sp>
        <p:nvSpPr>
          <p:cNvPr id="12" name="TextBox 10">
            <a:extLst xmlns:a="http://schemas.openxmlformats.org/drawingml/2006/main">
              <a:ext uri="{FF2B5EF4-FFF2-40B4-BE49-F238E27FC236}">
                <a16:creationId xmlns:a16="http://schemas.microsoft.com/office/drawing/2014/main" id="{34319FFD-CB67-D5F9-D1B1-588B8BA34C4D}"/>
              </a:ext>
            </a:extLst>
          </p:cNvPr>
          <p:cNvSpPr>
            <a:spLocks xmlns:a="http://schemas.openxmlformats.org/drawingml/2006/main" noGrp="1"/>
          </p:cNvSpPr>
          <p:nvPr/>
        </p:nvSpPr>
        <p:spPr>
          <a:xfrm xmlns:a="http://schemas.openxmlformats.org/drawingml/2006/main">
            <a:off x="436328" y="7315200"/>
            <a:ext cx="6084956" cy="1005840"/>
          </a:xfrm>
          <a:prstGeom xmlns:a="http://schemas.openxmlformats.org/drawingml/2006/main" prst="rect">
            <a:avLst/>
          </a:prstGeom>
          <a:noFill xmlns:a="http://schemas.openxmlformats.org/drawingml/2006/main"/>
        </p:spPr>
        <p:txBody>
          <a:bodyPr xmlns:a="http://schemas.openxmlformats.org/drawingml/2006/main" wrap="square" anchor="t">
            <a:noAutofit/>
          </a:bodyPr>
          <a:lstStyle xmlns:a="http://schemas.openxmlformats.org/drawingml/2006/main"/>
          <a:p xmlns:a="http://schemas.openxmlformats.org/drawingml/2006/main">
            <a:pPr marL="0" indent="0">
              <a:lnSpc>
                <a:spcPct val="110000"/>
              </a:lnSpc>
              <a:spcAft>
                <a:spcPts val="600"/>
              </a:spcAft>
              <a:buNone/>
            </a:pPr>
            <a:r>
              <a:rPr sz="1100" b="0">
                <a:solidFill>
                  <a:srgbClr val="262626"/>
                </a:solidFill>
                <a:latin typeface="Arial"/>
                <a:ea typeface="Arial"/>
                <a:cs typeface="Arial"/>
              </a:rPr>
              <a:t>Hours of work: 37 hours per week</a:t>
            </a:r>
          </a:p>
          <a:p xmlns:a="http://schemas.openxmlformats.org/drawingml/2006/main">
            <a:pPr marL="0" indent="0">
              <a:lnSpc>
                <a:spcPct val="110000"/>
              </a:lnSpc>
              <a:spcAft>
                <a:spcPts val="600"/>
              </a:spcAft>
              <a:buNone/>
            </a:pPr>
            <a:r>
              <a:rPr sz="1100" b="0">
                <a:solidFill>
                  <a:srgbClr val="262626"/>
                </a:solidFill>
                <a:latin typeface="Arial"/>
                <a:ea typeface="Arial"/>
                <a:cs typeface="Arial"/>
              </a:rPr>
              <a:t>Selection and screening: Application, Interview, References, Enhanced DBS</a:t>
            </a:r>
          </a:p>
        </p:txBody>
      </p:sp>
    </p:spTree>
    <p:extLst>
      <p:ext uri="{BB962C8B-B14F-4D97-AF65-F5344CB8AC3E}">
        <p14:creationId xmlns:p14="http://schemas.microsoft.com/office/powerpoint/2010/main" val="4009884711"/>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6" name="Rectangle 5">
            <a:extLst xmlns:a="http://schemas.openxmlformats.org/drawingml/2006/main">
              <a:ext uri="{FF2B5EF4-FFF2-40B4-BE49-F238E27FC236}">
                <a16:creationId xmlns:a16="http://schemas.microsoft.com/office/drawing/2014/main" id="{E0D89B9A-B996-54D4-0A2E-C542B92813A0}"/>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0" name="TextBox 9">
            <a:extLst xmlns:a="http://schemas.openxmlformats.org/drawingml/2006/main">
              <a:ext uri="{FF2B5EF4-FFF2-40B4-BE49-F238E27FC236}">
                <a16:creationId xmlns:a16="http://schemas.microsoft.com/office/drawing/2014/main" id="{C0090BC4-37B0-73A9-1AA1-712F14316043}"/>
              </a:ext>
            </a:extLst>
          </p:cNvPr>
          <p:cNvSpPr>
            <a:spLocks xmlns:a="http://schemas.openxmlformats.org/drawingml/2006/main" noGrp="1"/>
          </p:cNvSpPr>
          <p:nvPr/>
        </p:nvSpPr>
        <p:spPr>
          <a:xfrm xmlns:a="http://schemas.openxmlformats.org/drawingml/2006/main">
            <a:off x="407865" y="735828"/>
            <a:ext cx="4176327"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OUR BEHAVIOURS</a:t>
            </a:r>
            <a:endParaRPr sz="2000">
              <a:solidFill>
                <a:srgbClr val="205D6C"/>
              </a:solidFill>
              <a:latin typeface="Arial"/>
              <a:ea typeface="Arial"/>
              <a:cs typeface="Arial"/>
            </a:endParaRP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sp>
        <p:nvSpPr>
          <p:cNvPr id="5" name="TextBox 4">
            <a:extLst xmlns:a="http://schemas.openxmlformats.org/drawingml/2006/main">
              <a:ext uri="{FF2B5EF4-FFF2-40B4-BE49-F238E27FC236}">
                <a16:creationId xmlns:a16="http://schemas.microsoft.com/office/drawing/2014/main" id="{53B0A8B0-A284-4C81-61C4-F94E3F82A072}"/>
              </a:ext>
            </a:extLst>
          </p:cNvPr>
          <p:cNvSpPr>
            <a:spLocks xmlns:a="http://schemas.openxmlformats.org/drawingml/2006/main" noGrp="1"/>
          </p:cNvSpPr>
          <p:nvPr/>
        </p:nvSpPr>
        <p:spPr>
          <a:xfrm xmlns:a="http://schemas.openxmlformats.org/drawingml/2006/main">
            <a:off x="436328" y="1576367"/>
            <a:ext cx="6084956" cy="986552"/>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100">
                <a:solidFill>
                  <a:schemeClr val="tx1">
                    <a:lumMod val="85000"/>
                    <a:lumOff val="15000"/>
                  </a:schemeClr>
                </a:solidFill>
                <a:latin typeface="Arial"/>
                <a:ea typeface="Arial"/>
                <a:cs typeface="Arial"/>
              </a:rPr>
              <a:t>Who we are at Catch22 is determined by ‘The How’ (our behaviours) and ‘The What’ (our capabilities and skills). Our Behaviour Framework (‘The How’) guides how we work, make decisions, and engage with others. It is important because it ensures our values are reflected in everything we do, helping us build trust, deliver consistently high-quality outcomes, and create a positive, inclusive workplace. </a:t>
            </a:r>
          </a:p>
        </p:txBody>
      </p:sp>
      <p:sp>
        <p:nvSpPr>
          <p:cNvPr id="19" name="Pie 18">
            <a:extLst xmlns:a="http://schemas.openxmlformats.org/drawingml/2006/main">
              <a:ext uri="{FF2B5EF4-FFF2-40B4-BE49-F238E27FC236}">
                <a16:creationId xmlns:a16="http://schemas.microsoft.com/office/drawing/2014/main" id="{D7DC95B3-7980-317C-DD02-B3012D161B50}"/>
              </a:ext>
            </a:extLst>
          </p:cNvPr>
          <p:cNvSpPr>
            <a:spLocks xmlns:a="http://schemas.openxmlformats.org/drawingml/2006/main" noGrp="1"/>
          </p:cNvSpPr>
          <p:nvPr/>
        </p:nvSpPr>
        <p:spPr>
          <a:xfrm xmlns:a="http://schemas.openxmlformats.org/drawingml/2006/main" rot="10800000">
            <a:off x="286932" y="3042007"/>
            <a:ext cx="6026716" cy="6026716"/>
          </a:xfrm>
          <a:prstGeom xmlns:a="http://schemas.openxmlformats.org/drawingml/2006/main" prst="pie">
            <a:avLst>
              <a:gd name="adj1" fmla="val 0"/>
              <a:gd name="adj2" fmla="val 5400000"/>
            </a:avLst>
          </a:prstGeom>
          <a:solidFill xmlns:a="http://schemas.openxmlformats.org/drawingml/2006/main">
            <a:schemeClr val="bg1"/>
          </a:solidFill>
          <a:ln xmlns:a="http://schemas.openxmlformats.org/drawingml/2006/main">
            <a:solidFill>
              <a:srgbClr val="FBCC00"/>
            </a:solid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bg1"/>
              </a:solidFill>
              <a:highlight>
                <a:srgbClr val="FBCC00"/>
              </a:highlight>
            </a:endParaRPr>
          </a:p>
        </p:txBody>
      </p:sp>
      <p:sp>
        <p:nvSpPr>
          <p:cNvPr id="20" name="Pie 19">
            <a:extLst xmlns:a="http://schemas.openxmlformats.org/drawingml/2006/main">
              <a:ext uri="{FF2B5EF4-FFF2-40B4-BE49-F238E27FC236}">
                <a16:creationId xmlns:a16="http://schemas.microsoft.com/office/drawing/2014/main" id="{25982E28-DDD6-A03F-2137-F64FE509E95E}"/>
              </a:ext>
            </a:extLst>
          </p:cNvPr>
          <p:cNvSpPr>
            <a:spLocks xmlns:a="http://schemas.openxmlformats.org/drawingml/2006/main" noGrp="1"/>
          </p:cNvSpPr>
          <p:nvPr/>
        </p:nvSpPr>
        <p:spPr>
          <a:xfrm xmlns:a="http://schemas.openxmlformats.org/drawingml/2006/main" rot="16200000">
            <a:off x="875416" y="3042007"/>
            <a:ext cx="6026716" cy="6026716"/>
          </a:xfrm>
          <a:prstGeom xmlns:a="http://schemas.openxmlformats.org/drawingml/2006/main" prst="pie">
            <a:avLst>
              <a:gd name="adj1" fmla="val 0"/>
              <a:gd name="adj2" fmla="val 5400000"/>
            </a:avLst>
          </a:prstGeom>
          <a:solidFill xmlns:a="http://schemas.openxmlformats.org/drawingml/2006/main">
            <a:schemeClr val="bg1"/>
          </a:solidFill>
          <a:ln xmlns:a="http://schemas.openxmlformats.org/drawingml/2006/main">
            <a:solidFill>
              <a:srgbClr val="3899B5"/>
            </a:solid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bg1"/>
              </a:solidFill>
              <a:highlight>
                <a:srgbClr val="FBCC00"/>
              </a:highlight>
            </a:endParaRPr>
          </a:p>
        </p:txBody>
      </p:sp>
      <p:sp>
        <p:nvSpPr>
          <p:cNvPr id="22" name="Pie 21">
            <a:extLst xmlns:a="http://schemas.openxmlformats.org/drawingml/2006/main">
              <a:ext uri="{FF2B5EF4-FFF2-40B4-BE49-F238E27FC236}">
                <a16:creationId xmlns:a16="http://schemas.microsoft.com/office/drawing/2014/main" id="{80B2422A-2535-BD7F-3883-90E1508D90C6}"/>
              </a:ext>
            </a:extLst>
          </p:cNvPr>
          <p:cNvSpPr>
            <a:spLocks xmlns:a="http://schemas.openxmlformats.org/drawingml/2006/main" noGrp="1"/>
          </p:cNvSpPr>
          <p:nvPr/>
        </p:nvSpPr>
        <p:spPr>
          <a:xfrm xmlns:a="http://schemas.openxmlformats.org/drawingml/2006/main">
            <a:off x="875416" y="3665214"/>
            <a:ext cx="6026716" cy="6026716"/>
          </a:xfrm>
          <a:prstGeom xmlns:a="http://schemas.openxmlformats.org/drawingml/2006/main" prst="pie">
            <a:avLst>
              <a:gd name="adj1" fmla="val 0"/>
              <a:gd name="adj2" fmla="val 5400000"/>
            </a:avLst>
          </a:prstGeom>
          <a:solidFill xmlns:a="http://schemas.openxmlformats.org/drawingml/2006/main">
            <a:schemeClr val="bg1"/>
          </a:solidFill>
          <a:ln xmlns:a="http://schemas.openxmlformats.org/drawingml/2006/main">
            <a:solidFill>
              <a:srgbClr val="205D6C"/>
            </a:solid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bg1"/>
              </a:solidFill>
              <a:highlight>
                <a:srgbClr val="FBCC00"/>
              </a:highlight>
            </a:endParaRPr>
          </a:p>
        </p:txBody>
      </p:sp>
      <p:sp>
        <p:nvSpPr>
          <p:cNvPr id="21" name="Pie 20">
            <a:extLst xmlns:a="http://schemas.openxmlformats.org/drawingml/2006/main">
              <a:ext uri="{FF2B5EF4-FFF2-40B4-BE49-F238E27FC236}">
                <a16:creationId xmlns:a16="http://schemas.microsoft.com/office/drawing/2014/main" id="{B3BF9DB0-FFE1-2898-1D65-E57622A7A183}"/>
              </a:ext>
            </a:extLst>
          </p:cNvPr>
          <p:cNvSpPr>
            <a:spLocks xmlns:a="http://schemas.openxmlformats.org/drawingml/2006/main" noGrp="1"/>
          </p:cNvSpPr>
          <p:nvPr/>
        </p:nvSpPr>
        <p:spPr>
          <a:xfrm xmlns:a="http://schemas.openxmlformats.org/drawingml/2006/main" rot="5400000">
            <a:off x="286931" y="3665214"/>
            <a:ext cx="6026716" cy="6026716"/>
          </a:xfrm>
          <a:prstGeom xmlns:a="http://schemas.openxmlformats.org/drawingml/2006/main" prst="pie">
            <a:avLst>
              <a:gd name="adj1" fmla="val 0"/>
              <a:gd name="adj2" fmla="val 5400000"/>
            </a:avLst>
          </a:prstGeom>
          <a:solidFill xmlns:a="http://schemas.openxmlformats.org/drawingml/2006/main">
            <a:schemeClr val="bg1"/>
          </a:solidFill>
          <a:ln xmlns:a="http://schemas.openxmlformats.org/drawingml/2006/main">
            <a:solidFill>
              <a:srgbClr val="F18700"/>
            </a:solid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bg1"/>
              </a:solidFill>
              <a:highlight>
                <a:srgbClr val="FBCC00"/>
              </a:highlight>
            </a:endParaRPr>
          </a:p>
        </p:txBody>
      </p:sp>
      <p:sp>
        <p:nvSpPr>
          <p:cNvPr id="14" name="Pie 13">
            <a:extLst xmlns:a="http://schemas.openxmlformats.org/drawingml/2006/main">
              <a:ext uri="{FF2B5EF4-FFF2-40B4-BE49-F238E27FC236}">
                <a16:creationId xmlns:a16="http://schemas.microsoft.com/office/drawing/2014/main" id="{56FB59D3-76BA-C365-483D-8F252D088AF5}"/>
              </a:ext>
            </a:extLst>
          </p:cNvPr>
          <p:cNvSpPr>
            <a:spLocks xmlns:a="http://schemas.openxmlformats.org/drawingml/2006/main" noGrp="1"/>
          </p:cNvSpPr>
          <p:nvPr/>
        </p:nvSpPr>
        <p:spPr>
          <a:xfrm xmlns:a="http://schemas.openxmlformats.org/drawingml/2006/main">
            <a:off x="2456305" y="5246102"/>
            <a:ext cx="2864939" cy="2864939"/>
          </a:xfrm>
          <a:prstGeom xmlns:a="http://schemas.openxmlformats.org/drawingml/2006/main" prst="pie">
            <a:avLst>
              <a:gd name="adj1" fmla="val 0"/>
              <a:gd name="adj2" fmla="val 5400000"/>
            </a:avLst>
          </a:prstGeom>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tx1"/>
              </a:solidFill>
            </a:endParaRPr>
          </a:p>
        </p:txBody>
      </p:sp>
      <p:sp>
        <p:nvSpPr>
          <p:cNvPr id="15" name="Pie 14">
            <a:extLst xmlns:a="http://schemas.openxmlformats.org/drawingml/2006/main">
              <a:ext uri="{FF2B5EF4-FFF2-40B4-BE49-F238E27FC236}">
                <a16:creationId xmlns:a16="http://schemas.microsoft.com/office/drawing/2014/main" id="{10AE1874-828B-51BD-DE37-9A87856610AD}"/>
              </a:ext>
            </a:extLst>
          </p:cNvPr>
          <p:cNvSpPr>
            <a:spLocks xmlns:a="http://schemas.openxmlformats.org/drawingml/2006/main" noGrp="1"/>
          </p:cNvSpPr>
          <p:nvPr/>
        </p:nvSpPr>
        <p:spPr>
          <a:xfrm xmlns:a="http://schemas.openxmlformats.org/drawingml/2006/main" rot="10800000">
            <a:off x="1882110" y="4620274"/>
            <a:ext cx="2864939" cy="2864939"/>
          </a:xfrm>
          <a:prstGeom xmlns:a="http://schemas.openxmlformats.org/drawingml/2006/main" prst="pie">
            <a:avLst>
              <a:gd name="adj1" fmla="val 0"/>
              <a:gd name="adj2" fmla="val 5400000"/>
            </a:avLst>
          </a:prstGeom>
          <a:solidFill xmlns:a="http://schemas.openxmlformats.org/drawingml/2006/main">
            <a:srgbClr val="FBCC00"/>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tx1"/>
              </a:solidFill>
            </a:endParaRPr>
          </a:p>
        </p:txBody>
      </p:sp>
      <p:sp>
        <p:nvSpPr>
          <p:cNvPr id="16" name="Pie 15">
            <a:extLst xmlns:a="http://schemas.openxmlformats.org/drawingml/2006/main">
              <a:ext uri="{FF2B5EF4-FFF2-40B4-BE49-F238E27FC236}">
                <a16:creationId xmlns:a16="http://schemas.microsoft.com/office/drawing/2014/main" id="{97418FC1-A216-8AB7-263F-76ABE9ED4FEB}"/>
              </a:ext>
            </a:extLst>
          </p:cNvPr>
          <p:cNvSpPr>
            <a:spLocks xmlns:a="http://schemas.openxmlformats.org/drawingml/2006/main" noGrp="1"/>
          </p:cNvSpPr>
          <p:nvPr/>
        </p:nvSpPr>
        <p:spPr>
          <a:xfrm xmlns:a="http://schemas.openxmlformats.org/drawingml/2006/main" rot="16200000">
            <a:off x="2453523" y="4625918"/>
            <a:ext cx="2864939" cy="2864939"/>
          </a:xfrm>
          <a:prstGeom xmlns:a="http://schemas.openxmlformats.org/drawingml/2006/main" prst="pie">
            <a:avLst>
              <a:gd name="adj1" fmla="val 0"/>
              <a:gd name="adj2" fmla="val 5400000"/>
            </a:avLst>
          </a:prstGeom>
          <a:solidFill xmlns:a="http://schemas.openxmlformats.org/drawingml/2006/main">
            <a:srgbClr val="3899B5"/>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tx1"/>
              </a:solidFill>
            </a:endParaRPr>
          </a:p>
        </p:txBody>
      </p:sp>
      <p:sp>
        <p:nvSpPr>
          <p:cNvPr id="17" name="Pie 16">
            <a:extLst xmlns:a="http://schemas.openxmlformats.org/drawingml/2006/main">
              <a:ext uri="{FF2B5EF4-FFF2-40B4-BE49-F238E27FC236}">
                <a16:creationId xmlns:a16="http://schemas.microsoft.com/office/drawing/2014/main" id="{C3897E34-8AC9-FD5F-C6D2-058D52C77B20}"/>
              </a:ext>
            </a:extLst>
          </p:cNvPr>
          <p:cNvSpPr>
            <a:spLocks xmlns:a="http://schemas.openxmlformats.org/drawingml/2006/main" noGrp="1"/>
          </p:cNvSpPr>
          <p:nvPr/>
        </p:nvSpPr>
        <p:spPr>
          <a:xfrm xmlns:a="http://schemas.openxmlformats.org/drawingml/2006/main" rot="5400000">
            <a:off x="1882109" y="5246102"/>
            <a:ext cx="2864939" cy="2864939"/>
          </a:xfrm>
          <a:prstGeom xmlns:a="http://schemas.openxmlformats.org/drawingml/2006/main" prst="pie">
            <a:avLst>
              <a:gd name="adj1" fmla="val 0"/>
              <a:gd name="adj2" fmla="val 5400000"/>
            </a:avLst>
          </a:prstGeom>
          <a:solidFill xmlns:a="http://schemas.openxmlformats.org/drawingml/2006/main">
            <a:srgbClr val="F18700"/>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solidFill>
                <a:schemeClr val="tx1"/>
              </a:solidFill>
            </a:endParaRPr>
          </a:p>
        </p:txBody>
      </p:sp>
      <p:sp>
        <p:nvSpPr>
          <p:cNvPr id="18" name="Oval 17">
            <a:extLst xmlns:a="http://schemas.openxmlformats.org/drawingml/2006/main">
              <a:ext uri="{FF2B5EF4-FFF2-40B4-BE49-F238E27FC236}">
                <a16:creationId xmlns:a16="http://schemas.microsoft.com/office/drawing/2014/main" id="{700AEBC0-A63E-96D8-C4FE-9577A99533FE}"/>
              </a:ext>
            </a:extLst>
          </p:cNvPr>
          <p:cNvSpPr>
            <a:spLocks xmlns:a="http://schemas.openxmlformats.org/drawingml/2006/main" noGrp="1"/>
          </p:cNvSpPr>
          <p:nvPr/>
        </p:nvSpPr>
        <p:spPr>
          <a:xfrm xmlns:a="http://schemas.openxmlformats.org/drawingml/2006/main">
            <a:off x="3045445" y="5781484"/>
            <a:ext cx="1119052" cy="1119053"/>
          </a:xfrm>
          <a:prstGeom xmlns:a="http://schemas.openxmlformats.org/drawingml/2006/main" prst="ellipse">
            <a:avLst/>
          </a:prstGeom>
          <a:solidFill xmlns:a="http://schemas.openxmlformats.org/drawingml/2006/main">
            <a:schemeClr val="tx1">
              <a:lumMod val="85000"/>
              <a:lumOff val="15000"/>
            </a:schemeClr>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24" name="TextBox 23">
            <a:extLst xmlns:a="http://schemas.openxmlformats.org/drawingml/2006/main">
              <a:ext uri="{FF2B5EF4-FFF2-40B4-BE49-F238E27FC236}">
                <a16:creationId xmlns:a16="http://schemas.microsoft.com/office/drawing/2014/main" id="{0B542666-2471-D45C-9763-22254ABDC724}"/>
              </a:ext>
            </a:extLst>
          </p:cNvPr>
          <p:cNvSpPr>
            <a:spLocks xmlns:a="http://schemas.openxmlformats.org/drawingml/2006/main" noGrp="1"/>
          </p:cNvSpPr>
          <p:nvPr/>
        </p:nvSpPr>
        <p:spPr>
          <a:xfrm xmlns:a="http://schemas.openxmlformats.org/drawingml/2006/main">
            <a:off x="3039521" y="6140955"/>
            <a:ext cx="1119052" cy="369332"/>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gn="ctr">
              <a:buNone/>
            </a:pPr>
            <a:r>
              <a:rPr b="1">
                <a:solidFill>
                  <a:schemeClr val="bg1"/>
                </a:solidFill>
                <a:latin typeface="Arial"/>
                <a:ea typeface="Arial"/>
                <a:cs typeface="Arial"/>
              </a:rPr>
              <a:t>VALUES</a:t>
            </a:r>
          </a:p>
        </p:txBody>
      </p:sp>
      <p:sp>
        <p:nvSpPr>
          <p:cNvPr id="26" name="TextBox 25">
            <a:extLst xmlns:a="http://schemas.openxmlformats.org/drawingml/2006/main">
              <a:ext uri="{FF2B5EF4-FFF2-40B4-BE49-F238E27FC236}">
                <a16:creationId xmlns:a16="http://schemas.microsoft.com/office/drawing/2014/main" id="{6DA359E3-1682-0C01-59B9-8A03DE322561}"/>
              </a:ext>
            </a:extLst>
          </p:cNvPr>
          <p:cNvSpPr>
            <a:spLocks xmlns:a="http://schemas.openxmlformats.org/drawingml/2006/main" noGrp="1"/>
          </p:cNvSpPr>
          <p:nvPr/>
        </p:nvSpPr>
        <p:spPr>
          <a:xfrm xmlns:a="http://schemas.openxmlformats.org/drawingml/2006/main" rot="18939463">
            <a:off x="402454" y="4029759"/>
            <a:ext cx="3064396" cy="101566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1200" b="0" i="0" u="none" strike="noStrike">
                <a:solidFill>
                  <a:schemeClr val="tx1">
                    <a:lumMod val="85000"/>
                    <a:lumOff val="15000"/>
                  </a:schemeClr>
                </a:solidFill>
                <a:latin typeface="Arial"/>
                <a:ea typeface="Arial"/>
                <a:cs typeface="Arial"/>
              </a:rPr>
              <a:t>We recognise and understand the impact of our emotions on others, empathise with their perspectives, build relationships, adapt to their needs, appreciate diverse backgrounds and show kindness.</a:t>
            </a:r>
            <a:endParaRPr sz="1200">
              <a:solidFill>
                <a:schemeClr val="tx1">
                  <a:lumMod val="85000"/>
                  <a:lumOff val="15000"/>
                </a:schemeClr>
              </a:solidFill>
              <a:latin typeface="Arial"/>
              <a:ea typeface="Arial"/>
              <a:cs typeface="Arial"/>
            </a:endParaRPr>
          </a:p>
        </p:txBody>
      </p:sp>
      <p:sp>
        <p:nvSpPr>
          <p:cNvPr id="27" name="TextBox 26">
            <a:extLst xmlns:a="http://schemas.openxmlformats.org/drawingml/2006/main">
              <a:ext uri="{FF2B5EF4-FFF2-40B4-BE49-F238E27FC236}">
                <a16:creationId xmlns:a16="http://schemas.microsoft.com/office/drawing/2014/main" id="{16A58410-A61B-030F-B5F9-35946895424B}"/>
              </a:ext>
            </a:extLst>
          </p:cNvPr>
          <p:cNvSpPr>
            <a:spLocks xmlns:a="http://schemas.openxmlformats.org/drawingml/2006/main" noGrp="1"/>
          </p:cNvSpPr>
          <p:nvPr/>
        </p:nvSpPr>
        <p:spPr>
          <a:xfrm xmlns:a="http://schemas.openxmlformats.org/drawingml/2006/main" rot="2769682">
            <a:off x="3887382" y="4107221"/>
            <a:ext cx="3064396" cy="120032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1200" b="0" i="0" u="none" strike="noStrike">
                <a:solidFill>
                  <a:schemeClr val="tx1">
                    <a:lumMod val="85000"/>
                    <a:lumOff val="15000"/>
                  </a:schemeClr>
                </a:solidFill>
                <a:latin typeface="Arial"/>
                <a:ea typeface="Arial"/>
                <a:cs typeface="Arial"/>
              </a:rPr>
              <a:t>We know our strengths and weaknesses, communicate proactively about obstacles, meet client needs professionally, share knowledge under pressure, and support students and service users in achieving their goals.</a:t>
            </a:r>
            <a:endParaRPr sz="1200">
              <a:solidFill>
                <a:schemeClr val="tx1">
                  <a:lumMod val="85000"/>
                  <a:lumOff val="15000"/>
                </a:schemeClr>
              </a:solidFill>
              <a:latin typeface="Arial"/>
              <a:ea typeface="Arial"/>
              <a:cs typeface="Arial"/>
            </a:endParaRPr>
          </a:p>
        </p:txBody>
      </p:sp>
      <p:sp>
        <p:nvSpPr>
          <p:cNvPr id="28" name="TextBox 27">
            <a:extLst xmlns:a="http://schemas.openxmlformats.org/drawingml/2006/main">
              <a:ext uri="{FF2B5EF4-FFF2-40B4-BE49-F238E27FC236}">
                <a16:creationId xmlns:a16="http://schemas.microsoft.com/office/drawing/2014/main" id="{E20E41C7-0E75-6712-E064-D8773D10D376}"/>
              </a:ext>
            </a:extLst>
          </p:cNvPr>
          <p:cNvSpPr>
            <a:spLocks xmlns:a="http://schemas.openxmlformats.org/drawingml/2006/main" noGrp="1"/>
          </p:cNvSpPr>
          <p:nvPr/>
        </p:nvSpPr>
        <p:spPr>
          <a:xfrm xmlns:a="http://schemas.openxmlformats.org/drawingml/2006/main" rot="2769682">
            <a:off x="334232" y="7586191"/>
            <a:ext cx="3064396" cy="120032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1200" b="0" i="0" u="none" strike="noStrike">
                <a:solidFill>
                  <a:schemeClr val="tx1">
                    <a:lumMod val="85000"/>
                    <a:lumOff val="15000"/>
                  </a:schemeClr>
                </a:solidFill>
                <a:latin typeface="Arial"/>
                <a:ea typeface="Arial"/>
                <a:cs typeface="Arial"/>
              </a:rPr>
              <a:t>We work cooperatively to ensure a high standard of service delivery, support and collaborate with colleagues and partners, engage stakeholders appropriately, value contributions and build local support networks.</a:t>
            </a:r>
            <a:endParaRPr sz="1200">
              <a:solidFill>
                <a:schemeClr val="tx1">
                  <a:lumMod val="85000"/>
                  <a:lumOff val="15000"/>
                </a:schemeClr>
              </a:solidFill>
              <a:latin typeface="Arial"/>
              <a:ea typeface="Arial"/>
              <a:cs typeface="Arial"/>
            </a:endParaRPr>
          </a:p>
        </p:txBody>
      </p:sp>
      <p:sp>
        <p:nvSpPr>
          <p:cNvPr id="29" name="TextBox 28">
            <a:extLst xmlns:a="http://schemas.openxmlformats.org/drawingml/2006/main">
              <a:ext uri="{FF2B5EF4-FFF2-40B4-BE49-F238E27FC236}">
                <a16:creationId xmlns:a16="http://schemas.microsoft.com/office/drawing/2014/main" id="{76E00287-1A97-8BC0-725D-967E44B1BD44}"/>
              </a:ext>
            </a:extLst>
          </p:cNvPr>
          <p:cNvSpPr>
            <a:spLocks xmlns:a="http://schemas.openxmlformats.org/drawingml/2006/main" noGrp="1"/>
          </p:cNvSpPr>
          <p:nvPr/>
        </p:nvSpPr>
        <p:spPr>
          <a:xfrm xmlns:a="http://schemas.openxmlformats.org/drawingml/2006/main" rot="18939463">
            <a:off x="3903487" y="7510877"/>
            <a:ext cx="3064396" cy="1200329"/>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r>
              <a:rPr sz="1200" b="0" i="0" u="none" strike="noStrike">
                <a:solidFill>
                  <a:schemeClr val="tx1">
                    <a:lumMod val="85000"/>
                    <a:lumOff val="15000"/>
                  </a:schemeClr>
                </a:solidFill>
                <a:latin typeface="Arial"/>
                <a:ea typeface="Arial"/>
                <a:cs typeface="Arial"/>
              </a:rPr>
              <a:t>We listen without judgement, propose improvements, embrace new ways of working, use challenges to find creative solutions, turn difficult situations into opportunities and engage collaboratively with other areas of the organisation.</a:t>
            </a:r>
            <a:endParaRPr sz="1200">
              <a:solidFill>
                <a:schemeClr val="tx1">
                  <a:lumMod val="85000"/>
                  <a:lumOff val="15000"/>
                </a:schemeClr>
              </a:solidFill>
              <a:latin typeface="Arial"/>
              <a:ea typeface="Arial"/>
              <a:cs typeface="Arial"/>
            </a:endParaRPr>
          </a:p>
        </p:txBody>
      </p:sp>
      <p:pic>
        <p:nvPicPr>
          <p:cNvPr id="39" name="Graphic 38">
            <a:extLst xmlns:a="http://schemas.openxmlformats.org/drawingml/2006/main">
              <a:ext uri="{FF2B5EF4-FFF2-40B4-BE49-F238E27FC236}">
                <a16:creationId xmlns:a16="http://schemas.microsoft.com/office/drawing/2014/main" id="{63CB3397-A488-44DA-95C7-5AFB9DD8B197}"/>
              </a:ext>
            </a:extLst>
          </p:cNvPr>
          <p:cNvPicPr>
            <a:picLocks xmlns:a="http://schemas.openxmlformats.org/drawingml/2006/main" noChangeAspect="1"/>
          </p:cNvPicPr>
          <p:nvPr/>
        </p:nvPicPr>
        <p:blipFill>
          <a:blip xmlns:r="http://schemas.openxmlformats.org/officeDocument/2006/relationships" xmlns:a="http://schemas.openxmlformats.org/drawingml/2006/main" r:embed="Ra286f6f0185c4c6d">
            <a:extLst>
              <a:ext uri="{96DAC541-7B7A-43D3-8B79-37D633B846F1}">
                <asvg:svgBlip xmlns:asvg="http://schemas.microsoft.com/office/drawing/2016/SVG/main" r:embed="R421ad10a67ca423b"/>
              </a:ext>
            </a:extLst>
          </a:blip>
          <a:stretch xmlns:a="http://schemas.openxmlformats.org/drawingml/2006/main">
            <a:fillRect l="0" t="0" r="0" b="0"/>
          </a:stretch>
        </p:blipFill>
        <p:spPr>
          <a:xfrm xmlns:a="http://schemas.openxmlformats.org/drawingml/2006/main">
            <a:off x="4064472" y="6744868"/>
            <a:ext cx="1102730" cy="1102730"/>
          </a:xfrm>
          <a:prstGeom xmlns:a="http://schemas.openxmlformats.org/drawingml/2006/main" prst="rect">
            <a:avLst/>
          </a:prstGeom>
        </p:spPr>
      </p:pic>
      <p:pic>
        <p:nvPicPr>
          <p:cNvPr id="41" name="Graphic 40">
            <a:extLst xmlns:a="http://schemas.openxmlformats.org/drawingml/2006/main">
              <a:ext uri="{FF2B5EF4-FFF2-40B4-BE49-F238E27FC236}">
                <a16:creationId xmlns:a16="http://schemas.microsoft.com/office/drawing/2014/main" id="{C6D298F7-4A25-4A64-8C5A-A9A298FE5649}"/>
              </a:ext>
            </a:extLst>
          </p:cNvPr>
          <p:cNvPicPr>
            <a:picLocks xmlns:a="http://schemas.openxmlformats.org/drawingml/2006/main" noChangeAspect="1"/>
          </p:cNvPicPr>
          <p:nvPr/>
        </p:nvPicPr>
        <p:blipFill>
          <a:blip xmlns:r="http://schemas.openxmlformats.org/officeDocument/2006/relationships" xmlns:a="http://schemas.openxmlformats.org/drawingml/2006/main" r:embed="R7a9f953d3c004b69">
            <a:extLst>
              <a:ext uri="{96DAC541-7B7A-43D3-8B79-37D633B846F1}">
                <asvg:svgBlip xmlns:asvg="http://schemas.microsoft.com/office/drawing/2016/SVG/main" r:embed="R16645edbf4234d1e"/>
              </a:ext>
            </a:extLst>
          </a:blip>
          <a:stretch xmlns:a="http://schemas.openxmlformats.org/drawingml/2006/main">
            <a:fillRect l="0" t="0" r="0" b="0"/>
          </a:stretch>
        </p:blipFill>
        <p:spPr>
          <a:xfrm xmlns:a="http://schemas.openxmlformats.org/drawingml/2006/main">
            <a:off x="2170964" y="6816996"/>
            <a:ext cx="1151448" cy="1151448"/>
          </a:xfrm>
          <a:prstGeom xmlns:a="http://schemas.openxmlformats.org/drawingml/2006/main" prst="rect">
            <a:avLst/>
          </a:prstGeom>
        </p:spPr>
      </p:pic>
      <p:pic>
        <p:nvPicPr>
          <p:cNvPr id="43" name="Graphic 42">
            <a:extLst xmlns:a="http://schemas.openxmlformats.org/drawingml/2006/main">
              <a:ext uri="{FF2B5EF4-FFF2-40B4-BE49-F238E27FC236}">
                <a16:creationId xmlns:a16="http://schemas.microsoft.com/office/drawing/2014/main" id="{30BAB8A8-B65A-4518-B5F5-682FD842A345}"/>
              </a:ext>
            </a:extLst>
          </p:cNvPr>
          <p:cNvPicPr>
            <a:picLocks xmlns:a="http://schemas.openxmlformats.org/drawingml/2006/main" noChangeAspect="1"/>
          </p:cNvPicPr>
          <p:nvPr/>
        </p:nvPicPr>
        <p:blipFill>
          <a:blip xmlns:r="http://schemas.openxmlformats.org/officeDocument/2006/relationships" xmlns:a="http://schemas.openxmlformats.org/drawingml/2006/main" r:embed="R69a2c1382dbb43f9">
            <a:extLst>
              <a:ext uri="{96DAC541-7B7A-43D3-8B79-37D633B846F1}">
                <asvg:svgBlip xmlns:asvg="http://schemas.microsoft.com/office/drawing/2016/SVG/main" r:embed="R490ae346ef574ba9"/>
              </a:ext>
            </a:extLst>
          </a:blip>
          <a:stretch xmlns:a="http://schemas.openxmlformats.org/drawingml/2006/main">
            <a:fillRect l="0" t="0" r="0" b="0"/>
          </a:stretch>
        </p:blipFill>
        <p:spPr>
          <a:xfrm xmlns:a="http://schemas.openxmlformats.org/drawingml/2006/main" rot="16886946">
            <a:off x="3979690" y="4870426"/>
            <a:ext cx="1201414" cy="1201414"/>
          </a:xfrm>
          <a:prstGeom xmlns:a="http://schemas.openxmlformats.org/drawingml/2006/main" prst="rect">
            <a:avLst/>
          </a:prstGeom>
        </p:spPr>
      </p:pic>
      <p:pic>
        <p:nvPicPr>
          <p:cNvPr id="45" name="Graphic 44">
            <a:extLst xmlns:a="http://schemas.openxmlformats.org/drawingml/2006/main">
              <a:ext uri="{FF2B5EF4-FFF2-40B4-BE49-F238E27FC236}">
                <a16:creationId xmlns:a16="http://schemas.microsoft.com/office/drawing/2014/main" id="{E63AB602-70B6-4804-AC1D-695790EB2AD7}"/>
              </a:ext>
            </a:extLst>
          </p:cNvPr>
          <p:cNvPicPr>
            <a:picLocks xmlns:a="http://schemas.openxmlformats.org/drawingml/2006/main" noChangeAspect="1"/>
          </p:cNvPicPr>
          <p:nvPr/>
        </p:nvPicPr>
        <p:blipFill>
          <a:blip xmlns:r="http://schemas.openxmlformats.org/officeDocument/2006/relationships" xmlns:a="http://schemas.openxmlformats.org/drawingml/2006/main" r:embed="R5a5dd252cf574070">
            <a:extLst>
              <a:ext uri="{96DAC541-7B7A-43D3-8B79-37D633B846F1}">
                <asvg:svgBlip xmlns:asvg="http://schemas.microsoft.com/office/drawing/2016/SVG/main" r:embed="R952fdf57d4664841"/>
              </a:ext>
            </a:extLst>
          </a:blip>
          <a:stretch xmlns:a="http://schemas.openxmlformats.org/drawingml/2006/main">
            <a:fillRect l="0" t="0" r="0" b="0"/>
          </a:stretch>
        </p:blipFill>
        <p:spPr>
          <a:xfrm xmlns:a="http://schemas.openxmlformats.org/drawingml/2006/main">
            <a:off x="2113057" y="4885532"/>
            <a:ext cx="1099702" cy="1099702"/>
          </a:xfrm>
          <a:prstGeom xmlns:a="http://schemas.openxmlformats.org/drawingml/2006/main" prst="rect">
            <a:avLst/>
          </a:prstGeom>
        </p:spPr>
      </p:pic>
      <p:sp>
        <p:nvSpPr>
          <p:cNvPr id="46" name="Rectangle 45">
            <a:extLst xmlns:a="http://schemas.openxmlformats.org/drawingml/2006/main">
              <a:ext uri="{FF2B5EF4-FFF2-40B4-BE49-F238E27FC236}">
                <a16:creationId xmlns:a16="http://schemas.microsoft.com/office/drawing/2014/main" id="{9EE9AD75-BA04-5041-75E6-D983BD88C2BB}"/>
              </a:ext>
            </a:extLst>
          </p:cNvPr>
          <p:cNvSpPr>
            <a:spLocks xmlns:a="http://schemas.openxmlformats.org/drawingml/2006/main" noGrp="1"/>
          </p:cNvSpPr>
          <p:nvPr/>
        </p:nvSpPr>
        <p:spPr>
          <a:xfrm xmlns:a="http://schemas.openxmlformats.org/drawingml/2006/main">
            <a:off x="200866" y="6035610"/>
            <a:ext cx="2601739" cy="430887"/>
          </a:xfrm>
          <a:prstGeom xmlns:a="http://schemas.openxmlformats.org/drawingml/2006/main" prst="rect">
            <a:avLst/>
          </a:prstGeom>
          <a:noFill xmlns:a="http://schemas.openxmlformats.org/drawingml/2006/main"/>
        </p:spPr>
        <p:txBody>
          <a:bodyPr xmlns:a="http://schemas.openxmlformats.org/drawingml/2006/main" wrap="none" lIns="91440" tIns="45720" rIns="91440" bIns="45720">
            <a:spAutoFit/>
          </a:bodyPr>
          <a:lstStyle xmlns:a="http://schemas.openxmlformats.org/drawingml/2006/main"/>
          <a:p xmlns:a="http://schemas.openxmlformats.org/drawingml/2006/main">
            <a:pPr algn="ctr">
              <a:buNone/>
            </a:pPr>
            <a:r>
              <a:rPr sz="2200" b="0" cap="none" spc="0">
                <a:ln w="0"/>
                <a:solidFill>
                  <a:srgbClr val="FBCC00"/>
                </a:solidFill>
                <a:effectLst>
                  <a:outerShdw blurRad="38100" dist="19050" dir="2700000" algn="tl" rotWithShape="0">
                    <a:schemeClr val="dk1">
                      <a:alpha val="40000"/>
                    </a:schemeClr>
                  </a:outerShdw>
                </a:effectLst>
                <a:latin typeface="Arial"/>
                <a:ea typeface="Arial"/>
                <a:cs typeface="Arial"/>
              </a:rPr>
              <a:t>COMPASSIONATE</a:t>
            </a:r>
          </a:p>
        </p:txBody>
      </p:sp>
      <p:sp>
        <p:nvSpPr>
          <p:cNvPr id="48" name="Rectangle 47">
            <a:extLst xmlns:a="http://schemas.openxmlformats.org/drawingml/2006/main">
              <a:ext uri="{FF2B5EF4-FFF2-40B4-BE49-F238E27FC236}">
                <a16:creationId xmlns:a16="http://schemas.microsoft.com/office/drawing/2014/main" id="{7C8E5CDB-BA1C-864B-08AF-83625887D167}"/>
              </a:ext>
            </a:extLst>
          </p:cNvPr>
          <p:cNvSpPr>
            <a:spLocks xmlns:a="http://schemas.openxmlformats.org/drawingml/2006/main" noGrp="1"/>
          </p:cNvSpPr>
          <p:nvPr/>
        </p:nvSpPr>
        <p:spPr>
          <a:xfrm xmlns:a="http://schemas.openxmlformats.org/drawingml/2006/main" rot="16200000">
            <a:off x="2847351" y="3582130"/>
            <a:ext cx="1672254" cy="430887"/>
          </a:xfrm>
          <a:prstGeom xmlns:a="http://schemas.openxmlformats.org/drawingml/2006/main" prst="rect">
            <a:avLst/>
          </a:prstGeom>
          <a:noFill xmlns:a="http://schemas.openxmlformats.org/drawingml/2006/main"/>
        </p:spPr>
        <p:txBody>
          <a:bodyPr xmlns:a="http://schemas.openxmlformats.org/drawingml/2006/main" wrap="none" lIns="91440" tIns="45720" rIns="91440" bIns="45720">
            <a:spAutoFit/>
          </a:bodyPr>
          <a:lstStyle xmlns:a="http://schemas.openxmlformats.org/drawingml/2006/main"/>
          <a:p xmlns:a="http://schemas.openxmlformats.org/drawingml/2006/main">
            <a:pPr algn="ctr">
              <a:buNone/>
            </a:pPr>
            <a:r>
              <a:rPr sz="2200" b="0" cap="none" spc="0">
                <a:ln w="0"/>
                <a:solidFill>
                  <a:srgbClr val="3899B5"/>
                </a:solidFill>
                <a:effectLst>
                  <a:outerShdw blurRad="38100" dist="19050" dir="2700000" algn="tl" rotWithShape="0">
                    <a:schemeClr val="dk1">
                      <a:alpha val="40000"/>
                    </a:schemeClr>
                  </a:outerShdw>
                </a:effectLst>
                <a:latin typeface="Arial"/>
                <a:ea typeface="Arial"/>
                <a:cs typeface="Arial"/>
              </a:rPr>
              <a:t>EMPOWER</a:t>
            </a:r>
          </a:p>
        </p:txBody>
      </p:sp>
      <p:sp>
        <p:nvSpPr>
          <p:cNvPr id="49" name="Rectangle 48">
            <a:extLst xmlns:a="http://schemas.openxmlformats.org/drawingml/2006/main">
              <a:ext uri="{FF2B5EF4-FFF2-40B4-BE49-F238E27FC236}">
                <a16:creationId xmlns:a16="http://schemas.microsoft.com/office/drawing/2014/main" id="{1684B5A3-7D42-D97F-4D5F-62AA56570F95}"/>
              </a:ext>
            </a:extLst>
          </p:cNvPr>
          <p:cNvSpPr>
            <a:spLocks xmlns:a="http://schemas.openxmlformats.org/drawingml/2006/main" noGrp="1"/>
          </p:cNvSpPr>
          <p:nvPr/>
        </p:nvSpPr>
        <p:spPr>
          <a:xfrm xmlns:a="http://schemas.openxmlformats.org/drawingml/2006/main">
            <a:off x="5499734" y="6277016"/>
            <a:ext cx="1484702" cy="430887"/>
          </a:xfrm>
          <a:prstGeom xmlns:a="http://schemas.openxmlformats.org/drawingml/2006/main" prst="rect">
            <a:avLst/>
          </a:prstGeom>
          <a:noFill xmlns:a="http://schemas.openxmlformats.org/drawingml/2006/main"/>
        </p:spPr>
        <p:txBody>
          <a:bodyPr xmlns:a="http://schemas.openxmlformats.org/drawingml/2006/main" wrap="none" lIns="91440" tIns="45720" rIns="91440" bIns="45720">
            <a:spAutoFit/>
          </a:bodyPr>
          <a:lstStyle xmlns:a="http://schemas.openxmlformats.org/drawingml/2006/main"/>
          <a:p xmlns:a="http://schemas.openxmlformats.org/drawingml/2006/main">
            <a:pPr algn="ctr">
              <a:buNone/>
            </a:pPr>
            <a:r>
              <a:rPr sz="2200" b="0" cap="none" spc="0">
                <a:ln w="0"/>
                <a:solidFill>
                  <a:srgbClr val="205D6C"/>
                </a:solidFill>
                <a:effectLst>
                  <a:outerShdw blurRad="38100" dist="19050" dir="2700000" algn="tl" rotWithShape="0">
                    <a:schemeClr val="dk1">
                      <a:alpha val="40000"/>
                    </a:schemeClr>
                  </a:outerShdw>
                </a:effectLst>
                <a:latin typeface="Arial"/>
                <a:ea typeface="Arial"/>
                <a:cs typeface="Arial"/>
              </a:rPr>
              <a:t>CURIOUS</a:t>
            </a:r>
          </a:p>
        </p:txBody>
      </p:sp>
      <p:sp>
        <p:nvSpPr>
          <p:cNvPr id="50" name="Rectangle 49">
            <a:extLst xmlns:a="http://schemas.openxmlformats.org/drawingml/2006/main">
              <a:ext uri="{FF2B5EF4-FFF2-40B4-BE49-F238E27FC236}">
                <a16:creationId xmlns:a16="http://schemas.microsoft.com/office/drawing/2014/main" id="{83B6ACF5-92A7-4B53-3AE4-85C468F066F4}"/>
              </a:ext>
            </a:extLst>
          </p:cNvPr>
          <p:cNvSpPr>
            <a:spLocks xmlns:a="http://schemas.openxmlformats.org/drawingml/2006/main" noGrp="1"/>
          </p:cNvSpPr>
          <p:nvPr/>
        </p:nvSpPr>
        <p:spPr>
          <a:xfrm xmlns:a="http://schemas.openxmlformats.org/drawingml/2006/main" rot="5400000">
            <a:off x="2264564" y="8333348"/>
            <a:ext cx="2513701" cy="430887"/>
          </a:xfrm>
          <a:prstGeom xmlns:a="http://schemas.openxmlformats.org/drawingml/2006/main" prst="rect">
            <a:avLst/>
          </a:prstGeom>
          <a:noFill xmlns:a="http://schemas.openxmlformats.org/drawingml/2006/main"/>
        </p:spPr>
        <p:txBody>
          <a:bodyPr xmlns:a="http://schemas.openxmlformats.org/drawingml/2006/main" wrap="none" lIns="91440" tIns="45720" rIns="91440" bIns="45720">
            <a:spAutoFit/>
          </a:bodyPr>
          <a:lstStyle xmlns:a="http://schemas.openxmlformats.org/drawingml/2006/main"/>
          <a:p xmlns:a="http://schemas.openxmlformats.org/drawingml/2006/main">
            <a:pPr algn="ctr">
              <a:buNone/>
            </a:pPr>
            <a:r>
              <a:rPr sz="2200" b="0" cap="none" spc="0">
                <a:ln w="0"/>
                <a:solidFill>
                  <a:srgbClr val="F18700"/>
                </a:solidFill>
                <a:effectLst>
                  <a:outerShdw blurRad="38100" dist="19050" dir="2700000" algn="tl" rotWithShape="0">
                    <a:schemeClr val="dk1">
                      <a:alpha val="40000"/>
                    </a:schemeClr>
                  </a:outerShdw>
                </a:effectLst>
                <a:latin typeface="Arial"/>
                <a:ea typeface="Arial"/>
                <a:cs typeface="Arial"/>
              </a:rPr>
              <a:t>COLLABORATIVE</a:t>
            </a:r>
          </a:p>
        </p:txBody>
      </p:sp>
      <p:pic>
        <p:nvPicPr>
          <p:cNvPr id="8" name="Picture 7">
            <a:extLst xmlns:a="http://schemas.openxmlformats.org/drawingml/2006/main">
              <a:ext uri="{FF2B5EF4-FFF2-40B4-BE49-F238E27FC236}">
                <a16:creationId xmlns:a16="http://schemas.microsoft.com/office/drawing/2014/main" id="{21D8A37B-8B1B-41DE-8221-DC5BDF46F912}"/>
              </a:ext>
            </a:extLst>
          </p:cNvPr>
          <p:cNvPicPr>
            <a:picLocks xmlns:a="http://schemas.openxmlformats.org/drawingml/2006/main" noChangeAspect="1"/>
          </p:cNvPicPr>
          <p:nvPr/>
        </p:nvPicPr>
        <p:blipFill>
          <a:blip xmlns:r="http://schemas.openxmlformats.org/officeDocument/2006/relationships" xmlns:a="http://schemas.openxmlformats.org/drawingml/2006/main" r:embed="R3f39e54cc91444c6"/>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Tree>
    <p:extLst>
      <p:ext uri="{BB962C8B-B14F-4D97-AF65-F5344CB8AC3E}">
        <p14:creationId xmlns:p14="http://schemas.microsoft.com/office/powerpoint/2010/main" val="1193314741"/>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4" name="Rectangle 3">
            <a:extLst xmlns:a="http://schemas.openxmlformats.org/drawingml/2006/main">
              <a:ext uri="{FF2B5EF4-FFF2-40B4-BE49-F238E27FC236}">
                <a16:creationId xmlns:a16="http://schemas.microsoft.com/office/drawing/2014/main" id="{E78D5847-941F-5919-0E4E-B0ABB954EDD4}"/>
              </a:ext>
            </a:extLst>
          </p:cNvPr>
          <p:cNvSpPr>
            <a:spLocks xmlns:a="http://schemas.openxmlformats.org/drawingml/2006/main" noGrp="1"/>
          </p:cNvSpPr>
          <p:nvPr/>
        </p:nvSpPr>
        <p:spPr>
          <a:xfrm xmlns:a="http://schemas.openxmlformats.org/drawingml/2006/main">
            <a:off x="0" y="0"/>
            <a:ext cx="7199313" cy="10691813"/>
          </a:xfrm>
          <a:prstGeom xmlns:a="http://schemas.openxmlformats.org/drawingml/2006/main" prst="rect">
            <a:avLst/>
          </a:prstGeom>
          <a:solidFill xmlns:a="http://schemas.openxmlformats.org/drawingml/2006/main">
            <a:srgbClr val="D5E9F1"/>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5" name="Picture 4">
            <a:extLst xmlns:a="http://schemas.openxmlformats.org/drawingml/2006/main">
              <a:ext uri="{FF2B5EF4-FFF2-40B4-BE49-F238E27FC236}">
                <a16:creationId xmlns:a16="http://schemas.microsoft.com/office/drawing/2014/main" id="{3A8474AC-F034-43AE-AE53-3C8DF2F86A56}"/>
              </a:ext>
            </a:extLst>
          </p:cNvPr>
          <p:cNvPicPr>
            <a:picLocks xmlns:a="http://schemas.openxmlformats.org/drawingml/2006/main" noChangeAspect="1"/>
          </p:cNvPicPr>
          <p:nvPr/>
        </p:nvPicPr>
        <p:blipFill>
          <a:blip xmlns:r="http://schemas.openxmlformats.org/officeDocument/2006/relationships" xmlns:a="http://schemas.openxmlformats.org/drawingml/2006/main" r:embed="R3fde6408e23544ff"/>
          <a:stretch xmlns:a="http://schemas.openxmlformats.org/drawingml/2006/main">
            <a:fillRect l="0" t="0" r="0" b="0"/>
          </a:stretch>
        </p:blipFill>
        <p:spPr>
          <a:xfrm xmlns:a="http://schemas.openxmlformats.org/drawingml/2006/main">
            <a:off x="6035040" y="192361"/>
            <a:ext cx="972488" cy="972488"/>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C58A6BDE-C173-738C-1EB3-030986C2EDE4}"/>
              </a:ext>
            </a:extLst>
          </p:cNvPr>
          <p:cNvSpPr>
            <a:spLocks xmlns:a="http://schemas.openxmlformats.org/drawingml/2006/main" noGrp="1"/>
          </p:cNvSpPr>
          <p:nvPr/>
        </p:nvSpPr>
        <p:spPr>
          <a:xfrm xmlns:a="http://schemas.openxmlformats.org/drawingml/2006/main">
            <a:off x="407866" y="678605"/>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OUR VALUES</a:t>
            </a:r>
          </a:p>
          <a:p xmlns:a="http://schemas.openxmlformats.org/drawingml/2006/main">
            <a:pPr>
              <a:spcAft>
                <a:spcPts val="800"/>
              </a:spcAft>
              <a:buNone/>
            </a:pPr>
            <a:r>
              <a:rPr sz="2000">
                <a:latin typeface="Arial"/>
                <a:ea typeface="Arial"/>
                <a:cs typeface="Arial"/>
              </a:rPr>
              <a:t> </a:t>
            </a:r>
            <a:endParaRPr>
              <a:latin typeface="Arial"/>
              <a:ea typeface="Arial"/>
              <a:cs typeface="Arial"/>
            </a:endParaRPr>
          </a:p>
        </p:txBody>
      </p:sp>
      <p:sp>
        <p:nvSpPr>
          <p:cNvPr id="11" name="TextBox 10">
            <a:extLst xmlns:a="http://schemas.openxmlformats.org/drawingml/2006/main">
              <a:ext uri="{FF2B5EF4-FFF2-40B4-BE49-F238E27FC236}">
                <a16:creationId xmlns:a16="http://schemas.microsoft.com/office/drawing/2014/main" id="{D83A6C51-0EC3-3E6D-D2B0-DCF6CC0574BD}"/>
              </a:ext>
            </a:extLst>
          </p:cNvPr>
          <p:cNvSpPr>
            <a:spLocks xmlns:a="http://schemas.openxmlformats.org/drawingml/2006/main" noGrp="1"/>
          </p:cNvSpPr>
          <p:nvPr/>
        </p:nvSpPr>
        <p:spPr>
          <a:xfrm xmlns:a="http://schemas.openxmlformats.org/drawingml/2006/main">
            <a:off x="481688" y="1352427"/>
            <a:ext cx="6235935" cy="44307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100">
                <a:solidFill>
                  <a:schemeClr val="tx1">
                    <a:lumMod val="85000"/>
                    <a:lumOff val="15000"/>
                  </a:schemeClr>
                </a:solidFill>
                <a:latin typeface="Arial"/>
                <a:ea typeface="Arial"/>
                <a:cs typeface="Arial"/>
              </a:rPr>
              <a:t>Our values are at the heart of everything we do. They were created by colleagues across Catch22 and guide how we work together to support others.</a:t>
            </a:r>
          </a:p>
        </p:txBody>
      </p:sp>
      <p:sp>
        <p:nvSpPr>
          <p:cNvPr id="3" name="TextBox 2">
            <a:extLst xmlns:a="http://schemas.openxmlformats.org/drawingml/2006/main">
              <a:ext uri="{FF2B5EF4-FFF2-40B4-BE49-F238E27FC236}">
                <a16:creationId xmlns:a16="http://schemas.microsoft.com/office/drawing/2014/main" id="{B9223409-43F2-500A-02B9-0AFC658447DA}"/>
              </a:ext>
            </a:extLst>
          </p:cNvPr>
          <p:cNvSpPr>
            <a:spLocks xmlns:a="http://schemas.openxmlformats.org/drawingml/2006/main" noGrp="1"/>
          </p:cNvSpPr>
          <p:nvPr/>
        </p:nvSpPr>
        <p:spPr>
          <a:xfrm xmlns:a="http://schemas.openxmlformats.org/drawingml/2006/main">
            <a:off x="407866" y="5364018"/>
            <a:ext cx="6383580" cy="83202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2000" b="1">
                <a:solidFill>
                  <a:srgbClr val="205D6C"/>
                </a:solidFill>
                <a:latin typeface="Arial"/>
                <a:ea typeface="Arial"/>
                <a:cs typeface="Arial"/>
              </a:rPr>
              <a:t>ADDITIONAL INFORMATION</a:t>
            </a:r>
          </a:p>
          <a:p xmlns:a="http://schemas.openxmlformats.org/drawingml/2006/main">
            <a:pPr>
              <a:spcAft>
                <a:spcPts val="800"/>
              </a:spcAft>
              <a:buNone/>
            </a:pPr>
            <a:r>
              <a:rPr sz="2000" b="1">
                <a:latin typeface="Arial"/>
                <a:ea typeface="Arial"/>
                <a:cs typeface="Arial"/>
              </a:rPr>
              <a:t> </a:t>
            </a:r>
            <a:endParaRPr b="1">
              <a:latin typeface="Arial"/>
              <a:ea typeface="Arial"/>
              <a:cs typeface="Arial"/>
            </a:endParaRPr>
          </a:p>
        </p:txBody>
      </p:sp>
      <p:sp>
        <p:nvSpPr>
          <p:cNvPr id="6" name="TextBox 5">
            <a:extLst xmlns:a="http://schemas.openxmlformats.org/drawingml/2006/main">
              <a:ext uri="{FF2B5EF4-FFF2-40B4-BE49-F238E27FC236}">
                <a16:creationId xmlns:a16="http://schemas.microsoft.com/office/drawing/2014/main" id="{CD41A466-8536-C0B2-81B4-D3A49DC84241}"/>
              </a:ext>
            </a:extLst>
          </p:cNvPr>
          <p:cNvSpPr>
            <a:spLocks xmlns:a="http://schemas.openxmlformats.org/drawingml/2006/main" noGrp="1"/>
          </p:cNvSpPr>
          <p:nvPr/>
        </p:nvSpPr>
        <p:spPr>
          <a:xfrm xmlns:a="http://schemas.openxmlformats.org/drawingml/2006/main">
            <a:off x="481688" y="6021209"/>
            <a:ext cx="6235935" cy="119167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100">
                <a:solidFill>
                  <a:schemeClr val="tx1">
                    <a:lumMod val="85000"/>
                    <a:lumOff val="15000"/>
                  </a:schemeClr>
                </a:solidFill>
                <a:latin typeface="Arial"/>
                <a:ea typeface="Arial"/>
                <a:cs typeface="Arial"/>
              </a:rPr>
              <a:t>The post holder will be required to comply with all policies and procedures issued by Catch22.</a:t>
            </a:r>
          </a:p>
          <a:p xmlns:a="http://schemas.openxmlformats.org/drawingml/2006/main">
            <a:pPr>
              <a:lnSpc>
                <a:spcPct val="107000"/>
              </a:lnSpc>
              <a:spcAft>
                <a:spcPts val="800"/>
              </a:spcAft>
              <a:buNone/>
            </a:pPr>
            <a:r>
              <a:rPr sz="1100">
                <a:solidFill>
                  <a:schemeClr val="tx1">
                    <a:lumMod val="85000"/>
                    <a:lumOff val="15000"/>
                  </a:schemeClr>
                </a:solidFill>
                <a:latin typeface="Arial"/>
                <a:ea typeface="Arial"/>
                <a:cs typeface="Arial"/>
              </a:rPr>
              <a:t>This job description cannot cover every issue or task that may arise within the post at various times and the post-holder will be expected to carry out other duties from time to time which are broadly consistent with those in this document. </a:t>
            </a:r>
          </a:p>
          <a:p xmlns:a="http://schemas.openxmlformats.org/drawingml/2006/main">
            <a:pPr>
              <a:lnSpc>
                <a:spcPct val="107000"/>
              </a:lnSpc>
              <a:spcAft>
                <a:spcPts val="800"/>
              </a:spcAft>
              <a:buNone/>
            </a:pPr>
            <a:r>
              <a:rPr sz="1100">
                <a:solidFill>
                  <a:schemeClr val="tx1">
                    <a:lumMod val="85000"/>
                    <a:lumOff val="15000"/>
                  </a:schemeClr>
                </a:solidFill>
                <a:latin typeface="Arial"/>
                <a:ea typeface="Arial"/>
                <a:cs typeface="Arial"/>
              </a:rPr>
              <a:t>This job description does not form part of the contract of employment.</a:t>
            </a:r>
          </a:p>
        </p:txBody>
      </p:sp>
      <p:sp>
        <p:nvSpPr>
          <p:cNvPr id="9" name="Rectangle 8">
            <a:extLst xmlns:a="http://schemas.openxmlformats.org/drawingml/2006/main">
              <a:ext uri="{FF2B5EF4-FFF2-40B4-BE49-F238E27FC236}">
                <a16:creationId xmlns:a16="http://schemas.microsoft.com/office/drawing/2014/main" id="{B89139BC-12ED-5D45-316D-BBD7792A1343}"/>
              </a:ext>
            </a:extLst>
          </p:cNvPr>
          <p:cNvSpPr>
            <a:spLocks xmlns:a="http://schemas.openxmlformats.org/drawingml/2006/main" noGrp="1"/>
          </p:cNvSpPr>
          <p:nvPr/>
        </p:nvSpPr>
        <p:spPr>
          <a:xfrm xmlns:a="http://schemas.openxmlformats.org/drawingml/2006/main">
            <a:off x="494321" y="1977916"/>
            <a:ext cx="3024554" cy="1557338"/>
          </a:xfrm>
          <a:prstGeom xmlns:a="http://schemas.openxmlformats.org/drawingml/2006/main" prst="rect">
            <a:avLst/>
          </a:prstGeom>
          <a:solidFill xmlns:a="http://schemas.openxmlformats.org/drawingml/2006/main">
            <a:srgbClr val="FBCC00"/>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2" name="Rectangle 11">
            <a:extLst xmlns:a="http://schemas.openxmlformats.org/drawingml/2006/main">
              <a:ext uri="{FF2B5EF4-FFF2-40B4-BE49-F238E27FC236}">
                <a16:creationId xmlns:a16="http://schemas.microsoft.com/office/drawing/2014/main" id="{28C5A704-7069-D5E6-F0C0-3D58D97E69C7}"/>
              </a:ext>
            </a:extLst>
          </p:cNvPr>
          <p:cNvSpPr>
            <a:spLocks xmlns:a="http://schemas.openxmlformats.org/drawingml/2006/main" noGrp="1"/>
          </p:cNvSpPr>
          <p:nvPr/>
        </p:nvSpPr>
        <p:spPr>
          <a:xfrm xmlns:a="http://schemas.openxmlformats.org/drawingml/2006/main">
            <a:off x="3693069" y="1971699"/>
            <a:ext cx="3024554" cy="1557338"/>
          </a:xfrm>
          <a:prstGeom xmlns:a="http://schemas.openxmlformats.org/drawingml/2006/main" prst="rect">
            <a:avLst/>
          </a:prstGeom>
          <a:solidFill xmlns:a="http://schemas.openxmlformats.org/drawingml/2006/main">
            <a:srgbClr val="3899B5"/>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3" name="Rectangle 12">
            <a:extLst xmlns:a="http://schemas.openxmlformats.org/drawingml/2006/main">
              <a:ext uri="{FF2B5EF4-FFF2-40B4-BE49-F238E27FC236}">
                <a16:creationId xmlns:a16="http://schemas.microsoft.com/office/drawing/2014/main" id="{41F047A0-28EA-ABD2-A3FF-B06049FC6E7A}"/>
              </a:ext>
            </a:extLst>
          </p:cNvPr>
          <p:cNvSpPr>
            <a:spLocks xmlns:a="http://schemas.openxmlformats.org/drawingml/2006/main" noGrp="1"/>
          </p:cNvSpPr>
          <p:nvPr/>
        </p:nvSpPr>
        <p:spPr>
          <a:xfrm xmlns:a="http://schemas.openxmlformats.org/drawingml/2006/main">
            <a:off x="3693068" y="3682871"/>
            <a:ext cx="3024554" cy="1557338"/>
          </a:xfrm>
          <a:prstGeom xmlns:a="http://schemas.openxmlformats.org/drawingml/2006/main" prst="rect">
            <a:avLst/>
          </a:prstGeom>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14" name="Rectangle 13">
            <a:extLst xmlns:a="http://schemas.openxmlformats.org/drawingml/2006/main">
              <a:ext uri="{FF2B5EF4-FFF2-40B4-BE49-F238E27FC236}">
                <a16:creationId xmlns:a16="http://schemas.microsoft.com/office/drawing/2014/main" id="{32CC8D66-4F02-6D71-6F5A-6C6A438A3AD2}"/>
              </a:ext>
            </a:extLst>
          </p:cNvPr>
          <p:cNvSpPr>
            <a:spLocks xmlns:a="http://schemas.openxmlformats.org/drawingml/2006/main" noGrp="1"/>
          </p:cNvSpPr>
          <p:nvPr/>
        </p:nvSpPr>
        <p:spPr>
          <a:xfrm xmlns:a="http://schemas.openxmlformats.org/drawingml/2006/main">
            <a:off x="484202" y="3682871"/>
            <a:ext cx="3024554" cy="1557338"/>
          </a:xfrm>
          <a:prstGeom xmlns:a="http://schemas.openxmlformats.org/drawingml/2006/main" prst="rect">
            <a:avLst/>
          </a:prstGeom>
          <a:solidFill xmlns:a="http://schemas.openxmlformats.org/drawingml/2006/main">
            <a:srgbClr val="F18700"/>
          </a:solidFill>
          <a:ln xmlns:a="http://schemas.openxmlformats.org/drawingml/2006/main">
            <a:noFill/>
          </a:ln>
        </p:spPr>
        <p: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pic>
        <p:nvPicPr>
          <p:cNvPr id="15" name="Graphic 14">
            <a:extLst xmlns:a="http://schemas.openxmlformats.org/drawingml/2006/main">
              <a:ext uri="{FF2B5EF4-FFF2-40B4-BE49-F238E27FC236}">
                <a16:creationId xmlns:a16="http://schemas.microsoft.com/office/drawing/2014/main" id="{9542E69B-406B-4D34-B5DC-B8F12FB5B403}"/>
              </a:ext>
            </a:extLst>
          </p:cNvPr>
          <p:cNvPicPr>
            <a:picLocks xmlns:a="http://schemas.openxmlformats.org/drawingml/2006/main" noChangeAspect="1"/>
          </p:cNvPicPr>
          <p:nvPr/>
        </p:nvPicPr>
        <p:blipFill>
          <a:blip xmlns:r="http://schemas.openxmlformats.org/officeDocument/2006/relationships" xmlns:a="http://schemas.openxmlformats.org/drawingml/2006/main" r:embed="R5be97c7d24fc45ca">
            <a:extLst>
              <a:ext uri="{96DAC541-7B7A-43D3-8B79-37D633B846F1}">
                <asvg:svgBlip xmlns:asvg="http://schemas.microsoft.com/office/drawing/2016/SVG/main" r:embed="R5e51265d25dd4e4f"/>
              </a:ext>
            </a:extLst>
          </a:blip>
          <a:stretch xmlns:a="http://schemas.openxmlformats.org/drawingml/2006/main">
            <a:fillRect l="0" t="0" r="0" b="0"/>
          </a:stretch>
        </p:blipFill>
        <p:spPr>
          <a:xfrm xmlns:a="http://schemas.openxmlformats.org/drawingml/2006/main">
            <a:off x="3701041" y="3813941"/>
            <a:ext cx="1290222" cy="1333353"/>
          </a:xfrm>
          <a:prstGeom xmlns:a="http://schemas.openxmlformats.org/drawingml/2006/main" prst="rect">
            <a:avLst/>
          </a:prstGeom>
        </p:spPr>
      </p:pic>
      <p:pic>
        <p:nvPicPr>
          <p:cNvPr id="16" name="Graphic 15">
            <a:extLst xmlns:a="http://schemas.openxmlformats.org/drawingml/2006/main">
              <a:ext uri="{FF2B5EF4-FFF2-40B4-BE49-F238E27FC236}">
                <a16:creationId xmlns:a16="http://schemas.microsoft.com/office/drawing/2014/main" id="{B0702440-D366-44E0-90CA-F9247C7D6E7A}"/>
              </a:ext>
            </a:extLst>
          </p:cNvPr>
          <p:cNvPicPr>
            <a:picLocks xmlns:a="http://schemas.openxmlformats.org/drawingml/2006/main" noChangeAspect="1"/>
          </p:cNvPicPr>
          <p:nvPr/>
        </p:nvPicPr>
        <p:blipFill>
          <a:blip xmlns:r="http://schemas.openxmlformats.org/officeDocument/2006/relationships" xmlns:a="http://schemas.openxmlformats.org/drawingml/2006/main" r:embed="R633a588f08394afa">
            <a:extLst>
              <a:ext uri="{96DAC541-7B7A-43D3-8B79-37D633B846F1}">
                <asvg:svgBlip xmlns:asvg="http://schemas.microsoft.com/office/drawing/2016/SVG/main" r:embed="R683ff2e783ae4b35"/>
              </a:ext>
            </a:extLst>
          </a:blip>
          <a:stretch xmlns:a="http://schemas.openxmlformats.org/drawingml/2006/main">
            <a:fillRect l="0" t="0" r="0" b="0"/>
          </a:stretch>
        </p:blipFill>
        <p:spPr>
          <a:xfrm xmlns:a="http://schemas.openxmlformats.org/drawingml/2006/main">
            <a:off x="567696" y="3717673"/>
            <a:ext cx="1287004" cy="1381319"/>
          </a:xfrm>
          <a:prstGeom xmlns:a="http://schemas.openxmlformats.org/drawingml/2006/main" prst="rect">
            <a:avLst/>
          </a:prstGeom>
        </p:spPr>
      </p:pic>
      <p:pic>
        <p:nvPicPr>
          <p:cNvPr id="17" name="Graphic 16">
            <a:extLst xmlns:a="http://schemas.openxmlformats.org/drawingml/2006/main">
              <a:ext uri="{FF2B5EF4-FFF2-40B4-BE49-F238E27FC236}">
                <a16:creationId xmlns:a16="http://schemas.microsoft.com/office/drawing/2014/main" id="{117B5332-B598-4CEB-9B18-6A976DDEBC13}"/>
              </a:ext>
            </a:extLst>
          </p:cNvPr>
          <p:cNvPicPr>
            <a:picLocks xmlns:a="http://schemas.openxmlformats.org/drawingml/2006/main" noChangeAspect="1"/>
          </p:cNvPicPr>
          <p:nvPr/>
        </p:nvPicPr>
        <p:blipFill>
          <a:blip xmlns:r="http://schemas.openxmlformats.org/officeDocument/2006/relationships" xmlns:a="http://schemas.openxmlformats.org/drawingml/2006/main" r:embed="R713c6323f8ea4bac">
            <a:extLst>
              <a:ext uri="{96DAC541-7B7A-43D3-8B79-37D633B846F1}">
                <asvg:svgBlip xmlns:asvg="http://schemas.microsoft.com/office/drawing/2016/SVG/main" r:embed="R664915dfe63b417d"/>
              </a:ext>
            </a:extLst>
          </a:blip>
          <a:stretch xmlns:a="http://schemas.openxmlformats.org/drawingml/2006/main">
            <a:fillRect l="0" t="0" r="0" b="0"/>
          </a:stretch>
        </p:blipFill>
        <p:spPr>
          <a:xfrm xmlns:a="http://schemas.openxmlformats.org/drawingml/2006/main" rot="20028971">
            <a:off x="3737032" y="2212712"/>
            <a:ext cx="1282607" cy="1322168"/>
          </a:xfrm>
          <a:prstGeom xmlns:a="http://schemas.openxmlformats.org/drawingml/2006/main" prst="rect">
            <a:avLst/>
          </a:prstGeom>
        </p:spPr>
      </p:pic>
      <p:pic>
        <p:nvPicPr>
          <p:cNvPr id="18" name="Graphic 17">
            <a:extLst xmlns:a="http://schemas.openxmlformats.org/drawingml/2006/main">
              <a:ext uri="{FF2B5EF4-FFF2-40B4-BE49-F238E27FC236}">
                <a16:creationId xmlns:a16="http://schemas.microsoft.com/office/drawing/2014/main" id="{4EA52D9D-0B2A-4C07-9FA7-2C3DBC1109F3}"/>
              </a:ext>
            </a:extLst>
          </p:cNvPr>
          <p:cNvPicPr>
            <a:picLocks xmlns:a="http://schemas.openxmlformats.org/drawingml/2006/main" noChangeAspect="1"/>
          </p:cNvPicPr>
          <p:nvPr/>
        </p:nvPicPr>
        <p:blipFill>
          <a:blip xmlns:r="http://schemas.openxmlformats.org/officeDocument/2006/relationships" xmlns:a="http://schemas.openxmlformats.org/drawingml/2006/main" r:embed="Rf7896e1fe5d243f2">
            <a:extLst>
              <a:ext uri="{96DAC541-7B7A-43D3-8B79-37D633B846F1}">
                <asvg:svgBlip xmlns:asvg="http://schemas.microsoft.com/office/drawing/2016/SVG/main" r:embed="Re0c80f53b50146c2"/>
              </a:ext>
            </a:extLst>
          </a:blip>
          <a:stretch xmlns:a="http://schemas.openxmlformats.org/drawingml/2006/main">
            <a:fillRect l="0" t="0" r="0" b="0"/>
          </a:stretch>
        </p:blipFill>
        <p:spPr>
          <a:xfrm xmlns:a="http://schemas.openxmlformats.org/drawingml/2006/main">
            <a:off x="422897" y="2079350"/>
            <a:ext cx="1548691" cy="1491454"/>
          </a:xfrm>
          <a:prstGeom xmlns:a="http://schemas.openxmlformats.org/drawingml/2006/main" prst="rect">
            <a:avLst/>
          </a:prstGeom>
        </p:spPr>
      </p:pic>
      <p:sp>
        <p:nvSpPr>
          <p:cNvPr id="20" name="TextBox 19">
            <a:extLst xmlns:a="http://schemas.openxmlformats.org/drawingml/2006/main">
              <a:ext uri="{FF2B5EF4-FFF2-40B4-BE49-F238E27FC236}">
                <a16:creationId xmlns:a16="http://schemas.microsoft.com/office/drawing/2014/main" id="{F8E12FA2-6FD4-2719-631F-FB07B6F028AE}"/>
              </a:ext>
            </a:extLst>
          </p:cNvPr>
          <p:cNvSpPr>
            <a:spLocks xmlns:a="http://schemas.openxmlformats.org/drawingml/2006/main" noGrp="1"/>
          </p:cNvSpPr>
          <p:nvPr/>
        </p:nvSpPr>
        <p:spPr>
          <a:xfrm xmlns:a="http://schemas.openxmlformats.org/drawingml/2006/main">
            <a:off x="1810420" y="2271035"/>
            <a:ext cx="1779879" cy="97110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200" b="1">
                <a:solidFill>
                  <a:srgbClr val="205D6C"/>
                </a:solidFill>
                <a:latin typeface="Arial"/>
                <a:ea typeface="Arial"/>
                <a:cs typeface="Arial"/>
              </a:rPr>
              <a:t>We’re compassionate</a:t>
            </a:r>
            <a:r>
              <a:rPr sz="1200" b="1">
                <a:solidFill>
                  <a:schemeClr val="tx1">
                    <a:lumMod val="85000"/>
                    <a:lumOff val="15000"/>
                  </a:schemeClr>
                </a:solidFill>
                <a:latin typeface="Arial"/>
                <a:ea typeface="Arial"/>
                <a:cs typeface="Arial"/>
              </a:rPr>
              <a:t> </a:t>
            </a:r>
          </a:p>
          <a:p xmlns:a="http://schemas.openxmlformats.org/drawingml/2006/main">
            <a:pPr>
              <a:lnSpc>
                <a:spcPct val="107000"/>
              </a:lnSpc>
              <a:spcAft>
                <a:spcPts val="800"/>
              </a:spcAft>
              <a:buNone/>
            </a:pPr>
            <a:r>
              <a:rPr sz="1200">
                <a:solidFill>
                  <a:schemeClr val="tx1">
                    <a:lumMod val="85000"/>
                    <a:lumOff val="15000"/>
                  </a:schemeClr>
                </a:solidFill>
                <a:latin typeface="Arial"/>
                <a:ea typeface="Arial"/>
                <a:cs typeface="Arial"/>
              </a:rPr>
              <a:t>W</a:t>
            </a:r>
            <a:r>
              <a:rPr sz="1200">
                <a:solidFill>
                  <a:schemeClr val="tx1">
                    <a:lumMod val="85000"/>
                    <a:lumOff val="15000"/>
                  </a:schemeClr>
                </a:solidFill>
                <a:latin typeface="Arial"/>
                <a:ea typeface="Arial"/>
                <a:cs typeface="Arial"/>
              </a:rPr>
              <a:t>e care about people, supporting them to move forward.</a:t>
            </a:r>
          </a:p>
        </p:txBody>
      </p:sp>
      <p:sp>
        <p:nvSpPr>
          <p:cNvPr id="22" name="TextBox 21">
            <a:extLst xmlns:a="http://schemas.openxmlformats.org/drawingml/2006/main">
              <a:ext uri="{FF2B5EF4-FFF2-40B4-BE49-F238E27FC236}">
                <a16:creationId xmlns:a16="http://schemas.microsoft.com/office/drawing/2014/main" id="{DFDB11C7-9B5D-82A5-2319-6CFF4042E43D}"/>
              </a:ext>
            </a:extLst>
          </p:cNvPr>
          <p:cNvSpPr>
            <a:spLocks xmlns:a="http://schemas.openxmlformats.org/drawingml/2006/main" noGrp="1"/>
          </p:cNvSpPr>
          <p:nvPr/>
        </p:nvSpPr>
        <p:spPr>
          <a:xfrm xmlns:a="http://schemas.openxmlformats.org/drawingml/2006/main">
            <a:off x="4881164" y="2264818"/>
            <a:ext cx="1725607" cy="97110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200" b="1">
                <a:solidFill>
                  <a:srgbClr val="D5E9F2"/>
                </a:solidFill>
                <a:latin typeface="Arial"/>
                <a:ea typeface="Arial"/>
                <a:cs typeface="Arial"/>
              </a:rPr>
              <a:t>We empower others</a:t>
            </a:r>
          </a:p>
          <a:p xmlns:a="http://schemas.openxmlformats.org/drawingml/2006/main">
            <a:pPr>
              <a:lnSpc>
                <a:spcPct val="107000"/>
              </a:lnSpc>
              <a:spcAft>
                <a:spcPts val="800"/>
              </a:spcAft>
              <a:buNone/>
            </a:pPr>
            <a:r>
              <a:rPr sz="1200">
                <a:solidFill>
                  <a:schemeClr val="bg1"/>
                </a:solidFill>
                <a:latin typeface="Arial"/>
                <a:ea typeface="Arial"/>
                <a:cs typeface="Arial"/>
              </a:rPr>
              <a:t>W</a:t>
            </a:r>
            <a:r>
              <a:rPr sz="1200">
                <a:solidFill>
                  <a:schemeClr val="bg1"/>
                </a:solidFill>
                <a:latin typeface="Arial"/>
                <a:ea typeface="Arial"/>
                <a:cs typeface="Arial"/>
              </a:rPr>
              <a:t>e give people the knowledge, skills, and opportunities to thrive.</a:t>
            </a:r>
          </a:p>
        </p:txBody>
      </p:sp>
      <p:sp>
        <p:nvSpPr>
          <p:cNvPr id="24" name="TextBox 23">
            <a:extLst xmlns:a="http://schemas.openxmlformats.org/drawingml/2006/main">
              <a:ext uri="{FF2B5EF4-FFF2-40B4-BE49-F238E27FC236}">
                <a16:creationId xmlns:a16="http://schemas.microsoft.com/office/drawing/2014/main" id="{88BC75DB-79A3-D00F-7F08-E41BE200C18E}"/>
              </a:ext>
            </a:extLst>
          </p:cNvPr>
          <p:cNvSpPr>
            <a:spLocks xmlns:a="http://schemas.openxmlformats.org/drawingml/2006/main" noGrp="1"/>
          </p:cNvSpPr>
          <p:nvPr/>
        </p:nvSpPr>
        <p:spPr>
          <a:xfrm xmlns:a="http://schemas.openxmlformats.org/drawingml/2006/main">
            <a:off x="1822885" y="3876284"/>
            <a:ext cx="1395872" cy="1170513"/>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200" b="1">
                <a:solidFill>
                  <a:srgbClr val="D5E9F2"/>
                </a:solidFill>
                <a:latin typeface="Arial"/>
                <a:ea typeface="Arial"/>
                <a:cs typeface="Arial"/>
              </a:rPr>
              <a:t>We’re collaborative</a:t>
            </a:r>
          </a:p>
          <a:p xmlns:a="http://schemas.openxmlformats.org/drawingml/2006/main">
            <a:pPr>
              <a:lnSpc>
                <a:spcPct val="107000"/>
              </a:lnSpc>
              <a:spcAft>
                <a:spcPts val="800"/>
              </a:spcAft>
              <a:buNone/>
            </a:pPr>
            <a:r>
              <a:rPr sz="1200">
                <a:solidFill>
                  <a:schemeClr val="bg1"/>
                </a:solidFill>
                <a:latin typeface="Arial"/>
                <a:ea typeface="Arial"/>
                <a:cs typeface="Arial"/>
              </a:rPr>
              <a:t>W</a:t>
            </a:r>
            <a:r>
              <a:rPr sz="1200">
                <a:solidFill>
                  <a:schemeClr val="bg1"/>
                </a:solidFill>
                <a:latin typeface="Arial"/>
                <a:ea typeface="Arial"/>
                <a:cs typeface="Arial"/>
              </a:rPr>
              <a:t>e do things with people, not to them.</a:t>
            </a:r>
          </a:p>
        </p:txBody>
      </p:sp>
      <p:sp>
        <p:nvSpPr>
          <p:cNvPr id="26" name="TextBox 25">
            <a:extLst xmlns:a="http://schemas.openxmlformats.org/drawingml/2006/main">
              <a:ext uri="{FF2B5EF4-FFF2-40B4-BE49-F238E27FC236}">
                <a16:creationId xmlns:a16="http://schemas.microsoft.com/office/drawing/2014/main" id="{B410FCF6-76B4-CFE0-01A4-2EF27D8A55CB}"/>
              </a:ext>
            </a:extLst>
          </p:cNvPr>
          <p:cNvSpPr>
            <a:spLocks xmlns:a="http://schemas.openxmlformats.org/drawingml/2006/main" noGrp="1"/>
          </p:cNvSpPr>
          <p:nvPr/>
        </p:nvSpPr>
        <p:spPr>
          <a:xfrm xmlns:a="http://schemas.openxmlformats.org/drawingml/2006/main">
            <a:off x="4881164" y="3975990"/>
            <a:ext cx="1755235" cy="97110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a:lnSpc>
                <a:spcPct val="107000"/>
              </a:lnSpc>
              <a:spcAft>
                <a:spcPts val="800"/>
              </a:spcAft>
              <a:buNone/>
            </a:pPr>
            <a:r>
              <a:rPr sz="1200" b="1">
                <a:solidFill>
                  <a:srgbClr val="D5E9F2"/>
                </a:solidFill>
                <a:latin typeface="Arial"/>
                <a:ea typeface="Arial"/>
                <a:cs typeface="Arial"/>
              </a:rPr>
              <a:t>We’re curious </a:t>
            </a:r>
          </a:p>
          <a:p xmlns:a="http://schemas.openxmlformats.org/drawingml/2006/main">
            <a:pPr>
              <a:lnSpc>
                <a:spcPct val="107000"/>
              </a:lnSpc>
              <a:spcAft>
                <a:spcPts val="800"/>
              </a:spcAft>
              <a:buNone/>
            </a:pPr>
            <a:r>
              <a:rPr sz="1200">
                <a:solidFill>
                  <a:schemeClr val="bg1"/>
                </a:solidFill>
                <a:latin typeface="Arial"/>
                <a:ea typeface="Arial"/>
                <a:cs typeface="Arial"/>
              </a:rPr>
              <a:t>W</a:t>
            </a:r>
            <a:r>
              <a:rPr sz="1200">
                <a:solidFill>
                  <a:schemeClr val="bg1"/>
                </a:solidFill>
                <a:latin typeface="Arial"/>
                <a:ea typeface="Arial"/>
                <a:cs typeface="Arial"/>
              </a:rPr>
              <a:t>e explore, innovate, and challenge to improve what we do.</a:t>
            </a:r>
          </a:p>
        </p:txBody>
      </p:sp>
      <p:pic>
        <p:nvPicPr>
          <p:cNvPr id="2" name="Picture 1">
            <a:extLst xmlns:a="http://schemas.openxmlformats.org/drawingml/2006/main">
              <a:ext uri="{FF2B5EF4-FFF2-40B4-BE49-F238E27FC236}">
                <a16:creationId xmlns:a16="http://schemas.microsoft.com/office/drawing/2014/main" id="{4DD1F54B-410B-460B-BF57-853C0CD471EB}"/>
              </a:ext>
            </a:extLst>
          </p:cNvPr>
          <p:cNvPicPr>
            <a:picLocks xmlns:a="http://schemas.openxmlformats.org/drawingml/2006/main" noChangeAspect="1"/>
          </p:cNvPicPr>
          <p:nvPr/>
        </p:nvPicPr>
        <p:blipFill>
          <a:blip xmlns:r="http://schemas.openxmlformats.org/officeDocument/2006/relationships" xmlns:a="http://schemas.openxmlformats.org/drawingml/2006/main" r:embed="Ree8318f7cc904f4c"/>
          <a:stretch xmlns:a="http://schemas.openxmlformats.org/drawingml/2006/main">
            <a:fillRect l="0" t="0" r="0" b="0"/>
          </a:stretch>
        </p:blipFill>
        <p:spPr>
          <a:xfrm xmlns:a="http://schemas.openxmlformats.org/drawingml/2006/main">
            <a:off x="977584" y="7756623"/>
            <a:ext cx="5082581" cy="2933308"/>
          </a:xfrm>
          <a:prstGeom xmlns:a="http://schemas.openxmlformats.org/drawingml/2006/main" prst="rect">
            <a:avLst/>
          </a:prstGeom>
        </p:spPr>
      </p:pic>
    </p:spTree>
    <p:extLst>
      <p:ext uri="{BB962C8B-B14F-4D97-AF65-F5344CB8AC3E}">
        <p14:creationId xmlns:p14="http://schemas.microsoft.com/office/powerpoint/2010/main" val="2806099110"/>
      </p:ext>
    </p:extLst>
  </p:cSld>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2026-10-21T14:05:34.7780000Z</dcterms:created>
  <dcterms:modified xsi:type="dcterms:W3CDTF">2026-10-21T14:05:34.7780000Z</dcterms:modified>
</coreProperties>
</file>