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2"/>
  </p:notesMasterIdLst>
  <p:sldIdLst>
    <p:sldId id="256" r:id="rId5"/>
    <p:sldId id="257" r:id="rId6"/>
    <p:sldId id="258" r:id="rId7"/>
    <p:sldId id="259" r:id="rId8"/>
    <p:sldId id="260" r:id="rId9"/>
    <p:sldId id="261" r:id="rId10"/>
    <p:sldId id="262" r:id="rId11"/>
  </p:sldIdLst>
  <p:sldSz cx="7199313"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5D6C"/>
    <a:srgbClr val="D5E9F2"/>
    <a:srgbClr val="F18700"/>
    <a:srgbClr val="3899B5"/>
    <a:srgbClr val="FB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E7542E-A4F6-4453-A19C-41DB6BB41E0F}" v="46" dt="2026-07-23T13:03:44.6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01"/>
    <p:restoredTop sz="94617"/>
  </p:normalViewPr>
  <p:slideViewPr>
    <p:cSldViewPr snapToGrid="0">
      <p:cViewPr>
        <p:scale>
          <a:sx n="88" d="100"/>
          <a:sy n="88" d="100"/>
        </p:scale>
        <p:origin x="1810" y="-4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Harrison" userId="42735e20-2f1b-4911-87ed-6dca8dd99fb2" providerId="ADAL" clId="{20528029-02D8-49DF-94E7-4A61902EAE68}"/>
    <pc:docChg chg="undo custSel modSld">
      <pc:chgData name="Charlotte Harrison" userId="42735e20-2f1b-4911-87ed-6dca8dd99fb2" providerId="ADAL" clId="{20528029-02D8-49DF-94E7-4A61902EAE68}" dt="2026-07-23T15:52:00.368" v="793" actId="20577"/>
      <pc:docMkLst>
        <pc:docMk/>
      </pc:docMkLst>
      <pc:sldChg chg="modSp mod">
        <pc:chgData name="Charlotte Harrison" userId="42735e20-2f1b-4911-87ed-6dca8dd99fb2" providerId="ADAL" clId="{20528029-02D8-49DF-94E7-4A61902EAE68}" dt="2026-07-23T15:51:02.579" v="748" actId="20577"/>
        <pc:sldMkLst>
          <pc:docMk/>
          <pc:sldMk cId="2840316452" sldId="256"/>
        </pc:sldMkLst>
        <pc:spChg chg="mod">
          <ac:chgData name="Charlotte Harrison" userId="42735e20-2f1b-4911-87ed-6dca8dd99fb2" providerId="ADAL" clId="{20528029-02D8-49DF-94E7-4A61902EAE68}" dt="2026-07-23T15:51:02.579" v="748" actId="20577"/>
          <ac:spMkLst>
            <pc:docMk/>
            <pc:sldMk cId="2840316452" sldId="256"/>
            <ac:spMk id="11" creationId="{0F4333C0-325D-9411-65C3-2A652AB7A1B4}"/>
          </ac:spMkLst>
        </pc:spChg>
        <pc:graphicFrameChg chg="modGraphic">
          <ac:chgData name="Charlotte Harrison" userId="42735e20-2f1b-4911-87ed-6dca8dd99fb2" providerId="ADAL" clId="{20528029-02D8-49DF-94E7-4A61902EAE68}" dt="2026-07-23T15:50:41.440" v="686" actId="20577"/>
          <ac:graphicFrameMkLst>
            <pc:docMk/>
            <pc:sldMk cId="2840316452" sldId="256"/>
            <ac:graphicFrameMk id="7" creationId="{9775AF59-DC27-2550-D15B-D8DC9C3B5431}"/>
          </ac:graphicFrameMkLst>
        </pc:graphicFrameChg>
      </pc:sldChg>
      <pc:sldChg chg="modSp mod">
        <pc:chgData name="Charlotte Harrison" userId="42735e20-2f1b-4911-87ed-6dca8dd99fb2" providerId="ADAL" clId="{20528029-02D8-49DF-94E7-4A61902EAE68}" dt="2026-07-23T15:51:11.287" v="749" actId="14100"/>
        <pc:sldMkLst>
          <pc:docMk/>
          <pc:sldMk cId="430411320" sldId="257"/>
        </pc:sldMkLst>
        <pc:spChg chg="mod">
          <ac:chgData name="Charlotte Harrison" userId="42735e20-2f1b-4911-87ed-6dca8dd99fb2" providerId="ADAL" clId="{20528029-02D8-49DF-94E7-4A61902EAE68}" dt="2026-07-23T15:51:11.287" v="749" actId="14100"/>
          <ac:spMkLst>
            <pc:docMk/>
            <pc:sldMk cId="430411320" sldId="257"/>
            <ac:spMk id="2" creationId="{71DA4BC0-1180-3CA2-8ECD-9036931D0319}"/>
          </ac:spMkLst>
        </pc:spChg>
        <pc:spChg chg="mod">
          <ac:chgData name="Charlotte Harrison" userId="42735e20-2f1b-4911-87ed-6dca8dd99fb2" providerId="ADAL" clId="{20528029-02D8-49DF-94E7-4A61902EAE68}" dt="2026-07-23T13:12:44.852" v="672" actId="5793"/>
          <ac:spMkLst>
            <pc:docMk/>
            <pc:sldMk cId="430411320" sldId="257"/>
            <ac:spMk id="11" creationId="{0CAAE7C6-9F4F-008C-EA7A-626A2C8B4BDF}"/>
          </ac:spMkLst>
        </pc:spChg>
      </pc:sldChg>
      <pc:sldChg chg="modSp mod">
        <pc:chgData name="Charlotte Harrison" userId="42735e20-2f1b-4911-87ed-6dca8dd99fb2" providerId="ADAL" clId="{20528029-02D8-49DF-94E7-4A61902EAE68}" dt="2026-07-23T13:29:51.011" v="675" actId="20577"/>
        <pc:sldMkLst>
          <pc:docMk/>
          <pc:sldMk cId="626485205" sldId="258"/>
        </pc:sldMkLst>
        <pc:graphicFrameChg chg="mod modGraphic">
          <ac:chgData name="Charlotte Harrison" userId="42735e20-2f1b-4911-87ed-6dca8dd99fb2" providerId="ADAL" clId="{20528029-02D8-49DF-94E7-4A61902EAE68}" dt="2026-07-23T13:29:51.011" v="675" actId="20577"/>
          <ac:graphicFrameMkLst>
            <pc:docMk/>
            <pc:sldMk cId="626485205" sldId="258"/>
            <ac:graphicFrameMk id="3" creationId="{04CCC3F9-8C57-1C55-A01D-6D06786D7DB7}"/>
          </ac:graphicFrameMkLst>
        </pc:graphicFrameChg>
      </pc:sldChg>
      <pc:sldChg chg="modSp mod">
        <pc:chgData name="Charlotte Harrison" userId="42735e20-2f1b-4911-87ed-6dca8dd99fb2" providerId="ADAL" clId="{20528029-02D8-49DF-94E7-4A61902EAE68}" dt="2026-07-23T13:03:53.030" v="422" actId="2711"/>
        <pc:sldMkLst>
          <pc:docMk/>
          <pc:sldMk cId="2413529172" sldId="259"/>
        </pc:sldMkLst>
        <pc:graphicFrameChg chg="mod modGraphic">
          <ac:chgData name="Charlotte Harrison" userId="42735e20-2f1b-4911-87ed-6dca8dd99fb2" providerId="ADAL" clId="{20528029-02D8-49DF-94E7-4A61902EAE68}" dt="2026-07-23T13:03:53.030" v="422" actId="2711"/>
          <ac:graphicFrameMkLst>
            <pc:docMk/>
            <pc:sldMk cId="2413529172" sldId="259"/>
            <ac:graphicFrameMk id="3" creationId="{641D6FE8-4620-9777-3ED5-1958E14AE59D}"/>
          </ac:graphicFrameMkLst>
        </pc:graphicFrameChg>
      </pc:sldChg>
      <pc:sldChg chg="modSp mod">
        <pc:chgData name="Charlotte Harrison" userId="42735e20-2f1b-4911-87ed-6dca8dd99fb2" providerId="ADAL" clId="{20528029-02D8-49DF-94E7-4A61902EAE68}" dt="2026-07-23T15:52:00.368" v="793" actId="20577"/>
        <pc:sldMkLst>
          <pc:docMk/>
          <pc:sldMk cId="4009884711" sldId="260"/>
        </pc:sldMkLst>
        <pc:spChg chg="mod">
          <ac:chgData name="Charlotte Harrison" userId="42735e20-2f1b-4911-87ed-6dca8dd99fb2" providerId="ADAL" clId="{20528029-02D8-49DF-94E7-4A61902EAE68}" dt="2026-07-23T15:51:50.854" v="771" actId="20577"/>
          <ac:spMkLst>
            <pc:docMk/>
            <pc:sldMk cId="4009884711" sldId="260"/>
            <ac:spMk id="11" creationId="{34319FFD-CB67-D5F9-D1B1-588B8BA34C4D}"/>
          </ac:spMkLst>
        </pc:spChg>
        <pc:graphicFrameChg chg="modGraphic">
          <ac:chgData name="Charlotte Harrison" userId="42735e20-2f1b-4911-87ed-6dca8dd99fb2" providerId="ADAL" clId="{20528029-02D8-49DF-94E7-4A61902EAE68}" dt="2026-07-23T15:52:00.368" v="793" actId="20577"/>
          <ac:graphicFrameMkLst>
            <pc:docMk/>
            <pc:sldMk cId="4009884711" sldId="260"/>
            <ac:graphicFrameMk id="2" creationId="{4CCBC961-C81C-4898-8A04-B0285A97E8EC}"/>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E27FCF-2D66-8940-8424-7CC09AE20646}" type="datetimeFigureOut">
              <a:rPr lang="en-US" smtClean="0"/>
              <a:t>7/23/2026</a:t>
            </a:fld>
            <a:endParaRPr lang="en-US"/>
          </a:p>
        </p:txBody>
      </p:sp>
      <p:sp>
        <p:nvSpPr>
          <p:cNvPr id="4" name="Slide Image Placeholder 3"/>
          <p:cNvSpPr>
            <a:spLocks noGrp="1" noRot="1" noChangeAspect="1"/>
          </p:cNvSpPr>
          <p:nvPr>
            <p:ph type="sldImg" idx="2"/>
          </p:nvPr>
        </p:nvSpPr>
        <p:spPr>
          <a:xfrm>
            <a:off x="2390775" y="1143000"/>
            <a:ext cx="207645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6803D0-0E12-D74C-B82D-67A7AD1751AF}" type="slidenum">
              <a:rPr lang="en-US" smtClean="0"/>
              <a:t>‹#›</a:t>
            </a:fld>
            <a:endParaRPr lang="en-US"/>
          </a:p>
        </p:txBody>
      </p:sp>
    </p:spTree>
    <p:extLst>
      <p:ext uri="{BB962C8B-B14F-4D97-AF65-F5344CB8AC3E}">
        <p14:creationId xmlns:p14="http://schemas.microsoft.com/office/powerpoint/2010/main" val="1788603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6803D0-0E12-D74C-B82D-67A7AD1751AF}" type="slidenum">
              <a:rPr lang="en-US" smtClean="0"/>
              <a:t>1</a:t>
            </a:fld>
            <a:endParaRPr lang="en-US"/>
          </a:p>
        </p:txBody>
      </p:sp>
    </p:spTree>
    <p:extLst>
      <p:ext uri="{BB962C8B-B14F-4D97-AF65-F5344CB8AC3E}">
        <p14:creationId xmlns:p14="http://schemas.microsoft.com/office/powerpoint/2010/main" val="2094611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D7FA4-E7B0-E103-E54D-A1200FF5B2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E253F0-D518-BC5A-3323-7A6BB50FBE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EEF1D2-01EC-6511-3238-7B5ED9E3C20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331680-BD8E-F81D-440E-33B5E065F3CB}"/>
              </a:ext>
            </a:extLst>
          </p:cNvPr>
          <p:cNvSpPr>
            <a:spLocks noGrp="1"/>
          </p:cNvSpPr>
          <p:nvPr>
            <p:ph type="sldNum" sz="quarter" idx="5"/>
          </p:nvPr>
        </p:nvSpPr>
        <p:spPr/>
        <p:txBody>
          <a:bodyPr/>
          <a:lstStyle/>
          <a:p>
            <a:fld id="{AF6803D0-0E12-D74C-B82D-67A7AD1751AF}" type="slidenum">
              <a:rPr lang="en-US" smtClean="0"/>
              <a:t>2</a:t>
            </a:fld>
            <a:endParaRPr lang="en-US"/>
          </a:p>
        </p:txBody>
      </p:sp>
    </p:spTree>
    <p:extLst>
      <p:ext uri="{BB962C8B-B14F-4D97-AF65-F5344CB8AC3E}">
        <p14:creationId xmlns:p14="http://schemas.microsoft.com/office/powerpoint/2010/main" val="13986229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15CBE-289D-C012-5950-19DFE984C7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6BD305-0900-7571-74F1-18D417DC74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11826E-6160-8143-BDB0-704179D56FC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326BDE0-1873-9745-9EA8-C3E2926DDFEE}"/>
              </a:ext>
            </a:extLst>
          </p:cNvPr>
          <p:cNvSpPr>
            <a:spLocks noGrp="1"/>
          </p:cNvSpPr>
          <p:nvPr>
            <p:ph type="sldNum" sz="quarter" idx="5"/>
          </p:nvPr>
        </p:nvSpPr>
        <p:spPr/>
        <p:txBody>
          <a:bodyPr/>
          <a:lstStyle/>
          <a:p>
            <a:fld id="{AF6803D0-0E12-D74C-B82D-67A7AD1751AF}" type="slidenum">
              <a:rPr lang="en-US" smtClean="0"/>
              <a:t>3</a:t>
            </a:fld>
            <a:endParaRPr lang="en-US"/>
          </a:p>
        </p:txBody>
      </p:sp>
    </p:spTree>
    <p:extLst>
      <p:ext uri="{BB962C8B-B14F-4D97-AF65-F5344CB8AC3E}">
        <p14:creationId xmlns:p14="http://schemas.microsoft.com/office/powerpoint/2010/main" val="183502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DAAF8-8004-90F7-6DEE-7A960C2621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2879CF-3F10-3528-2C79-ED83553D3B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B6A899-B687-0048-B42C-130A7C64E76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9566DE3-AD35-B822-F1FC-81361B9478C5}"/>
              </a:ext>
            </a:extLst>
          </p:cNvPr>
          <p:cNvSpPr>
            <a:spLocks noGrp="1"/>
          </p:cNvSpPr>
          <p:nvPr>
            <p:ph type="sldNum" sz="quarter" idx="5"/>
          </p:nvPr>
        </p:nvSpPr>
        <p:spPr/>
        <p:txBody>
          <a:bodyPr/>
          <a:lstStyle/>
          <a:p>
            <a:fld id="{AF6803D0-0E12-D74C-B82D-67A7AD1751AF}" type="slidenum">
              <a:rPr lang="en-US" smtClean="0"/>
              <a:t>4</a:t>
            </a:fld>
            <a:endParaRPr lang="en-US"/>
          </a:p>
        </p:txBody>
      </p:sp>
    </p:spTree>
    <p:extLst>
      <p:ext uri="{BB962C8B-B14F-4D97-AF65-F5344CB8AC3E}">
        <p14:creationId xmlns:p14="http://schemas.microsoft.com/office/powerpoint/2010/main" val="1262717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C2999-C85C-8207-0BBB-68E7B76823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BEBBAB-DC69-4765-4C8B-8C9908D8E0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CF0F0D-5F52-A8FE-2918-4E52D83C0F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C2CB46E-426C-9B2C-E1CD-9D552D69F34B}"/>
              </a:ext>
            </a:extLst>
          </p:cNvPr>
          <p:cNvSpPr>
            <a:spLocks noGrp="1"/>
          </p:cNvSpPr>
          <p:nvPr>
            <p:ph type="sldNum" sz="quarter" idx="5"/>
          </p:nvPr>
        </p:nvSpPr>
        <p:spPr/>
        <p:txBody>
          <a:bodyPr/>
          <a:lstStyle/>
          <a:p>
            <a:fld id="{AF6803D0-0E12-D74C-B82D-67A7AD1751AF}" type="slidenum">
              <a:rPr lang="en-US" smtClean="0"/>
              <a:t>5</a:t>
            </a:fld>
            <a:endParaRPr lang="en-US"/>
          </a:p>
        </p:txBody>
      </p:sp>
    </p:spTree>
    <p:extLst>
      <p:ext uri="{BB962C8B-B14F-4D97-AF65-F5344CB8AC3E}">
        <p14:creationId xmlns:p14="http://schemas.microsoft.com/office/powerpoint/2010/main" val="1893185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3AB29-A1D1-B0F0-18F3-AEFAA19A0C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23CC3B-6CF8-D525-2013-434B718C02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E482DF-BA26-28D2-E24B-99ECD4C3216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2714B46-9C0D-CFF6-7D94-003D4C424523}"/>
              </a:ext>
            </a:extLst>
          </p:cNvPr>
          <p:cNvSpPr>
            <a:spLocks noGrp="1"/>
          </p:cNvSpPr>
          <p:nvPr>
            <p:ph type="sldNum" sz="quarter" idx="5"/>
          </p:nvPr>
        </p:nvSpPr>
        <p:spPr/>
        <p:txBody>
          <a:bodyPr/>
          <a:lstStyle/>
          <a:p>
            <a:fld id="{AF6803D0-0E12-D74C-B82D-67A7AD1751AF}" type="slidenum">
              <a:rPr lang="en-US" smtClean="0"/>
              <a:t>6</a:t>
            </a:fld>
            <a:endParaRPr lang="en-US"/>
          </a:p>
        </p:txBody>
      </p:sp>
    </p:spTree>
    <p:extLst>
      <p:ext uri="{BB962C8B-B14F-4D97-AF65-F5344CB8AC3E}">
        <p14:creationId xmlns:p14="http://schemas.microsoft.com/office/powerpoint/2010/main" val="26368136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334D6-8ADC-1B50-AAB6-0794C4F98A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92EF2B-2CA9-6E7B-648C-B88AE361D3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066DFF-CC1F-F918-4CD4-054ED53CC5B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98623A-8991-397F-5899-65F447660E40}"/>
              </a:ext>
            </a:extLst>
          </p:cNvPr>
          <p:cNvSpPr>
            <a:spLocks noGrp="1"/>
          </p:cNvSpPr>
          <p:nvPr>
            <p:ph type="sldNum" sz="quarter" idx="5"/>
          </p:nvPr>
        </p:nvSpPr>
        <p:spPr/>
        <p:txBody>
          <a:bodyPr/>
          <a:lstStyle/>
          <a:p>
            <a:fld id="{AF6803D0-0E12-D74C-B82D-67A7AD1751AF}" type="slidenum">
              <a:rPr lang="en-US" smtClean="0"/>
              <a:t>7</a:t>
            </a:fld>
            <a:endParaRPr lang="en-US"/>
          </a:p>
        </p:txBody>
      </p:sp>
    </p:spTree>
    <p:extLst>
      <p:ext uri="{BB962C8B-B14F-4D97-AF65-F5344CB8AC3E}">
        <p14:creationId xmlns:p14="http://schemas.microsoft.com/office/powerpoint/2010/main" val="3471916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39949" y="1749795"/>
            <a:ext cx="6119416" cy="3722335"/>
          </a:xfrm>
        </p:spPr>
        <p:txBody>
          <a:bodyPr anchor="b"/>
          <a:lstStyle>
            <a:lvl1pPr algn="ctr">
              <a:defRPr sz="4724"/>
            </a:lvl1pPr>
          </a:lstStyle>
          <a:p>
            <a:r>
              <a:rPr lang="en-GB"/>
              <a:t>Click to edit Master title style</a:t>
            </a:r>
            <a:endParaRPr lang="en-US" dirty="0"/>
          </a:p>
        </p:txBody>
      </p:sp>
      <p:sp>
        <p:nvSpPr>
          <p:cNvPr id="3" name="Subtitle 2"/>
          <p:cNvSpPr>
            <a:spLocks noGrp="1"/>
          </p:cNvSpPr>
          <p:nvPr>
            <p:ph type="subTitle" idx="1"/>
          </p:nvPr>
        </p:nvSpPr>
        <p:spPr>
          <a:xfrm>
            <a:off x="899914" y="5615678"/>
            <a:ext cx="5399485" cy="2581379"/>
          </a:xfrm>
        </p:spPr>
        <p:txBody>
          <a:bodyPr/>
          <a:lstStyle>
            <a:lvl1pPr marL="0" indent="0" algn="ctr">
              <a:buNone/>
              <a:defRPr sz="1890"/>
            </a:lvl1pPr>
            <a:lvl2pPr marL="359954" indent="0" algn="ctr">
              <a:buNone/>
              <a:defRPr sz="1575"/>
            </a:lvl2pPr>
            <a:lvl3pPr marL="719907" indent="0" algn="ctr">
              <a:buNone/>
              <a:defRPr sz="1417"/>
            </a:lvl3pPr>
            <a:lvl4pPr marL="1079861" indent="0" algn="ctr">
              <a:buNone/>
              <a:defRPr sz="1260"/>
            </a:lvl4pPr>
            <a:lvl5pPr marL="1439814" indent="0" algn="ctr">
              <a:buNone/>
              <a:defRPr sz="1260"/>
            </a:lvl5pPr>
            <a:lvl6pPr marL="1799768" indent="0" algn="ctr">
              <a:buNone/>
              <a:defRPr sz="1260"/>
            </a:lvl6pPr>
            <a:lvl7pPr marL="2159721" indent="0" algn="ctr">
              <a:buNone/>
              <a:defRPr sz="1260"/>
            </a:lvl7pPr>
            <a:lvl8pPr marL="2519675" indent="0" algn="ctr">
              <a:buNone/>
              <a:defRPr sz="1260"/>
            </a:lvl8pPr>
            <a:lvl9pPr marL="2879628" indent="0" algn="ctr">
              <a:buNone/>
              <a:defRPr sz="126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2D536386-C03D-9145-B9B6-E2C5BB69DA3A}"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CC003D-31E0-D843-B372-3288020A7571}" type="slidenum">
              <a:rPr lang="en-US" smtClean="0"/>
              <a:t>‹#›</a:t>
            </a:fld>
            <a:endParaRPr lang="en-US"/>
          </a:p>
        </p:txBody>
      </p:sp>
    </p:spTree>
    <p:extLst>
      <p:ext uri="{BB962C8B-B14F-4D97-AF65-F5344CB8AC3E}">
        <p14:creationId xmlns:p14="http://schemas.microsoft.com/office/powerpoint/2010/main" val="2888157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D536386-C03D-9145-B9B6-E2C5BB69DA3A}"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CC003D-31E0-D843-B372-3288020A7571}" type="slidenum">
              <a:rPr lang="en-US" smtClean="0"/>
              <a:t>‹#›</a:t>
            </a:fld>
            <a:endParaRPr lang="en-US"/>
          </a:p>
        </p:txBody>
      </p:sp>
    </p:spTree>
    <p:extLst>
      <p:ext uri="{BB962C8B-B14F-4D97-AF65-F5344CB8AC3E}">
        <p14:creationId xmlns:p14="http://schemas.microsoft.com/office/powerpoint/2010/main" val="2432887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152009" y="569240"/>
            <a:ext cx="1552352" cy="9060817"/>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94953" y="569240"/>
            <a:ext cx="4567064" cy="906081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D536386-C03D-9145-B9B6-E2C5BB69DA3A}"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CC003D-31E0-D843-B372-3288020A7571}" type="slidenum">
              <a:rPr lang="en-US" smtClean="0"/>
              <a:t>‹#›</a:t>
            </a:fld>
            <a:endParaRPr lang="en-US"/>
          </a:p>
        </p:txBody>
      </p:sp>
    </p:spTree>
    <p:extLst>
      <p:ext uri="{BB962C8B-B14F-4D97-AF65-F5344CB8AC3E}">
        <p14:creationId xmlns:p14="http://schemas.microsoft.com/office/powerpoint/2010/main" val="10854690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D536386-C03D-9145-B9B6-E2C5BB69DA3A}"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CC003D-31E0-D843-B372-3288020A7571}" type="slidenum">
              <a:rPr lang="en-US" smtClean="0"/>
              <a:t>‹#›</a:t>
            </a:fld>
            <a:endParaRPr lang="en-US"/>
          </a:p>
        </p:txBody>
      </p:sp>
    </p:spTree>
    <p:extLst>
      <p:ext uri="{BB962C8B-B14F-4D97-AF65-F5344CB8AC3E}">
        <p14:creationId xmlns:p14="http://schemas.microsoft.com/office/powerpoint/2010/main" val="2474424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91204" y="2665532"/>
            <a:ext cx="6209407" cy="4447496"/>
          </a:xfrm>
        </p:spPr>
        <p:txBody>
          <a:bodyPr anchor="b"/>
          <a:lstStyle>
            <a:lvl1pPr>
              <a:defRPr sz="4724"/>
            </a:lvl1pPr>
          </a:lstStyle>
          <a:p>
            <a:r>
              <a:rPr lang="en-GB"/>
              <a:t>Click to edit Master title style</a:t>
            </a:r>
            <a:endParaRPr lang="en-US" dirty="0"/>
          </a:p>
        </p:txBody>
      </p:sp>
      <p:sp>
        <p:nvSpPr>
          <p:cNvPr id="3" name="Text Placeholder 2"/>
          <p:cNvSpPr>
            <a:spLocks noGrp="1"/>
          </p:cNvSpPr>
          <p:nvPr>
            <p:ph type="body" idx="1"/>
          </p:nvPr>
        </p:nvSpPr>
        <p:spPr>
          <a:xfrm>
            <a:off x="491204" y="7155103"/>
            <a:ext cx="6209407" cy="2338833"/>
          </a:xfrm>
        </p:spPr>
        <p:txBody>
          <a:bodyPr/>
          <a:lstStyle>
            <a:lvl1pPr marL="0" indent="0">
              <a:buNone/>
              <a:defRPr sz="1890">
                <a:solidFill>
                  <a:schemeClr val="tx1">
                    <a:tint val="82000"/>
                  </a:schemeClr>
                </a:solidFill>
              </a:defRPr>
            </a:lvl1pPr>
            <a:lvl2pPr marL="359954" indent="0">
              <a:buNone/>
              <a:defRPr sz="1575">
                <a:solidFill>
                  <a:schemeClr val="tx1">
                    <a:tint val="82000"/>
                  </a:schemeClr>
                </a:solidFill>
              </a:defRPr>
            </a:lvl2pPr>
            <a:lvl3pPr marL="719907" indent="0">
              <a:buNone/>
              <a:defRPr sz="1417">
                <a:solidFill>
                  <a:schemeClr val="tx1">
                    <a:tint val="82000"/>
                  </a:schemeClr>
                </a:solidFill>
              </a:defRPr>
            </a:lvl3pPr>
            <a:lvl4pPr marL="1079861" indent="0">
              <a:buNone/>
              <a:defRPr sz="1260">
                <a:solidFill>
                  <a:schemeClr val="tx1">
                    <a:tint val="82000"/>
                  </a:schemeClr>
                </a:solidFill>
              </a:defRPr>
            </a:lvl4pPr>
            <a:lvl5pPr marL="1439814" indent="0">
              <a:buNone/>
              <a:defRPr sz="1260">
                <a:solidFill>
                  <a:schemeClr val="tx1">
                    <a:tint val="82000"/>
                  </a:schemeClr>
                </a:solidFill>
              </a:defRPr>
            </a:lvl5pPr>
            <a:lvl6pPr marL="1799768" indent="0">
              <a:buNone/>
              <a:defRPr sz="1260">
                <a:solidFill>
                  <a:schemeClr val="tx1">
                    <a:tint val="82000"/>
                  </a:schemeClr>
                </a:solidFill>
              </a:defRPr>
            </a:lvl6pPr>
            <a:lvl7pPr marL="2159721" indent="0">
              <a:buNone/>
              <a:defRPr sz="1260">
                <a:solidFill>
                  <a:schemeClr val="tx1">
                    <a:tint val="82000"/>
                  </a:schemeClr>
                </a:solidFill>
              </a:defRPr>
            </a:lvl7pPr>
            <a:lvl8pPr marL="2519675" indent="0">
              <a:buNone/>
              <a:defRPr sz="1260">
                <a:solidFill>
                  <a:schemeClr val="tx1">
                    <a:tint val="82000"/>
                  </a:schemeClr>
                </a:solidFill>
              </a:defRPr>
            </a:lvl8pPr>
            <a:lvl9pPr marL="2879628" indent="0">
              <a:buNone/>
              <a:defRPr sz="126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2D536386-C03D-9145-B9B6-E2C5BB69DA3A}"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CC003D-31E0-D843-B372-3288020A7571}" type="slidenum">
              <a:rPr lang="en-US" smtClean="0"/>
              <a:t>‹#›</a:t>
            </a:fld>
            <a:endParaRPr lang="en-US"/>
          </a:p>
        </p:txBody>
      </p:sp>
    </p:spTree>
    <p:extLst>
      <p:ext uri="{BB962C8B-B14F-4D97-AF65-F5344CB8AC3E}">
        <p14:creationId xmlns:p14="http://schemas.microsoft.com/office/powerpoint/2010/main" val="3195331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494953" y="2846200"/>
            <a:ext cx="3059708" cy="678385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644652" y="2846200"/>
            <a:ext cx="3059708" cy="678385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2D536386-C03D-9145-B9B6-E2C5BB69DA3A}"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CC003D-31E0-D843-B372-3288020A7571}" type="slidenum">
              <a:rPr lang="en-US" smtClean="0"/>
              <a:t>‹#›</a:t>
            </a:fld>
            <a:endParaRPr lang="en-US"/>
          </a:p>
        </p:txBody>
      </p:sp>
    </p:spTree>
    <p:extLst>
      <p:ext uri="{BB962C8B-B14F-4D97-AF65-F5344CB8AC3E}">
        <p14:creationId xmlns:p14="http://schemas.microsoft.com/office/powerpoint/2010/main" val="41465497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891" y="569242"/>
            <a:ext cx="6209407" cy="2066590"/>
          </a:xfrm>
        </p:spPr>
        <p:txBody>
          <a:bodyPr/>
          <a:lstStyle/>
          <a:p>
            <a:r>
              <a:rPr lang="en-GB"/>
              <a:t>Click to edit Master title style</a:t>
            </a:r>
            <a:endParaRPr lang="en-US" dirty="0"/>
          </a:p>
        </p:txBody>
      </p:sp>
      <p:sp>
        <p:nvSpPr>
          <p:cNvPr id="3" name="Text Placeholder 2"/>
          <p:cNvSpPr>
            <a:spLocks noGrp="1"/>
          </p:cNvSpPr>
          <p:nvPr>
            <p:ph type="body" idx="1"/>
          </p:nvPr>
        </p:nvSpPr>
        <p:spPr>
          <a:xfrm>
            <a:off x="495891" y="2620980"/>
            <a:ext cx="3045646" cy="1284502"/>
          </a:xfrm>
        </p:spPr>
        <p:txBody>
          <a:bodyPr anchor="b"/>
          <a:lstStyle>
            <a:lvl1pPr marL="0" indent="0">
              <a:buNone/>
              <a:defRPr sz="1890" b="1"/>
            </a:lvl1pPr>
            <a:lvl2pPr marL="359954" indent="0">
              <a:buNone/>
              <a:defRPr sz="1575" b="1"/>
            </a:lvl2pPr>
            <a:lvl3pPr marL="719907" indent="0">
              <a:buNone/>
              <a:defRPr sz="1417" b="1"/>
            </a:lvl3pPr>
            <a:lvl4pPr marL="1079861" indent="0">
              <a:buNone/>
              <a:defRPr sz="1260" b="1"/>
            </a:lvl4pPr>
            <a:lvl5pPr marL="1439814" indent="0">
              <a:buNone/>
              <a:defRPr sz="1260" b="1"/>
            </a:lvl5pPr>
            <a:lvl6pPr marL="1799768" indent="0">
              <a:buNone/>
              <a:defRPr sz="1260" b="1"/>
            </a:lvl6pPr>
            <a:lvl7pPr marL="2159721" indent="0">
              <a:buNone/>
              <a:defRPr sz="1260" b="1"/>
            </a:lvl7pPr>
            <a:lvl8pPr marL="2519675" indent="0">
              <a:buNone/>
              <a:defRPr sz="1260" b="1"/>
            </a:lvl8pPr>
            <a:lvl9pPr marL="2879628" indent="0">
              <a:buNone/>
              <a:defRPr sz="1260" b="1"/>
            </a:lvl9pPr>
          </a:lstStyle>
          <a:p>
            <a:pPr lvl="0"/>
            <a:r>
              <a:rPr lang="en-GB"/>
              <a:t>Click to edit Master text styles</a:t>
            </a:r>
          </a:p>
        </p:txBody>
      </p:sp>
      <p:sp>
        <p:nvSpPr>
          <p:cNvPr id="4" name="Content Placeholder 3"/>
          <p:cNvSpPr>
            <a:spLocks noGrp="1"/>
          </p:cNvSpPr>
          <p:nvPr>
            <p:ph sz="half" idx="2"/>
          </p:nvPr>
        </p:nvSpPr>
        <p:spPr>
          <a:xfrm>
            <a:off x="495891" y="3905482"/>
            <a:ext cx="3045646" cy="57443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644652" y="2620980"/>
            <a:ext cx="3060646" cy="1284502"/>
          </a:xfrm>
        </p:spPr>
        <p:txBody>
          <a:bodyPr anchor="b"/>
          <a:lstStyle>
            <a:lvl1pPr marL="0" indent="0">
              <a:buNone/>
              <a:defRPr sz="1890" b="1"/>
            </a:lvl1pPr>
            <a:lvl2pPr marL="359954" indent="0">
              <a:buNone/>
              <a:defRPr sz="1575" b="1"/>
            </a:lvl2pPr>
            <a:lvl3pPr marL="719907" indent="0">
              <a:buNone/>
              <a:defRPr sz="1417" b="1"/>
            </a:lvl3pPr>
            <a:lvl4pPr marL="1079861" indent="0">
              <a:buNone/>
              <a:defRPr sz="1260" b="1"/>
            </a:lvl4pPr>
            <a:lvl5pPr marL="1439814" indent="0">
              <a:buNone/>
              <a:defRPr sz="1260" b="1"/>
            </a:lvl5pPr>
            <a:lvl6pPr marL="1799768" indent="0">
              <a:buNone/>
              <a:defRPr sz="1260" b="1"/>
            </a:lvl6pPr>
            <a:lvl7pPr marL="2159721" indent="0">
              <a:buNone/>
              <a:defRPr sz="1260" b="1"/>
            </a:lvl7pPr>
            <a:lvl8pPr marL="2519675" indent="0">
              <a:buNone/>
              <a:defRPr sz="1260" b="1"/>
            </a:lvl8pPr>
            <a:lvl9pPr marL="2879628" indent="0">
              <a:buNone/>
              <a:defRPr sz="1260" b="1"/>
            </a:lvl9pPr>
          </a:lstStyle>
          <a:p>
            <a:pPr lvl="0"/>
            <a:r>
              <a:rPr lang="en-GB"/>
              <a:t>Click to edit Master text styles</a:t>
            </a:r>
          </a:p>
        </p:txBody>
      </p:sp>
      <p:sp>
        <p:nvSpPr>
          <p:cNvPr id="6" name="Content Placeholder 5"/>
          <p:cNvSpPr>
            <a:spLocks noGrp="1"/>
          </p:cNvSpPr>
          <p:nvPr>
            <p:ph sz="quarter" idx="4"/>
          </p:nvPr>
        </p:nvSpPr>
        <p:spPr>
          <a:xfrm>
            <a:off x="3644652" y="3905482"/>
            <a:ext cx="3060646" cy="57443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2D536386-C03D-9145-B9B6-E2C5BB69DA3A}" type="datetimeFigureOut">
              <a:rPr lang="en-US" smtClean="0"/>
              <a:t>7/23/2026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ECC003D-31E0-D843-B372-3288020A7571}" type="slidenum">
              <a:rPr lang="en-US" smtClean="0"/>
              <a:t>‹#›</a:t>
            </a:fld>
            <a:endParaRPr lang="en-US"/>
          </a:p>
        </p:txBody>
      </p:sp>
    </p:spTree>
    <p:extLst>
      <p:ext uri="{BB962C8B-B14F-4D97-AF65-F5344CB8AC3E}">
        <p14:creationId xmlns:p14="http://schemas.microsoft.com/office/powerpoint/2010/main" val="661257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2D536386-C03D-9145-B9B6-E2C5BB69DA3A}" type="datetimeFigureOut">
              <a:rPr lang="en-US" smtClean="0"/>
              <a:t>7/23/2026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ECC003D-31E0-D843-B372-3288020A7571}" type="slidenum">
              <a:rPr lang="en-US" smtClean="0"/>
              <a:t>‹#›</a:t>
            </a:fld>
            <a:endParaRPr lang="en-US"/>
          </a:p>
        </p:txBody>
      </p:sp>
    </p:spTree>
    <p:extLst>
      <p:ext uri="{BB962C8B-B14F-4D97-AF65-F5344CB8AC3E}">
        <p14:creationId xmlns:p14="http://schemas.microsoft.com/office/powerpoint/2010/main" val="3706723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536386-C03D-9145-B9B6-E2C5BB69DA3A}" type="datetimeFigureOut">
              <a:rPr lang="en-US" smtClean="0"/>
              <a:t>7/23/2026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ECC003D-31E0-D843-B372-3288020A7571}" type="slidenum">
              <a:rPr lang="en-US" smtClean="0"/>
              <a:t>‹#›</a:t>
            </a:fld>
            <a:endParaRPr lang="en-US"/>
          </a:p>
        </p:txBody>
      </p:sp>
    </p:spTree>
    <p:extLst>
      <p:ext uri="{BB962C8B-B14F-4D97-AF65-F5344CB8AC3E}">
        <p14:creationId xmlns:p14="http://schemas.microsoft.com/office/powerpoint/2010/main" val="3426560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890" y="712788"/>
            <a:ext cx="2321966" cy="2494756"/>
          </a:xfrm>
        </p:spPr>
        <p:txBody>
          <a:bodyPr anchor="b"/>
          <a:lstStyle>
            <a:lvl1pPr>
              <a:defRPr sz="2519"/>
            </a:lvl1pPr>
          </a:lstStyle>
          <a:p>
            <a:r>
              <a:rPr lang="en-GB"/>
              <a:t>Click to edit Master title style</a:t>
            </a:r>
            <a:endParaRPr lang="en-US" dirty="0"/>
          </a:p>
        </p:txBody>
      </p:sp>
      <p:sp>
        <p:nvSpPr>
          <p:cNvPr id="3" name="Content Placeholder 2"/>
          <p:cNvSpPr>
            <a:spLocks noGrp="1"/>
          </p:cNvSpPr>
          <p:nvPr>
            <p:ph idx="1"/>
          </p:nvPr>
        </p:nvSpPr>
        <p:spPr>
          <a:xfrm>
            <a:off x="3060646" y="1539425"/>
            <a:ext cx="3644652" cy="7598117"/>
          </a:xfrm>
        </p:spPr>
        <p:txBody>
          <a:bodyPr/>
          <a:lstStyle>
            <a:lvl1pPr>
              <a:defRPr sz="2519"/>
            </a:lvl1pPr>
            <a:lvl2pPr>
              <a:defRPr sz="2204"/>
            </a:lvl2pPr>
            <a:lvl3pPr>
              <a:defRPr sz="1890"/>
            </a:lvl3pPr>
            <a:lvl4pPr>
              <a:defRPr sz="1575"/>
            </a:lvl4pPr>
            <a:lvl5pPr>
              <a:defRPr sz="1575"/>
            </a:lvl5pPr>
            <a:lvl6pPr>
              <a:defRPr sz="1575"/>
            </a:lvl6pPr>
            <a:lvl7pPr>
              <a:defRPr sz="1575"/>
            </a:lvl7pPr>
            <a:lvl8pPr>
              <a:defRPr sz="1575"/>
            </a:lvl8pPr>
            <a:lvl9pPr>
              <a:defRPr sz="1575"/>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95890" y="3207544"/>
            <a:ext cx="2321966" cy="5942372"/>
          </a:xfrm>
        </p:spPr>
        <p:txBody>
          <a:bodyPr/>
          <a:lstStyle>
            <a:lvl1pPr marL="0" indent="0">
              <a:buNone/>
              <a:defRPr sz="1260"/>
            </a:lvl1pPr>
            <a:lvl2pPr marL="359954" indent="0">
              <a:buNone/>
              <a:defRPr sz="1102"/>
            </a:lvl2pPr>
            <a:lvl3pPr marL="719907" indent="0">
              <a:buNone/>
              <a:defRPr sz="945"/>
            </a:lvl3pPr>
            <a:lvl4pPr marL="1079861" indent="0">
              <a:buNone/>
              <a:defRPr sz="787"/>
            </a:lvl4pPr>
            <a:lvl5pPr marL="1439814" indent="0">
              <a:buNone/>
              <a:defRPr sz="787"/>
            </a:lvl5pPr>
            <a:lvl6pPr marL="1799768" indent="0">
              <a:buNone/>
              <a:defRPr sz="787"/>
            </a:lvl6pPr>
            <a:lvl7pPr marL="2159721" indent="0">
              <a:buNone/>
              <a:defRPr sz="787"/>
            </a:lvl7pPr>
            <a:lvl8pPr marL="2519675" indent="0">
              <a:buNone/>
              <a:defRPr sz="787"/>
            </a:lvl8pPr>
            <a:lvl9pPr marL="2879628" indent="0">
              <a:buNone/>
              <a:defRPr sz="787"/>
            </a:lvl9pPr>
          </a:lstStyle>
          <a:p>
            <a:pPr lvl="0"/>
            <a:r>
              <a:rPr lang="en-GB"/>
              <a:t>Click to edit Master text styles</a:t>
            </a:r>
          </a:p>
        </p:txBody>
      </p:sp>
      <p:sp>
        <p:nvSpPr>
          <p:cNvPr id="5" name="Date Placeholder 4"/>
          <p:cNvSpPr>
            <a:spLocks noGrp="1"/>
          </p:cNvSpPr>
          <p:nvPr>
            <p:ph type="dt" sz="half" idx="10"/>
          </p:nvPr>
        </p:nvSpPr>
        <p:spPr/>
        <p:txBody>
          <a:bodyPr/>
          <a:lstStyle/>
          <a:p>
            <a:fld id="{2D536386-C03D-9145-B9B6-E2C5BB69DA3A}"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CC003D-31E0-D843-B372-3288020A7571}" type="slidenum">
              <a:rPr lang="en-US" smtClean="0"/>
              <a:t>‹#›</a:t>
            </a:fld>
            <a:endParaRPr lang="en-US"/>
          </a:p>
        </p:txBody>
      </p:sp>
    </p:spTree>
    <p:extLst>
      <p:ext uri="{BB962C8B-B14F-4D97-AF65-F5344CB8AC3E}">
        <p14:creationId xmlns:p14="http://schemas.microsoft.com/office/powerpoint/2010/main" val="2549491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890" y="712788"/>
            <a:ext cx="2321966" cy="2494756"/>
          </a:xfrm>
        </p:spPr>
        <p:txBody>
          <a:bodyPr anchor="b"/>
          <a:lstStyle>
            <a:lvl1pPr>
              <a:defRPr sz="2519"/>
            </a:lvl1pPr>
          </a:lstStyle>
          <a:p>
            <a:r>
              <a:rPr lang="en-GB"/>
              <a:t>Click to edit Master title style</a:t>
            </a:r>
            <a:endParaRPr lang="en-US" dirty="0"/>
          </a:p>
        </p:txBody>
      </p:sp>
      <p:sp>
        <p:nvSpPr>
          <p:cNvPr id="3" name="Picture Placeholder 2"/>
          <p:cNvSpPr>
            <a:spLocks noGrp="1" noChangeAspect="1"/>
          </p:cNvSpPr>
          <p:nvPr>
            <p:ph type="pic" idx="1"/>
          </p:nvPr>
        </p:nvSpPr>
        <p:spPr>
          <a:xfrm>
            <a:off x="3060646" y="1539425"/>
            <a:ext cx="3644652" cy="7598117"/>
          </a:xfrm>
        </p:spPr>
        <p:txBody>
          <a:bodyPr anchor="t"/>
          <a:lstStyle>
            <a:lvl1pPr marL="0" indent="0">
              <a:buNone/>
              <a:defRPr sz="2519"/>
            </a:lvl1pPr>
            <a:lvl2pPr marL="359954" indent="0">
              <a:buNone/>
              <a:defRPr sz="2204"/>
            </a:lvl2pPr>
            <a:lvl3pPr marL="719907" indent="0">
              <a:buNone/>
              <a:defRPr sz="1890"/>
            </a:lvl3pPr>
            <a:lvl4pPr marL="1079861" indent="0">
              <a:buNone/>
              <a:defRPr sz="1575"/>
            </a:lvl4pPr>
            <a:lvl5pPr marL="1439814" indent="0">
              <a:buNone/>
              <a:defRPr sz="1575"/>
            </a:lvl5pPr>
            <a:lvl6pPr marL="1799768" indent="0">
              <a:buNone/>
              <a:defRPr sz="1575"/>
            </a:lvl6pPr>
            <a:lvl7pPr marL="2159721" indent="0">
              <a:buNone/>
              <a:defRPr sz="1575"/>
            </a:lvl7pPr>
            <a:lvl8pPr marL="2519675" indent="0">
              <a:buNone/>
              <a:defRPr sz="1575"/>
            </a:lvl8pPr>
            <a:lvl9pPr marL="2879628" indent="0">
              <a:buNone/>
              <a:defRPr sz="1575"/>
            </a:lvl9pPr>
          </a:lstStyle>
          <a:p>
            <a:r>
              <a:rPr lang="en-GB"/>
              <a:t>Click icon to add picture</a:t>
            </a:r>
            <a:endParaRPr lang="en-US" dirty="0"/>
          </a:p>
        </p:txBody>
      </p:sp>
      <p:sp>
        <p:nvSpPr>
          <p:cNvPr id="4" name="Text Placeholder 3"/>
          <p:cNvSpPr>
            <a:spLocks noGrp="1"/>
          </p:cNvSpPr>
          <p:nvPr>
            <p:ph type="body" sz="half" idx="2"/>
          </p:nvPr>
        </p:nvSpPr>
        <p:spPr>
          <a:xfrm>
            <a:off x="495890" y="3207544"/>
            <a:ext cx="2321966" cy="5942372"/>
          </a:xfrm>
        </p:spPr>
        <p:txBody>
          <a:bodyPr/>
          <a:lstStyle>
            <a:lvl1pPr marL="0" indent="0">
              <a:buNone/>
              <a:defRPr sz="1260"/>
            </a:lvl1pPr>
            <a:lvl2pPr marL="359954" indent="0">
              <a:buNone/>
              <a:defRPr sz="1102"/>
            </a:lvl2pPr>
            <a:lvl3pPr marL="719907" indent="0">
              <a:buNone/>
              <a:defRPr sz="945"/>
            </a:lvl3pPr>
            <a:lvl4pPr marL="1079861" indent="0">
              <a:buNone/>
              <a:defRPr sz="787"/>
            </a:lvl4pPr>
            <a:lvl5pPr marL="1439814" indent="0">
              <a:buNone/>
              <a:defRPr sz="787"/>
            </a:lvl5pPr>
            <a:lvl6pPr marL="1799768" indent="0">
              <a:buNone/>
              <a:defRPr sz="787"/>
            </a:lvl6pPr>
            <a:lvl7pPr marL="2159721" indent="0">
              <a:buNone/>
              <a:defRPr sz="787"/>
            </a:lvl7pPr>
            <a:lvl8pPr marL="2519675" indent="0">
              <a:buNone/>
              <a:defRPr sz="787"/>
            </a:lvl8pPr>
            <a:lvl9pPr marL="2879628" indent="0">
              <a:buNone/>
              <a:defRPr sz="787"/>
            </a:lvl9pPr>
          </a:lstStyle>
          <a:p>
            <a:pPr lvl="0"/>
            <a:r>
              <a:rPr lang="en-GB"/>
              <a:t>Click to edit Master text styles</a:t>
            </a:r>
          </a:p>
        </p:txBody>
      </p:sp>
      <p:sp>
        <p:nvSpPr>
          <p:cNvPr id="5" name="Date Placeholder 4"/>
          <p:cNvSpPr>
            <a:spLocks noGrp="1"/>
          </p:cNvSpPr>
          <p:nvPr>
            <p:ph type="dt" sz="half" idx="10"/>
          </p:nvPr>
        </p:nvSpPr>
        <p:spPr/>
        <p:txBody>
          <a:bodyPr/>
          <a:lstStyle/>
          <a:p>
            <a:fld id="{2D536386-C03D-9145-B9B6-E2C5BB69DA3A}"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CC003D-31E0-D843-B372-3288020A7571}" type="slidenum">
              <a:rPr lang="en-US" smtClean="0"/>
              <a:t>‹#›</a:t>
            </a:fld>
            <a:endParaRPr lang="en-US"/>
          </a:p>
        </p:txBody>
      </p:sp>
    </p:spTree>
    <p:extLst>
      <p:ext uri="{BB962C8B-B14F-4D97-AF65-F5344CB8AC3E}">
        <p14:creationId xmlns:p14="http://schemas.microsoft.com/office/powerpoint/2010/main" val="2198662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4953" y="569242"/>
            <a:ext cx="6209407" cy="2066590"/>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94953" y="2846200"/>
            <a:ext cx="6209407" cy="678385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94953" y="9909729"/>
            <a:ext cx="1619845" cy="569240"/>
          </a:xfrm>
          <a:prstGeom prst="rect">
            <a:avLst/>
          </a:prstGeom>
        </p:spPr>
        <p:txBody>
          <a:bodyPr vert="horz" lIns="91440" tIns="45720" rIns="91440" bIns="45720" rtlCol="0" anchor="ctr"/>
          <a:lstStyle>
            <a:lvl1pPr algn="l">
              <a:defRPr sz="945">
                <a:solidFill>
                  <a:schemeClr val="tx1">
                    <a:tint val="82000"/>
                  </a:schemeClr>
                </a:solidFill>
              </a:defRPr>
            </a:lvl1pPr>
          </a:lstStyle>
          <a:p>
            <a:fld id="{2D536386-C03D-9145-B9B6-E2C5BB69DA3A}" type="datetimeFigureOut">
              <a:rPr lang="en-US" smtClean="0"/>
              <a:t>7/23/2026</a:t>
            </a:fld>
            <a:endParaRPr lang="en-US"/>
          </a:p>
        </p:txBody>
      </p:sp>
      <p:sp>
        <p:nvSpPr>
          <p:cNvPr id="5" name="Footer Placeholder 4"/>
          <p:cNvSpPr>
            <a:spLocks noGrp="1"/>
          </p:cNvSpPr>
          <p:nvPr>
            <p:ph type="ftr" sz="quarter" idx="3"/>
          </p:nvPr>
        </p:nvSpPr>
        <p:spPr>
          <a:xfrm>
            <a:off x="2384773" y="9909729"/>
            <a:ext cx="2429768" cy="569240"/>
          </a:xfrm>
          <a:prstGeom prst="rect">
            <a:avLst/>
          </a:prstGeom>
        </p:spPr>
        <p:txBody>
          <a:bodyPr vert="horz" lIns="91440" tIns="45720" rIns="91440" bIns="45720" rtlCol="0" anchor="ctr"/>
          <a:lstStyle>
            <a:lvl1pPr algn="ctr">
              <a:defRPr sz="945">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5084515" y="9909729"/>
            <a:ext cx="1619845" cy="569240"/>
          </a:xfrm>
          <a:prstGeom prst="rect">
            <a:avLst/>
          </a:prstGeom>
        </p:spPr>
        <p:txBody>
          <a:bodyPr vert="horz" lIns="91440" tIns="45720" rIns="91440" bIns="45720" rtlCol="0" anchor="ctr"/>
          <a:lstStyle>
            <a:lvl1pPr algn="r">
              <a:defRPr sz="945">
                <a:solidFill>
                  <a:schemeClr val="tx1">
                    <a:tint val="82000"/>
                  </a:schemeClr>
                </a:solidFill>
              </a:defRPr>
            </a:lvl1pPr>
          </a:lstStyle>
          <a:p>
            <a:fld id="{8ECC003D-31E0-D843-B372-3288020A7571}" type="slidenum">
              <a:rPr lang="en-US" smtClean="0"/>
              <a:t>‹#›</a:t>
            </a:fld>
            <a:endParaRPr lang="en-US"/>
          </a:p>
        </p:txBody>
      </p:sp>
    </p:spTree>
    <p:extLst>
      <p:ext uri="{BB962C8B-B14F-4D97-AF65-F5344CB8AC3E}">
        <p14:creationId xmlns:p14="http://schemas.microsoft.com/office/powerpoint/2010/main" val="37373900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19907" rtl="0" eaLnBrk="1" latinLnBrk="0" hangingPunct="1">
        <a:lnSpc>
          <a:spcPct val="90000"/>
        </a:lnSpc>
        <a:spcBef>
          <a:spcPct val="0"/>
        </a:spcBef>
        <a:buNone/>
        <a:defRPr sz="3464" kern="1200">
          <a:solidFill>
            <a:schemeClr val="tx1"/>
          </a:solidFill>
          <a:latin typeface="+mj-lt"/>
          <a:ea typeface="+mj-ea"/>
          <a:cs typeface="+mj-cs"/>
        </a:defRPr>
      </a:lvl1pPr>
    </p:titleStyle>
    <p:bodyStyle>
      <a:lvl1pPr marL="179977" indent="-179977" algn="l" defTabSz="719907" rtl="0" eaLnBrk="1" latinLnBrk="0" hangingPunct="1">
        <a:lnSpc>
          <a:spcPct val="90000"/>
        </a:lnSpc>
        <a:spcBef>
          <a:spcPts val="787"/>
        </a:spcBef>
        <a:buFont typeface="Arial" panose="020B0604020202020204" pitchFamily="34" charset="0"/>
        <a:buChar char="•"/>
        <a:defRPr sz="2204" kern="1200">
          <a:solidFill>
            <a:schemeClr val="tx1"/>
          </a:solidFill>
          <a:latin typeface="+mn-lt"/>
          <a:ea typeface="+mn-ea"/>
          <a:cs typeface="+mn-cs"/>
        </a:defRPr>
      </a:lvl1pPr>
      <a:lvl2pPr marL="539930" indent="-179977" algn="l" defTabSz="719907" rtl="0" eaLnBrk="1" latinLnBrk="0" hangingPunct="1">
        <a:lnSpc>
          <a:spcPct val="90000"/>
        </a:lnSpc>
        <a:spcBef>
          <a:spcPts val="394"/>
        </a:spcBef>
        <a:buFont typeface="Arial" panose="020B0604020202020204" pitchFamily="34" charset="0"/>
        <a:buChar char="•"/>
        <a:defRPr sz="1890" kern="1200">
          <a:solidFill>
            <a:schemeClr val="tx1"/>
          </a:solidFill>
          <a:latin typeface="+mn-lt"/>
          <a:ea typeface="+mn-ea"/>
          <a:cs typeface="+mn-cs"/>
        </a:defRPr>
      </a:lvl2pPr>
      <a:lvl3pPr marL="899884" indent="-179977" algn="l" defTabSz="719907" rtl="0" eaLnBrk="1" latinLnBrk="0" hangingPunct="1">
        <a:lnSpc>
          <a:spcPct val="90000"/>
        </a:lnSpc>
        <a:spcBef>
          <a:spcPts val="394"/>
        </a:spcBef>
        <a:buFont typeface="Arial" panose="020B0604020202020204" pitchFamily="34" charset="0"/>
        <a:buChar char="•"/>
        <a:defRPr sz="1575" kern="1200">
          <a:solidFill>
            <a:schemeClr val="tx1"/>
          </a:solidFill>
          <a:latin typeface="+mn-lt"/>
          <a:ea typeface="+mn-ea"/>
          <a:cs typeface="+mn-cs"/>
        </a:defRPr>
      </a:lvl3pPr>
      <a:lvl4pPr marL="1259837" indent="-179977" algn="l" defTabSz="719907" rtl="0" eaLnBrk="1" latinLnBrk="0" hangingPunct="1">
        <a:lnSpc>
          <a:spcPct val="90000"/>
        </a:lnSpc>
        <a:spcBef>
          <a:spcPts val="394"/>
        </a:spcBef>
        <a:buFont typeface="Arial" panose="020B0604020202020204" pitchFamily="34" charset="0"/>
        <a:buChar char="•"/>
        <a:defRPr sz="1417" kern="1200">
          <a:solidFill>
            <a:schemeClr val="tx1"/>
          </a:solidFill>
          <a:latin typeface="+mn-lt"/>
          <a:ea typeface="+mn-ea"/>
          <a:cs typeface="+mn-cs"/>
        </a:defRPr>
      </a:lvl4pPr>
      <a:lvl5pPr marL="1619791" indent="-179977" algn="l" defTabSz="719907" rtl="0" eaLnBrk="1" latinLnBrk="0" hangingPunct="1">
        <a:lnSpc>
          <a:spcPct val="90000"/>
        </a:lnSpc>
        <a:spcBef>
          <a:spcPts val="394"/>
        </a:spcBef>
        <a:buFont typeface="Arial" panose="020B0604020202020204" pitchFamily="34" charset="0"/>
        <a:buChar char="•"/>
        <a:defRPr sz="1417" kern="1200">
          <a:solidFill>
            <a:schemeClr val="tx1"/>
          </a:solidFill>
          <a:latin typeface="+mn-lt"/>
          <a:ea typeface="+mn-ea"/>
          <a:cs typeface="+mn-cs"/>
        </a:defRPr>
      </a:lvl5pPr>
      <a:lvl6pPr marL="1979745" indent="-179977" algn="l" defTabSz="719907" rtl="0" eaLnBrk="1" latinLnBrk="0" hangingPunct="1">
        <a:lnSpc>
          <a:spcPct val="90000"/>
        </a:lnSpc>
        <a:spcBef>
          <a:spcPts val="394"/>
        </a:spcBef>
        <a:buFont typeface="Arial" panose="020B0604020202020204" pitchFamily="34" charset="0"/>
        <a:buChar char="•"/>
        <a:defRPr sz="1417" kern="1200">
          <a:solidFill>
            <a:schemeClr val="tx1"/>
          </a:solidFill>
          <a:latin typeface="+mn-lt"/>
          <a:ea typeface="+mn-ea"/>
          <a:cs typeface="+mn-cs"/>
        </a:defRPr>
      </a:lvl6pPr>
      <a:lvl7pPr marL="2339698" indent="-179977" algn="l" defTabSz="719907" rtl="0" eaLnBrk="1" latinLnBrk="0" hangingPunct="1">
        <a:lnSpc>
          <a:spcPct val="90000"/>
        </a:lnSpc>
        <a:spcBef>
          <a:spcPts val="394"/>
        </a:spcBef>
        <a:buFont typeface="Arial" panose="020B0604020202020204" pitchFamily="34" charset="0"/>
        <a:buChar char="•"/>
        <a:defRPr sz="1417" kern="1200">
          <a:solidFill>
            <a:schemeClr val="tx1"/>
          </a:solidFill>
          <a:latin typeface="+mn-lt"/>
          <a:ea typeface="+mn-ea"/>
          <a:cs typeface="+mn-cs"/>
        </a:defRPr>
      </a:lvl7pPr>
      <a:lvl8pPr marL="2699652" indent="-179977" algn="l" defTabSz="719907" rtl="0" eaLnBrk="1" latinLnBrk="0" hangingPunct="1">
        <a:lnSpc>
          <a:spcPct val="90000"/>
        </a:lnSpc>
        <a:spcBef>
          <a:spcPts val="394"/>
        </a:spcBef>
        <a:buFont typeface="Arial" panose="020B0604020202020204" pitchFamily="34" charset="0"/>
        <a:buChar char="•"/>
        <a:defRPr sz="1417" kern="1200">
          <a:solidFill>
            <a:schemeClr val="tx1"/>
          </a:solidFill>
          <a:latin typeface="+mn-lt"/>
          <a:ea typeface="+mn-ea"/>
          <a:cs typeface="+mn-cs"/>
        </a:defRPr>
      </a:lvl8pPr>
      <a:lvl9pPr marL="3059605" indent="-179977" algn="l" defTabSz="719907" rtl="0" eaLnBrk="1" latinLnBrk="0" hangingPunct="1">
        <a:lnSpc>
          <a:spcPct val="90000"/>
        </a:lnSpc>
        <a:spcBef>
          <a:spcPts val="394"/>
        </a:spcBef>
        <a:buFont typeface="Arial" panose="020B0604020202020204" pitchFamily="34" charset="0"/>
        <a:buChar char="•"/>
        <a:defRPr sz="1417" kern="1200">
          <a:solidFill>
            <a:schemeClr val="tx1"/>
          </a:solidFill>
          <a:latin typeface="+mn-lt"/>
          <a:ea typeface="+mn-ea"/>
          <a:cs typeface="+mn-cs"/>
        </a:defRPr>
      </a:lvl9pPr>
    </p:bodyStyle>
    <p:otherStyle>
      <a:defPPr>
        <a:defRPr lang="en-US"/>
      </a:defPPr>
      <a:lvl1pPr marL="0" algn="l" defTabSz="719907" rtl="0" eaLnBrk="1" latinLnBrk="0" hangingPunct="1">
        <a:defRPr sz="1417" kern="1200">
          <a:solidFill>
            <a:schemeClr val="tx1"/>
          </a:solidFill>
          <a:latin typeface="+mn-lt"/>
          <a:ea typeface="+mn-ea"/>
          <a:cs typeface="+mn-cs"/>
        </a:defRPr>
      </a:lvl1pPr>
      <a:lvl2pPr marL="359954" algn="l" defTabSz="719907" rtl="0" eaLnBrk="1" latinLnBrk="0" hangingPunct="1">
        <a:defRPr sz="1417" kern="1200">
          <a:solidFill>
            <a:schemeClr val="tx1"/>
          </a:solidFill>
          <a:latin typeface="+mn-lt"/>
          <a:ea typeface="+mn-ea"/>
          <a:cs typeface="+mn-cs"/>
        </a:defRPr>
      </a:lvl2pPr>
      <a:lvl3pPr marL="719907" algn="l" defTabSz="719907" rtl="0" eaLnBrk="1" latinLnBrk="0" hangingPunct="1">
        <a:defRPr sz="1417" kern="1200">
          <a:solidFill>
            <a:schemeClr val="tx1"/>
          </a:solidFill>
          <a:latin typeface="+mn-lt"/>
          <a:ea typeface="+mn-ea"/>
          <a:cs typeface="+mn-cs"/>
        </a:defRPr>
      </a:lvl3pPr>
      <a:lvl4pPr marL="1079861" algn="l" defTabSz="719907" rtl="0" eaLnBrk="1" latinLnBrk="0" hangingPunct="1">
        <a:defRPr sz="1417" kern="1200">
          <a:solidFill>
            <a:schemeClr val="tx1"/>
          </a:solidFill>
          <a:latin typeface="+mn-lt"/>
          <a:ea typeface="+mn-ea"/>
          <a:cs typeface="+mn-cs"/>
        </a:defRPr>
      </a:lvl4pPr>
      <a:lvl5pPr marL="1439814" algn="l" defTabSz="719907" rtl="0" eaLnBrk="1" latinLnBrk="0" hangingPunct="1">
        <a:defRPr sz="1417" kern="1200">
          <a:solidFill>
            <a:schemeClr val="tx1"/>
          </a:solidFill>
          <a:latin typeface="+mn-lt"/>
          <a:ea typeface="+mn-ea"/>
          <a:cs typeface="+mn-cs"/>
        </a:defRPr>
      </a:lvl5pPr>
      <a:lvl6pPr marL="1799768" algn="l" defTabSz="719907" rtl="0" eaLnBrk="1" latinLnBrk="0" hangingPunct="1">
        <a:defRPr sz="1417" kern="1200">
          <a:solidFill>
            <a:schemeClr val="tx1"/>
          </a:solidFill>
          <a:latin typeface="+mn-lt"/>
          <a:ea typeface="+mn-ea"/>
          <a:cs typeface="+mn-cs"/>
        </a:defRPr>
      </a:lvl6pPr>
      <a:lvl7pPr marL="2159721" algn="l" defTabSz="719907" rtl="0" eaLnBrk="1" latinLnBrk="0" hangingPunct="1">
        <a:defRPr sz="1417" kern="1200">
          <a:solidFill>
            <a:schemeClr val="tx1"/>
          </a:solidFill>
          <a:latin typeface="+mn-lt"/>
          <a:ea typeface="+mn-ea"/>
          <a:cs typeface="+mn-cs"/>
        </a:defRPr>
      </a:lvl7pPr>
      <a:lvl8pPr marL="2519675" algn="l" defTabSz="719907" rtl="0" eaLnBrk="1" latinLnBrk="0" hangingPunct="1">
        <a:defRPr sz="1417" kern="1200">
          <a:solidFill>
            <a:schemeClr val="tx1"/>
          </a:solidFill>
          <a:latin typeface="+mn-lt"/>
          <a:ea typeface="+mn-ea"/>
          <a:cs typeface="+mn-cs"/>
        </a:defRPr>
      </a:lvl8pPr>
      <a:lvl9pPr marL="2879628" algn="l" defTabSz="719907" rtl="0" eaLnBrk="1" latinLnBrk="0" hangingPunct="1">
        <a:defRPr sz="141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png"/><Relationship Id="rId7" Type="http://schemas.openxmlformats.org/officeDocument/2006/relationships/image" Target="../media/image7.sv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860293F-9C40-1247-4655-BCDC7194D8C2}"/>
              </a:ext>
            </a:extLst>
          </p:cNvPr>
          <p:cNvSpPr/>
          <p:nvPr/>
        </p:nvSpPr>
        <p:spPr>
          <a:xfrm>
            <a:off x="0" y="0"/>
            <a:ext cx="7199313" cy="10691813"/>
          </a:xfrm>
          <a:prstGeom prst="rect">
            <a:avLst/>
          </a:prstGeom>
          <a:solidFill>
            <a:srgbClr val="D5E9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text on a black background&#10;&#10;AI-generated content may be incorrect.">
            <a:extLst>
              <a:ext uri="{FF2B5EF4-FFF2-40B4-BE49-F238E27FC236}">
                <a16:creationId xmlns:a16="http://schemas.microsoft.com/office/drawing/2014/main" id="{6F6749B8-922F-56F7-F01F-B72A15458B58}"/>
              </a:ext>
            </a:extLst>
          </p:cNvPr>
          <p:cNvPicPr>
            <a:picLocks noChangeAspect="1"/>
          </p:cNvPicPr>
          <p:nvPr/>
        </p:nvPicPr>
        <p:blipFill>
          <a:blip r:embed="rId3"/>
          <a:stretch>
            <a:fillRect/>
          </a:stretch>
        </p:blipFill>
        <p:spPr>
          <a:xfrm>
            <a:off x="6035040" y="192361"/>
            <a:ext cx="972488" cy="972488"/>
          </a:xfrm>
          <a:prstGeom prst="rect">
            <a:avLst/>
          </a:prstGeom>
        </p:spPr>
      </p:pic>
      <p:sp>
        <p:nvSpPr>
          <p:cNvPr id="6" name="TextBox 5">
            <a:extLst>
              <a:ext uri="{FF2B5EF4-FFF2-40B4-BE49-F238E27FC236}">
                <a16:creationId xmlns:a16="http://schemas.microsoft.com/office/drawing/2014/main" id="{5914D5B3-A26B-D1BE-78F0-4C258C847AE8}"/>
              </a:ext>
            </a:extLst>
          </p:cNvPr>
          <p:cNvSpPr txBox="1"/>
          <p:nvPr/>
        </p:nvSpPr>
        <p:spPr>
          <a:xfrm>
            <a:off x="407865" y="472155"/>
            <a:ext cx="5435390" cy="1227195"/>
          </a:xfrm>
          <a:prstGeom prst="rect">
            <a:avLst/>
          </a:prstGeom>
          <a:noFill/>
        </p:spPr>
        <p:txBody>
          <a:bodyPr wrap="square">
            <a:spAutoFit/>
          </a:bodyPr>
          <a:lstStyle/>
          <a:p>
            <a:pPr>
              <a:lnSpc>
                <a:spcPct val="107000"/>
              </a:lnSpc>
              <a:spcAft>
                <a:spcPts val="800"/>
              </a:spcAft>
            </a:pPr>
            <a:r>
              <a:rPr lang="en-GB" sz="4400" b="1" dirty="0">
                <a:solidFill>
                  <a:srgbClr val="205D6C"/>
                </a:solidFill>
                <a:effectLst/>
                <a:latin typeface="Arial" panose="020B0604020202020204" pitchFamily="34" charset="0"/>
                <a:ea typeface="Calibri" panose="020F0502020204030204" pitchFamily="34" charset="0"/>
                <a:cs typeface="Arial" panose="020B0604020202020204" pitchFamily="34" charset="0"/>
              </a:rPr>
              <a:t>JOB DESCRIPTION</a:t>
            </a:r>
          </a:p>
          <a:p>
            <a:pPr>
              <a:spcAft>
                <a:spcPts val="800"/>
              </a:spcAft>
            </a:pPr>
            <a:r>
              <a:rPr lang="en-GB" sz="2000" b="1" dirty="0">
                <a:effectLst/>
                <a:latin typeface="Arial" panose="020B0604020202020204" pitchFamily="34" charset="0"/>
                <a:ea typeface="Calibri" panose="020F0502020204030204" pitchFamily="34" charset="0"/>
                <a:cs typeface="Arial" panose="020B0604020202020204" pitchFamily="34" charset="0"/>
              </a:rPr>
              <a:t> </a:t>
            </a:r>
            <a:endParaRPr lang="en-US" b="1" dirty="0">
              <a:latin typeface="Arial" panose="020B0604020202020204" pitchFamily="34" charset="0"/>
              <a:cs typeface="Arial" panose="020B0604020202020204" pitchFamily="34" charset="0"/>
            </a:endParaRPr>
          </a:p>
        </p:txBody>
      </p:sp>
      <p:graphicFrame>
        <p:nvGraphicFramePr>
          <p:cNvPr id="7" name="Table 6">
            <a:extLst>
              <a:ext uri="{FF2B5EF4-FFF2-40B4-BE49-F238E27FC236}">
                <a16:creationId xmlns:a16="http://schemas.microsoft.com/office/drawing/2014/main" id="{9775AF59-DC27-2550-D15B-D8DC9C3B5431}"/>
              </a:ext>
            </a:extLst>
          </p:cNvPr>
          <p:cNvGraphicFramePr>
            <a:graphicFrameLocks noGrp="1"/>
          </p:cNvGraphicFramePr>
          <p:nvPr>
            <p:extLst>
              <p:ext uri="{D42A27DB-BD31-4B8C-83A1-F6EECF244321}">
                <p14:modId xmlns:p14="http://schemas.microsoft.com/office/powerpoint/2010/main" val="3924686903"/>
              </p:ext>
            </p:extLst>
          </p:nvPr>
        </p:nvGraphicFramePr>
        <p:xfrm>
          <a:off x="407866" y="1778446"/>
          <a:ext cx="6383580" cy="2593531"/>
        </p:xfrm>
        <a:graphic>
          <a:graphicData uri="http://schemas.openxmlformats.org/drawingml/2006/table">
            <a:tbl>
              <a:tblPr firstRow="1" bandRow="1">
                <a:tableStyleId>{5C22544A-7EE6-4342-B048-85BDC9FD1C3A}</a:tableStyleId>
              </a:tblPr>
              <a:tblGrid>
                <a:gridCol w="1932998">
                  <a:extLst>
                    <a:ext uri="{9D8B030D-6E8A-4147-A177-3AD203B41FA5}">
                      <a16:colId xmlns:a16="http://schemas.microsoft.com/office/drawing/2014/main" val="684503369"/>
                    </a:ext>
                  </a:extLst>
                </a:gridCol>
                <a:gridCol w="4450582">
                  <a:extLst>
                    <a:ext uri="{9D8B030D-6E8A-4147-A177-3AD203B41FA5}">
                      <a16:colId xmlns:a16="http://schemas.microsoft.com/office/drawing/2014/main" val="3786468033"/>
                    </a:ext>
                  </a:extLst>
                </a:gridCol>
              </a:tblGrid>
              <a:tr h="370840">
                <a:tc>
                  <a:txBody>
                    <a:bodyPr/>
                    <a:lstStyle/>
                    <a:p>
                      <a:r>
                        <a:rPr lang="en-US" b="1" dirty="0">
                          <a:solidFill>
                            <a:schemeClr val="tx1"/>
                          </a:solidFill>
                          <a:latin typeface="Arial" panose="020B0604020202020204" pitchFamily="34" charset="0"/>
                          <a:cs typeface="Arial" panose="020B0604020202020204" pitchFamily="34" charset="0"/>
                        </a:rPr>
                        <a:t>JOB TITLE</a:t>
                      </a:r>
                    </a:p>
                  </a:txBody>
                  <a:tcPr>
                    <a:lnL w="12700" cap="flat" cmpd="sng" algn="ctr">
                      <a:noFill/>
                      <a:prstDash val="solid"/>
                      <a:round/>
                      <a:headEnd type="none" w="med" len="med"/>
                      <a:tailEnd type="none" w="med" len="med"/>
                    </a:lnL>
                    <a:lnR w="12700" cap="flat" cmpd="sng" algn="ctr">
                      <a:solidFill>
                        <a:srgbClr val="D5E9F2"/>
                      </a:solidFill>
                      <a:prstDash val="sysDot"/>
                      <a:round/>
                      <a:headEnd type="none" w="med" len="med"/>
                      <a:tailEnd type="none" w="med" len="med"/>
                    </a:lnR>
                    <a:lnT w="12700" cap="flat" cmpd="sng" algn="ctr">
                      <a:noFill/>
                      <a:prstDash val="solid"/>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solidFill>
                            <a:schemeClr val="tx1"/>
                          </a:solidFill>
                          <a:latin typeface="Arial" panose="020B0604020202020204" pitchFamily="34" charset="0"/>
                          <a:cs typeface="Arial" panose="020B0604020202020204" pitchFamily="34" charset="0"/>
                        </a:rPr>
                        <a:t>Team Leader</a:t>
                      </a:r>
                    </a:p>
                  </a:txBody>
                  <a:tcPr>
                    <a:lnL w="12700" cap="flat" cmpd="sng" algn="ctr">
                      <a:solidFill>
                        <a:srgbClr val="D5E9F2"/>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81180759"/>
                  </a:ext>
                </a:extLst>
              </a:tr>
              <a:tr h="370840">
                <a:tc>
                  <a:txBody>
                    <a:bodyPr/>
                    <a:lstStyle/>
                    <a:p>
                      <a:r>
                        <a:rPr lang="en-US" b="1" dirty="0">
                          <a:solidFill>
                            <a:schemeClr val="tx1"/>
                          </a:solidFill>
                          <a:latin typeface="Arial" panose="020B0604020202020204" pitchFamily="34" charset="0"/>
                          <a:cs typeface="Arial" panose="020B0604020202020204" pitchFamily="34" charset="0"/>
                        </a:rPr>
                        <a:t>SERVICE</a:t>
                      </a:r>
                    </a:p>
                  </a:txBody>
                  <a:tcPr>
                    <a:lnL w="12700" cap="flat" cmpd="sng" algn="ctr">
                      <a:noFill/>
                      <a:prstDash val="solid"/>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solidFill>
                            <a:schemeClr val="tx1"/>
                          </a:solidFill>
                          <a:latin typeface="Arial" panose="020B0604020202020204" pitchFamily="34" charset="0"/>
                          <a:cs typeface="Arial" panose="020B0604020202020204" pitchFamily="34" charset="0"/>
                        </a:rPr>
                        <a:t>Connect to Work Liverpool</a:t>
                      </a:r>
                    </a:p>
                  </a:txBody>
                  <a:tcPr>
                    <a:lnL w="12700" cap="flat" cmpd="sng" algn="ctr">
                      <a:solidFill>
                        <a:srgbClr val="D5E9F2"/>
                      </a:solidFill>
                      <a:prstDash val="sysDot"/>
                      <a:round/>
                      <a:headEnd type="none" w="med" len="med"/>
                      <a:tailEnd type="none" w="med" len="med"/>
                    </a:lnL>
                    <a:lnR w="12700" cap="flat" cmpd="sng" algn="ctr">
                      <a:noFill/>
                      <a:prstDash val="solid"/>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88950989"/>
                  </a:ext>
                </a:extLst>
              </a:tr>
              <a:tr h="370840">
                <a:tc>
                  <a:txBody>
                    <a:bodyPr/>
                    <a:lstStyle/>
                    <a:p>
                      <a:r>
                        <a:rPr lang="en-US" b="1" dirty="0">
                          <a:solidFill>
                            <a:schemeClr val="tx1"/>
                          </a:solidFill>
                          <a:latin typeface="Arial" panose="020B0604020202020204" pitchFamily="34" charset="0"/>
                          <a:cs typeface="Arial" panose="020B0604020202020204" pitchFamily="34" charset="0"/>
                        </a:rPr>
                        <a:t>HUB</a:t>
                      </a:r>
                    </a:p>
                  </a:txBody>
                  <a:tcPr>
                    <a:lnL w="12700" cap="flat" cmpd="sng" algn="ctr">
                      <a:noFill/>
                      <a:prstDash val="solid"/>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solidFill>
                            <a:schemeClr val="tx1"/>
                          </a:solidFill>
                          <a:latin typeface="Arial" panose="020B0604020202020204" pitchFamily="34" charset="0"/>
                          <a:cs typeface="Arial" panose="020B0604020202020204" pitchFamily="34" charset="0"/>
                        </a:rPr>
                        <a:t>Employability</a:t>
                      </a:r>
                    </a:p>
                  </a:txBody>
                  <a:tcPr>
                    <a:lnL w="12700" cap="flat" cmpd="sng" algn="ctr">
                      <a:solidFill>
                        <a:srgbClr val="D5E9F2"/>
                      </a:solidFill>
                      <a:prstDash val="sysDot"/>
                      <a:round/>
                      <a:headEnd type="none" w="med" len="med"/>
                      <a:tailEnd type="none" w="med" len="med"/>
                    </a:lnL>
                    <a:lnR w="12700" cap="flat" cmpd="sng" algn="ctr">
                      <a:noFill/>
                      <a:prstDash val="solid"/>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29853593"/>
                  </a:ext>
                </a:extLst>
              </a:tr>
              <a:tr h="370840">
                <a:tc>
                  <a:txBody>
                    <a:bodyPr/>
                    <a:lstStyle/>
                    <a:p>
                      <a:r>
                        <a:rPr lang="en-US" b="1" dirty="0">
                          <a:solidFill>
                            <a:schemeClr val="tx1"/>
                          </a:solidFill>
                          <a:latin typeface="Arial" panose="020B0604020202020204" pitchFamily="34" charset="0"/>
                          <a:cs typeface="Arial" panose="020B0604020202020204" pitchFamily="34" charset="0"/>
                        </a:rPr>
                        <a:t>LOCATION</a:t>
                      </a:r>
                    </a:p>
                  </a:txBody>
                  <a:tcPr>
                    <a:lnL w="12700" cap="flat" cmpd="sng" algn="ctr">
                      <a:noFill/>
                      <a:prstDash val="solid"/>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solidFill>
                            <a:schemeClr val="tx1"/>
                          </a:solidFill>
                          <a:latin typeface="Arial" panose="020B0604020202020204" pitchFamily="34" charset="0"/>
                          <a:cs typeface="Arial" panose="020B0604020202020204" pitchFamily="34" charset="0"/>
                        </a:rPr>
                        <a:t>Liverpool </a:t>
                      </a:r>
                    </a:p>
                  </a:txBody>
                  <a:tcPr>
                    <a:lnL w="12700" cap="flat" cmpd="sng" algn="ctr">
                      <a:solidFill>
                        <a:srgbClr val="D5E9F2"/>
                      </a:solidFill>
                      <a:prstDash val="sysDot"/>
                      <a:round/>
                      <a:headEnd type="none" w="med" len="med"/>
                      <a:tailEnd type="none" w="med" len="med"/>
                    </a:lnL>
                    <a:lnR w="12700" cap="flat" cmpd="sng" algn="ctr">
                      <a:noFill/>
                      <a:prstDash val="solid"/>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61266663"/>
                  </a:ext>
                </a:extLst>
              </a:tr>
              <a:tr h="370840">
                <a:tc>
                  <a:txBody>
                    <a:bodyPr/>
                    <a:lstStyle/>
                    <a:p>
                      <a:r>
                        <a:rPr lang="en-US" b="1" dirty="0">
                          <a:solidFill>
                            <a:schemeClr val="tx1"/>
                          </a:solidFill>
                          <a:latin typeface="Arial" panose="020B0604020202020204" pitchFamily="34" charset="0"/>
                          <a:cs typeface="Arial" panose="020B0604020202020204" pitchFamily="34" charset="0"/>
                        </a:rPr>
                        <a:t>SALARY BAND</a:t>
                      </a:r>
                    </a:p>
                  </a:txBody>
                  <a:tcPr>
                    <a:lnL w="12700" cap="flat" cmpd="sng" algn="ctr">
                      <a:noFill/>
                      <a:prstDash val="solid"/>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solidFill>
                            <a:schemeClr val="tx1"/>
                          </a:solidFill>
                          <a:latin typeface="Arial" panose="020B0604020202020204" pitchFamily="34" charset="0"/>
                          <a:cs typeface="Arial" panose="020B0604020202020204" pitchFamily="34" charset="0"/>
                        </a:rPr>
                        <a:t>Operational - Team Leader</a:t>
                      </a:r>
                    </a:p>
                  </a:txBody>
                  <a:tcPr>
                    <a:lnL w="12700" cap="flat" cmpd="sng" algn="ctr">
                      <a:solidFill>
                        <a:srgbClr val="D5E9F2"/>
                      </a:solidFill>
                      <a:prstDash val="sysDot"/>
                      <a:round/>
                      <a:headEnd type="none" w="med" len="med"/>
                      <a:tailEnd type="none" w="med" len="med"/>
                    </a:lnL>
                    <a:lnR w="12700" cap="flat" cmpd="sng" algn="ctr">
                      <a:noFill/>
                      <a:prstDash val="solid"/>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88530901"/>
                  </a:ext>
                </a:extLst>
              </a:tr>
              <a:tr h="370840">
                <a:tc>
                  <a:txBody>
                    <a:bodyPr/>
                    <a:lstStyle/>
                    <a:p>
                      <a:pPr marL="0" marR="0" indent="0" algn="l" defTabSz="719907" rtl="0" eaLnBrk="1" fontAlgn="auto" latinLnBrk="0" hangingPunct="1">
                        <a:lnSpc>
                          <a:spcPct val="100000"/>
                        </a:lnSpc>
                        <a:spcBef>
                          <a:spcPts val="0"/>
                        </a:spcBef>
                        <a:spcAft>
                          <a:spcPts val="0"/>
                        </a:spcAft>
                        <a:buClrTx/>
                        <a:buSzTx/>
                        <a:buFontTx/>
                        <a:buNone/>
                        <a:tabLst/>
                        <a:defRPr/>
                      </a:pPr>
                      <a:r>
                        <a:rPr lang="en-US" b="1" dirty="0">
                          <a:solidFill>
                            <a:schemeClr val="tx1"/>
                          </a:solidFill>
                          <a:latin typeface="Arial" panose="020B0604020202020204" pitchFamily="34" charset="0"/>
                          <a:cs typeface="Arial" panose="020B0604020202020204" pitchFamily="34" charset="0"/>
                        </a:rPr>
                        <a:t>CRIMINAL RECORDS CHECK (DBS LEVEL): </a:t>
                      </a:r>
                    </a:p>
                  </a:txBody>
                  <a:tcPr>
                    <a:lnL w="12700" cap="flat" cmpd="sng" algn="ctr">
                      <a:noFill/>
                      <a:prstDash val="solid"/>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solidFill>
                            <a:schemeClr val="tx1"/>
                          </a:solidFill>
                          <a:latin typeface="Arial" panose="020B0604020202020204" pitchFamily="34" charset="0"/>
                          <a:cs typeface="Arial" panose="020B0604020202020204" pitchFamily="34" charset="0"/>
                        </a:rPr>
                        <a:t>Enhanced – Adult Workforce </a:t>
                      </a:r>
                    </a:p>
                  </a:txBody>
                  <a:tcPr>
                    <a:lnL w="12700" cap="flat" cmpd="sng" algn="ctr">
                      <a:solidFill>
                        <a:srgbClr val="D5E9F2"/>
                      </a:solidFill>
                      <a:prstDash val="sysDot"/>
                      <a:round/>
                      <a:headEnd type="none" w="med" len="med"/>
                      <a:tailEnd type="none" w="med" len="med"/>
                    </a:lnL>
                    <a:lnR w="12700" cap="flat" cmpd="sng" algn="ctr">
                      <a:noFill/>
                      <a:prstDash val="solid"/>
                      <a:round/>
                      <a:headEnd type="none" w="med" len="med"/>
                      <a:tailEnd type="none" w="med" len="med"/>
                    </a:lnR>
                    <a:lnT w="12700" cap="flat" cmpd="sng" algn="ctr">
                      <a:solidFill>
                        <a:srgbClr val="D5E9F2"/>
                      </a:solidFill>
                      <a:prstDash val="sys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70850392"/>
                  </a:ext>
                </a:extLst>
              </a:tr>
            </a:tbl>
          </a:graphicData>
        </a:graphic>
      </p:graphicFrame>
      <p:sp>
        <p:nvSpPr>
          <p:cNvPr id="10" name="TextBox 9">
            <a:extLst>
              <a:ext uri="{FF2B5EF4-FFF2-40B4-BE49-F238E27FC236}">
                <a16:creationId xmlns:a16="http://schemas.microsoft.com/office/drawing/2014/main" id="{4A029E65-BA83-5465-009E-1A1595A9395C}"/>
              </a:ext>
            </a:extLst>
          </p:cNvPr>
          <p:cNvSpPr txBox="1"/>
          <p:nvPr/>
        </p:nvSpPr>
        <p:spPr>
          <a:xfrm>
            <a:off x="407866" y="4929894"/>
            <a:ext cx="6383580" cy="832023"/>
          </a:xfrm>
          <a:prstGeom prst="rect">
            <a:avLst/>
          </a:prstGeom>
          <a:noFill/>
        </p:spPr>
        <p:txBody>
          <a:bodyPr wrap="square">
            <a:spAutoFit/>
          </a:bodyPr>
          <a:lstStyle/>
          <a:p>
            <a:pPr>
              <a:lnSpc>
                <a:spcPct val="107000"/>
              </a:lnSpc>
              <a:spcAft>
                <a:spcPts val="800"/>
              </a:spcAft>
            </a:pPr>
            <a:r>
              <a:rPr lang="en-GB" sz="2000" b="1" dirty="0">
                <a:solidFill>
                  <a:srgbClr val="205D6C"/>
                </a:solidFill>
                <a:effectLst/>
                <a:latin typeface="Arial" panose="020B0604020202020204" pitchFamily="34" charset="0"/>
                <a:ea typeface="Calibri" panose="020F0502020204030204" pitchFamily="34" charset="0"/>
                <a:cs typeface="Arial" panose="020B0604020202020204" pitchFamily="34" charset="0"/>
              </a:rPr>
              <a:t>WHAT WE ARE LOOKING FOR</a:t>
            </a:r>
          </a:p>
          <a:p>
            <a:pPr>
              <a:spcAft>
                <a:spcPts val="800"/>
              </a:spcAft>
            </a:pPr>
            <a:r>
              <a:rPr lang="en-GB" sz="2000" b="1" dirty="0">
                <a:effectLst/>
                <a:latin typeface="Arial" panose="020B0604020202020204" pitchFamily="34" charset="0"/>
                <a:ea typeface="Calibri" panose="020F0502020204030204" pitchFamily="34" charset="0"/>
                <a:cs typeface="Arial" panose="020B0604020202020204" pitchFamily="34" charset="0"/>
              </a:rPr>
              <a:t> </a:t>
            </a:r>
            <a:endParaRPr lang="en-US" b="1"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640F0B5F-D674-7694-23B4-02EA45121050}"/>
              </a:ext>
            </a:extLst>
          </p:cNvPr>
          <p:cNvSpPr txBox="1"/>
          <p:nvPr/>
        </p:nvSpPr>
        <p:spPr>
          <a:xfrm>
            <a:off x="-3500466" y="1783564"/>
            <a:ext cx="2971077" cy="2062103"/>
          </a:xfrm>
          <a:prstGeom prst="rect">
            <a:avLst/>
          </a:prstGeom>
          <a:noFill/>
        </p:spPr>
        <p:txBody>
          <a:bodyPr wrap="square">
            <a:spAutoFit/>
          </a:bodyPr>
          <a:lstStyle/>
          <a:p>
            <a:r>
              <a:rPr lang="en-US" sz="3200" dirty="0"/>
              <a:t>Please keep text to the space allowed on page</a:t>
            </a:r>
          </a:p>
        </p:txBody>
      </p:sp>
      <p:pic>
        <p:nvPicPr>
          <p:cNvPr id="3" name="Picture 2" descr="A group of people standing together&#10;&#10;AI-generated content may be incorrect.">
            <a:extLst>
              <a:ext uri="{FF2B5EF4-FFF2-40B4-BE49-F238E27FC236}">
                <a16:creationId xmlns:a16="http://schemas.microsoft.com/office/drawing/2014/main" id="{86A14396-9C71-6462-0C5E-49DBB38B9F59}"/>
              </a:ext>
            </a:extLst>
          </p:cNvPr>
          <p:cNvPicPr>
            <a:picLocks noChangeAspect="1"/>
          </p:cNvPicPr>
          <p:nvPr/>
        </p:nvPicPr>
        <p:blipFill>
          <a:blip r:embed="rId4">
            <a:alphaModFix amt="20000"/>
          </a:blip>
          <a:stretch>
            <a:fillRect/>
          </a:stretch>
        </p:blipFill>
        <p:spPr>
          <a:xfrm>
            <a:off x="3352801" y="8582561"/>
            <a:ext cx="3654728" cy="2109252"/>
          </a:xfrm>
          <a:prstGeom prst="rect">
            <a:avLst/>
          </a:prstGeom>
        </p:spPr>
      </p:pic>
      <p:sp>
        <p:nvSpPr>
          <p:cNvPr id="11" name="TextBox 10">
            <a:extLst>
              <a:ext uri="{FF2B5EF4-FFF2-40B4-BE49-F238E27FC236}">
                <a16:creationId xmlns:a16="http://schemas.microsoft.com/office/drawing/2014/main" id="{0F4333C0-325D-9411-65C3-2A652AB7A1B4}"/>
              </a:ext>
            </a:extLst>
          </p:cNvPr>
          <p:cNvSpPr txBox="1"/>
          <p:nvPr/>
        </p:nvSpPr>
        <p:spPr>
          <a:xfrm>
            <a:off x="461690" y="5408206"/>
            <a:ext cx="6084956" cy="2208297"/>
          </a:xfrm>
          <a:prstGeom prst="rect">
            <a:avLst/>
          </a:prstGeom>
          <a:noFill/>
        </p:spPr>
        <p:txBody>
          <a:bodyPr wrap="square">
            <a:spAutoFit/>
          </a:bodyPr>
          <a:lstStyle/>
          <a:p>
            <a:pPr fontAlgn="t">
              <a:lnSpc>
                <a:spcPts val="1500"/>
              </a:lnSpc>
              <a:buNone/>
            </a:pPr>
            <a:r>
              <a:rPr lang="en-GB" sz="1100" dirty="0">
                <a:latin typeface="Arial" panose="020B0604020202020204" pitchFamily="34" charset="0"/>
                <a:cs typeface="Arial" panose="020B0604020202020204" pitchFamily="34" charset="0"/>
              </a:rPr>
              <a:t>As a Team Leader, you will lead the delivery of a high-quality, person-centred employability service that supports individuals facing barriers to employment, education and training to achieve sustainable outcomes. You will manage and develop a team of Employment Specialists, ensuring excellent service delivery, strong performance and positive participant experiences. </a:t>
            </a:r>
          </a:p>
          <a:p>
            <a:pPr fontAlgn="t">
              <a:lnSpc>
                <a:spcPts val="1500"/>
              </a:lnSpc>
              <a:buNone/>
            </a:pPr>
            <a:endParaRPr lang="en-GB" sz="1100" dirty="0">
              <a:latin typeface="Arial" panose="020B0604020202020204" pitchFamily="34" charset="0"/>
              <a:cs typeface="Arial" panose="020B0604020202020204" pitchFamily="34" charset="0"/>
            </a:endParaRPr>
          </a:p>
          <a:p>
            <a:pPr fontAlgn="t">
              <a:lnSpc>
                <a:spcPts val="1500"/>
              </a:lnSpc>
              <a:buNone/>
            </a:pPr>
            <a:r>
              <a:rPr lang="en-GB" sz="1100" dirty="0">
                <a:latin typeface="Arial" panose="020B0604020202020204" pitchFamily="34" charset="0"/>
                <a:cs typeface="Arial" panose="020B0604020202020204" pitchFamily="34" charset="0"/>
              </a:rPr>
              <a:t>Working closely with employers, commissioners and partner organisations, you will drive operational excellence, champion inclusive employment practices and ensure services are delivered safely, compliantly and in line with contractual requirements. Through effective leadership, coaching and partnership working, you will play a key role in helping Catch22 create lasting social impact and positive change within local communities.</a:t>
            </a:r>
          </a:p>
        </p:txBody>
      </p:sp>
    </p:spTree>
    <p:extLst>
      <p:ext uri="{BB962C8B-B14F-4D97-AF65-F5344CB8AC3E}">
        <p14:creationId xmlns:p14="http://schemas.microsoft.com/office/powerpoint/2010/main" val="2840316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1C193-C595-2C42-7C4B-7088AF1EB99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DE71F39-8CCB-A4B3-8CF8-7414B95C4CD5}"/>
              </a:ext>
            </a:extLst>
          </p:cNvPr>
          <p:cNvSpPr/>
          <p:nvPr/>
        </p:nvSpPr>
        <p:spPr>
          <a:xfrm>
            <a:off x="0" y="0"/>
            <a:ext cx="7199313" cy="10691813"/>
          </a:xfrm>
          <a:prstGeom prst="rect">
            <a:avLst/>
          </a:prstGeom>
          <a:solidFill>
            <a:srgbClr val="D5E9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text on a black background&#10;&#10;AI-generated content may be incorrect.">
            <a:extLst>
              <a:ext uri="{FF2B5EF4-FFF2-40B4-BE49-F238E27FC236}">
                <a16:creationId xmlns:a16="http://schemas.microsoft.com/office/drawing/2014/main" id="{C024A981-04C4-51C4-55D7-133A93107FF2}"/>
              </a:ext>
            </a:extLst>
          </p:cNvPr>
          <p:cNvPicPr>
            <a:picLocks noChangeAspect="1"/>
          </p:cNvPicPr>
          <p:nvPr/>
        </p:nvPicPr>
        <p:blipFill>
          <a:blip r:embed="rId3"/>
          <a:stretch>
            <a:fillRect/>
          </a:stretch>
        </p:blipFill>
        <p:spPr>
          <a:xfrm>
            <a:off x="6035040" y="192361"/>
            <a:ext cx="972488" cy="972488"/>
          </a:xfrm>
          <a:prstGeom prst="rect">
            <a:avLst/>
          </a:prstGeom>
        </p:spPr>
      </p:pic>
      <p:sp>
        <p:nvSpPr>
          <p:cNvPr id="6" name="TextBox 5">
            <a:extLst>
              <a:ext uri="{FF2B5EF4-FFF2-40B4-BE49-F238E27FC236}">
                <a16:creationId xmlns:a16="http://schemas.microsoft.com/office/drawing/2014/main" id="{FE776221-158F-075D-F4E4-8743C69F8076}"/>
              </a:ext>
            </a:extLst>
          </p:cNvPr>
          <p:cNvSpPr txBox="1"/>
          <p:nvPr/>
        </p:nvSpPr>
        <p:spPr>
          <a:xfrm>
            <a:off x="407866" y="551251"/>
            <a:ext cx="6383580" cy="1593257"/>
          </a:xfrm>
          <a:prstGeom prst="rect">
            <a:avLst/>
          </a:prstGeom>
          <a:noFill/>
        </p:spPr>
        <p:txBody>
          <a:bodyPr wrap="square">
            <a:spAutoFit/>
          </a:bodyPr>
          <a:lstStyle/>
          <a:p>
            <a:pPr>
              <a:lnSpc>
                <a:spcPct val="107000"/>
              </a:lnSpc>
              <a:spcAft>
                <a:spcPts val="800"/>
              </a:spcAft>
            </a:pPr>
            <a:r>
              <a:rPr lang="en-GB" sz="4400" b="1" dirty="0">
                <a:solidFill>
                  <a:srgbClr val="205D6C"/>
                </a:solidFill>
                <a:effectLst/>
                <a:latin typeface="Arial" panose="020B0604020202020204" pitchFamily="34" charset="0"/>
                <a:ea typeface="Calibri" panose="020F0502020204030204" pitchFamily="34" charset="0"/>
                <a:cs typeface="Arial" panose="020B0604020202020204" pitchFamily="34" charset="0"/>
              </a:rPr>
              <a:t>JOB DESCRIPTION</a:t>
            </a:r>
          </a:p>
          <a:p>
            <a:pPr>
              <a:lnSpc>
                <a:spcPct val="107000"/>
              </a:lnSpc>
              <a:spcAft>
                <a:spcPts val="800"/>
              </a:spcAft>
            </a:pPr>
            <a:r>
              <a:rPr lang="en-GB" sz="1600" b="1" dirty="0">
                <a:solidFill>
                  <a:srgbClr val="205D6C"/>
                </a:solidFill>
                <a:latin typeface="Arial" panose="020B0604020202020204" pitchFamily="34" charset="0"/>
                <a:ea typeface="Calibri" panose="020F0502020204030204" pitchFamily="34" charset="0"/>
                <a:cs typeface="Arial" panose="020B0604020202020204" pitchFamily="34" charset="0"/>
              </a:rPr>
              <a:t>(Continued)</a:t>
            </a:r>
            <a:endParaRPr lang="en-GB" sz="1600" dirty="0">
              <a:solidFill>
                <a:srgbClr val="205D6C"/>
              </a:solidFill>
              <a:effectLst/>
              <a:latin typeface="Arial" panose="020B0604020202020204" pitchFamily="34" charset="0"/>
              <a:ea typeface="Calibri" panose="020F0502020204030204" pitchFamily="34" charset="0"/>
              <a:cs typeface="Arial" panose="020B0604020202020204" pitchFamily="34" charset="0"/>
            </a:endParaRPr>
          </a:p>
          <a:p>
            <a:pPr>
              <a:spcAft>
                <a:spcPts val="800"/>
              </a:spcAft>
            </a:pPr>
            <a:r>
              <a:rPr lang="en-GB" sz="2000" dirty="0">
                <a:effectLst/>
                <a:latin typeface="Akkurat-Bold" panose="02000503030000020004" pitchFamily="2" charset="77"/>
                <a:ea typeface="Calibri" panose="020F0502020204030204" pitchFamily="34" charset="0"/>
                <a:cs typeface="Times New Roman" panose="02020603050405020304" pitchFamily="18" charset="0"/>
              </a:rPr>
              <a:t> </a:t>
            </a:r>
            <a:endParaRPr lang="en-US" dirty="0">
              <a:latin typeface="Akkurat-Bold" panose="02000503030000020004" pitchFamily="2" charset="77"/>
            </a:endParaRPr>
          </a:p>
        </p:txBody>
      </p:sp>
      <p:sp>
        <p:nvSpPr>
          <p:cNvPr id="10" name="TextBox 9">
            <a:extLst>
              <a:ext uri="{FF2B5EF4-FFF2-40B4-BE49-F238E27FC236}">
                <a16:creationId xmlns:a16="http://schemas.microsoft.com/office/drawing/2014/main" id="{B13B0373-1CCA-78C7-EB00-FE644B8F1E7A}"/>
              </a:ext>
            </a:extLst>
          </p:cNvPr>
          <p:cNvSpPr txBox="1"/>
          <p:nvPr/>
        </p:nvSpPr>
        <p:spPr>
          <a:xfrm>
            <a:off x="407866" y="1992674"/>
            <a:ext cx="6383580" cy="832023"/>
          </a:xfrm>
          <a:prstGeom prst="rect">
            <a:avLst/>
          </a:prstGeom>
          <a:noFill/>
        </p:spPr>
        <p:txBody>
          <a:bodyPr wrap="square">
            <a:spAutoFit/>
          </a:bodyPr>
          <a:lstStyle/>
          <a:p>
            <a:pPr>
              <a:lnSpc>
                <a:spcPct val="107000"/>
              </a:lnSpc>
              <a:spcAft>
                <a:spcPts val="800"/>
              </a:spcAft>
            </a:pPr>
            <a:r>
              <a:rPr lang="en-GB" sz="2000" b="1" dirty="0">
                <a:solidFill>
                  <a:srgbClr val="205D6C"/>
                </a:solidFill>
                <a:effectLst/>
                <a:latin typeface="Arial" panose="020B0604020202020204" pitchFamily="34" charset="0"/>
                <a:ea typeface="Calibri" panose="020F0502020204030204" pitchFamily="34" charset="0"/>
                <a:cs typeface="Arial" panose="020B0604020202020204" pitchFamily="34" charset="0"/>
              </a:rPr>
              <a:t>WHAT YOU WILL DO</a:t>
            </a:r>
          </a:p>
          <a:p>
            <a:pPr>
              <a:spcAft>
                <a:spcPts val="800"/>
              </a:spcAft>
            </a:pPr>
            <a:r>
              <a:rPr lang="en-GB" sz="2000" dirty="0">
                <a:effectLst/>
                <a:latin typeface="Arial" panose="020B0604020202020204" pitchFamily="34" charset="0"/>
                <a:ea typeface="Calibri" panose="020F050202020403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0CAAE7C6-9F4F-008C-EA7A-626A2C8B4BDF}"/>
              </a:ext>
            </a:extLst>
          </p:cNvPr>
          <p:cNvSpPr txBox="1"/>
          <p:nvPr/>
        </p:nvSpPr>
        <p:spPr>
          <a:xfrm>
            <a:off x="557178" y="2606272"/>
            <a:ext cx="6084956" cy="6817572"/>
          </a:xfrm>
          <a:prstGeom prst="rect">
            <a:avLst/>
          </a:prstGeom>
          <a:noFill/>
        </p:spPr>
        <p:txBody>
          <a:bodyPr wrap="square" anchor="t">
            <a:spAutoFit/>
          </a:bodyPr>
          <a:lstStyle/>
          <a:p>
            <a:pPr>
              <a:lnSpc>
                <a:spcPct val="107000"/>
              </a:lnSpc>
              <a:spcAft>
                <a:spcPts val="800"/>
              </a:spcAft>
            </a:pPr>
            <a:r>
              <a:rPr lang="en-GB" sz="1400" dirty="0">
                <a:solidFill>
                  <a:srgbClr val="205D6C"/>
                </a:solidFill>
                <a:latin typeface="Arial" panose="020B0604020202020204" pitchFamily="34" charset="0"/>
                <a:ea typeface="Calibri" panose="020F0502020204030204" pitchFamily="34" charset="0"/>
                <a:cs typeface="Arial" panose="020B0604020202020204" pitchFamily="34" charset="0"/>
              </a:rPr>
              <a:t>Key duties</a:t>
            </a:r>
          </a:p>
          <a:p>
            <a:pPr marL="171450" indent="-171450">
              <a:buFont typeface="Arial" panose="020B0604020202020204" pitchFamily="34" charset="0"/>
              <a:buChar char="‾"/>
            </a:pP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Lead a team to deliver person-</a:t>
            </a:r>
            <a:r>
              <a:rPr lang="en-US" sz="1100" dirty="0" err="1">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centred</a:t>
            </a: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 employability support that helps people achieve sustainable employment, education and training outcomes.</a:t>
            </a:r>
          </a:p>
          <a:p>
            <a:pPr marL="171450" indent="-171450">
              <a:buFont typeface="Arial" panose="020B0604020202020204" pitchFamily="34" charset="0"/>
              <a:buChar char="‾"/>
            </a:pP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Drive service quality, performance and compliance, ensuring delivery meets contractual requirements </a:t>
            </a:r>
          </a:p>
          <a:p>
            <a:pPr marL="171450" indent="-171450">
              <a:buFont typeface="Arial" panose="020B0604020202020204" pitchFamily="34" charset="0"/>
              <a:buChar char="‾"/>
            </a:pP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Develop strong relationships with employers, commissioners and partner organisations to create opportunities and </a:t>
            </a:r>
            <a:r>
              <a:rPr lang="en-US" sz="1100" dirty="0" err="1">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maximise</a:t>
            </a: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 positive outcomes.</a:t>
            </a:r>
          </a:p>
          <a:p>
            <a:pPr marL="171450" indent="-171450">
              <a:buFont typeface="Arial" panose="020B0604020202020204" pitchFamily="34" charset="0"/>
              <a:buChar char="‾"/>
            </a:pP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Coach, support and motivate staff to achieve their potential, embed best practice and contribute to Catch22's mission of creating positive social change.</a:t>
            </a:r>
          </a:p>
          <a:p>
            <a:endPar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GB" sz="1400" dirty="0">
                <a:solidFill>
                  <a:srgbClr val="205D6C"/>
                </a:solidFill>
                <a:latin typeface="Arial" panose="020B0604020202020204" pitchFamily="34" charset="0"/>
                <a:ea typeface="Calibri" panose="020F0502020204030204" pitchFamily="34" charset="0"/>
                <a:cs typeface="Arial" panose="020B0604020202020204" pitchFamily="34" charset="0"/>
              </a:rPr>
              <a:t>Operational responsibilities</a:t>
            </a:r>
          </a:p>
          <a:p>
            <a:pPr marL="342900" lvl="0" indent="-342900">
              <a:lnSpc>
                <a:spcPct val="107000"/>
              </a:lnSpc>
              <a:buFont typeface="Calibri" panose="020F0502020204030204" pitchFamily="34" charset="0"/>
              <a:buChar char="-"/>
              <a:tabLst>
                <a:tab pos="937260" algn="l"/>
              </a:tabLst>
            </a:pP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Monitor service performance, quality and compliance, ensuring contractual target and safeguarding requirements are met</a:t>
            </a:r>
          </a:p>
          <a:p>
            <a:pPr marL="342900" lvl="0" indent="-342900">
              <a:lnSpc>
                <a:spcPct val="107000"/>
              </a:lnSpc>
              <a:buFont typeface="Calibri" panose="020F0502020204030204" pitchFamily="34" charset="0"/>
              <a:buChar char="-"/>
              <a:tabLst>
                <a:tab pos="937260" algn="l"/>
              </a:tabLst>
            </a:pP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Oversee the use of case management systems, maintaining accurate records, reporting data and evidencing outcomes</a:t>
            </a:r>
          </a:p>
          <a:p>
            <a:pPr marL="342900" lvl="0" indent="-342900">
              <a:lnSpc>
                <a:spcPct val="107000"/>
              </a:lnSpc>
              <a:buFont typeface="Calibri" panose="020F0502020204030204" pitchFamily="34" charset="0"/>
              <a:buChar char="-"/>
              <a:tabLst>
                <a:tab pos="937260" algn="l"/>
              </a:tabLst>
            </a:pP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Manage operational resources and budgets</a:t>
            </a:r>
          </a:p>
          <a:p>
            <a:pPr marL="342900" lvl="0" indent="-342900">
              <a:lnSpc>
                <a:spcPct val="107000"/>
              </a:lnSpc>
              <a:buFont typeface="Calibri" panose="020F0502020204030204" pitchFamily="34" charset="0"/>
              <a:buChar char="-"/>
              <a:tabLst>
                <a:tab pos="937260" algn="l"/>
              </a:tabLst>
            </a:pP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Produce and review performance reports, using data and insight to drive continuous improvement and inform decision-making</a:t>
            </a:r>
          </a:p>
          <a:p>
            <a:pPr lvl="0">
              <a:lnSpc>
                <a:spcPct val="107000"/>
              </a:lnSpc>
              <a:tabLst>
                <a:tab pos="937260" algn="l"/>
              </a:tabLst>
            </a:pPr>
            <a:endParaRPr lang="en-GB"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GB" sz="1400" dirty="0">
                <a:solidFill>
                  <a:srgbClr val="205D6C"/>
                </a:solidFill>
                <a:latin typeface="Arial" panose="020B0604020202020204" pitchFamily="34" charset="0"/>
                <a:ea typeface="Calibri" panose="020F0502020204030204" pitchFamily="34" charset="0"/>
                <a:cs typeface="Arial" panose="020B0604020202020204" pitchFamily="34" charset="0"/>
              </a:rPr>
              <a:t>People responsibilities</a:t>
            </a:r>
          </a:p>
          <a:p>
            <a:pPr marL="342900" lvl="0" indent="-342900">
              <a:lnSpc>
                <a:spcPct val="107000"/>
              </a:lnSpc>
              <a:buFont typeface="Calibri" panose="020F0502020204030204" pitchFamily="34" charset="0"/>
              <a:buChar char="-"/>
              <a:tabLst>
                <a:tab pos="937260" algn="l"/>
              </a:tabLst>
            </a:pP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Provide direct line management and support to team members, helping them achieve performance targets and deliver high-quality services</a:t>
            </a:r>
          </a:p>
          <a:p>
            <a:pPr marL="342900" lvl="0" indent="-342900">
              <a:lnSpc>
                <a:spcPct val="107000"/>
              </a:lnSpc>
              <a:buFont typeface="Calibri" panose="020F0502020204030204" pitchFamily="34" charset="0"/>
              <a:buChar char="-"/>
              <a:tabLst>
                <a:tab pos="937260" algn="l"/>
              </a:tabLst>
            </a:pP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Create a positive, inclusive and high-performing team culture that reflects Catch22 values and promotes continuous improvement</a:t>
            </a:r>
          </a:p>
          <a:p>
            <a:pPr marL="342900" lvl="0" indent="-342900">
              <a:lnSpc>
                <a:spcPct val="107000"/>
              </a:lnSpc>
              <a:buFont typeface="Calibri" panose="020F0502020204030204" pitchFamily="34" charset="0"/>
              <a:buChar char="-"/>
              <a:tabLst>
                <a:tab pos="937260" algn="l"/>
              </a:tabLst>
            </a:pP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Support the development of staff through regular supervision and performance management</a:t>
            </a:r>
          </a:p>
          <a:p>
            <a:pPr marL="342900" lvl="0" indent="-342900">
              <a:lnSpc>
                <a:spcPct val="107000"/>
              </a:lnSpc>
              <a:buFont typeface="Calibri" panose="020F0502020204030204" pitchFamily="34" charset="0"/>
              <a:buChar char="-"/>
              <a:tabLst>
                <a:tab pos="937260" algn="l"/>
              </a:tabLst>
            </a:pP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Build effective relationships with colleagues, commissioners and partner organisations</a:t>
            </a:r>
          </a:p>
          <a:p>
            <a:pPr lvl="0">
              <a:lnSpc>
                <a:spcPct val="107000"/>
              </a:lnSpc>
              <a:tabLst>
                <a:tab pos="937260" algn="l"/>
              </a:tabLst>
            </a:pPr>
            <a:endPar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endParaRPr>
          </a:p>
          <a:p>
            <a:pPr lvl="0">
              <a:lnSpc>
                <a:spcPct val="107000"/>
              </a:lnSpc>
              <a:tabLst>
                <a:tab pos="937260" algn="l"/>
              </a:tabLst>
            </a:pPr>
            <a:r>
              <a:rPr lang="en-GB" sz="1400" dirty="0">
                <a:solidFill>
                  <a:srgbClr val="205D6C"/>
                </a:solidFill>
                <a:latin typeface="Arial" panose="020B0604020202020204" pitchFamily="34" charset="0"/>
                <a:ea typeface="Calibri" panose="020F0502020204030204" pitchFamily="34" charset="0"/>
                <a:cs typeface="Arial" panose="020B0604020202020204" pitchFamily="34" charset="0"/>
              </a:rPr>
              <a:t>Individual responsibilities</a:t>
            </a:r>
          </a:p>
          <a:p>
            <a:pPr marL="342900" lvl="0" indent="-342900">
              <a:lnSpc>
                <a:spcPct val="107000"/>
              </a:lnSpc>
              <a:buFont typeface="Calibri" panose="020F0502020204030204" pitchFamily="34" charset="0"/>
              <a:buChar char="-"/>
              <a:tabLst>
                <a:tab pos="937260" algn="l"/>
              </a:tabLst>
            </a:pP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Uphold Catch22's values and demonstrate a commitment to safeguarding, equality, diversity, inclusion, health and safety in all aspects of your work. </a:t>
            </a:r>
          </a:p>
          <a:p>
            <a:pPr marL="342900" lvl="0" indent="-342900">
              <a:lnSpc>
                <a:spcPct val="107000"/>
              </a:lnSpc>
              <a:buFont typeface="Calibri" panose="020F0502020204030204" pitchFamily="34" charset="0"/>
              <a:buChar char="-"/>
              <a:tabLst>
                <a:tab pos="937260" algn="l"/>
              </a:tabLst>
            </a:pP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Maintain confidentiality and handle information in line with data protection, compliance and organisational policies. </a:t>
            </a:r>
          </a:p>
          <a:p>
            <a:pPr marL="342900" lvl="0" indent="-342900">
              <a:lnSpc>
                <a:spcPct val="107000"/>
              </a:lnSpc>
              <a:buFont typeface="Calibri" panose="020F0502020204030204" pitchFamily="34" charset="0"/>
              <a:buChar char="-"/>
              <a:tabLst>
                <a:tab pos="937260" algn="l"/>
              </a:tabLst>
            </a:pPr>
            <a:r>
              <a:rPr lang="en-US"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Take ownership of your development through supervision, training and continuous learning</a:t>
            </a:r>
            <a:endParaRPr lang="en-GB"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endParaRPr>
          </a:p>
        </p:txBody>
      </p:sp>
      <p:sp>
        <p:nvSpPr>
          <p:cNvPr id="2" name="TextBox 1">
            <a:extLst>
              <a:ext uri="{FF2B5EF4-FFF2-40B4-BE49-F238E27FC236}">
                <a16:creationId xmlns:a16="http://schemas.microsoft.com/office/drawing/2014/main" id="{71DA4BC0-1180-3CA2-8ECD-9036931D0319}"/>
              </a:ext>
            </a:extLst>
          </p:cNvPr>
          <p:cNvSpPr txBox="1"/>
          <p:nvPr/>
        </p:nvSpPr>
        <p:spPr>
          <a:xfrm>
            <a:off x="-6492823" y="2544177"/>
            <a:ext cx="4176343" cy="7413248"/>
          </a:xfrm>
          <a:prstGeom prst="rect">
            <a:avLst/>
          </a:prstGeom>
          <a:noFill/>
        </p:spPr>
        <p:txBody>
          <a:bodyPr wrap="square">
            <a:spAutoFit/>
          </a:bodyPr>
          <a:lstStyle/>
          <a:p>
            <a:pPr>
              <a:lnSpc>
                <a:spcPct val="107000"/>
              </a:lnSpc>
              <a:spcAft>
                <a:spcPts val="800"/>
              </a:spcAft>
            </a:pPr>
            <a:r>
              <a:rPr lang="en-GB" sz="1400" dirty="0">
                <a:solidFill>
                  <a:srgbClr val="205D6C"/>
                </a:solidFill>
                <a:effectLst/>
                <a:latin typeface="Arial" panose="020B0604020202020204" pitchFamily="34" charset="0"/>
                <a:ea typeface="Calibri" panose="020F0502020204030204" pitchFamily="34" charset="0"/>
                <a:cs typeface="Arial" panose="020B0604020202020204" pitchFamily="34" charset="0"/>
              </a:rPr>
              <a:t>Key duties</a:t>
            </a:r>
          </a:p>
          <a:p>
            <a:pPr>
              <a:lnSpc>
                <a:spcPct val="107000"/>
              </a:lnSpc>
              <a:spcAft>
                <a:spcPts val="800"/>
              </a:spcAft>
            </a:pPr>
            <a:r>
              <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Written role overview here. Include information on   :</a:t>
            </a:r>
          </a:p>
          <a:p>
            <a:pPr marL="342900" lvl="0" indent="-342900">
              <a:lnSpc>
                <a:spcPct val="107000"/>
              </a:lnSpc>
              <a:buFont typeface="Calibri" panose="020F0502020204030204" pitchFamily="34" charset="0"/>
              <a:buChar char="-"/>
              <a:tabLst>
                <a:tab pos="937260" algn="l"/>
              </a:tabLst>
            </a:pPr>
            <a:r>
              <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Purpose of the role / big picture</a:t>
            </a:r>
          </a:p>
          <a:p>
            <a:pPr marL="342900" lvl="0" indent="-342900">
              <a:lnSpc>
                <a:spcPct val="107000"/>
              </a:lnSpc>
              <a:buFont typeface="Calibri" panose="020F0502020204030204" pitchFamily="34" charset="0"/>
              <a:buChar char="-"/>
              <a:tabLst>
                <a:tab pos="937260" algn="l"/>
              </a:tabLst>
            </a:pPr>
            <a:r>
              <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Provide a short overview of why the role exists.</a:t>
            </a:r>
          </a:p>
          <a:p>
            <a:pPr marL="342900" lvl="0" indent="-342900">
              <a:lnSpc>
                <a:spcPct val="107000"/>
              </a:lnSpc>
              <a:buFont typeface="Calibri" panose="020F0502020204030204" pitchFamily="34" charset="0"/>
              <a:buChar char="-"/>
              <a:tabLst>
                <a:tab pos="937260" algn="l"/>
              </a:tabLst>
            </a:pPr>
            <a:r>
              <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Explain how it contributes to the team, service, or organisation.</a:t>
            </a:r>
          </a:p>
          <a:p>
            <a:pPr marL="342900" lvl="0" indent="-342900">
              <a:lnSpc>
                <a:spcPct val="107000"/>
              </a:lnSpc>
              <a:spcAft>
                <a:spcPts val="800"/>
              </a:spcAft>
              <a:buFont typeface="Calibri" panose="020F0502020204030204" pitchFamily="34" charset="0"/>
              <a:buChar char="-"/>
              <a:tabLst>
                <a:tab pos="937260" algn="l"/>
              </a:tabLst>
            </a:pPr>
            <a:r>
              <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Keep this clear and engaging — it should “sell” the role’s impact.</a:t>
            </a:r>
            <a:endParaRPr lang="en-GB"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GB" sz="1400" dirty="0">
                <a:solidFill>
                  <a:srgbClr val="205D6C"/>
                </a:solidFill>
                <a:effectLst/>
                <a:latin typeface="Arial" panose="020B0604020202020204" pitchFamily="34" charset="0"/>
                <a:ea typeface="Calibri" panose="020F0502020204030204" pitchFamily="34" charset="0"/>
                <a:cs typeface="Arial" panose="020B0604020202020204" pitchFamily="34" charset="0"/>
              </a:rPr>
              <a:t>Operational responsibilities</a:t>
            </a:r>
          </a:p>
          <a:p>
            <a:pPr marL="342900" lvl="0" indent="-342900">
              <a:lnSpc>
                <a:spcPct val="107000"/>
              </a:lnSpc>
              <a:buFont typeface="Calibri" panose="020F0502020204030204" pitchFamily="34" charset="0"/>
              <a:buChar char="-"/>
              <a:tabLst>
                <a:tab pos="937260" algn="l"/>
              </a:tabLst>
            </a:pPr>
            <a:r>
              <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Practical / process accountabilities</a:t>
            </a:r>
          </a:p>
          <a:p>
            <a:pPr marL="342900" lvl="0" indent="-342900">
              <a:lnSpc>
                <a:spcPct val="107000"/>
              </a:lnSpc>
              <a:buFont typeface="Calibri" panose="020F0502020204030204" pitchFamily="34" charset="0"/>
              <a:buChar char="-"/>
              <a:tabLst>
                <a:tab pos="937260" algn="l"/>
              </a:tabLst>
            </a:pPr>
            <a:r>
              <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Note responsibilities for systems, processes, compliance, or resources.</a:t>
            </a:r>
          </a:p>
          <a:p>
            <a:pPr marL="342900" lvl="0" indent="-342900">
              <a:lnSpc>
                <a:spcPct val="107000"/>
              </a:lnSpc>
              <a:buFont typeface="Calibri" panose="020F0502020204030204" pitchFamily="34" charset="0"/>
              <a:buChar char="-"/>
              <a:tabLst>
                <a:tab pos="937260" algn="l"/>
              </a:tabLst>
            </a:pPr>
            <a:r>
              <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Include any financial, administrative, or reporting duties.</a:t>
            </a:r>
          </a:p>
          <a:p>
            <a:pPr marL="342900" lvl="0" indent="-342900">
              <a:lnSpc>
                <a:spcPct val="107000"/>
              </a:lnSpc>
              <a:buFont typeface="Calibri" panose="020F0502020204030204" pitchFamily="34" charset="0"/>
              <a:buChar char="-"/>
              <a:tabLst>
                <a:tab pos="937260" algn="l"/>
              </a:tabLst>
            </a:pPr>
            <a:r>
              <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Highlight any regulatory or safeguarding obligations linked to the role.</a:t>
            </a:r>
          </a:p>
          <a:p>
            <a:pPr marL="342900" lvl="0" indent="-342900">
              <a:lnSpc>
                <a:spcPct val="107000"/>
              </a:lnSpc>
              <a:buFont typeface="Calibri" panose="020F0502020204030204" pitchFamily="34" charset="0"/>
              <a:buChar char="-"/>
              <a:tabLst>
                <a:tab pos="937260" algn="l"/>
              </a:tabLst>
            </a:pPr>
            <a:endParaRPr lang="en-GB"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GB" sz="1400" dirty="0">
                <a:solidFill>
                  <a:srgbClr val="205D6C"/>
                </a:solidFill>
                <a:effectLst/>
                <a:latin typeface="Arial" panose="020B0604020202020204" pitchFamily="34" charset="0"/>
                <a:ea typeface="Calibri" panose="020F0502020204030204" pitchFamily="34" charset="0"/>
                <a:cs typeface="Arial" panose="020B0604020202020204" pitchFamily="34" charset="0"/>
              </a:rPr>
              <a:t>People responsibilities</a:t>
            </a:r>
          </a:p>
          <a:p>
            <a:pPr marL="342900" lvl="0" indent="-342900">
              <a:lnSpc>
                <a:spcPct val="107000"/>
              </a:lnSpc>
              <a:buFont typeface="Calibri" panose="020F0502020204030204" pitchFamily="34" charset="0"/>
              <a:buChar char="-"/>
              <a:tabLst>
                <a:tab pos="937260" algn="l"/>
              </a:tabLst>
            </a:pPr>
            <a:r>
              <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Leadership / teamwork elements</a:t>
            </a:r>
          </a:p>
          <a:p>
            <a:pPr marL="342900" lvl="0" indent="-342900">
              <a:lnSpc>
                <a:spcPct val="107000"/>
              </a:lnSpc>
              <a:buFont typeface="Calibri" panose="020F0502020204030204" pitchFamily="34" charset="0"/>
              <a:buChar char="-"/>
              <a:tabLst>
                <a:tab pos="937260" algn="l"/>
              </a:tabLst>
            </a:pPr>
            <a:r>
              <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Clarify if the role manages staff directly (line management, supervision, coaching).</a:t>
            </a:r>
          </a:p>
          <a:p>
            <a:pPr marL="342900" lvl="0" indent="-342900">
              <a:lnSpc>
                <a:spcPct val="107000"/>
              </a:lnSpc>
              <a:buFont typeface="Calibri" panose="020F0502020204030204" pitchFamily="34" charset="0"/>
              <a:buChar char="-"/>
              <a:tabLst>
                <a:tab pos="937260" algn="l"/>
              </a:tabLst>
            </a:pPr>
            <a:r>
              <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Note responsibility for developing others or building team culture.</a:t>
            </a:r>
          </a:p>
          <a:p>
            <a:pPr marL="342900" lvl="0" indent="-342900">
              <a:lnSpc>
                <a:spcPct val="107000"/>
              </a:lnSpc>
              <a:buFont typeface="Calibri" panose="020F0502020204030204" pitchFamily="34" charset="0"/>
              <a:buChar char="-"/>
              <a:tabLst>
                <a:tab pos="937260" algn="l"/>
              </a:tabLst>
            </a:pPr>
            <a:r>
              <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If no direct reports, focus on how the role collaborates with and influences others.</a:t>
            </a:r>
          </a:p>
          <a:p>
            <a:pPr marL="342900" lvl="0" indent="-342900">
              <a:lnSpc>
                <a:spcPct val="107000"/>
              </a:lnSpc>
              <a:buFont typeface="Calibri" panose="020F0502020204030204" pitchFamily="34" charset="0"/>
              <a:buChar char="-"/>
              <a:tabLst>
                <a:tab pos="937260" algn="l"/>
              </a:tabLst>
            </a:pPr>
            <a:endPar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GB" sz="1400" dirty="0">
                <a:solidFill>
                  <a:srgbClr val="205D6C"/>
                </a:solidFill>
                <a:effectLst/>
                <a:latin typeface="Arial" panose="020B0604020202020204" pitchFamily="34" charset="0"/>
                <a:ea typeface="Calibri" panose="020F0502020204030204" pitchFamily="34" charset="0"/>
                <a:cs typeface="Arial" panose="020B0604020202020204" pitchFamily="34" charset="0"/>
              </a:rPr>
              <a:t>Individual responsibilities</a:t>
            </a:r>
          </a:p>
          <a:p>
            <a:pPr marL="342900" lvl="0" indent="-342900">
              <a:lnSpc>
                <a:spcPct val="107000"/>
              </a:lnSpc>
              <a:buFont typeface="Calibri" panose="020F0502020204030204" pitchFamily="34" charset="0"/>
              <a:buChar char="-"/>
              <a:tabLst>
                <a:tab pos="937260" algn="l"/>
              </a:tabLst>
            </a:pPr>
            <a:r>
              <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Professional standards / expectations for all staff</a:t>
            </a:r>
          </a:p>
          <a:p>
            <a:pPr marL="342900" lvl="0" indent="-342900">
              <a:lnSpc>
                <a:spcPct val="107000"/>
              </a:lnSpc>
              <a:buFont typeface="Calibri" panose="020F0502020204030204" pitchFamily="34" charset="0"/>
              <a:buChar char="-"/>
              <a:tabLst>
                <a:tab pos="937260" algn="l"/>
              </a:tabLst>
            </a:pPr>
            <a:r>
              <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Include behaviours that everyone is accountable for (e.g., upholding organisational values, safeguarding, equality &amp; diversity, health &amp; safety).</a:t>
            </a:r>
          </a:p>
          <a:p>
            <a:pPr marL="342900" lvl="0" indent="-342900">
              <a:lnSpc>
                <a:spcPct val="107000"/>
              </a:lnSpc>
              <a:buFont typeface="Calibri" panose="020F0502020204030204" pitchFamily="34" charset="0"/>
              <a:buChar char="-"/>
              <a:tabLst>
                <a:tab pos="937260" algn="l"/>
              </a:tabLst>
            </a:pPr>
            <a:r>
              <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Note requirements for confidentiality, data protection, and ethical conduct.</a:t>
            </a:r>
          </a:p>
          <a:p>
            <a:pPr marL="342900" lvl="0" indent="-342900">
              <a:lnSpc>
                <a:spcPct val="107000"/>
              </a:lnSpc>
              <a:buFont typeface="Calibri" panose="020F0502020204030204" pitchFamily="34" charset="0"/>
              <a:buChar char="-"/>
              <a:tabLst>
                <a:tab pos="937260" algn="l"/>
              </a:tabLst>
            </a:pPr>
            <a:r>
              <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Reinforce self-development and commitment to continuous learning.</a:t>
            </a:r>
          </a:p>
          <a:p>
            <a:pPr lvl="0">
              <a:lnSpc>
                <a:spcPct val="107000"/>
              </a:lnSpc>
              <a:tabLst>
                <a:tab pos="937260" algn="l"/>
              </a:tabLst>
            </a:pPr>
            <a:endPar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endParaRPr>
          </a:p>
          <a:p>
            <a:pPr lvl="0">
              <a:lnSpc>
                <a:spcPct val="107000"/>
              </a:lnSpc>
              <a:spcAft>
                <a:spcPts val="800"/>
              </a:spcAft>
              <a:tabLst>
                <a:tab pos="937260" algn="l"/>
              </a:tabLst>
            </a:pPr>
            <a:endPar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30411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14720-014C-2B21-504C-25F66DC8FE07}"/>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EA16B5B2-3711-7281-A2C8-5339966ECE6A}"/>
              </a:ext>
            </a:extLst>
          </p:cNvPr>
          <p:cNvSpPr txBox="1"/>
          <p:nvPr/>
        </p:nvSpPr>
        <p:spPr>
          <a:xfrm>
            <a:off x="407866" y="609950"/>
            <a:ext cx="6383580" cy="832023"/>
          </a:xfrm>
          <a:prstGeom prst="rect">
            <a:avLst/>
          </a:prstGeom>
          <a:noFill/>
        </p:spPr>
        <p:txBody>
          <a:bodyPr wrap="square">
            <a:spAutoFit/>
          </a:bodyPr>
          <a:lstStyle/>
          <a:p>
            <a:pPr>
              <a:lnSpc>
                <a:spcPct val="107000"/>
              </a:lnSpc>
              <a:spcAft>
                <a:spcPts val="800"/>
              </a:spcAft>
            </a:pPr>
            <a:r>
              <a:rPr lang="en-GB" sz="2000" b="1" dirty="0">
                <a:solidFill>
                  <a:srgbClr val="205D6C"/>
                </a:solidFill>
                <a:effectLst/>
                <a:latin typeface="Arial" panose="020B0604020202020204" pitchFamily="34" charset="0"/>
                <a:ea typeface="Calibri" panose="020F0502020204030204" pitchFamily="34" charset="0"/>
                <a:cs typeface="Arial" panose="020B0604020202020204" pitchFamily="34" charset="0"/>
              </a:rPr>
              <a:t>WE WILL NEED YOU TO HAVE THIS</a:t>
            </a:r>
          </a:p>
          <a:p>
            <a:pPr>
              <a:spcAft>
                <a:spcPts val="800"/>
              </a:spcAft>
            </a:pPr>
            <a:r>
              <a:rPr lang="en-GB" sz="2000" dirty="0">
                <a:effectLst/>
                <a:latin typeface="Arial" panose="020B0604020202020204" pitchFamily="34" charset="0"/>
                <a:ea typeface="Calibri" panose="020F050202020403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D22AA0B4-AD51-AC95-AC88-EF0098F75EF2}"/>
              </a:ext>
            </a:extLst>
          </p:cNvPr>
          <p:cNvPicPr>
            <a:picLocks noChangeAspect="1"/>
          </p:cNvPicPr>
          <p:nvPr/>
        </p:nvPicPr>
        <p:blipFill>
          <a:blip r:embed="rId3"/>
          <a:stretch>
            <a:fillRect/>
          </a:stretch>
        </p:blipFill>
        <p:spPr>
          <a:xfrm>
            <a:off x="5987621" y="146827"/>
            <a:ext cx="1067326" cy="1063555"/>
          </a:xfrm>
          <a:prstGeom prst="rect">
            <a:avLst/>
          </a:prstGeom>
        </p:spPr>
      </p:pic>
      <p:graphicFrame>
        <p:nvGraphicFramePr>
          <p:cNvPr id="3" name="Table 2">
            <a:extLst>
              <a:ext uri="{FF2B5EF4-FFF2-40B4-BE49-F238E27FC236}">
                <a16:creationId xmlns:a16="http://schemas.microsoft.com/office/drawing/2014/main" id="{04CCC3F9-8C57-1C55-A01D-6D06786D7DB7}"/>
              </a:ext>
            </a:extLst>
          </p:cNvPr>
          <p:cNvGraphicFramePr>
            <a:graphicFrameLocks noGrp="1"/>
          </p:cNvGraphicFramePr>
          <p:nvPr>
            <p:extLst>
              <p:ext uri="{D42A27DB-BD31-4B8C-83A1-F6EECF244321}">
                <p14:modId xmlns:p14="http://schemas.microsoft.com/office/powerpoint/2010/main" val="2421750575"/>
              </p:ext>
            </p:extLst>
          </p:nvPr>
        </p:nvGraphicFramePr>
        <p:xfrm>
          <a:off x="407866" y="1772338"/>
          <a:ext cx="6383580" cy="5997575"/>
        </p:xfrm>
        <a:graphic>
          <a:graphicData uri="http://schemas.openxmlformats.org/drawingml/2006/table">
            <a:tbl>
              <a:tblPr firstRow="1" bandRow="1">
                <a:tableStyleId>{5C22544A-7EE6-4342-B048-85BDC9FD1C3A}</a:tableStyleId>
              </a:tblPr>
              <a:tblGrid>
                <a:gridCol w="1932998">
                  <a:extLst>
                    <a:ext uri="{9D8B030D-6E8A-4147-A177-3AD203B41FA5}">
                      <a16:colId xmlns:a16="http://schemas.microsoft.com/office/drawing/2014/main" val="684503369"/>
                    </a:ext>
                  </a:extLst>
                </a:gridCol>
                <a:gridCol w="4450582">
                  <a:extLst>
                    <a:ext uri="{9D8B030D-6E8A-4147-A177-3AD203B41FA5}">
                      <a16:colId xmlns:a16="http://schemas.microsoft.com/office/drawing/2014/main" val="3786468033"/>
                    </a:ext>
                  </a:extLst>
                </a:gridCol>
              </a:tblGrid>
              <a:tr h="370840">
                <a:tc>
                  <a:txBody>
                    <a:bodyPr/>
                    <a:lstStyle/>
                    <a:p>
                      <a:r>
                        <a:rPr lang="en-US" b="1" dirty="0">
                          <a:solidFill>
                            <a:schemeClr val="bg1"/>
                          </a:solidFill>
                          <a:latin typeface="Arial" panose="020B0604020202020204" pitchFamily="34" charset="0"/>
                          <a:cs typeface="Arial" panose="020B0604020202020204" pitchFamily="34" charset="0"/>
                        </a:rPr>
                        <a:t>SKILLS &amp; QUALIFICATIONS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rgbClr val="205D6C"/>
                    </a:solidFill>
                  </a:tcPr>
                </a:tc>
                <a:tc>
                  <a:txBody>
                    <a:bodyPr/>
                    <a:lstStyle/>
                    <a:p>
                      <a:r>
                        <a:rPr lang="en-US" dirty="0">
                          <a:latin typeface="Arial" panose="020B0604020202020204" pitchFamily="34" charset="0"/>
                          <a:cs typeface="Arial" panose="020B0604020202020204" pitchFamily="34" charset="0"/>
                        </a:rPr>
                        <a:t>WHY WE NEED YOU TO HAVE THIS</a:t>
                      </a:r>
                    </a:p>
                  </a:txBody>
                  <a:tcPr anchor="ct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rgbClr val="205D6C"/>
                    </a:solidFill>
                  </a:tcPr>
                </a:tc>
                <a:extLst>
                  <a:ext uri="{0D108BD9-81ED-4DB2-BD59-A6C34878D82A}">
                    <a16:rowId xmlns:a16="http://schemas.microsoft.com/office/drawing/2014/main" val="1881180759"/>
                  </a:ext>
                </a:extLst>
              </a:tr>
              <a:tr h="370840">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Five GCSEs (or equivalent) including English and Maths at Grade C/4 or above</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You will use written communication, numeracy and problem-solving skills to manage information, analyse performance and communicate effectively with a range of stakeholders.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29853593"/>
                  </a:ext>
                </a:extLst>
              </a:tr>
              <a:tr h="370840">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People management </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You will support, motivate and develop team members to deliver high-quality services and achieve performance targets.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61266663"/>
                  </a:ext>
                </a:extLst>
              </a:tr>
              <a:tr h="370840">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Organisation and planning</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You will manage competing priorities, resources and service delivery requirements to ensure objectives are met.</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7347031"/>
                  </a:ext>
                </a:extLst>
              </a:tr>
              <a:tr h="370840">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Professional qualification relevant to employability or a related field</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This provides a strong foundation in managing service delivery</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88530901"/>
                  </a:ext>
                </a:extLst>
              </a:tr>
              <a:tr h="138578">
                <a:tc>
                  <a:txBody>
                    <a:bodyPr/>
                    <a:lstStyle/>
                    <a:p>
                      <a:r>
                        <a:rPr lang="en-US" sz="1420" b="1" dirty="0">
                          <a:solidFill>
                            <a:schemeClr val="bg1"/>
                          </a:solidFill>
                          <a:latin typeface="Arial" panose="020B0604020202020204" pitchFamily="34" charset="0"/>
                          <a:cs typeface="Arial" panose="020B0604020202020204" pitchFamily="34" charset="0"/>
                        </a:rPr>
                        <a:t>EXPERIENCE &amp; KNOWLEDGE</a:t>
                      </a:r>
                      <a:endParaRPr lang="en-US" sz="1420" b="1" dirty="0">
                        <a:solidFill>
                          <a:schemeClr val="tx1">
                            <a:lumMod val="85000"/>
                            <a:lumOff val="15000"/>
                          </a:schemeClr>
                        </a:solidFill>
                        <a:latin typeface="Arial" panose="020B0604020202020204" pitchFamily="34" charset="0"/>
                        <a:cs typeface="Arial" panose="020B0604020202020204" pitchFamily="34" charset="0"/>
                      </a:endParaRP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rgbClr val="205D6C"/>
                    </a:solidFill>
                  </a:tcPr>
                </a:tc>
                <a:tc>
                  <a:txBody>
                    <a:bodyPr/>
                    <a:lstStyle/>
                    <a:p>
                      <a:pPr marL="0" marR="0" lvl="0" indent="0" algn="l" defTabSz="719907" rtl="0" eaLnBrk="1" fontAlgn="auto" latinLnBrk="0" hangingPunct="1">
                        <a:lnSpc>
                          <a:spcPct val="100000"/>
                        </a:lnSpc>
                        <a:spcBef>
                          <a:spcPts val="0"/>
                        </a:spcBef>
                        <a:spcAft>
                          <a:spcPts val="0"/>
                        </a:spcAft>
                        <a:buClrTx/>
                        <a:buSzTx/>
                        <a:buFontTx/>
                        <a:buNone/>
                        <a:tabLst/>
                        <a:defRPr/>
                      </a:pPr>
                      <a:endParaRPr lang="en-US" sz="900" b="1" dirty="0">
                        <a:solidFill>
                          <a:schemeClr val="bg1"/>
                        </a:solidFill>
                        <a:latin typeface="Arial" panose="020B0604020202020204" pitchFamily="34" charset="0"/>
                        <a:cs typeface="Arial" panose="020B0604020202020204" pitchFamily="34" charset="0"/>
                      </a:endParaRPr>
                    </a:p>
                    <a:p>
                      <a:pPr marL="0" marR="0" lvl="0" indent="0" algn="l" defTabSz="719907" rtl="0" eaLnBrk="1" fontAlgn="auto" latinLnBrk="0" hangingPunct="1">
                        <a:lnSpc>
                          <a:spcPct val="100000"/>
                        </a:lnSpc>
                        <a:spcBef>
                          <a:spcPts val="0"/>
                        </a:spcBef>
                        <a:spcAft>
                          <a:spcPts val="0"/>
                        </a:spcAft>
                        <a:buClrTx/>
                        <a:buSzTx/>
                        <a:buFontTx/>
                        <a:buNone/>
                        <a:tabLst/>
                        <a:defRPr/>
                      </a:pPr>
                      <a:r>
                        <a:rPr lang="en-US" sz="1420" b="1" dirty="0">
                          <a:solidFill>
                            <a:schemeClr val="bg1"/>
                          </a:solidFill>
                          <a:latin typeface="Arial" panose="020B0604020202020204" pitchFamily="34" charset="0"/>
                          <a:cs typeface="Arial" panose="020B0604020202020204" pitchFamily="34" charset="0"/>
                        </a:rPr>
                        <a:t>WHY WE NEED YOU TO HAVE THIS</a:t>
                      </a:r>
                    </a:p>
                    <a:p>
                      <a:endParaRPr lang="en-US" sz="700" b="1" dirty="0">
                        <a:solidFill>
                          <a:schemeClr val="tx1">
                            <a:lumMod val="85000"/>
                            <a:lumOff val="15000"/>
                          </a:schemeClr>
                        </a:solidFill>
                        <a:latin typeface="Arial" panose="020B0604020202020204" pitchFamily="34" charset="0"/>
                        <a:cs typeface="Arial" panose="020B0604020202020204" pitchFamily="34" charset="0"/>
                      </a:endParaRPr>
                    </a:p>
                  </a:txBody>
                  <a:tcPr anchor="b">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rgbClr val="205D6C"/>
                    </a:solidFill>
                  </a:tcPr>
                </a:tc>
                <a:extLst>
                  <a:ext uri="{0D108BD9-81ED-4DB2-BD59-A6C34878D82A}">
                    <a16:rowId xmlns:a16="http://schemas.microsoft.com/office/drawing/2014/main" val="3881062158"/>
                  </a:ext>
                </a:extLst>
              </a:tr>
              <a:tr h="370840">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Experience of managing an employability or support programme</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This ensures you can lead a team, manage performance and deliver high-quality services that achieve positive outcomes.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89079664"/>
                  </a:ext>
                </a:extLst>
              </a:tr>
              <a:tr h="370840">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Experience of working with commissioners or external partners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This enables you to build effective relationships that create opportunities and support service growth.</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63427294"/>
                  </a:ext>
                </a:extLst>
              </a:tr>
              <a:tr h="370840">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Knowledge of the barriers faced by people furthest from the labour market</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This helps you develop services that are inclusive, responsive and tailored to individual needs.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20476649"/>
                  </a:ext>
                </a:extLst>
              </a:tr>
              <a:tr h="370840">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Knowledge of safeguarding, quality and compliance requirements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This ensures services are delivered safely, ethically and in line with contractual and organisational standards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82381676"/>
                  </a:ext>
                </a:extLst>
              </a:tr>
            </a:tbl>
          </a:graphicData>
        </a:graphic>
      </p:graphicFrame>
      <p:sp>
        <p:nvSpPr>
          <p:cNvPr id="4" name="TextBox 3">
            <a:extLst>
              <a:ext uri="{FF2B5EF4-FFF2-40B4-BE49-F238E27FC236}">
                <a16:creationId xmlns:a16="http://schemas.microsoft.com/office/drawing/2014/main" id="{DE20ED39-840B-559F-8143-C49BC6C35635}"/>
              </a:ext>
            </a:extLst>
          </p:cNvPr>
          <p:cNvSpPr txBox="1"/>
          <p:nvPr/>
        </p:nvSpPr>
        <p:spPr>
          <a:xfrm>
            <a:off x="-3500466" y="1783564"/>
            <a:ext cx="2971077" cy="2062103"/>
          </a:xfrm>
          <a:prstGeom prst="rect">
            <a:avLst/>
          </a:prstGeom>
          <a:noFill/>
        </p:spPr>
        <p:txBody>
          <a:bodyPr wrap="square">
            <a:spAutoFit/>
          </a:bodyPr>
          <a:lstStyle/>
          <a:p>
            <a:r>
              <a:rPr lang="en-US" sz="3200" dirty="0"/>
              <a:t>Please include the essential criteria on this page</a:t>
            </a:r>
          </a:p>
        </p:txBody>
      </p:sp>
    </p:spTree>
    <p:extLst>
      <p:ext uri="{BB962C8B-B14F-4D97-AF65-F5344CB8AC3E}">
        <p14:creationId xmlns:p14="http://schemas.microsoft.com/office/powerpoint/2010/main" val="626485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8CBE5-11C5-A62D-10A7-F86C9C57E16F}"/>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0CCAE32F-DF32-9631-571B-DC74659772AE}"/>
              </a:ext>
            </a:extLst>
          </p:cNvPr>
          <p:cNvSpPr txBox="1"/>
          <p:nvPr/>
        </p:nvSpPr>
        <p:spPr>
          <a:xfrm>
            <a:off x="407865" y="735828"/>
            <a:ext cx="4176327" cy="1161344"/>
          </a:xfrm>
          <a:prstGeom prst="rect">
            <a:avLst/>
          </a:prstGeom>
          <a:noFill/>
        </p:spPr>
        <p:txBody>
          <a:bodyPr wrap="square">
            <a:spAutoFit/>
          </a:bodyPr>
          <a:lstStyle/>
          <a:p>
            <a:pPr>
              <a:lnSpc>
                <a:spcPct val="107000"/>
              </a:lnSpc>
              <a:spcAft>
                <a:spcPts val="800"/>
              </a:spcAft>
            </a:pPr>
            <a:r>
              <a:rPr lang="en-GB" sz="2000" b="1" dirty="0">
                <a:solidFill>
                  <a:srgbClr val="205D6C"/>
                </a:solidFill>
                <a:effectLst/>
                <a:latin typeface="Arial" panose="020B0604020202020204" pitchFamily="34" charset="0"/>
                <a:ea typeface="Calibri" panose="020F0502020204030204" pitchFamily="34" charset="0"/>
                <a:cs typeface="Arial" panose="020B0604020202020204" pitchFamily="34" charset="0"/>
              </a:rPr>
              <a:t>WE WOULD LOVE IT IF YOU COULD HAVE THIS:</a:t>
            </a:r>
          </a:p>
          <a:p>
            <a:pPr>
              <a:spcAft>
                <a:spcPts val="800"/>
              </a:spcAft>
            </a:pPr>
            <a:r>
              <a:rPr lang="en-GB" sz="2000" dirty="0">
                <a:effectLst/>
                <a:latin typeface="Arial" panose="020B0604020202020204" pitchFamily="34" charset="0"/>
                <a:ea typeface="Calibri" panose="020F050202020403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B7C771E7-42F5-32AA-96FF-2402ADEABFBA}"/>
              </a:ext>
            </a:extLst>
          </p:cNvPr>
          <p:cNvPicPr>
            <a:picLocks noChangeAspect="1"/>
          </p:cNvPicPr>
          <p:nvPr/>
        </p:nvPicPr>
        <p:blipFill>
          <a:blip r:embed="rId3"/>
          <a:stretch>
            <a:fillRect/>
          </a:stretch>
        </p:blipFill>
        <p:spPr>
          <a:xfrm>
            <a:off x="5987621" y="146827"/>
            <a:ext cx="1067326" cy="1063555"/>
          </a:xfrm>
          <a:prstGeom prst="rect">
            <a:avLst/>
          </a:prstGeom>
        </p:spPr>
      </p:pic>
      <p:graphicFrame>
        <p:nvGraphicFramePr>
          <p:cNvPr id="3" name="Table 2">
            <a:extLst>
              <a:ext uri="{FF2B5EF4-FFF2-40B4-BE49-F238E27FC236}">
                <a16:creationId xmlns:a16="http://schemas.microsoft.com/office/drawing/2014/main" id="{641D6FE8-4620-9777-3ED5-1958E14AE59D}"/>
              </a:ext>
            </a:extLst>
          </p:cNvPr>
          <p:cNvGraphicFramePr>
            <a:graphicFrameLocks noGrp="1"/>
          </p:cNvGraphicFramePr>
          <p:nvPr>
            <p:extLst>
              <p:ext uri="{D42A27DB-BD31-4B8C-83A1-F6EECF244321}">
                <p14:modId xmlns:p14="http://schemas.microsoft.com/office/powerpoint/2010/main" val="318263325"/>
              </p:ext>
            </p:extLst>
          </p:nvPr>
        </p:nvGraphicFramePr>
        <p:xfrm>
          <a:off x="407866" y="1819782"/>
          <a:ext cx="6383580" cy="4094988"/>
        </p:xfrm>
        <a:graphic>
          <a:graphicData uri="http://schemas.openxmlformats.org/drawingml/2006/table">
            <a:tbl>
              <a:tblPr firstRow="1" bandRow="1">
                <a:tableStyleId>{5C22544A-7EE6-4342-B048-85BDC9FD1C3A}</a:tableStyleId>
              </a:tblPr>
              <a:tblGrid>
                <a:gridCol w="1932998">
                  <a:extLst>
                    <a:ext uri="{9D8B030D-6E8A-4147-A177-3AD203B41FA5}">
                      <a16:colId xmlns:a16="http://schemas.microsoft.com/office/drawing/2014/main" val="684503369"/>
                    </a:ext>
                  </a:extLst>
                </a:gridCol>
                <a:gridCol w="4450582">
                  <a:extLst>
                    <a:ext uri="{9D8B030D-6E8A-4147-A177-3AD203B41FA5}">
                      <a16:colId xmlns:a16="http://schemas.microsoft.com/office/drawing/2014/main" val="3786468033"/>
                    </a:ext>
                  </a:extLst>
                </a:gridCol>
              </a:tblGrid>
              <a:tr h="370840">
                <a:tc>
                  <a:txBody>
                    <a:bodyPr/>
                    <a:lstStyle/>
                    <a:p>
                      <a:r>
                        <a:rPr lang="en-US" sz="1100" b="0" dirty="0">
                          <a:solidFill>
                            <a:schemeClr val="tx1">
                              <a:lumMod val="85000"/>
                              <a:lumOff val="15000"/>
                            </a:schemeClr>
                          </a:solidFill>
                          <a:latin typeface="Arial" panose="020B0604020202020204" pitchFamily="34" charset="0"/>
                          <a:cs typeface="Arial" panose="020B0604020202020204" pitchFamily="34" charset="0"/>
                        </a:rPr>
                        <a:t>Stakeholder Engagement Skills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t">
                        <a:lnSpc>
                          <a:spcPts val="1500"/>
                        </a:lnSpc>
                        <a:buNone/>
                      </a:pPr>
                      <a:r>
                        <a:rPr lang="en-GB" sz="1100" b="0" i="0" dirty="0">
                          <a:solidFill>
                            <a:schemeClr val="tx1"/>
                          </a:solidFill>
                          <a:effectLst/>
                          <a:latin typeface="Arial" panose="020B0604020202020204" pitchFamily="34" charset="0"/>
                          <a:cs typeface="Arial" panose="020B0604020202020204" pitchFamily="34" charset="0"/>
                        </a:rPr>
                        <a:t>This would help you represent the service effectively, build partnerships and promote opportunities for participants.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29853593"/>
                  </a:ext>
                </a:extLst>
              </a:tr>
              <a:tr h="370840">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Knowledge of Supported Employment or SEQF principles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This would strengthen the quality of service delivery</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61266663"/>
                  </a:ext>
                </a:extLst>
              </a:tr>
              <a:tr h="370840">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Knowledge of SEQF fidelity and continuous improvement practices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This would help you further strengthen service quality, support best practice across the team and ensure participants receive consistently high-quality support.</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7347031"/>
                  </a:ext>
                </a:extLst>
              </a:tr>
              <a:tr h="225507">
                <a:tc>
                  <a:txBody>
                    <a:bodyPr/>
                    <a:lstStyle/>
                    <a:p>
                      <a:r>
                        <a:rPr lang="en-US" sz="1420" b="1" dirty="0">
                          <a:solidFill>
                            <a:schemeClr val="bg1"/>
                          </a:solidFill>
                          <a:latin typeface="Arial" panose="020B0604020202020204" pitchFamily="34" charset="0"/>
                          <a:cs typeface="Arial" panose="020B0604020202020204" pitchFamily="34" charset="0"/>
                        </a:rPr>
                        <a:t>EXPERIENCE</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rgbClr val="205D6C"/>
                    </a:solidFill>
                  </a:tcPr>
                </a:tc>
                <a:tc>
                  <a:txBody>
                    <a:bodyPr/>
                    <a:lstStyle/>
                    <a:p>
                      <a:r>
                        <a:rPr lang="en-US" sz="1420" dirty="0">
                          <a:solidFill>
                            <a:schemeClr val="bg1"/>
                          </a:solidFill>
                          <a:latin typeface="Arial" panose="020B0604020202020204" pitchFamily="34" charset="0"/>
                          <a:cs typeface="Arial" panose="020B0604020202020204" pitchFamily="34" charset="0"/>
                        </a:rPr>
                        <a:t>WHY WE WOULD LOVE YOU TO HAVE THIS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rgbClr val="205D6C"/>
                    </a:solidFill>
                  </a:tcPr>
                </a:tc>
                <a:extLst>
                  <a:ext uri="{0D108BD9-81ED-4DB2-BD59-A6C34878D82A}">
                    <a16:rowId xmlns:a16="http://schemas.microsoft.com/office/drawing/2014/main" val="2256406603"/>
                  </a:ext>
                </a:extLst>
              </a:tr>
              <a:tr h="370840">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Experience of leading a frontline team</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This would help you build capability, drive performance and create a positive culture where people can thrive.</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98844697"/>
                  </a:ext>
                </a:extLst>
              </a:tr>
              <a:tr h="370840">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Experience of leading service improvement or quality assurance activities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This would bring valuable expertise in improving performance, embedding best practice and enhancing service delivery.</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60411874"/>
                  </a:ext>
                </a:extLst>
              </a:tr>
              <a:tr h="370840">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Experience of working with a range of community, health or voluntary sector partners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fontAlgn="t">
                        <a:lnSpc>
                          <a:spcPts val="1500"/>
                        </a:lnSpc>
                        <a:buNone/>
                      </a:pPr>
                      <a:r>
                        <a:rPr lang="en-GB" sz="1100" b="0" i="0" dirty="0">
                          <a:effectLst/>
                          <a:latin typeface="Arial" panose="020B0604020202020204" pitchFamily="34" charset="0"/>
                          <a:cs typeface="Arial" panose="020B0604020202020204" pitchFamily="34" charset="0"/>
                        </a:rPr>
                        <a:t>This would strengthen partnership working and support the development of effective referral and outcome pathways</a:t>
                      </a:r>
                    </a:p>
                  </a:txBody>
                  <a:tcPr>
                    <a:lnL w="12700" cap="flat" cmpd="sng" algn="ctr">
                      <a:solidFill>
                        <a:srgbClr val="D5E9F2"/>
                      </a:solidFill>
                      <a:prstDash val="sysDot"/>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51806575"/>
                  </a:ext>
                </a:extLst>
              </a:tr>
            </a:tbl>
          </a:graphicData>
        </a:graphic>
      </p:graphicFrame>
      <p:sp>
        <p:nvSpPr>
          <p:cNvPr id="4" name="Rectangle 3">
            <a:extLst>
              <a:ext uri="{FF2B5EF4-FFF2-40B4-BE49-F238E27FC236}">
                <a16:creationId xmlns:a16="http://schemas.microsoft.com/office/drawing/2014/main" id="{750D7B03-0AD6-B644-435E-ECDE85DE90A5}"/>
              </a:ext>
            </a:extLst>
          </p:cNvPr>
          <p:cNvSpPr/>
          <p:nvPr/>
        </p:nvSpPr>
        <p:spPr>
          <a:xfrm>
            <a:off x="0" y="8985504"/>
            <a:ext cx="7199313" cy="1706309"/>
          </a:xfrm>
          <a:prstGeom prst="rect">
            <a:avLst/>
          </a:prstGeom>
          <a:solidFill>
            <a:srgbClr val="D5E9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F9BD527-1EDF-5BCD-D8D8-569DF0EF3937}"/>
              </a:ext>
            </a:extLst>
          </p:cNvPr>
          <p:cNvSpPr txBox="1"/>
          <p:nvPr/>
        </p:nvSpPr>
        <p:spPr>
          <a:xfrm>
            <a:off x="453657" y="9162197"/>
            <a:ext cx="6291999" cy="1390509"/>
          </a:xfrm>
          <a:prstGeom prst="rect">
            <a:avLst/>
          </a:prstGeom>
          <a:noFill/>
        </p:spPr>
        <p:txBody>
          <a:bodyPr wrap="square">
            <a:spAutoFit/>
          </a:bodyPr>
          <a:lstStyle/>
          <a:p>
            <a:pPr>
              <a:lnSpc>
                <a:spcPct val="107000"/>
              </a:lnSpc>
              <a:spcAft>
                <a:spcPts val="800"/>
              </a:spcAft>
            </a:pPr>
            <a:r>
              <a:rPr lang="en-GB" sz="1600" b="1" dirty="0">
                <a:solidFill>
                  <a:srgbClr val="205D6C"/>
                </a:solidFill>
                <a:effectLst/>
                <a:latin typeface="Arial" panose="020B0604020202020204" pitchFamily="34" charset="0"/>
                <a:ea typeface="Calibri" panose="020F0502020204030204" pitchFamily="34" charset="0"/>
                <a:cs typeface="Arial" panose="020B0604020202020204" pitchFamily="34" charset="0"/>
              </a:rPr>
              <a:t>If you think you could do the role, but don’t have everything on this list, we would still love to see an application from you - particularly if you have lived experience. We ask everyone to provide a supporting statement detailing their experience, and will shortlist the most qualified people for the role from this.  </a:t>
            </a:r>
          </a:p>
        </p:txBody>
      </p:sp>
      <p:sp>
        <p:nvSpPr>
          <p:cNvPr id="5" name="TextBox 4">
            <a:extLst>
              <a:ext uri="{FF2B5EF4-FFF2-40B4-BE49-F238E27FC236}">
                <a16:creationId xmlns:a16="http://schemas.microsoft.com/office/drawing/2014/main" id="{B6E45D69-9088-9A77-A5DD-0F3604966028}"/>
              </a:ext>
            </a:extLst>
          </p:cNvPr>
          <p:cNvSpPr txBox="1"/>
          <p:nvPr/>
        </p:nvSpPr>
        <p:spPr>
          <a:xfrm>
            <a:off x="-3500466" y="1783564"/>
            <a:ext cx="2971077" cy="2062103"/>
          </a:xfrm>
          <a:prstGeom prst="rect">
            <a:avLst/>
          </a:prstGeom>
          <a:noFill/>
        </p:spPr>
        <p:txBody>
          <a:bodyPr wrap="square">
            <a:spAutoFit/>
          </a:bodyPr>
          <a:lstStyle/>
          <a:p>
            <a:r>
              <a:rPr lang="en-US" sz="3200" dirty="0"/>
              <a:t>Please include the desirable criteria on this page</a:t>
            </a:r>
          </a:p>
        </p:txBody>
      </p:sp>
    </p:spTree>
    <p:extLst>
      <p:ext uri="{BB962C8B-B14F-4D97-AF65-F5344CB8AC3E}">
        <p14:creationId xmlns:p14="http://schemas.microsoft.com/office/powerpoint/2010/main" val="2413529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266C5-C3B5-F703-2E34-D071500C6F9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7816CCB-A642-1828-8B62-B905488C4711}"/>
              </a:ext>
            </a:extLst>
          </p:cNvPr>
          <p:cNvSpPr/>
          <p:nvPr/>
        </p:nvSpPr>
        <p:spPr>
          <a:xfrm>
            <a:off x="0" y="0"/>
            <a:ext cx="7199313" cy="10691813"/>
          </a:xfrm>
          <a:prstGeom prst="rect">
            <a:avLst/>
          </a:prstGeom>
          <a:solidFill>
            <a:srgbClr val="D5E9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text on a black background&#10;&#10;AI-generated content may be incorrect.">
            <a:extLst>
              <a:ext uri="{FF2B5EF4-FFF2-40B4-BE49-F238E27FC236}">
                <a16:creationId xmlns:a16="http://schemas.microsoft.com/office/drawing/2014/main" id="{35AB10ED-2DC0-8300-E875-821A07585377}"/>
              </a:ext>
            </a:extLst>
          </p:cNvPr>
          <p:cNvPicPr>
            <a:picLocks noChangeAspect="1"/>
          </p:cNvPicPr>
          <p:nvPr/>
        </p:nvPicPr>
        <p:blipFill>
          <a:blip r:embed="rId3"/>
          <a:stretch>
            <a:fillRect/>
          </a:stretch>
        </p:blipFill>
        <p:spPr>
          <a:xfrm>
            <a:off x="6035040" y="192361"/>
            <a:ext cx="972488" cy="972488"/>
          </a:xfrm>
          <a:prstGeom prst="rect">
            <a:avLst/>
          </a:prstGeom>
        </p:spPr>
      </p:pic>
      <p:sp>
        <p:nvSpPr>
          <p:cNvPr id="10" name="TextBox 9">
            <a:extLst>
              <a:ext uri="{FF2B5EF4-FFF2-40B4-BE49-F238E27FC236}">
                <a16:creationId xmlns:a16="http://schemas.microsoft.com/office/drawing/2014/main" id="{7B3A1F0F-57DF-D3AE-E721-BE6387EDAE51}"/>
              </a:ext>
            </a:extLst>
          </p:cNvPr>
          <p:cNvSpPr txBox="1"/>
          <p:nvPr/>
        </p:nvSpPr>
        <p:spPr>
          <a:xfrm>
            <a:off x="407866" y="678605"/>
            <a:ext cx="6383580" cy="832023"/>
          </a:xfrm>
          <a:prstGeom prst="rect">
            <a:avLst/>
          </a:prstGeom>
          <a:noFill/>
        </p:spPr>
        <p:txBody>
          <a:bodyPr wrap="square">
            <a:spAutoFit/>
          </a:bodyPr>
          <a:lstStyle/>
          <a:p>
            <a:pPr>
              <a:lnSpc>
                <a:spcPct val="107000"/>
              </a:lnSpc>
              <a:spcAft>
                <a:spcPts val="800"/>
              </a:spcAft>
            </a:pPr>
            <a:r>
              <a:rPr lang="en-GB" sz="2000" b="1" dirty="0">
                <a:solidFill>
                  <a:srgbClr val="205D6C"/>
                </a:solidFill>
                <a:effectLst/>
                <a:latin typeface="Arial" panose="020B0604020202020204" pitchFamily="34" charset="0"/>
                <a:ea typeface="Calibri" panose="020F0502020204030204" pitchFamily="34" charset="0"/>
                <a:cs typeface="Arial" panose="020B0604020202020204" pitchFamily="34" charset="0"/>
              </a:rPr>
              <a:t>WHERE THE ROLE FITS WITHIN CATCH22</a:t>
            </a:r>
          </a:p>
          <a:p>
            <a:pPr>
              <a:spcAft>
                <a:spcPts val="800"/>
              </a:spcAft>
            </a:pPr>
            <a:r>
              <a:rPr lang="en-GB" sz="2000" b="1" dirty="0">
                <a:effectLst/>
                <a:latin typeface="Arial" panose="020B0604020202020204" pitchFamily="34" charset="0"/>
                <a:ea typeface="Calibri" panose="020F0502020204030204" pitchFamily="34" charset="0"/>
                <a:cs typeface="Arial" panose="020B0604020202020204" pitchFamily="34" charset="0"/>
              </a:rPr>
              <a:t> </a:t>
            </a:r>
            <a:endParaRPr lang="en-US" b="1"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34319FFD-CB67-D5F9-D1B1-588B8BA34C4D}"/>
              </a:ext>
            </a:extLst>
          </p:cNvPr>
          <p:cNvSpPr txBox="1"/>
          <p:nvPr/>
        </p:nvSpPr>
        <p:spPr>
          <a:xfrm>
            <a:off x="436328" y="1357210"/>
            <a:ext cx="6084956" cy="1160895"/>
          </a:xfrm>
          <a:prstGeom prst="rect">
            <a:avLst/>
          </a:prstGeom>
          <a:noFill/>
        </p:spPr>
        <p:txBody>
          <a:bodyPr wrap="square">
            <a:spAutoFit/>
          </a:bodyPr>
          <a:lstStyle/>
          <a:p>
            <a:pPr>
              <a:lnSpc>
                <a:spcPct val="107000"/>
              </a:lnSpc>
              <a:spcAft>
                <a:spcPts val="800"/>
              </a:spcAft>
            </a:pPr>
            <a:r>
              <a:rPr lang="en-GB" sz="1400" b="1" dirty="0">
                <a:solidFill>
                  <a:srgbClr val="205D6C"/>
                </a:solidFill>
                <a:effectLst/>
                <a:latin typeface="Arial" panose="020B0604020202020204" pitchFamily="34" charset="0"/>
                <a:ea typeface="Calibri" panose="020F0502020204030204" pitchFamily="34" charset="0"/>
                <a:cs typeface="Arial" panose="020B0604020202020204" pitchFamily="34" charset="0"/>
              </a:rPr>
              <a:t>Our structure</a:t>
            </a:r>
          </a:p>
          <a:p>
            <a:pPr>
              <a:lnSpc>
                <a:spcPct val="107000"/>
              </a:lnSpc>
              <a:spcAft>
                <a:spcPts val="800"/>
              </a:spcAft>
            </a:pPr>
            <a:r>
              <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Team leader – will report into Senior Operations Manager</a:t>
            </a:r>
          </a:p>
          <a:p>
            <a:pPr>
              <a:lnSpc>
                <a:spcPct val="107000"/>
              </a:lnSpc>
              <a:spcAft>
                <a:spcPts val="800"/>
              </a:spcAft>
            </a:pPr>
            <a:r>
              <a:rPr lang="en-GB" sz="11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Will manage staff team of employment specialists</a:t>
            </a:r>
          </a:p>
          <a:p>
            <a:pPr>
              <a:lnSpc>
                <a:spcPct val="107000"/>
              </a:lnSpc>
              <a:spcAft>
                <a:spcPts val="800"/>
              </a:spcAft>
            </a:pPr>
            <a:r>
              <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Sits within the wider employability hub</a:t>
            </a:r>
          </a:p>
        </p:txBody>
      </p:sp>
      <p:graphicFrame>
        <p:nvGraphicFramePr>
          <p:cNvPr id="2" name="Table 1">
            <a:extLst>
              <a:ext uri="{FF2B5EF4-FFF2-40B4-BE49-F238E27FC236}">
                <a16:creationId xmlns:a16="http://schemas.microsoft.com/office/drawing/2014/main" id="{4CCBC961-C81C-4898-8A04-B0285A97E8EC}"/>
              </a:ext>
            </a:extLst>
          </p:cNvPr>
          <p:cNvGraphicFramePr>
            <a:graphicFrameLocks noGrp="1"/>
          </p:cNvGraphicFramePr>
          <p:nvPr>
            <p:extLst>
              <p:ext uri="{D42A27DB-BD31-4B8C-83A1-F6EECF244321}">
                <p14:modId xmlns:p14="http://schemas.microsoft.com/office/powerpoint/2010/main" val="1632938695"/>
              </p:ext>
            </p:extLst>
          </p:nvPr>
        </p:nvGraphicFramePr>
        <p:xfrm>
          <a:off x="407866" y="5551535"/>
          <a:ext cx="6383580" cy="1112520"/>
        </p:xfrm>
        <a:graphic>
          <a:graphicData uri="http://schemas.openxmlformats.org/drawingml/2006/table">
            <a:tbl>
              <a:tblPr firstRow="1" bandRow="1">
                <a:tableStyleId>{5C22544A-7EE6-4342-B048-85BDC9FD1C3A}</a:tableStyleId>
              </a:tblPr>
              <a:tblGrid>
                <a:gridCol w="3200966">
                  <a:extLst>
                    <a:ext uri="{9D8B030D-6E8A-4147-A177-3AD203B41FA5}">
                      <a16:colId xmlns:a16="http://schemas.microsoft.com/office/drawing/2014/main" val="684503369"/>
                    </a:ext>
                  </a:extLst>
                </a:gridCol>
                <a:gridCol w="3182614">
                  <a:extLst>
                    <a:ext uri="{9D8B030D-6E8A-4147-A177-3AD203B41FA5}">
                      <a16:colId xmlns:a16="http://schemas.microsoft.com/office/drawing/2014/main" val="3786468033"/>
                    </a:ext>
                  </a:extLst>
                </a:gridCol>
              </a:tblGrid>
              <a:tr h="370840">
                <a:tc>
                  <a:txBody>
                    <a:bodyPr/>
                    <a:lstStyle/>
                    <a:p>
                      <a:r>
                        <a:rPr lang="en-US" sz="1200" b="1" dirty="0">
                          <a:solidFill>
                            <a:srgbClr val="205D6C"/>
                          </a:solidFill>
                          <a:latin typeface="Arial" panose="020B0604020202020204" pitchFamily="34" charset="0"/>
                          <a:cs typeface="Arial" panose="020B0604020202020204" pitchFamily="34" charset="0"/>
                        </a:rPr>
                        <a:t>REPORTS TO</a:t>
                      </a:r>
                    </a:p>
                  </a:txBody>
                  <a:tcPr>
                    <a:lnL w="12700" cap="flat" cmpd="sng" algn="ctr">
                      <a:noFill/>
                      <a:prstDash val="solid"/>
                      <a:round/>
                      <a:headEnd type="none" w="med" len="med"/>
                      <a:tailEnd type="none" w="med" len="med"/>
                    </a:lnL>
                    <a:lnR w="12700" cap="flat" cmpd="sng" algn="ctr">
                      <a:solidFill>
                        <a:srgbClr val="D5E9F2"/>
                      </a:solidFill>
                      <a:prstDash val="sysDot"/>
                      <a:round/>
                      <a:headEnd type="none" w="med" len="med"/>
                      <a:tailEnd type="none" w="med" len="med"/>
                    </a:lnR>
                    <a:lnT w="12700" cap="flat" cmpd="sng" algn="ctr">
                      <a:noFill/>
                      <a:prstDash val="solid"/>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b="0" dirty="0">
                          <a:solidFill>
                            <a:schemeClr val="tx1"/>
                          </a:solidFill>
                          <a:latin typeface="Arial" panose="020B0604020202020204" pitchFamily="34" charset="0"/>
                          <a:cs typeface="Arial" panose="020B0604020202020204" pitchFamily="34" charset="0"/>
                        </a:rPr>
                        <a:t>Charlotte Harrison</a:t>
                      </a:r>
                    </a:p>
                  </a:txBody>
                  <a:tcPr>
                    <a:lnL w="12700" cap="flat" cmpd="sng" algn="ctr">
                      <a:solidFill>
                        <a:srgbClr val="D5E9F2"/>
                      </a:solidFill>
                      <a:prstDash val="sys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81180759"/>
                  </a:ext>
                </a:extLst>
              </a:tr>
              <a:tr h="370840">
                <a:tc>
                  <a:txBody>
                    <a:bodyPr/>
                    <a:lstStyle/>
                    <a:p>
                      <a:r>
                        <a:rPr lang="en-US" sz="1200" b="1" dirty="0">
                          <a:solidFill>
                            <a:srgbClr val="205D6C"/>
                          </a:solidFill>
                          <a:latin typeface="Arial" panose="020B0604020202020204" pitchFamily="34" charset="0"/>
                          <a:cs typeface="Arial" panose="020B0604020202020204" pitchFamily="34" charset="0"/>
                        </a:rPr>
                        <a:t>LINE MANAGEMENT RESPONSIBILITY</a:t>
                      </a:r>
                    </a:p>
                  </a:txBody>
                  <a:tcPr>
                    <a:lnL w="12700" cap="flat" cmpd="sng" algn="ctr">
                      <a:noFill/>
                      <a:prstDash val="solid"/>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dirty="0">
                          <a:solidFill>
                            <a:schemeClr val="tx1"/>
                          </a:solidFill>
                          <a:latin typeface="Arial" panose="020B0604020202020204" pitchFamily="34" charset="0"/>
                          <a:cs typeface="Arial" panose="020B0604020202020204" pitchFamily="34" charset="0"/>
                        </a:rPr>
                        <a:t>Yes – Employment Specialists</a:t>
                      </a:r>
                    </a:p>
                  </a:txBody>
                  <a:tcPr>
                    <a:lnL w="12700" cap="flat" cmpd="sng" algn="ctr">
                      <a:solidFill>
                        <a:srgbClr val="D5E9F2"/>
                      </a:solidFill>
                      <a:prstDash val="sysDot"/>
                      <a:round/>
                      <a:headEnd type="none" w="med" len="med"/>
                      <a:tailEnd type="none" w="med" len="med"/>
                    </a:lnL>
                    <a:lnR w="12700" cap="flat" cmpd="sng" algn="ctr">
                      <a:noFill/>
                      <a:prstDash val="solid"/>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88950989"/>
                  </a:ext>
                </a:extLst>
              </a:tr>
              <a:tr h="370840">
                <a:tc>
                  <a:txBody>
                    <a:bodyPr/>
                    <a:lstStyle/>
                    <a:p>
                      <a:r>
                        <a:rPr lang="en-US" sz="1200" b="1" dirty="0">
                          <a:solidFill>
                            <a:srgbClr val="205D6C"/>
                          </a:solidFill>
                          <a:latin typeface="Arial" panose="020B0604020202020204" pitchFamily="34" charset="0"/>
                          <a:cs typeface="Arial" panose="020B0604020202020204" pitchFamily="34" charset="0"/>
                        </a:rPr>
                        <a:t>BUDGET RESPONSIBILITY</a:t>
                      </a:r>
                    </a:p>
                  </a:txBody>
                  <a:tcPr>
                    <a:lnL w="12700" cap="flat" cmpd="sng" algn="ctr">
                      <a:noFill/>
                      <a:prstDash val="solid"/>
                      <a:round/>
                      <a:headEnd type="none" w="med" len="med"/>
                      <a:tailEnd type="none" w="med" len="med"/>
                    </a:lnL>
                    <a:lnR w="12700" cap="flat" cmpd="sng" algn="ctr">
                      <a:solidFill>
                        <a:srgbClr val="D5E9F2"/>
                      </a:solidFill>
                      <a:prstDash val="sysDot"/>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solidFill>
                          <a:schemeClr val="tx1"/>
                        </a:solidFill>
                        <a:latin typeface="Arial" panose="020B0604020202020204" pitchFamily="34" charset="0"/>
                        <a:cs typeface="Arial" panose="020B0604020202020204" pitchFamily="34" charset="0"/>
                      </a:endParaRPr>
                    </a:p>
                  </a:txBody>
                  <a:tcPr>
                    <a:lnL w="12700" cap="flat" cmpd="sng" algn="ctr">
                      <a:solidFill>
                        <a:srgbClr val="D5E9F2"/>
                      </a:solidFill>
                      <a:prstDash val="sysDot"/>
                      <a:round/>
                      <a:headEnd type="none" w="med" len="med"/>
                      <a:tailEnd type="none" w="med" len="med"/>
                    </a:lnL>
                    <a:lnR w="12700" cap="flat" cmpd="sng" algn="ctr">
                      <a:noFill/>
                      <a:prstDash val="solid"/>
                      <a:round/>
                      <a:headEnd type="none" w="med" len="med"/>
                      <a:tailEnd type="none" w="med" len="med"/>
                    </a:lnR>
                    <a:lnT w="12700" cap="flat" cmpd="sng" algn="ctr">
                      <a:solidFill>
                        <a:srgbClr val="D5E9F2"/>
                      </a:solidFill>
                      <a:prstDash val="sysDot"/>
                      <a:round/>
                      <a:headEnd type="none" w="med" len="med"/>
                      <a:tailEnd type="none" w="med" len="med"/>
                    </a:lnT>
                    <a:lnB w="12700" cap="flat" cmpd="sng" algn="ctr">
                      <a:solidFill>
                        <a:srgbClr val="D5E9F2"/>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29853593"/>
                  </a:ext>
                </a:extLst>
              </a:tr>
            </a:tbl>
          </a:graphicData>
        </a:graphic>
      </p:graphicFrame>
    </p:spTree>
    <p:extLst>
      <p:ext uri="{BB962C8B-B14F-4D97-AF65-F5344CB8AC3E}">
        <p14:creationId xmlns:p14="http://schemas.microsoft.com/office/powerpoint/2010/main" val="4009884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789E4-9A42-C150-6B88-F7ED58B8286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0D89B9A-B996-54D4-0A2E-C542B92813A0}"/>
              </a:ext>
            </a:extLst>
          </p:cNvPr>
          <p:cNvSpPr/>
          <p:nvPr/>
        </p:nvSpPr>
        <p:spPr>
          <a:xfrm>
            <a:off x="0" y="0"/>
            <a:ext cx="7199313" cy="10691813"/>
          </a:xfrm>
          <a:prstGeom prst="rect">
            <a:avLst/>
          </a:prstGeom>
          <a:solidFill>
            <a:srgbClr val="D5E9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C0090BC4-37B0-73A9-1AA1-712F14316043}"/>
              </a:ext>
            </a:extLst>
          </p:cNvPr>
          <p:cNvSpPr txBox="1"/>
          <p:nvPr/>
        </p:nvSpPr>
        <p:spPr>
          <a:xfrm>
            <a:off x="407865" y="735828"/>
            <a:ext cx="4176327" cy="832023"/>
          </a:xfrm>
          <a:prstGeom prst="rect">
            <a:avLst/>
          </a:prstGeom>
          <a:noFill/>
        </p:spPr>
        <p:txBody>
          <a:bodyPr wrap="square">
            <a:spAutoFit/>
          </a:bodyPr>
          <a:lstStyle/>
          <a:p>
            <a:pPr>
              <a:lnSpc>
                <a:spcPct val="107000"/>
              </a:lnSpc>
              <a:spcAft>
                <a:spcPts val="800"/>
              </a:spcAft>
            </a:pPr>
            <a:r>
              <a:rPr lang="en-GB" sz="2000" b="1" dirty="0">
                <a:solidFill>
                  <a:srgbClr val="205D6C"/>
                </a:solidFill>
                <a:effectLst/>
                <a:latin typeface="Arial" panose="020B0604020202020204" pitchFamily="34" charset="0"/>
                <a:ea typeface="Calibri" panose="020F0502020204030204" pitchFamily="34" charset="0"/>
                <a:cs typeface="Arial" panose="020B0604020202020204" pitchFamily="34" charset="0"/>
              </a:rPr>
              <a:t>OUR BEHAVIOURS</a:t>
            </a:r>
            <a:endParaRPr lang="en-GB" sz="2000" dirty="0">
              <a:solidFill>
                <a:srgbClr val="205D6C"/>
              </a:solidFill>
              <a:effectLst/>
              <a:latin typeface="Arial" panose="020B0604020202020204" pitchFamily="34" charset="0"/>
              <a:ea typeface="Calibri" panose="020F0502020204030204" pitchFamily="34" charset="0"/>
              <a:cs typeface="Arial" panose="020B0604020202020204" pitchFamily="34" charset="0"/>
            </a:endParaRPr>
          </a:p>
          <a:p>
            <a:pPr>
              <a:spcAft>
                <a:spcPts val="800"/>
              </a:spcAft>
            </a:pPr>
            <a:r>
              <a:rPr lang="en-GB" sz="2000" dirty="0">
                <a:effectLst/>
                <a:latin typeface="Arial" panose="020B0604020202020204" pitchFamily="34" charset="0"/>
                <a:ea typeface="Calibri" panose="020F050202020403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53B0A8B0-A284-4C81-61C4-F94E3F82A072}"/>
              </a:ext>
            </a:extLst>
          </p:cNvPr>
          <p:cNvSpPr txBox="1"/>
          <p:nvPr/>
        </p:nvSpPr>
        <p:spPr>
          <a:xfrm>
            <a:off x="436328" y="1576367"/>
            <a:ext cx="6084956" cy="986552"/>
          </a:xfrm>
          <a:prstGeom prst="rect">
            <a:avLst/>
          </a:prstGeom>
          <a:noFill/>
        </p:spPr>
        <p:txBody>
          <a:bodyPr wrap="square">
            <a:spAutoFit/>
          </a:bodyPr>
          <a:lstStyle/>
          <a:p>
            <a:pPr>
              <a:lnSpc>
                <a:spcPct val="107000"/>
              </a:lnSpc>
              <a:spcAft>
                <a:spcPts val="800"/>
              </a:spcAft>
            </a:pPr>
            <a:r>
              <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Who we are at Catch22 is determined by ‘The How’ (our behaviours) and ‘The What’ (our capabilities and skills). Our Behaviour Framework (‘The How’) guides how we work, make decisions, and engage with others. It is important because it ensures our values are reflected in everything we do, helping us build trust, deliver consistently high-quality outcomes, and create a positive, inclusive workplace. </a:t>
            </a:r>
          </a:p>
        </p:txBody>
      </p:sp>
      <p:sp>
        <p:nvSpPr>
          <p:cNvPr id="19" name="Pie 18">
            <a:extLst>
              <a:ext uri="{FF2B5EF4-FFF2-40B4-BE49-F238E27FC236}">
                <a16:creationId xmlns:a16="http://schemas.microsoft.com/office/drawing/2014/main" id="{D7DC95B3-7980-317C-DD02-B3012D161B50}"/>
              </a:ext>
            </a:extLst>
          </p:cNvPr>
          <p:cNvSpPr/>
          <p:nvPr/>
        </p:nvSpPr>
        <p:spPr>
          <a:xfrm rot="10800000">
            <a:off x="286932" y="3042007"/>
            <a:ext cx="6026716" cy="6026716"/>
          </a:xfrm>
          <a:prstGeom prst="pie">
            <a:avLst>
              <a:gd name="adj1" fmla="val 0"/>
              <a:gd name="adj2" fmla="val 5400000"/>
            </a:avLst>
          </a:prstGeom>
          <a:solidFill>
            <a:schemeClr val="bg1"/>
          </a:solidFill>
          <a:ln>
            <a:solidFill>
              <a:srgbClr val="FBCC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highlight>
                <a:srgbClr val="FBCC00"/>
              </a:highlight>
            </a:endParaRPr>
          </a:p>
        </p:txBody>
      </p:sp>
      <p:sp>
        <p:nvSpPr>
          <p:cNvPr id="20" name="Pie 19">
            <a:extLst>
              <a:ext uri="{FF2B5EF4-FFF2-40B4-BE49-F238E27FC236}">
                <a16:creationId xmlns:a16="http://schemas.microsoft.com/office/drawing/2014/main" id="{25982E28-DDD6-A03F-2137-F64FE509E95E}"/>
              </a:ext>
            </a:extLst>
          </p:cNvPr>
          <p:cNvSpPr/>
          <p:nvPr/>
        </p:nvSpPr>
        <p:spPr>
          <a:xfrm rot="16200000">
            <a:off x="875416" y="3042007"/>
            <a:ext cx="6026716" cy="6026716"/>
          </a:xfrm>
          <a:prstGeom prst="pie">
            <a:avLst>
              <a:gd name="adj1" fmla="val 0"/>
              <a:gd name="adj2" fmla="val 5400000"/>
            </a:avLst>
          </a:prstGeom>
          <a:solidFill>
            <a:schemeClr val="bg1"/>
          </a:solidFill>
          <a:ln>
            <a:solidFill>
              <a:srgbClr val="3899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highlight>
                <a:srgbClr val="FBCC00"/>
              </a:highlight>
            </a:endParaRPr>
          </a:p>
        </p:txBody>
      </p:sp>
      <p:sp>
        <p:nvSpPr>
          <p:cNvPr id="22" name="Pie 21">
            <a:extLst>
              <a:ext uri="{FF2B5EF4-FFF2-40B4-BE49-F238E27FC236}">
                <a16:creationId xmlns:a16="http://schemas.microsoft.com/office/drawing/2014/main" id="{80B2422A-2535-BD7F-3883-90E1508D90C6}"/>
              </a:ext>
            </a:extLst>
          </p:cNvPr>
          <p:cNvSpPr/>
          <p:nvPr/>
        </p:nvSpPr>
        <p:spPr>
          <a:xfrm>
            <a:off x="875416" y="3665214"/>
            <a:ext cx="6026716" cy="6026716"/>
          </a:xfrm>
          <a:prstGeom prst="pie">
            <a:avLst>
              <a:gd name="adj1" fmla="val 0"/>
              <a:gd name="adj2" fmla="val 5400000"/>
            </a:avLst>
          </a:prstGeom>
          <a:solidFill>
            <a:schemeClr val="bg1"/>
          </a:solidFill>
          <a:ln>
            <a:solidFill>
              <a:srgbClr val="205D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highlight>
                <a:srgbClr val="FBCC00"/>
              </a:highlight>
            </a:endParaRPr>
          </a:p>
        </p:txBody>
      </p:sp>
      <p:sp>
        <p:nvSpPr>
          <p:cNvPr id="21" name="Pie 20">
            <a:extLst>
              <a:ext uri="{FF2B5EF4-FFF2-40B4-BE49-F238E27FC236}">
                <a16:creationId xmlns:a16="http://schemas.microsoft.com/office/drawing/2014/main" id="{B3BF9DB0-FFE1-2898-1D65-E57622A7A183}"/>
              </a:ext>
            </a:extLst>
          </p:cNvPr>
          <p:cNvSpPr/>
          <p:nvPr/>
        </p:nvSpPr>
        <p:spPr>
          <a:xfrm rot="5400000">
            <a:off x="286931" y="3665214"/>
            <a:ext cx="6026716" cy="6026716"/>
          </a:xfrm>
          <a:prstGeom prst="pie">
            <a:avLst>
              <a:gd name="adj1" fmla="val 0"/>
              <a:gd name="adj2" fmla="val 5400000"/>
            </a:avLst>
          </a:prstGeom>
          <a:solidFill>
            <a:schemeClr val="bg1"/>
          </a:solidFill>
          <a:ln>
            <a:solidFill>
              <a:srgbClr val="F187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highlight>
                <a:srgbClr val="FBCC00"/>
              </a:highlight>
            </a:endParaRPr>
          </a:p>
        </p:txBody>
      </p:sp>
      <p:sp>
        <p:nvSpPr>
          <p:cNvPr id="14" name="Pie 13">
            <a:extLst>
              <a:ext uri="{FF2B5EF4-FFF2-40B4-BE49-F238E27FC236}">
                <a16:creationId xmlns:a16="http://schemas.microsoft.com/office/drawing/2014/main" id="{56FB59D3-76BA-C365-483D-8F252D088AF5}"/>
              </a:ext>
            </a:extLst>
          </p:cNvPr>
          <p:cNvSpPr/>
          <p:nvPr/>
        </p:nvSpPr>
        <p:spPr>
          <a:xfrm>
            <a:off x="2456305" y="5246102"/>
            <a:ext cx="2864939" cy="2864939"/>
          </a:xfrm>
          <a:prstGeom prst="pie">
            <a:avLst>
              <a:gd name="adj1" fmla="val 0"/>
              <a:gd name="adj2" fmla="val 540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Pie 14">
            <a:extLst>
              <a:ext uri="{FF2B5EF4-FFF2-40B4-BE49-F238E27FC236}">
                <a16:creationId xmlns:a16="http://schemas.microsoft.com/office/drawing/2014/main" id="{10AE1874-828B-51BD-DE37-9A87856610AD}"/>
              </a:ext>
            </a:extLst>
          </p:cNvPr>
          <p:cNvSpPr/>
          <p:nvPr/>
        </p:nvSpPr>
        <p:spPr>
          <a:xfrm rot="10800000">
            <a:off x="1882110" y="4620274"/>
            <a:ext cx="2864939" cy="2864939"/>
          </a:xfrm>
          <a:prstGeom prst="pie">
            <a:avLst>
              <a:gd name="adj1" fmla="val 0"/>
              <a:gd name="adj2" fmla="val 5400000"/>
            </a:avLst>
          </a:prstGeom>
          <a:solidFill>
            <a:srgbClr val="FBC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Pie 15">
            <a:extLst>
              <a:ext uri="{FF2B5EF4-FFF2-40B4-BE49-F238E27FC236}">
                <a16:creationId xmlns:a16="http://schemas.microsoft.com/office/drawing/2014/main" id="{97418FC1-A216-8AB7-263F-76ABE9ED4FEB}"/>
              </a:ext>
            </a:extLst>
          </p:cNvPr>
          <p:cNvSpPr/>
          <p:nvPr/>
        </p:nvSpPr>
        <p:spPr>
          <a:xfrm rot="16200000">
            <a:off x="2453523" y="4625918"/>
            <a:ext cx="2864939" cy="2864939"/>
          </a:xfrm>
          <a:prstGeom prst="pie">
            <a:avLst>
              <a:gd name="adj1" fmla="val 0"/>
              <a:gd name="adj2" fmla="val 5400000"/>
            </a:avLst>
          </a:prstGeom>
          <a:solidFill>
            <a:srgbClr val="3899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Pie 16">
            <a:extLst>
              <a:ext uri="{FF2B5EF4-FFF2-40B4-BE49-F238E27FC236}">
                <a16:creationId xmlns:a16="http://schemas.microsoft.com/office/drawing/2014/main" id="{C3897E34-8AC9-FD5F-C6D2-058D52C77B20}"/>
              </a:ext>
            </a:extLst>
          </p:cNvPr>
          <p:cNvSpPr/>
          <p:nvPr/>
        </p:nvSpPr>
        <p:spPr>
          <a:xfrm rot="5400000">
            <a:off x="1882109" y="5246102"/>
            <a:ext cx="2864939" cy="2864939"/>
          </a:xfrm>
          <a:prstGeom prst="pie">
            <a:avLst>
              <a:gd name="adj1" fmla="val 0"/>
              <a:gd name="adj2" fmla="val 5400000"/>
            </a:avLst>
          </a:prstGeom>
          <a:solidFill>
            <a:srgbClr val="F187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Oval 17">
            <a:extLst>
              <a:ext uri="{FF2B5EF4-FFF2-40B4-BE49-F238E27FC236}">
                <a16:creationId xmlns:a16="http://schemas.microsoft.com/office/drawing/2014/main" id="{700AEBC0-A63E-96D8-C4FE-9577A99533FE}"/>
              </a:ext>
            </a:extLst>
          </p:cNvPr>
          <p:cNvSpPr/>
          <p:nvPr/>
        </p:nvSpPr>
        <p:spPr>
          <a:xfrm>
            <a:off x="3045445" y="5781484"/>
            <a:ext cx="1119052" cy="1119053"/>
          </a:xfrm>
          <a:prstGeom prst="ellipse">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0B542666-2471-D45C-9763-22254ABDC724}"/>
              </a:ext>
            </a:extLst>
          </p:cNvPr>
          <p:cNvSpPr txBox="1"/>
          <p:nvPr/>
        </p:nvSpPr>
        <p:spPr>
          <a:xfrm>
            <a:off x="3039521" y="6140955"/>
            <a:ext cx="1119052" cy="369332"/>
          </a:xfrm>
          <a:prstGeom prst="rect">
            <a:avLst/>
          </a:prstGeom>
          <a:no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VALUES</a:t>
            </a:r>
          </a:p>
        </p:txBody>
      </p:sp>
      <p:sp>
        <p:nvSpPr>
          <p:cNvPr id="26" name="TextBox 25">
            <a:extLst>
              <a:ext uri="{FF2B5EF4-FFF2-40B4-BE49-F238E27FC236}">
                <a16:creationId xmlns:a16="http://schemas.microsoft.com/office/drawing/2014/main" id="{6DA359E3-1682-0C01-59B9-8A03DE322561}"/>
              </a:ext>
            </a:extLst>
          </p:cNvPr>
          <p:cNvSpPr txBox="1"/>
          <p:nvPr/>
        </p:nvSpPr>
        <p:spPr>
          <a:xfrm rot="18939463">
            <a:off x="402454" y="4029759"/>
            <a:ext cx="3064396" cy="1015663"/>
          </a:xfrm>
          <a:prstGeom prst="rect">
            <a:avLst/>
          </a:prstGeom>
          <a:noFill/>
        </p:spPr>
        <p:txBody>
          <a:bodyPr wrap="square">
            <a:spAutoFit/>
          </a:bodyPr>
          <a:lstStyle/>
          <a:p>
            <a:r>
              <a:rPr lang="en-GB" sz="1200" b="0" i="0" u="none" strike="noStrike" dirty="0">
                <a:solidFill>
                  <a:schemeClr val="tx1">
                    <a:lumMod val="85000"/>
                    <a:lumOff val="15000"/>
                  </a:schemeClr>
                </a:solidFill>
                <a:effectLst/>
                <a:latin typeface="Arial" panose="020B0604020202020204" pitchFamily="34" charset="0"/>
                <a:cs typeface="Arial" panose="020B0604020202020204" pitchFamily="34" charset="0"/>
              </a:rPr>
              <a:t>We recognise and understand the impact of our emotions on others, empathise with their perspectives, build relationships, adapt to their needs, appreciate diverse backgrounds and show kindness.</a:t>
            </a:r>
            <a:endParaRPr lang="en-US" sz="12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16A58410-A61B-030F-B5F9-35946895424B}"/>
              </a:ext>
            </a:extLst>
          </p:cNvPr>
          <p:cNvSpPr txBox="1"/>
          <p:nvPr/>
        </p:nvSpPr>
        <p:spPr>
          <a:xfrm rot="2769682">
            <a:off x="3887382" y="4107221"/>
            <a:ext cx="3064396" cy="1200329"/>
          </a:xfrm>
          <a:prstGeom prst="rect">
            <a:avLst/>
          </a:prstGeom>
          <a:noFill/>
        </p:spPr>
        <p:txBody>
          <a:bodyPr wrap="square">
            <a:spAutoFit/>
          </a:bodyPr>
          <a:lstStyle/>
          <a:p>
            <a:r>
              <a:rPr lang="en-GB" sz="1200" b="0" i="0" u="none" strike="noStrike" dirty="0">
                <a:solidFill>
                  <a:schemeClr val="tx1">
                    <a:lumMod val="85000"/>
                    <a:lumOff val="15000"/>
                  </a:schemeClr>
                </a:solidFill>
                <a:effectLst/>
                <a:latin typeface="Arial" panose="020B0604020202020204" pitchFamily="34" charset="0"/>
                <a:cs typeface="Arial" panose="020B0604020202020204" pitchFamily="34" charset="0"/>
              </a:rPr>
              <a:t>We know our strengths and weaknesses, communicate proactively about obstacles, meet client needs professionally, share knowledge under pressure, and support students and service users in achieving their goals.</a:t>
            </a:r>
            <a:endParaRPr lang="en-US" sz="12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E20E41C7-0E75-6712-E064-D8773D10D376}"/>
              </a:ext>
            </a:extLst>
          </p:cNvPr>
          <p:cNvSpPr txBox="1"/>
          <p:nvPr/>
        </p:nvSpPr>
        <p:spPr>
          <a:xfrm rot="2769682">
            <a:off x="334232" y="7586191"/>
            <a:ext cx="3064396" cy="1200329"/>
          </a:xfrm>
          <a:prstGeom prst="rect">
            <a:avLst/>
          </a:prstGeom>
          <a:noFill/>
        </p:spPr>
        <p:txBody>
          <a:bodyPr wrap="square">
            <a:spAutoFit/>
          </a:bodyPr>
          <a:lstStyle/>
          <a:p>
            <a:r>
              <a:rPr lang="en-GB" sz="1200" b="0" i="0" u="none" strike="noStrike" dirty="0">
                <a:solidFill>
                  <a:schemeClr val="tx1">
                    <a:lumMod val="85000"/>
                    <a:lumOff val="15000"/>
                  </a:schemeClr>
                </a:solidFill>
                <a:effectLst/>
                <a:latin typeface="Arial" panose="020B0604020202020204" pitchFamily="34" charset="0"/>
                <a:cs typeface="Arial" panose="020B0604020202020204" pitchFamily="34" charset="0"/>
              </a:rPr>
              <a:t>We work cooperatively to ensure a high standard of service delivery, support and collaborate with colleagues and partners, engage stakeholders appropriately, value contributions and build local support networks.</a:t>
            </a:r>
            <a:endParaRPr lang="en-US" sz="12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76E00287-1A97-8BC0-725D-967E44B1BD44}"/>
              </a:ext>
            </a:extLst>
          </p:cNvPr>
          <p:cNvSpPr txBox="1"/>
          <p:nvPr/>
        </p:nvSpPr>
        <p:spPr>
          <a:xfrm rot="18939463">
            <a:off x="3903487" y="7510877"/>
            <a:ext cx="3064396" cy="1200329"/>
          </a:xfrm>
          <a:prstGeom prst="rect">
            <a:avLst/>
          </a:prstGeom>
          <a:noFill/>
        </p:spPr>
        <p:txBody>
          <a:bodyPr wrap="square">
            <a:spAutoFit/>
          </a:bodyPr>
          <a:lstStyle/>
          <a:p>
            <a:r>
              <a:rPr lang="en-GB" sz="1200" b="0" i="0" u="none" strike="noStrike" dirty="0">
                <a:solidFill>
                  <a:schemeClr val="tx1">
                    <a:lumMod val="85000"/>
                    <a:lumOff val="15000"/>
                  </a:schemeClr>
                </a:solidFill>
                <a:effectLst/>
                <a:latin typeface="Arial" panose="020B0604020202020204" pitchFamily="34" charset="0"/>
                <a:cs typeface="Arial" panose="020B0604020202020204" pitchFamily="34" charset="0"/>
              </a:rPr>
              <a:t>We listen without judgement, propose improvements, embrace new ways of working, use challenges to find creative solutions, turn difficult situations into opportunities and engage collaboratively with other areas of the organisation.</a:t>
            </a:r>
            <a:endParaRPr lang="en-US" sz="1200" dirty="0">
              <a:solidFill>
                <a:schemeClr val="tx1">
                  <a:lumMod val="85000"/>
                  <a:lumOff val="15000"/>
                </a:schemeClr>
              </a:solidFill>
              <a:latin typeface="Arial" panose="020B0604020202020204" pitchFamily="34" charset="0"/>
              <a:cs typeface="Arial" panose="020B0604020202020204" pitchFamily="34" charset="0"/>
            </a:endParaRPr>
          </a:p>
        </p:txBody>
      </p:sp>
      <p:pic>
        <p:nvPicPr>
          <p:cNvPr id="39" name="Graphic 38" descr="Lightbulb and gear with solid fill">
            <a:extLst>
              <a:ext uri="{FF2B5EF4-FFF2-40B4-BE49-F238E27FC236}">
                <a16:creationId xmlns:a16="http://schemas.microsoft.com/office/drawing/2014/main" id="{663C735E-E224-BFE3-005E-34042F9534C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064472" y="6744868"/>
            <a:ext cx="1102730" cy="1102730"/>
          </a:xfrm>
          <a:prstGeom prst="rect">
            <a:avLst/>
          </a:prstGeom>
        </p:spPr>
      </p:pic>
      <p:pic>
        <p:nvPicPr>
          <p:cNvPr id="41" name="Graphic 40" descr="Meeting with solid fill">
            <a:extLst>
              <a:ext uri="{FF2B5EF4-FFF2-40B4-BE49-F238E27FC236}">
                <a16:creationId xmlns:a16="http://schemas.microsoft.com/office/drawing/2014/main" id="{0FD755A3-AB26-CF8D-AB3A-022ED59B482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170964" y="6816996"/>
            <a:ext cx="1151448" cy="1151448"/>
          </a:xfrm>
          <a:prstGeom prst="rect">
            <a:avLst/>
          </a:prstGeom>
        </p:spPr>
      </p:pic>
      <p:pic>
        <p:nvPicPr>
          <p:cNvPr id="43" name="Graphic 42" descr="Rocket with solid fill">
            <a:extLst>
              <a:ext uri="{FF2B5EF4-FFF2-40B4-BE49-F238E27FC236}">
                <a16:creationId xmlns:a16="http://schemas.microsoft.com/office/drawing/2014/main" id="{37E99E7D-2CEA-7586-252C-ACC0477EDA0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6886946">
            <a:off x="3979690" y="4870426"/>
            <a:ext cx="1201414" cy="1201414"/>
          </a:xfrm>
          <a:prstGeom prst="rect">
            <a:avLst/>
          </a:prstGeom>
        </p:spPr>
      </p:pic>
      <p:pic>
        <p:nvPicPr>
          <p:cNvPr id="45" name="Graphic 44" descr="Comment Heart with solid fill">
            <a:extLst>
              <a:ext uri="{FF2B5EF4-FFF2-40B4-BE49-F238E27FC236}">
                <a16:creationId xmlns:a16="http://schemas.microsoft.com/office/drawing/2014/main" id="{383E15DB-5014-2434-EF3B-0AC1A97ED86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113057" y="4885532"/>
            <a:ext cx="1099702" cy="1099702"/>
          </a:xfrm>
          <a:prstGeom prst="rect">
            <a:avLst/>
          </a:prstGeom>
        </p:spPr>
      </p:pic>
      <p:sp>
        <p:nvSpPr>
          <p:cNvPr id="46" name="Rectangle 45">
            <a:extLst>
              <a:ext uri="{FF2B5EF4-FFF2-40B4-BE49-F238E27FC236}">
                <a16:creationId xmlns:a16="http://schemas.microsoft.com/office/drawing/2014/main" id="{9EE9AD75-BA04-5041-75E6-D983BD88C2BB}"/>
              </a:ext>
            </a:extLst>
          </p:cNvPr>
          <p:cNvSpPr/>
          <p:nvPr/>
        </p:nvSpPr>
        <p:spPr>
          <a:xfrm>
            <a:off x="200866" y="6035610"/>
            <a:ext cx="2601739" cy="430887"/>
          </a:xfrm>
          <a:prstGeom prst="rect">
            <a:avLst/>
          </a:prstGeom>
          <a:noFill/>
        </p:spPr>
        <p:txBody>
          <a:bodyPr wrap="none" lIns="91440" tIns="45720" rIns="91440" bIns="45720">
            <a:spAutoFit/>
          </a:bodyPr>
          <a:lstStyle/>
          <a:p>
            <a:pPr algn="ctr"/>
            <a:r>
              <a:rPr lang="en-GB" sz="2200" b="0" cap="none" spc="0" dirty="0">
                <a:ln w="0"/>
                <a:solidFill>
                  <a:srgbClr val="FBCC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COMPASSIONATE</a:t>
            </a:r>
          </a:p>
        </p:txBody>
      </p:sp>
      <p:sp>
        <p:nvSpPr>
          <p:cNvPr id="48" name="Rectangle 47">
            <a:extLst>
              <a:ext uri="{FF2B5EF4-FFF2-40B4-BE49-F238E27FC236}">
                <a16:creationId xmlns:a16="http://schemas.microsoft.com/office/drawing/2014/main" id="{7C8E5CDB-BA1C-864B-08AF-83625887D167}"/>
              </a:ext>
            </a:extLst>
          </p:cNvPr>
          <p:cNvSpPr/>
          <p:nvPr/>
        </p:nvSpPr>
        <p:spPr>
          <a:xfrm rot="16200000">
            <a:off x="2847351" y="3582130"/>
            <a:ext cx="1672254" cy="430887"/>
          </a:xfrm>
          <a:prstGeom prst="rect">
            <a:avLst/>
          </a:prstGeom>
          <a:noFill/>
        </p:spPr>
        <p:txBody>
          <a:bodyPr wrap="none" lIns="91440" tIns="45720" rIns="91440" bIns="45720">
            <a:spAutoFit/>
          </a:bodyPr>
          <a:lstStyle/>
          <a:p>
            <a:pPr algn="ctr"/>
            <a:r>
              <a:rPr lang="en-GB" sz="2200" b="0" cap="none" spc="0" dirty="0">
                <a:ln w="0"/>
                <a:solidFill>
                  <a:srgbClr val="3899B5"/>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EMPOWER</a:t>
            </a:r>
          </a:p>
        </p:txBody>
      </p:sp>
      <p:sp>
        <p:nvSpPr>
          <p:cNvPr id="49" name="Rectangle 48">
            <a:extLst>
              <a:ext uri="{FF2B5EF4-FFF2-40B4-BE49-F238E27FC236}">
                <a16:creationId xmlns:a16="http://schemas.microsoft.com/office/drawing/2014/main" id="{1684B5A3-7D42-D97F-4D5F-62AA56570F95}"/>
              </a:ext>
            </a:extLst>
          </p:cNvPr>
          <p:cNvSpPr/>
          <p:nvPr/>
        </p:nvSpPr>
        <p:spPr>
          <a:xfrm>
            <a:off x="5499734" y="6277016"/>
            <a:ext cx="1484702" cy="430887"/>
          </a:xfrm>
          <a:prstGeom prst="rect">
            <a:avLst/>
          </a:prstGeom>
          <a:noFill/>
        </p:spPr>
        <p:txBody>
          <a:bodyPr wrap="none" lIns="91440" tIns="45720" rIns="91440" bIns="45720">
            <a:spAutoFit/>
          </a:bodyPr>
          <a:lstStyle/>
          <a:p>
            <a:pPr algn="ctr"/>
            <a:r>
              <a:rPr lang="en-GB" sz="2200" b="0" cap="none" spc="0" dirty="0">
                <a:ln w="0"/>
                <a:solidFill>
                  <a:srgbClr val="205D6C"/>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CURIOUS</a:t>
            </a:r>
          </a:p>
        </p:txBody>
      </p:sp>
      <p:sp>
        <p:nvSpPr>
          <p:cNvPr id="50" name="Rectangle 49">
            <a:extLst>
              <a:ext uri="{FF2B5EF4-FFF2-40B4-BE49-F238E27FC236}">
                <a16:creationId xmlns:a16="http://schemas.microsoft.com/office/drawing/2014/main" id="{83B6ACF5-92A7-4B53-3AE4-85C468F066F4}"/>
              </a:ext>
            </a:extLst>
          </p:cNvPr>
          <p:cNvSpPr/>
          <p:nvPr/>
        </p:nvSpPr>
        <p:spPr>
          <a:xfrm rot="5400000">
            <a:off x="2264564" y="8333348"/>
            <a:ext cx="2513701" cy="430887"/>
          </a:xfrm>
          <a:prstGeom prst="rect">
            <a:avLst/>
          </a:prstGeom>
          <a:noFill/>
        </p:spPr>
        <p:txBody>
          <a:bodyPr wrap="none" lIns="91440" tIns="45720" rIns="91440" bIns="45720">
            <a:spAutoFit/>
          </a:bodyPr>
          <a:lstStyle/>
          <a:p>
            <a:pPr algn="ctr"/>
            <a:r>
              <a:rPr lang="en-GB" sz="2200" b="0" cap="none" spc="0" dirty="0">
                <a:ln w="0"/>
                <a:solidFill>
                  <a:srgbClr val="F187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COLLABORATIVE</a:t>
            </a:r>
          </a:p>
        </p:txBody>
      </p:sp>
      <p:pic>
        <p:nvPicPr>
          <p:cNvPr id="8" name="Picture 7" descr="A white text on a black background&#10;&#10;AI-generated content may be incorrect.">
            <a:extLst>
              <a:ext uri="{FF2B5EF4-FFF2-40B4-BE49-F238E27FC236}">
                <a16:creationId xmlns:a16="http://schemas.microsoft.com/office/drawing/2014/main" id="{E769FAFE-031C-2731-7F32-01719B1DD831}"/>
              </a:ext>
            </a:extLst>
          </p:cNvPr>
          <p:cNvPicPr>
            <a:picLocks noChangeAspect="1"/>
          </p:cNvPicPr>
          <p:nvPr/>
        </p:nvPicPr>
        <p:blipFill>
          <a:blip r:embed="rId7"/>
          <a:stretch>
            <a:fillRect/>
          </a:stretch>
        </p:blipFill>
        <p:spPr>
          <a:xfrm>
            <a:off x="6035040" y="192361"/>
            <a:ext cx="972488" cy="972488"/>
          </a:xfrm>
          <a:prstGeom prst="rect">
            <a:avLst/>
          </a:prstGeom>
        </p:spPr>
      </p:pic>
    </p:spTree>
    <p:extLst>
      <p:ext uri="{BB962C8B-B14F-4D97-AF65-F5344CB8AC3E}">
        <p14:creationId xmlns:p14="http://schemas.microsoft.com/office/powerpoint/2010/main" val="11933147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FDB33-BC36-B0F1-2B2B-D7637A2F447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78D5847-941F-5919-0E4E-B0ABB954EDD4}"/>
              </a:ext>
            </a:extLst>
          </p:cNvPr>
          <p:cNvSpPr/>
          <p:nvPr/>
        </p:nvSpPr>
        <p:spPr>
          <a:xfrm>
            <a:off x="0" y="0"/>
            <a:ext cx="7199313" cy="10691813"/>
          </a:xfrm>
          <a:prstGeom prst="rect">
            <a:avLst/>
          </a:prstGeom>
          <a:solidFill>
            <a:srgbClr val="D5E9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white text on a black background&#10;&#10;AI-generated content may be incorrect.">
            <a:extLst>
              <a:ext uri="{FF2B5EF4-FFF2-40B4-BE49-F238E27FC236}">
                <a16:creationId xmlns:a16="http://schemas.microsoft.com/office/drawing/2014/main" id="{EA533E8C-6FE6-7469-0F04-ADBF88C73EFF}"/>
              </a:ext>
            </a:extLst>
          </p:cNvPr>
          <p:cNvPicPr>
            <a:picLocks noChangeAspect="1"/>
          </p:cNvPicPr>
          <p:nvPr/>
        </p:nvPicPr>
        <p:blipFill>
          <a:blip r:embed="rId3"/>
          <a:stretch>
            <a:fillRect/>
          </a:stretch>
        </p:blipFill>
        <p:spPr>
          <a:xfrm>
            <a:off x="6035040" y="192361"/>
            <a:ext cx="972488" cy="972488"/>
          </a:xfrm>
          <a:prstGeom prst="rect">
            <a:avLst/>
          </a:prstGeom>
        </p:spPr>
      </p:pic>
      <p:sp>
        <p:nvSpPr>
          <p:cNvPr id="10" name="TextBox 9">
            <a:extLst>
              <a:ext uri="{FF2B5EF4-FFF2-40B4-BE49-F238E27FC236}">
                <a16:creationId xmlns:a16="http://schemas.microsoft.com/office/drawing/2014/main" id="{C58A6BDE-C173-738C-1EB3-030986C2EDE4}"/>
              </a:ext>
            </a:extLst>
          </p:cNvPr>
          <p:cNvSpPr txBox="1"/>
          <p:nvPr/>
        </p:nvSpPr>
        <p:spPr>
          <a:xfrm>
            <a:off x="407866" y="678605"/>
            <a:ext cx="6383580" cy="832023"/>
          </a:xfrm>
          <a:prstGeom prst="rect">
            <a:avLst/>
          </a:prstGeom>
          <a:noFill/>
        </p:spPr>
        <p:txBody>
          <a:bodyPr wrap="square">
            <a:spAutoFit/>
          </a:bodyPr>
          <a:lstStyle/>
          <a:p>
            <a:pPr>
              <a:lnSpc>
                <a:spcPct val="107000"/>
              </a:lnSpc>
              <a:spcAft>
                <a:spcPts val="800"/>
              </a:spcAft>
            </a:pPr>
            <a:r>
              <a:rPr lang="en-GB" sz="2000" b="1" dirty="0">
                <a:solidFill>
                  <a:srgbClr val="205D6C"/>
                </a:solidFill>
                <a:effectLst/>
                <a:latin typeface="Arial" panose="020B0604020202020204" pitchFamily="34" charset="0"/>
                <a:ea typeface="Calibri" panose="020F0502020204030204" pitchFamily="34" charset="0"/>
                <a:cs typeface="Arial" panose="020B0604020202020204" pitchFamily="34" charset="0"/>
              </a:rPr>
              <a:t>OUR VALUES</a:t>
            </a:r>
          </a:p>
          <a:p>
            <a:pPr>
              <a:spcAft>
                <a:spcPts val="800"/>
              </a:spcAft>
            </a:pPr>
            <a:r>
              <a:rPr lang="en-GB" sz="2000" dirty="0">
                <a:effectLst/>
                <a:latin typeface="Arial" panose="020B0604020202020204" pitchFamily="34" charset="0"/>
                <a:ea typeface="Calibri" panose="020F050202020403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D83A6C51-0EC3-3E6D-D2B0-DCF6CC0574BD}"/>
              </a:ext>
            </a:extLst>
          </p:cNvPr>
          <p:cNvSpPr txBox="1"/>
          <p:nvPr/>
        </p:nvSpPr>
        <p:spPr>
          <a:xfrm>
            <a:off x="481688" y="1352427"/>
            <a:ext cx="6235935" cy="443070"/>
          </a:xfrm>
          <a:prstGeom prst="rect">
            <a:avLst/>
          </a:prstGeom>
          <a:noFill/>
        </p:spPr>
        <p:txBody>
          <a:bodyPr wrap="square">
            <a:spAutoFit/>
          </a:bodyPr>
          <a:lstStyle/>
          <a:p>
            <a:pPr>
              <a:lnSpc>
                <a:spcPct val="107000"/>
              </a:lnSpc>
              <a:spcAft>
                <a:spcPts val="800"/>
              </a:spcAft>
            </a:pPr>
            <a:r>
              <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Our values are at the heart of everything we do. They were created by colleagues across Catch22 and guide how we work together to support others.</a:t>
            </a:r>
          </a:p>
        </p:txBody>
      </p:sp>
      <p:sp>
        <p:nvSpPr>
          <p:cNvPr id="3" name="TextBox 2">
            <a:extLst>
              <a:ext uri="{FF2B5EF4-FFF2-40B4-BE49-F238E27FC236}">
                <a16:creationId xmlns:a16="http://schemas.microsoft.com/office/drawing/2014/main" id="{B9223409-43F2-500A-02B9-0AFC658447DA}"/>
              </a:ext>
            </a:extLst>
          </p:cNvPr>
          <p:cNvSpPr txBox="1"/>
          <p:nvPr/>
        </p:nvSpPr>
        <p:spPr>
          <a:xfrm>
            <a:off x="407866" y="5364018"/>
            <a:ext cx="6383580" cy="832023"/>
          </a:xfrm>
          <a:prstGeom prst="rect">
            <a:avLst/>
          </a:prstGeom>
          <a:noFill/>
        </p:spPr>
        <p:txBody>
          <a:bodyPr wrap="square">
            <a:spAutoFit/>
          </a:bodyPr>
          <a:lstStyle/>
          <a:p>
            <a:pPr>
              <a:lnSpc>
                <a:spcPct val="107000"/>
              </a:lnSpc>
              <a:spcAft>
                <a:spcPts val="800"/>
              </a:spcAft>
            </a:pPr>
            <a:r>
              <a:rPr lang="en-GB" sz="2000" b="1" dirty="0">
                <a:solidFill>
                  <a:srgbClr val="205D6C"/>
                </a:solidFill>
                <a:effectLst/>
                <a:latin typeface="Arial" panose="020B0604020202020204" pitchFamily="34" charset="0"/>
                <a:ea typeface="Calibri" panose="020F0502020204030204" pitchFamily="34" charset="0"/>
                <a:cs typeface="Arial" panose="020B0604020202020204" pitchFamily="34" charset="0"/>
              </a:rPr>
              <a:t>ADDITIONAL INFORMATION</a:t>
            </a:r>
          </a:p>
          <a:p>
            <a:pPr>
              <a:spcAft>
                <a:spcPts val="800"/>
              </a:spcAft>
            </a:pPr>
            <a:r>
              <a:rPr lang="en-GB" sz="2000" b="1" dirty="0">
                <a:effectLst/>
                <a:latin typeface="Arial" panose="020B0604020202020204" pitchFamily="34" charset="0"/>
                <a:ea typeface="Calibri" panose="020F0502020204030204" pitchFamily="34" charset="0"/>
                <a:cs typeface="Arial" panose="020B0604020202020204" pitchFamily="34" charset="0"/>
              </a:rPr>
              <a:t> </a:t>
            </a:r>
            <a:endParaRPr lang="en-US" b="1"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CD41A466-8536-C0B2-81B4-D3A49DC84241}"/>
              </a:ext>
            </a:extLst>
          </p:cNvPr>
          <p:cNvSpPr txBox="1"/>
          <p:nvPr/>
        </p:nvSpPr>
        <p:spPr>
          <a:xfrm>
            <a:off x="481688" y="6021209"/>
            <a:ext cx="6235935" cy="1191673"/>
          </a:xfrm>
          <a:prstGeom prst="rect">
            <a:avLst/>
          </a:prstGeom>
          <a:noFill/>
        </p:spPr>
        <p:txBody>
          <a:bodyPr wrap="square">
            <a:spAutoFit/>
          </a:bodyPr>
          <a:lstStyle/>
          <a:p>
            <a:pPr>
              <a:lnSpc>
                <a:spcPct val="107000"/>
              </a:lnSpc>
              <a:spcAft>
                <a:spcPts val="800"/>
              </a:spcAft>
            </a:pPr>
            <a:r>
              <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The post holder will be required to comply with all policies and procedures issued by Catch22.</a:t>
            </a:r>
          </a:p>
          <a:p>
            <a:pPr>
              <a:lnSpc>
                <a:spcPct val="107000"/>
              </a:lnSpc>
              <a:spcAft>
                <a:spcPts val="800"/>
              </a:spcAft>
            </a:pPr>
            <a:r>
              <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This job description cannot cover every issue or task that may arise within the post at various times and the post-holder will be expected to carry out other duties from time to time which are broadly consistent with those in this document. </a:t>
            </a:r>
          </a:p>
          <a:p>
            <a:pPr>
              <a:lnSpc>
                <a:spcPct val="107000"/>
              </a:lnSpc>
              <a:spcAft>
                <a:spcPts val="800"/>
              </a:spcAft>
            </a:pPr>
            <a:r>
              <a:rPr lang="en-GB" sz="11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This job description does not form part of the contract of employment.</a:t>
            </a:r>
          </a:p>
        </p:txBody>
      </p:sp>
      <p:sp>
        <p:nvSpPr>
          <p:cNvPr id="9" name="Rectangle 8">
            <a:extLst>
              <a:ext uri="{FF2B5EF4-FFF2-40B4-BE49-F238E27FC236}">
                <a16:creationId xmlns:a16="http://schemas.microsoft.com/office/drawing/2014/main" id="{B89139BC-12ED-5D45-316D-BBD7792A1343}"/>
              </a:ext>
            </a:extLst>
          </p:cNvPr>
          <p:cNvSpPr/>
          <p:nvPr/>
        </p:nvSpPr>
        <p:spPr>
          <a:xfrm>
            <a:off x="494321" y="1977916"/>
            <a:ext cx="3024554" cy="1557338"/>
          </a:xfrm>
          <a:prstGeom prst="rect">
            <a:avLst/>
          </a:prstGeom>
          <a:solidFill>
            <a:srgbClr val="FBC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8C5A704-7069-D5E6-F0C0-3D58D97E69C7}"/>
              </a:ext>
            </a:extLst>
          </p:cNvPr>
          <p:cNvSpPr/>
          <p:nvPr/>
        </p:nvSpPr>
        <p:spPr>
          <a:xfrm>
            <a:off x="3693069" y="1971699"/>
            <a:ext cx="3024554" cy="1557338"/>
          </a:xfrm>
          <a:prstGeom prst="rect">
            <a:avLst/>
          </a:prstGeom>
          <a:solidFill>
            <a:srgbClr val="3899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1F047A0-28EA-ABD2-A3FF-B06049FC6E7A}"/>
              </a:ext>
            </a:extLst>
          </p:cNvPr>
          <p:cNvSpPr/>
          <p:nvPr/>
        </p:nvSpPr>
        <p:spPr>
          <a:xfrm>
            <a:off x="3693068" y="3682871"/>
            <a:ext cx="3024554" cy="155733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2CC8D66-4F02-6D71-6F5A-6C6A438A3AD2}"/>
              </a:ext>
            </a:extLst>
          </p:cNvPr>
          <p:cNvSpPr/>
          <p:nvPr/>
        </p:nvSpPr>
        <p:spPr>
          <a:xfrm>
            <a:off x="484202" y="3682871"/>
            <a:ext cx="3024554" cy="1557338"/>
          </a:xfrm>
          <a:prstGeom prst="rect">
            <a:avLst/>
          </a:prstGeom>
          <a:solidFill>
            <a:srgbClr val="F187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Graphic 14" descr="Lightbulb and gear with solid fill">
            <a:extLst>
              <a:ext uri="{FF2B5EF4-FFF2-40B4-BE49-F238E27FC236}">
                <a16:creationId xmlns:a16="http://schemas.microsoft.com/office/drawing/2014/main" id="{B9547E86-57B3-0882-CC35-34078B90188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701041" y="3813941"/>
            <a:ext cx="1290222" cy="1333353"/>
          </a:xfrm>
          <a:prstGeom prst="rect">
            <a:avLst/>
          </a:prstGeom>
        </p:spPr>
      </p:pic>
      <p:pic>
        <p:nvPicPr>
          <p:cNvPr id="16" name="Graphic 15" descr="Meeting with solid fill">
            <a:extLst>
              <a:ext uri="{FF2B5EF4-FFF2-40B4-BE49-F238E27FC236}">
                <a16:creationId xmlns:a16="http://schemas.microsoft.com/office/drawing/2014/main" id="{92F72271-8BC0-7BC0-E918-BD1B41D2CDD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67696" y="3717673"/>
            <a:ext cx="1287004" cy="1381319"/>
          </a:xfrm>
          <a:prstGeom prst="rect">
            <a:avLst/>
          </a:prstGeom>
        </p:spPr>
      </p:pic>
      <p:pic>
        <p:nvPicPr>
          <p:cNvPr id="17" name="Graphic 16" descr="Rocket with solid fill">
            <a:extLst>
              <a:ext uri="{FF2B5EF4-FFF2-40B4-BE49-F238E27FC236}">
                <a16:creationId xmlns:a16="http://schemas.microsoft.com/office/drawing/2014/main" id="{CD08919E-96D2-63C9-2E1B-083294BA585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20028971">
            <a:off x="3737032" y="2212712"/>
            <a:ext cx="1282607" cy="1322168"/>
          </a:xfrm>
          <a:prstGeom prst="rect">
            <a:avLst/>
          </a:prstGeom>
        </p:spPr>
      </p:pic>
      <p:pic>
        <p:nvPicPr>
          <p:cNvPr id="18" name="Graphic 17" descr="Comment Heart with solid fill">
            <a:extLst>
              <a:ext uri="{FF2B5EF4-FFF2-40B4-BE49-F238E27FC236}">
                <a16:creationId xmlns:a16="http://schemas.microsoft.com/office/drawing/2014/main" id="{BEA96400-CF0F-A4F1-DE7F-A3CD5A7F0EC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22897" y="2079350"/>
            <a:ext cx="1548691" cy="1491454"/>
          </a:xfrm>
          <a:prstGeom prst="rect">
            <a:avLst/>
          </a:prstGeom>
        </p:spPr>
      </p:pic>
      <p:sp>
        <p:nvSpPr>
          <p:cNvPr id="20" name="TextBox 19">
            <a:extLst>
              <a:ext uri="{FF2B5EF4-FFF2-40B4-BE49-F238E27FC236}">
                <a16:creationId xmlns:a16="http://schemas.microsoft.com/office/drawing/2014/main" id="{F8E12FA2-6FD4-2719-631F-FB07B6F028AE}"/>
              </a:ext>
            </a:extLst>
          </p:cNvPr>
          <p:cNvSpPr txBox="1"/>
          <p:nvPr/>
        </p:nvSpPr>
        <p:spPr>
          <a:xfrm>
            <a:off x="1810420" y="2271035"/>
            <a:ext cx="1779879" cy="971100"/>
          </a:xfrm>
          <a:prstGeom prst="rect">
            <a:avLst/>
          </a:prstGeom>
          <a:noFill/>
        </p:spPr>
        <p:txBody>
          <a:bodyPr wrap="square">
            <a:spAutoFit/>
          </a:bodyPr>
          <a:lstStyle/>
          <a:p>
            <a:pPr>
              <a:lnSpc>
                <a:spcPct val="107000"/>
              </a:lnSpc>
              <a:spcAft>
                <a:spcPts val="800"/>
              </a:spcAft>
            </a:pPr>
            <a:r>
              <a:rPr lang="en-GB" sz="1200" b="1" dirty="0">
                <a:solidFill>
                  <a:srgbClr val="205D6C"/>
                </a:solidFill>
                <a:effectLst/>
                <a:latin typeface="Arial" panose="020B0604020202020204" pitchFamily="34" charset="0"/>
                <a:ea typeface="Calibri" panose="020F0502020204030204" pitchFamily="34" charset="0"/>
                <a:cs typeface="Arial" panose="020B0604020202020204" pitchFamily="34" charset="0"/>
              </a:rPr>
              <a:t>We’re compassionate</a:t>
            </a:r>
            <a:r>
              <a:rPr lang="en-GB" sz="1200" b="1"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 </a:t>
            </a:r>
          </a:p>
          <a:p>
            <a:pPr>
              <a:lnSpc>
                <a:spcPct val="107000"/>
              </a:lnSpc>
              <a:spcAft>
                <a:spcPts val="800"/>
              </a:spcAft>
            </a:pPr>
            <a:r>
              <a:rPr lang="en-GB" sz="1200" dirty="0">
                <a:solidFill>
                  <a:schemeClr val="tx1">
                    <a:lumMod val="85000"/>
                    <a:lumOff val="15000"/>
                  </a:schemeClr>
                </a:solidFill>
                <a:latin typeface="Arial" panose="020B0604020202020204" pitchFamily="34" charset="0"/>
                <a:ea typeface="Calibri" panose="020F0502020204030204" pitchFamily="34" charset="0"/>
                <a:cs typeface="Arial" panose="020B0604020202020204" pitchFamily="34" charset="0"/>
              </a:rPr>
              <a:t>W</a:t>
            </a:r>
            <a:r>
              <a:rPr lang="en-GB" sz="1200" dirty="0">
                <a:solidFill>
                  <a:schemeClr val="tx1">
                    <a:lumMod val="85000"/>
                    <a:lumOff val="15000"/>
                  </a:schemeClr>
                </a:solidFill>
                <a:effectLst/>
                <a:latin typeface="Arial" panose="020B0604020202020204" pitchFamily="34" charset="0"/>
                <a:ea typeface="Calibri" panose="020F0502020204030204" pitchFamily="34" charset="0"/>
                <a:cs typeface="Arial" panose="020B0604020202020204" pitchFamily="34" charset="0"/>
              </a:rPr>
              <a:t>e care about people, supporting them to move forward.</a:t>
            </a:r>
          </a:p>
        </p:txBody>
      </p:sp>
      <p:sp>
        <p:nvSpPr>
          <p:cNvPr id="22" name="TextBox 21">
            <a:extLst>
              <a:ext uri="{FF2B5EF4-FFF2-40B4-BE49-F238E27FC236}">
                <a16:creationId xmlns:a16="http://schemas.microsoft.com/office/drawing/2014/main" id="{DFDB11C7-9B5D-82A5-2319-6CFF4042E43D}"/>
              </a:ext>
            </a:extLst>
          </p:cNvPr>
          <p:cNvSpPr txBox="1"/>
          <p:nvPr/>
        </p:nvSpPr>
        <p:spPr>
          <a:xfrm>
            <a:off x="4881164" y="2264818"/>
            <a:ext cx="1725607" cy="971100"/>
          </a:xfrm>
          <a:prstGeom prst="rect">
            <a:avLst/>
          </a:prstGeom>
          <a:noFill/>
        </p:spPr>
        <p:txBody>
          <a:bodyPr wrap="square">
            <a:spAutoFit/>
          </a:bodyPr>
          <a:lstStyle/>
          <a:p>
            <a:pPr>
              <a:lnSpc>
                <a:spcPct val="107000"/>
              </a:lnSpc>
              <a:spcAft>
                <a:spcPts val="800"/>
              </a:spcAft>
            </a:pPr>
            <a:r>
              <a:rPr lang="en-GB" sz="1200" b="1" dirty="0">
                <a:solidFill>
                  <a:srgbClr val="D5E9F2"/>
                </a:solidFill>
                <a:effectLst/>
                <a:latin typeface="Arial" panose="020B0604020202020204" pitchFamily="34" charset="0"/>
                <a:ea typeface="Calibri" panose="020F0502020204030204" pitchFamily="34" charset="0"/>
                <a:cs typeface="Arial" panose="020B0604020202020204" pitchFamily="34" charset="0"/>
              </a:rPr>
              <a:t>We empower others</a:t>
            </a:r>
          </a:p>
          <a:p>
            <a:pPr>
              <a:lnSpc>
                <a:spcPct val="107000"/>
              </a:lnSpc>
              <a:spcAft>
                <a:spcPts val="800"/>
              </a:spcAft>
            </a:pPr>
            <a:r>
              <a:rPr lang="en-GB" sz="1200" dirty="0">
                <a:solidFill>
                  <a:schemeClr val="bg1"/>
                </a:solidFill>
                <a:latin typeface="Arial" panose="020B0604020202020204" pitchFamily="34" charset="0"/>
                <a:ea typeface="Calibri" panose="020F0502020204030204" pitchFamily="34" charset="0"/>
                <a:cs typeface="Arial" panose="020B0604020202020204" pitchFamily="34" charset="0"/>
              </a:rPr>
              <a:t>W</a:t>
            </a:r>
            <a:r>
              <a:rPr lang="en-GB" sz="1200" dirty="0">
                <a:solidFill>
                  <a:schemeClr val="bg1"/>
                </a:solidFill>
                <a:effectLst/>
                <a:latin typeface="Arial" panose="020B0604020202020204" pitchFamily="34" charset="0"/>
                <a:ea typeface="Calibri" panose="020F0502020204030204" pitchFamily="34" charset="0"/>
                <a:cs typeface="Arial" panose="020B0604020202020204" pitchFamily="34" charset="0"/>
              </a:rPr>
              <a:t>e give people the knowledge, skills, and opportunities to thrive.</a:t>
            </a:r>
          </a:p>
        </p:txBody>
      </p:sp>
      <p:sp>
        <p:nvSpPr>
          <p:cNvPr id="24" name="TextBox 23">
            <a:extLst>
              <a:ext uri="{FF2B5EF4-FFF2-40B4-BE49-F238E27FC236}">
                <a16:creationId xmlns:a16="http://schemas.microsoft.com/office/drawing/2014/main" id="{88BC75DB-79A3-D00F-7F08-E41BE200C18E}"/>
              </a:ext>
            </a:extLst>
          </p:cNvPr>
          <p:cNvSpPr txBox="1"/>
          <p:nvPr/>
        </p:nvSpPr>
        <p:spPr>
          <a:xfrm>
            <a:off x="1822885" y="3876284"/>
            <a:ext cx="1395872" cy="1170513"/>
          </a:xfrm>
          <a:prstGeom prst="rect">
            <a:avLst/>
          </a:prstGeom>
          <a:noFill/>
        </p:spPr>
        <p:txBody>
          <a:bodyPr wrap="square">
            <a:spAutoFit/>
          </a:bodyPr>
          <a:lstStyle/>
          <a:p>
            <a:pPr>
              <a:lnSpc>
                <a:spcPct val="107000"/>
              </a:lnSpc>
              <a:spcAft>
                <a:spcPts val="800"/>
              </a:spcAft>
            </a:pPr>
            <a:r>
              <a:rPr lang="en-GB" sz="1200" b="1" dirty="0">
                <a:solidFill>
                  <a:srgbClr val="D5E9F2"/>
                </a:solidFill>
                <a:effectLst/>
                <a:latin typeface="Arial" panose="020B0604020202020204" pitchFamily="34" charset="0"/>
                <a:ea typeface="Calibri" panose="020F0502020204030204" pitchFamily="34" charset="0"/>
                <a:cs typeface="Arial" panose="020B0604020202020204" pitchFamily="34" charset="0"/>
              </a:rPr>
              <a:t>We’re collaborative</a:t>
            </a:r>
          </a:p>
          <a:p>
            <a:pPr>
              <a:lnSpc>
                <a:spcPct val="107000"/>
              </a:lnSpc>
              <a:spcAft>
                <a:spcPts val="800"/>
              </a:spcAft>
            </a:pPr>
            <a:r>
              <a:rPr lang="en-GB" sz="1200" dirty="0">
                <a:solidFill>
                  <a:schemeClr val="bg1"/>
                </a:solidFill>
                <a:latin typeface="Arial" panose="020B0604020202020204" pitchFamily="34" charset="0"/>
                <a:ea typeface="Calibri" panose="020F0502020204030204" pitchFamily="34" charset="0"/>
                <a:cs typeface="Arial" panose="020B0604020202020204" pitchFamily="34" charset="0"/>
              </a:rPr>
              <a:t>W</a:t>
            </a:r>
            <a:r>
              <a:rPr lang="en-GB" sz="1200" dirty="0">
                <a:solidFill>
                  <a:schemeClr val="bg1"/>
                </a:solidFill>
                <a:effectLst/>
                <a:latin typeface="Arial" panose="020B0604020202020204" pitchFamily="34" charset="0"/>
                <a:ea typeface="Calibri" panose="020F0502020204030204" pitchFamily="34" charset="0"/>
                <a:cs typeface="Arial" panose="020B0604020202020204" pitchFamily="34" charset="0"/>
              </a:rPr>
              <a:t>e do things with people, not to them.</a:t>
            </a:r>
          </a:p>
        </p:txBody>
      </p:sp>
      <p:sp>
        <p:nvSpPr>
          <p:cNvPr id="26" name="TextBox 25">
            <a:extLst>
              <a:ext uri="{FF2B5EF4-FFF2-40B4-BE49-F238E27FC236}">
                <a16:creationId xmlns:a16="http://schemas.microsoft.com/office/drawing/2014/main" id="{B410FCF6-76B4-CFE0-01A4-2EF27D8A55CB}"/>
              </a:ext>
            </a:extLst>
          </p:cNvPr>
          <p:cNvSpPr txBox="1"/>
          <p:nvPr/>
        </p:nvSpPr>
        <p:spPr>
          <a:xfrm>
            <a:off x="4881164" y="3975990"/>
            <a:ext cx="1755235" cy="971100"/>
          </a:xfrm>
          <a:prstGeom prst="rect">
            <a:avLst/>
          </a:prstGeom>
          <a:noFill/>
        </p:spPr>
        <p:txBody>
          <a:bodyPr wrap="square">
            <a:spAutoFit/>
          </a:bodyPr>
          <a:lstStyle/>
          <a:p>
            <a:pPr>
              <a:lnSpc>
                <a:spcPct val="107000"/>
              </a:lnSpc>
              <a:spcAft>
                <a:spcPts val="800"/>
              </a:spcAft>
            </a:pPr>
            <a:r>
              <a:rPr lang="en-GB" sz="1200" b="1" dirty="0">
                <a:solidFill>
                  <a:srgbClr val="D5E9F2"/>
                </a:solidFill>
                <a:effectLst/>
                <a:latin typeface="Arial" panose="020B0604020202020204" pitchFamily="34" charset="0"/>
                <a:ea typeface="Calibri" panose="020F0502020204030204" pitchFamily="34" charset="0"/>
                <a:cs typeface="Arial" panose="020B0604020202020204" pitchFamily="34" charset="0"/>
              </a:rPr>
              <a:t>We’re curious </a:t>
            </a:r>
          </a:p>
          <a:p>
            <a:pPr>
              <a:lnSpc>
                <a:spcPct val="107000"/>
              </a:lnSpc>
              <a:spcAft>
                <a:spcPts val="800"/>
              </a:spcAft>
            </a:pPr>
            <a:r>
              <a:rPr lang="en-GB" sz="1200" dirty="0">
                <a:solidFill>
                  <a:schemeClr val="bg1"/>
                </a:solidFill>
                <a:latin typeface="Arial" panose="020B0604020202020204" pitchFamily="34" charset="0"/>
                <a:ea typeface="Calibri" panose="020F0502020204030204" pitchFamily="34" charset="0"/>
                <a:cs typeface="Arial" panose="020B0604020202020204" pitchFamily="34" charset="0"/>
              </a:rPr>
              <a:t>W</a:t>
            </a:r>
            <a:r>
              <a:rPr lang="en-GB" sz="1200" dirty="0">
                <a:solidFill>
                  <a:schemeClr val="bg1"/>
                </a:solidFill>
                <a:effectLst/>
                <a:latin typeface="Arial" panose="020B0604020202020204" pitchFamily="34" charset="0"/>
                <a:ea typeface="Calibri" panose="020F0502020204030204" pitchFamily="34" charset="0"/>
                <a:cs typeface="Arial" panose="020B0604020202020204" pitchFamily="34" charset="0"/>
              </a:rPr>
              <a:t>e explore, innovate, and challenge to improve what we do.</a:t>
            </a:r>
          </a:p>
        </p:txBody>
      </p:sp>
      <p:pic>
        <p:nvPicPr>
          <p:cNvPr id="2" name="Picture 1" descr="A group of people standing together&#10;&#10;AI-generated content may be incorrect.">
            <a:extLst>
              <a:ext uri="{FF2B5EF4-FFF2-40B4-BE49-F238E27FC236}">
                <a16:creationId xmlns:a16="http://schemas.microsoft.com/office/drawing/2014/main" id="{9D052ECE-DC63-3861-8BE0-15F3D350C8D9}"/>
              </a:ext>
            </a:extLst>
          </p:cNvPr>
          <p:cNvPicPr>
            <a:picLocks noChangeAspect="1"/>
          </p:cNvPicPr>
          <p:nvPr/>
        </p:nvPicPr>
        <p:blipFill>
          <a:blip r:embed="rId8"/>
          <a:stretch>
            <a:fillRect/>
          </a:stretch>
        </p:blipFill>
        <p:spPr>
          <a:xfrm>
            <a:off x="977584" y="7756623"/>
            <a:ext cx="5082581" cy="2933308"/>
          </a:xfrm>
          <a:prstGeom prst="rect">
            <a:avLst/>
          </a:prstGeom>
        </p:spPr>
      </p:pic>
    </p:spTree>
    <p:extLst>
      <p:ext uri="{BB962C8B-B14F-4D97-AF65-F5344CB8AC3E}">
        <p14:creationId xmlns:p14="http://schemas.microsoft.com/office/powerpoint/2010/main" val="280609911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7fdaa2b-ac31-47fe-8616-bd4d1c8ef7f3">
      <Terms xmlns="http://schemas.microsoft.com/office/infopath/2007/PartnerControls"/>
    </lcf76f155ced4ddcb4097134ff3c332f>
    <TaxCatchAll xmlns="7e1d6809-6e68-43b6-b7f9-a0b0dc0dc30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336553B8F7BB54CB4981BC2BFCFBAF2" ma:contentTypeVersion="19" ma:contentTypeDescription="Create a new document." ma:contentTypeScope="" ma:versionID="6de76bf6670dc65cb19a1108c7a58776">
  <xsd:schema xmlns:xsd="http://www.w3.org/2001/XMLSchema" xmlns:xs="http://www.w3.org/2001/XMLSchema" xmlns:p="http://schemas.microsoft.com/office/2006/metadata/properties" xmlns:ns2="27fdaa2b-ac31-47fe-8616-bd4d1c8ef7f3" xmlns:ns3="7e1d6809-6e68-43b6-b7f9-a0b0dc0dc300" targetNamespace="http://schemas.microsoft.com/office/2006/metadata/properties" ma:root="true" ma:fieldsID="341b54838d58fedbfa132b739b3ab56d" ns2:_="" ns3:_="">
    <xsd:import namespace="27fdaa2b-ac31-47fe-8616-bd4d1c8ef7f3"/>
    <xsd:import namespace="7e1d6809-6e68-43b6-b7f9-a0b0dc0dc30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fdaa2b-ac31-47fe-8616-bd4d1c8ef7f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4fa03e4-426a-41c6-a776-1cd48614a92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e1d6809-6e68-43b6-b7f9-a0b0dc0dc30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7a1c83f-4757-4665-8413-bb43073bc30b}" ma:internalName="TaxCatchAll" ma:showField="CatchAllData" ma:web="7e1d6809-6e68-43b6-b7f9-a0b0dc0dc30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B77DEE2-1DD8-4637-A4C2-58D10A81D5B3}">
  <ds:schemaRefs>
    <ds:schemaRef ds:uri="http://purl.org/dc/dcmitype/"/>
    <ds:schemaRef ds:uri="http://schemas.microsoft.com/office/2006/documentManagement/types"/>
    <ds:schemaRef ds:uri="27fdaa2b-ac31-47fe-8616-bd4d1c8ef7f3"/>
    <ds:schemaRef ds:uri="http://schemas.microsoft.com/office/2006/metadata/properties"/>
    <ds:schemaRef ds:uri="http://www.w3.org/XML/1998/namespace"/>
    <ds:schemaRef ds:uri="http://schemas.microsoft.com/office/infopath/2007/PartnerControls"/>
    <ds:schemaRef ds:uri="http://purl.org/dc/terms/"/>
    <ds:schemaRef ds:uri="http://purl.org/dc/elements/1.1/"/>
    <ds:schemaRef ds:uri="http://schemas.openxmlformats.org/package/2006/metadata/core-properties"/>
    <ds:schemaRef ds:uri="7e1d6809-6e68-43b6-b7f9-a0b0dc0dc300"/>
  </ds:schemaRefs>
</ds:datastoreItem>
</file>

<file path=customXml/itemProps2.xml><?xml version="1.0" encoding="utf-8"?>
<ds:datastoreItem xmlns:ds="http://schemas.openxmlformats.org/officeDocument/2006/customXml" ds:itemID="{C0F7B086-82F9-45A8-8B31-60F091AD6A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fdaa2b-ac31-47fe-8616-bd4d1c8ef7f3"/>
    <ds:schemaRef ds:uri="7e1d6809-6e68-43b6-b7f9-a0b0dc0dc3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388CD9B-75BA-484D-BC70-B914D20E31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1533</Words>
  <Application>Microsoft Office PowerPoint</Application>
  <PresentationFormat>Custom</PresentationFormat>
  <Paragraphs>158</Paragraphs>
  <Slides>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Akkurat-Bold</vt: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Courtney Greenfield</dc:creator>
  <cp:lastModifiedBy>Charlotte Harrison</cp:lastModifiedBy>
  <cp:revision>4</cp:revision>
  <dcterms:created xsi:type="dcterms:W3CDTF">2025-10-07T12:44:22Z</dcterms:created>
  <dcterms:modified xsi:type="dcterms:W3CDTF">2026-07-23T15:52:04Z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ab23607-7d12-4109-be75-965b8867fb0b_Enabled">
    <vt:lpwstr>true</vt:lpwstr>
  </property>
  <property fmtid="{D5CDD505-2E9C-101B-9397-08002B2CF9AE}" pid="3" name="MSIP_Label_dab23607-7d12-4109-be75-965b8867fb0b_SetDate">
    <vt:lpwstr>2025-10-07T13:12:36Z</vt:lpwstr>
  </property>
  <property fmtid="{D5CDD505-2E9C-101B-9397-08002B2CF9AE}" pid="4" name="MSIP_Label_dab23607-7d12-4109-be75-965b8867fb0b_Method">
    <vt:lpwstr>Privileged</vt:lpwstr>
  </property>
  <property fmtid="{D5CDD505-2E9C-101B-9397-08002B2CF9AE}" pid="5" name="MSIP_Label_dab23607-7d12-4109-be75-965b8867fb0b_Name">
    <vt:lpwstr>Unrestricted - No Label</vt:lpwstr>
  </property>
  <property fmtid="{D5CDD505-2E9C-101B-9397-08002B2CF9AE}" pid="6" name="MSIP_Label_dab23607-7d12-4109-be75-965b8867fb0b_SiteId">
    <vt:lpwstr>f1ded84e-ebd3-46b2-98f8-658f4ca1209c</vt:lpwstr>
  </property>
  <property fmtid="{D5CDD505-2E9C-101B-9397-08002B2CF9AE}" pid="7" name="MSIP_Label_dab23607-7d12-4109-be75-965b8867fb0b_ActionId">
    <vt:lpwstr>c5c71c2b-6b96-4d80-b293-5ee7b85d9931</vt:lpwstr>
  </property>
  <property fmtid="{D5CDD505-2E9C-101B-9397-08002B2CF9AE}" pid="8" name="MSIP_Label_dab23607-7d12-4109-be75-965b8867fb0b_ContentBits">
    <vt:lpwstr>0</vt:lpwstr>
  </property>
  <property fmtid="{D5CDD505-2E9C-101B-9397-08002B2CF9AE}" pid="9" name="MSIP_Label_dab23607-7d12-4109-be75-965b8867fb0b_Tag">
    <vt:lpwstr>50, 0, 1, 1</vt:lpwstr>
  </property>
  <property fmtid="{D5CDD505-2E9C-101B-9397-08002B2CF9AE}" pid="10" name="ContentTypeId">
    <vt:lpwstr>0x0101006336553B8F7BB54CB4981BC2BFCFBAF2</vt:lpwstr>
  </property>
  <property fmtid="{D5CDD505-2E9C-101B-9397-08002B2CF9AE}" pid="11" name="MediaServiceImageTags">
    <vt:lpwstr/>
  </property>
</Properties>
</file>