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4"/>
  </p:notesMasterIdLst>
  <p:sldIdLst>
    <p:sldId id="256" r:id="rId5"/>
    <p:sldId id="257" r:id="rId6"/>
    <p:sldId id="263" r:id="rId7"/>
    <p:sldId id="264" r:id="rId8"/>
    <p:sldId id="258" r:id="rId9"/>
    <p:sldId id="259" r:id="rId10"/>
    <p:sldId id="260" r:id="rId11"/>
    <p:sldId id="261" r:id="rId12"/>
    <p:sldId id="262" r:id="rId13"/>
  </p:sldIdLst>
  <p:sldSz cx="7199313"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5D6C"/>
    <a:srgbClr val="D5E9F2"/>
    <a:srgbClr val="F18700"/>
    <a:srgbClr val="3899B5"/>
    <a:srgbClr val="FB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E17823-A6E1-438C-B34A-AAEDAD54D04B}" v="66" dt="2026-11-05T11:52:04.1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01"/>
    <p:restoredTop sz="94617"/>
  </p:normalViewPr>
  <p:slideViewPr>
    <p:cSldViewPr snapToGrid="0">
      <p:cViewPr varScale="1">
        <p:scale>
          <a:sx n="68" d="100"/>
          <a:sy n="68" d="100"/>
        </p:scale>
        <p:origin x="322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E27FCF-2D66-8940-8424-7CC09AE20646}" type="datetimeFigureOut">
              <a:rPr lang="en-US" smtClean="0"/>
              <a:t>11/5/2026</a:t>
            </a:fld>
            <a:endParaRPr lang="en-US"/>
          </a:p>
        </p:txBody>
      </p:sp>
      <p:sp>
        <p:nvSpPr>
          <p:cNvPr id="4" name="Slide Image Placeholder 3"/>
          <p:cNvSpPr>
            <a:spLocks noGrp="1" noRot="1" noChangeAspect="1"/>
          </p:cNvSpPr>
          <p:nvPr>
            <p:ph type="sldImg" idx="2"/>
          </p:nvPr>
        </p:nvSpPr>
        <p:spPr>
          <a:xfrm>
            <a:off x="2390775" y="1143000"/>
            <a:ext cx="20764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6803D0-0E12-D74C-B82D-67A7AD1751AF}" type="slidenum">
              <a:rPr lang="en-US" smtClean="0"/>
              <a:t>‹#›</a:t>
            </a:fld>
            <a:endParaRPr lang="en-US"/>
          </a:p>
        </p:txBody>
      </p:sp>
    </p:spTree>
    <p:extLst>
      <p:ext uri="{BB962C8B-B14F-4D97-AF65-F5344CB8AC3E}">
        <p14:creationId xmlns:p14="http://schemas.microsoft.com/office/powerpoint/2010/main" val="1788603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6803D0-0E12-D74C-B82D-67A7AD1751AF}" type="slidenum">
              <a:rPr lang="en-US" smtClean="0"/>
              <a:t>1</a:t>
            </a:fld>
            <a:endParaRPr lang="en-US"/>
          </a:p>
        </p:txBody>
      </p:sp>
    </p:spTree>
    <p:extLst>
      <p:ext uri="{BB962C8B-B14F-4D97-AF65-F5344CB8AC3E}">
        <p14:creationId xmlns:p14="http://schemas.microsoft.com/office/powerpoint/2010/main" val="2094611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D7FA4-E7B0-E103-E54D-A1200FF5B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253F0-D518-BC5A-3323-7A6BB50FB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EEF1D2-01EC-6511-3238-7B5ED9E3C2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331680-BD8E-F81D-440E-33B5E065F3CB}"/>
              </a:ext>
            </a:extLst>
          </p:cNvPr>
          <p:cNvSpPr>
            <a:spLocks noGrp="1"/>
          </p:cNvSpPr>
          <p:nvPr>
            <p:ph type="sldNum" sz="quarter" idx="5"/>
          </p:nvPr>
        </p:nvSpPr>
        <p:spPr/>
        <p:txBody>
          <a:bodyPr/>
          <a:lstStyle/>
          <a:p>
            <a:fld id="{AF6803D0-0E12-D74C-B82D-67A7AD1751AF}" type="slidenum">
              <a:rPr lang="en-US" smtClean="0"/>
              <a:t>2</a:t>
            </a:fld>
            <a:endParaRPr lang="en-US"/>
          </a:p>
        </p:txBody>
      </p:sp>
    </p:spTree>
    <p:extLst>
      <p:ext uri="{BB962C8B-B14F-4D97-AF65-F5344CB8AC3E}">
        <p14:creationId xmlns:p14="http://schemas.microsoft.com/office/powerpoint/2010/main" val="1398622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53062-1DE6-6BEE-58F7-8DD12CA53C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07487B-B24E-31D3-608B-3B5C9FFAC7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D8EA98-8E21-B8DC-38CC-C1C26FBF55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9E9DF4-A03F-DB76-CA11-EEEFF034595E}"/>
              </a:ext>
            </a:extLst>
          </p:cNvPr>
          <p:cNvSpPr>
            <a:spLocks noGrp="1"/>
          </p:cNvSpPr>
          <p:nvPr>
            <p:ph type="sldNum" sz="quarter" idx="5"/>
          </p:nvPr>
        </p:nvSpPr>
        <p:spPr/>
        <p:txBody>
          <a:bodyPr/>
          <a:lstStyle/>
          <a:p>
            <a:fld id="{AF6803D0-0E12-D74C-B82D-67A7AD1751AF}" type="slidenum">
              <a:rPr lang="en-US" smtClean="0"/>
              <a:t>3</a:t>
            </a:fld>
            <a:endParaRPr lang="en-US"/>
          </a:p>
        </p:txBody>
      </p:sp>
    </p:spTree>
    <p:extLst>
      <p:ext uri="{BB962C8B-B14F-4D97-AF65-F5344CB8AC3E}">
        <p14:creationId xmlns:p14="http://schemas.microsoft.com/office/powerpoint/2010/main" val="3396188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95614-62B7-4D0E-8F0D-7C3C093D0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89AA96-9DD2-41A4-79FA-C5BB1AAC42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796B29-D745-31EB-752B-AD077C28C9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B0B0F6-8C2B-5CB7-096C-2E288B5FD47A}"/>
              </a:ext>
            </a:extLst>
          </p:cNvPr>
          <p:cNvSpPr>
            <a:spLocks noGrp="1"/>
          </p:cNvSpPr>
          <p:nvPr>
            <p:ph type="sldNum" sz="quarter" idx="5"/>
          </p:nvPr>
        </p:nvSpPr>
        <p:spPr/>
        <p:txBody>
          <a:bodyPr/>
          <a:lstStyle/>
          <a:p>
            <a:fld id="{AF6803D0-0E12-D74C-B82D-67A7AD1751AF}" type="slidenum">
              <a:rPr lang="en-US" smtClean="0"/>
              <a:t>4</a:t>
            </a:fld>
            <a:endParaRPr lang="en-US"/>
          </a:p>
        </p:txBody>
      </p:sp>
    </p:spTree>
    <p:extLst>
      <p:ext uri="{BB962C8B-B14F-4D97-AF65-F5344CB8AC3E}">
        <p14:creationId xmlns:p14="http://schemas.microsoft.com/office/powerpoint/2010/main" val="2309539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15CBE-289D-C012-5950-19DFE984C7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6BD305-0900-7571-74F1-18D417DC74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11826E-6160-8143-BDB0-704179D56F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26BDE0-1873-9745-9EA8-C3E2926DDFEE}"/>
              </a:ext>
            </a:extLst>
          </p:cNvPr>
          <p:cNvSpPr>
            <a:spLocks noGrp="1"/>
          </p:cNvSpPr>
          <p:nvPr>
            <p:ph type="sldNum" sz="quarter" idx="5"/>
          </p:nvPr>
        </p:nvSpPr>
        <p:spPr/>
        <p:txBody>
          <a:bodyPr/>
          <a:lstStyle/>
          <a:p>
            <a:fld id="{AF6803D0-0E12-D74C-B82D-67A7AD1751AF}" type="slidenum">
              <a:rPr lang="en-US" smtClean="0"/>
              <a:t>5</a:t>
            </a:fld>
            <a:endParaRPr lang="en-US"/>
          </a:p>
        </p:txBody>
      </p:sp>
    </p:spTree>
    <p:extLst>
      <p:ext uri="{BB962C8B-B14F-4D97-AF65-F5344CB8AC3E}">
        <p14:creationId xmlns:p14="http://schemas.microsoft.com/office/powerpoint/2010/main" val="183502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DAAF8-8004-90F7-6DEE-7A960C2621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2879CF-3F10-3528-2C79-ED83553D3B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B6A899-B687-0048-B42C-130A7C64E7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566DE3-AD35-B822-F1FC-81361B9478C5}"/>
              </a:ext>
            </a:extLst>
          </p:cNvPr>
          <p:cNvSpPr>
            <a:spLocks noGrp="1"/>
          </p:cNvSpPr>
          <p:nvPr>
            <p:ph type="sldNum" sz="quarter" idx="5"/>
          </p:nvPr>
        </p:nvSpPr>
        <p:spPr/>
        <p:txBody>
          <a:bodyPr/>
          <a:lstStyle/>
          <a:p>
            <a:fld id="{AF6803D0-0E12-D74C-B82D-67A7AD1751AF}" type="slidenum">
              <a:rPr lang="en-US" smtClean="0"/>
              <a:t>6</a:t>
            </a:fld>
            <a:endParaRPr lang="en-US"/>
          </a:p>
        </p:txBody>
      </p:sp>
    </p:spTree>
    <p:extLst>
      <p:ext uri="{BB962C8B-B14F-4D97-AF65-F5344CB8AC3E}">
        <p14:creationId xmlns:p14="http://schemas.microsoft.com/office/powerpoint/2010/main" val="1262717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C2999-C85C-8207-0BBB-68E7B7682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BEBBAB-DC69-4765-4C8B-8C9908D8E0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CF0F0D-5F52-A8FE-2918-4E52D83C0F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2CB46E-426C-9B2C-E1CD-9D552D69F34B}"/>
              </a:ext>
            </a:extLst>
          </p:cNvPr>
          <p:cNvSpPr>
            <a:spLocks noGrp="1"/>
          </p:cNvSpPr>
          <p:nvPr>
            <p:ph type="sldNum" sz="quarter" idx="5"/>
          </p:nvPr>
        </p:nvSpPr>
        <p:spPr/>
        <p:txBody>
          <a:bodyPr/>
          <a:lstStyle/>
          <a:p>
            <a:fld id="{AF6803D0-0E12-D74C-B82D-67A7AD1751AF}" type="slidenum">
              <a:rPr lang="en-US" smtClean="0"/>
              <a:t>7</a:t>
            </a:fld>
            <a:endParaRPr lang="en-US"/>
          </a:p>
        </p:txBody>
      </p:sp>
    </p:spTree>
    <p:extLst>
      <p:ext uri="{BB962C8B-B14F-4D97-AF65-F5344CB8AC3E}">
        <p14:creationId xmlns:p14="http://schemas.microsoft.com/office/powerpoint/2010/main" val="1893185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3AB29-A1D1-B0F0-18F3-AEFAA19A0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23CC3B-6CF8-D525-2013-434B718C02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E482DF-BA26-28D2-E24B-99ECD4C321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714B46-9C0D-CFF6-7D94-003D4C424523}"/>
              </a:ext>
            </a:extLst>
          </p:cNvPr>
          <p:cNvSpPr>
            <a:spLocks noGrp="1"/>
          </p:cNvSpPr>
          <p:nvPr>
            <p:ph type="sldNum" sz="quarter" idx="5"/>
          </p:nvPr>
        </p:nvSpPr>
        <p:spPr/>
        <p:txBody>
          <a:bodyPr/>
          <a:lstStyle/>
          <a:p>
            <a:fld id="{AF6803D0-0E12-D74C-B82D-67A7AD1751AF}" type="slidenum">
              <a:rPr lang="en-US" smtClean="0"/>
              <a:t>8</a:t>
            </a:fld>
            <a:endParaRPr lang="en-US"/>
          </a:p>
        </p:txBody>
      </p:sp>
    </p:spTree>
    <p:extLst>
      <p:ext uri="{BB962C8B-B14F-4D97-AF65-F5344CB8AC3E}">
        <p14:creationId xmlns:p14="http://schemas.microsoft.com/office/powerpoint/2010/main" val="2636813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334D6-8ADC-1B50-AAB6-0794C4F98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92EF2B-2CA9-6E7B-648C-B88AE361D3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066DFF-CC1F-F918-4CD4-054ED53CC5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98623A-8991-397F-5899-65F447660E40}"/>
              </a:ext>
            </a:extLst>
          </p:cNvPr>
          <p:cNvSpPr>
            <a:spLocks noGrp="1"/>
          </p:cNvSpPr>
          <p:nvPr>
            <p:ph type="sldNum" sz="quarter" idx="5"/>
          </p:nvPr>
        </p:nvSpPr>
        <p:spPr/>
        <p:txBody>
          <a:bodyPr/>
          <a:lstStyle/>
          <a:p>
            <a:fld id="{AF6803D0-0E12-D74C-B82D-67A7AD1751AF}" type="slidenum">
              <a:rPr lang="en-US" smtClean="0"/>
              <a:t>9</a:t>
            </a:fld>
            <a:endParaRPr lang="en-US"/>
          </a:p>
        </p:txBody>
      </p:sp>
    </p:spTree>
    <p:extLst>
      <p:ext uri="{BB962C8B-B14F-4D97-AF65-F5344CB8AC3E}">
        <p14:creationId xmlns:p14="http://schemas.microsoft.com/office/powerpoint/2010/main" val="3471916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39949" y="1749795"/>
            <a:ext cx="6119416" cy="3722335"/>
          </a:xfrm>
        </p:spPr>
        <p:txBody>
          <a:bodyPr anchor="b"/>
          <a:lstStyle>
            <a:lvl1pPr algn="ctr">
              <a:defRPr sz="4724"/>
            </a:lvl1pPr>
          </a:lstStyle>
          <a:p>
            <a:r>
              <a:rPr lang="en-GB"/>
              <a:t>Click to edit Master title style</a:t>
            </a:r>
            <a:endParaRPr lang="en-US" dirty="0"/>
          </a:p>
        </p:txBody>
      </p:sp>
      <p:sp>
        <p:nvSpPr>
          <p:cNvPr id="3" name="Subtitle 2"/>
          <p:cNvSpPr>
            <a:spLocks noGrp="1"/>
          </p:cNvSpPr>
          <p:nvPr>
            <p:ph type="subTitle" idx="1"/>
          </p:nvPr>
        </p:nvSpPr>
        <p:spPr>
          <a:xfrm>
            <a:off x="899914" y="5615678"/>
            <a:ext cx="5399485" cy="2581379"/>
          </a:xfrm>
        </p:spPr>
        <p:txBody>
          <a:bodyPr/>
          <a:lstStyle>
            <a:lvl1pPr marL="0" indent="0" algn="ctr">
              <a:buNone/>
              <a:defRPr sz="1890"/>
            </a:lvl1pPr>
            <a:lvl2pPr marL="359954" indent="0" algn="ctr">
              <a:buNone/>
              <a:defRPr sz="1575"/>
            </a:lvl2pPr>
            <a:lvl3pPr marL="719907" indent="0" algn="ctr">
              <a:buNone/>
              <a:defRPr sz="1417"/>
            </a:lvl3pPr>
            <a:lvl4pPr marL="1079861" indent="0" algn="ctr">
              <a:buNone/>
              <a:defRPr sz="1260"/>
            </a:lvl4pPr>
            <a:lvl5pPr marL="1439814" indent="0" algn="ctr">
              <a:buNone/>
              <a:defRPr sz="1260"/>
            </a:lvl5pPr>
            <a:lvl6pPr marL="1799768" indent="0" algn="ctr">
              <a:buNone/>
              <a:defRPr sz="1260"/>
            </a:lvl6pPr>
            <a:lvl7pPr marL="2159721" indent="0" algn="ctr">
              <a:buNone/>
              <a:defRPr sz="1260"/>
            </a:lvl7pPr>
            <a:lvl8pPr marL="2519675" indent="0" algn="ctr">
              <a:buNone/>
              <a:defRPr sz="1260"/>
            </a:lvl8pPr>
            <a:lvl9pPr marL="2879628" indent="0" algn="ctr">
              <a:buNone/>
              <a:defRPr sz="126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2D536386-C03D-9145-B9B6-E2C5BB69DA3A}"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2888157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D536386-C03D-9145-B9B6-E2C5BB69DA3A}"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2474424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1204" y="2665532"/>
            <a:ext cx="6209407" cy="4447496"/>
          </a:xfrm>
        </p:spPr>
        <p:txBody>
          <a:bodyPr anchor="b"/>
          <a:lstStyle>
            <a:lvl1pPr>
              <a:defRPr sz="4724"/>
            </a:lvl1pPr>
          </a:lstStyle>
          <a:p>
            <a:r>
              <a:rPr lang="en-GB"/>
              <a:t>Click to edit Master title style</a:t>
            </a:r>
            <a:endParaRPr lang="en-US" dirty="0"/>
          </a:p>
        </p:txBody>
      </p:sp>
      <p:sp>
        <p:nvSpPr>
          <p:cNvPr id="3" name="Text Placeholder 2"/>
          <p:cNvSpPr>
            <a:spLocks noGrp="1"/>
          </p:cNvSpPr>
          <p:nvPr>
            <p:ph type="body" idx="1"/>
          </p:nvPr>
        </p:nvSpPr>
        <p:spPr>
          <a:xfrm>
            <a:off x="491204" y="7155103"/>
            <a:ext cx="6209407" cy="2338833"/>
          </a:xfrm>
        </p:spPr>
        <p:txBody>
          <a:bodyPr/>
          <a:lstStyle>
            <a:lvl1pPr marL="0" indent="0">
              <a:buNone/>
              <a:defRPr sz="1890">
                <a:solidFill>
                  <a:schemeClr val="tx1">
                    <a:tint val="82000"/>
                  </a:schemeClr>
                </a:solidFill>
              </a:defRPr>
            </a:lvl1pPr>
            <a:lvl2pPr marL="359954" indent="0">
              <a:buNone/>
              <a:defRPr sz="1575">
                <a:solidFill>
                  <a:schemeClr val="tx1">
                    <a:tint val="82000"/>
                  </a:schemeClr>
                </a:solidFill>
              </a:defRPr>
            </a:lvl2pPr>
            <a:lvl3pPr marL="719907" indent="0">
              <a:buNone/>
              <a:defRPr sz="1417">
                <a:solidFill>
                  <a:schemeClr val="tx1">
                    <a:tint val="82000"/>
                  </a:schemeClr>
                </a:solidFill>
              </a:defRPr>
            </a:lvl3pPr>
            <a:lvl4pPr marL="1079861" indent="0">
              <a:buNone/>
              <a:defRPr sz="1260">
                <a:solidFill>
                  <a:schemeClr val="tx1">
                    <a:tint val="82000"/>
                  </a:schemeClr>
                </a:solidFill>
              </a:defRPr>
            </a:lvl4pPr>
            <a:lvl5pPr marL="1439814" indent="0">
              <a:buNone/>
              <a:defRPr sz="1260">
                <a:solidFill>
                  <a:schemeClr val="tx1">
                    <a:tint val="82000"/>
                  </a:schemeClr>
                </a:solidFill>
              </a:defRPr>
            </a:lvl5pPr>
            <a:lvl6pPr marL="1799768" indent="0">
              <a:buNone/>
              <a:defRPr sz="1260">
                <a:solidFill>
                  <a:schemeClr val="tx1">
                    <a:tint val="82000"/>
                  </a:schemeClr>
                </a:solidFill>
              </a:defRPr>
            </a:lvl6pPr>
            <a:lvl7pPr marL="2159721" indent="0">
              <a:buNone/>
              <a:defRPr sz="1260">
                <a:solidFill>
                  <a:schemeClr val="tx1">
                    <a:tint val="82000"/>
                  </a:schemeClr>
                </a:solidFill>
              </a:defRPr>
            </a:lvl7pPr>
            <a:lvl8pPr marL="2519675" indent="0">
              <a:buNone/>
              <a:defRPr sz="1260">
                <a:solidFill>
                  <a:schemeClr val="tx1">
                    <a:tint val="82000"/>
                  </a:schemeClr>
                </a:solidFill>
              </a:defRPr>
            </a:lvl8pPr>
            <a:lvl9pPr marL="2879628" indent="0">
              <a:buNone/>
              <a:defRPr sz="126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D536386-C03D-9145-B9B6-E2C5BB69DA3A}"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3195331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94953" y="2846200"/>
            <a:ext cx="3059708"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644652" y="2846200"/>
            <a:ext cx="3059708"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D536386-C03D-9145-B9B6-E2C5BB69DA3A}"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4146549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891" y="569242"/>
            <a:ext cx="6209407" cy="2066590"/>
          </a:xfrm>
        </p:spPr>
        <p:txBody>
          <a:bodyPr/>
          <a:lstStyle/>
          <a:p>
            <a:r>
              <a:rPr lang="en-GB"/>
              <a:t>Click to edit Master title style</a:t>
            </a:r>
            <a:endParaRPr lang="en-US" dirty="0"/>
          </a:p>
        </p:txBody>
      </p:sp>
      <p:sp>
        <p:nvSpPr>
          <p:cNvPr id="3" name="Text Placeholder 2"/>
          <p:cNvSpPr>
            <a:spLocks noGrp="1"/>
          </p:cNvSpPr>
          <p:nvPr>
            <p:ph type="body" idx="1"/>
          </p:nvPr>
        </p:nvSpPr>
        <p:spPr>
          <a:xfrm>
            <a:off x="495891" y="2620980"/>
            <a:ext cx="3045646" cy="1284502"/>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en-GB"/>
              <a:t>Click to edit Master text styles</a:t>
            </a:r>
          </a:p>
        </p:txBody>
      </p:sp>
      <p:sp>
        <p:nvSpPr>
          <p:cNvPr id="4" name="Content Placeholder 3"/>
          <p:cNvSpPr>
            <a:spLocks noGrp="1"/>
          </p:cNvSpPr>
          <p:nvPr>
            <p:ph sz="half" idx="2"/>
          </p:nvPr>
        </p:nvSpPr>
        <p:spPr>
          <a:xfrm>
            <a:off x="495891" y="3905482"/>
            <a:ext cx="304564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644652" y="2620980"/>
            <a:ext cx="3060646" cy="1284502"/>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en-GB"/>
              <a:t>Click to edit Master text styles</a:t>
            </a:r>
          </a:p>
        </p:txBody>
      </p:sp>
      <p:sp>
        <p:nvSpPr>
          <p:cNvPr id="6" name="Content Placeholder 5"/>
          <p:cNvSpPr>
            <a:spLocks noGrp="1"/>
          </p:cNvSpPr>
          <p:nvPr>
            <p:ph sz="quarter" idx="4"/>
          </p:nvPr>
        </p:nvSpPr>
        <p:spPr>
          <a:xfrm>
            <a:off x="3644652" y="3905482"/>
            <a:ext cx="306064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2D536386-C03D-9145-B9B6-E2C5BB69DA3A}" type="datetimeFigureOut">
              <a:rPr lang="en-US" smtClean="0"/>
              <a:t>11/5/2026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661257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D536386-C03D-9145-B9B6-E2C5BB69DA3A}" type="datetimeFigureOut">
              <a:rPr lang="en-US" smtClean="0"/>
              <a:t>11/5/2026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3706723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536386-C03D-9145-B9B6-E2C5BB69DA3A}" type="datetimeFigureOut">
              <a:rPr lang="en-US" smtClean="0"/>
              <a:t>11/5/2026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3426560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890" y="712788"/>
            <a:ext cx="2321966" cy="2494756"/>
          </a:xfrm>
        </p:spPr>
        <p:txBody>
          <a:bodyPr anchor="b"/>
          <a:lstStyle>
            <a:lvl1pPr>
              <a:defRPr sz="2519"/>
            </a:lvl1pPr>
          </a:lstStyle>
          <a:p>
            <a:r>
              <a:rPr lang="en-GB"/>
              <a:t>Click to edit Master title style</a:t>
            </a:r>
            <a:endParaRPr lang="en-US" dirty="0"/>
          </a:p>
        </p:txBody>
      </p:sp>
      <p:sp>
        <p:nvSpPr>
          <p:cNvPr id="3" name="Content Placeholder 2"/>
          <p:cNvSpPr>
            <a:spLocks noGrp="1"/>
          </p:cNvSpPr>
          <p:nvPr>
            <p:ph idx="1"/>
          </p:nvPr>
        </p:nvSpPr>
        <p:spPr>
          <a:xfrm>
            <a:off x="3060646" y="1539425"/>
            <a:ext cx="3644652" cy="7598117"/>
          </a:xfrm>
        </p:spPr>
        <p:txBody>
          <a:bodyPr/>
          <a:lstStyle>
            <a:lvl1pPr>
              <a:defRPr sz="2519"/>
            </a:lvl1pPr>
            <a:lvl2pPr>
              <a:defRPr sz="2204"/>
            </a:lvl2pPr>
            <a:lvl3pPr>
              <a:defRPr sz="1890"/>
            </a:lvl3pPr>
            <a:lvl4pPr>
              <a:defRPr sz="1575"/>
            </a:lvl4pPr>
            <a:lvl5pPr>
              <a:defRPr sz="1575"/>
            </a:lvl5pPr>
            <a:lvl6pPr>
              <a:defRPr sz="1575"/>
            </a:lvl6pPr>
            <a:lvl7pPr>
              <a:defRPr sz="1575"/>
            </a:lvl7pPr>
            <a:lvl8pPr>
              <a:defRPr sz="1575"/>
            </a:lvl8pPr>
            <a:lvl9pPr>
              <a:defRPr sz="1575"/>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95890" y="3207544"/>
            <a:ext cx="2321966" cy="5942372"/>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r>
              <a:rPr lang="en-GB"/>
              <a:t>Click to edit Master text styles</a:t>
            </a:r>
          </a:p>
        </p:txBody>
      </p:sp>
      <p:sp>
        <p:nvSpPr>
          <p:cNvPr id="5" name="Date Placeholder 4"/>
          <p:cNvSpPr>
            <a:spLocks noGrp="1"/>
          </p:cNvSpPr>
          <p:nvPr>
            <p:ph type="dt" sz="half" idx="10"/>
          </p:nvPr>
        </p:nvSpPr>
        <p:spPr/>
        <p:txBody>
          <a:bodyPr/>
          <a:lstStyle/>
          <a:p>
            <a:fld id="{2D536386-C03D-9145-B9B6-E2C5BB69DA3A}"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2549491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890" y="712788"/>
            <a:ext cx="2321966" cy="2494756"/>
          </a:xfrm>
        </p:spPr>
        <p:txBody>
          <a:bodyPr anchor="b"/>
          <a:lstStyle>
            <a:lvl1pPr>
              <a:defRPr sz="2519"/>
            </a:lvl1pPr>
          </a:lstStyle>
          <a:p>
            <a:r>
              <a:rPr lang="en-GB"/>
              <a:t>Click to edit Master title style</a:t>
            </a:r>
            <a:endParaRPr lang="en-US" dirty="0"/>
          </a:p>
        </p:txBody>
      </p:sp>
      <p:sp>
        <p:nvSpPr>
          <p:cNvPr id="3" name="Picture Placeholder 2"/>
          <p:cNvSpPr>
            <a:spLocks noGrp="1" noChangeAspect="1"/>
          </p:cNvSpPr>
          <p:nvPr>
            <p:ph type="pic" idx="1"/>
          </p:nvPr>
        </p:nvSpPr>
        <p:spPr>
          <a:xfrm>
            <a:off x="3060646" y="1539425"/>
            <a:ext cx="3644652" cy="7598117"/>
          </a:xfrm>
        </p:spPr>
        <p:txBody>
          <a:bodyPr anchor="t"/>
          <a:lstStyle>
            <a:lvl1pPr marL="0" indent="0">
              <a:buNone/>
              <a:defRPr sz="2519"/>
            </a:lvl1pPr>
            <a:lvl2pPr marL="359954" indent="0">
              <a:buNone/>
              <a:defRPr sz="2204"/>
            </a:lvl2pPr>
            <a:lvl3pPr marL="719907" indent="0">
              <a:buNone/>
              <a:defRPr sz="1890"/>
            </a:lvl3pPr>
            <a:lvl4pPr marL="1079861" indent="0">
              <a:buNone/>
              <a:defRPr sz="1575"/>
            </a:lvl4pPr>
            <a:lvl5pPr marL="1439814" indent="0">
              <a:buNone/>
              <a:defRPr sz="1575"/>
            </a:lvl5pPr>
            <a:lvl6pPr marL="1799768" indent="0">
              <a:buNone/>
              <a:defRPr sz="1575"/>
            </a:lvl6pPr>
            <a:lvl7pPr marL="2159721" indent="0">
              <a:buNone/>
              <a:defRPr sz="1575"/>
            </a:lvl7pPr>
            <a:lvl8pPr marL="2519675" indent="0">
              <a:buNone/>
              <a:defRPr sz="1575"/>
            </a:lvl8pPr>
            <a:lvl9pPr marL="2879628" indent="0">
              <a:buNone/>
              <a:defRPr sz="1575"/>
            </a:lvl9pPr>
          </a:lstStyle>
          <a:p>
            <a:r>
              <a:rPr lang="en-GB"/>
              <a:t>Click icon to add picture</a:t>
            </a:r>
            <a:endParaRPr lang="en-US" dirty="0"/>
          </a:p>
        </p:txBody>
      </p:sp>
      <p:sp>
        <p:nvSpPr>
          <p:cNvPr id="4" name="Text Placeholder 3"/>
          <p:cNvSpPr>
            <a:spLocks noGrp="1"/>
          </p:cNvSpPr>
          <p:nvPr>
            <p:ph type="body" sz="half" idx="2"/>
          </p:nvPr>
        </p:nvSpPr>
        <p:spPr>
          <a:xfrm>
            <a:off x="495890" y="3207544"/>
            <a:ext cx="2321966" cy="5942372"/>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r>
              <a:rPr lang="en-GB"/>
              <a:t>Click to edit Master text styles</a:t>
            </a:r>
          </a:p>
        </p:txBody>
      </p:sp>
      <p:sp>
        <p:nvSpPr>
          <p:cNvPr id="5" name="Date Placeholder 4"/>
          <p:cNvSpPr>
            <a:spLocks noGrp="1"/>
          </p:cNvSpPr>
          <p:nvPr>
            <p:ph type="dt" sz="half" idx="10"/>
          </p:nvPr>
        </p:nvSpPr>
        <p:spPr/>
        <p:txBody>
          <a:bodyPr/>
          <a:lstStyle/>
          <a:p>
            <a:fld id="{2D536386-C03D-9145-B9B6-E2C5BB69DA3A}"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2198662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D536386-C03D-9145-B9B6-E2C5BB69DA3A}"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2432887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52009" y="569240"/>
            <a:ext cx="1552352" cy="906081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94953" y="569240"/>
            <a:ext cx="4567064"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D536386-C03D-9145-B9B6-E2C5BB69DA3A}"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CC003D-31E0-D843-B372-3288020A7571}" type="slidenum">
              <a:rPr lang="en-US" smtClean="0"/>
              <a:t>‹#›</a:t>
            </a:fld>
            <a:endParaRPr lang="en-US"/>
          </a:p>
        </p:txBody>
      </p:sp>
    </p:spTree>
    <p:extLst>
      <p:ext uri="{BB962C8B-B14F-4D97-AF65-F5344CB8AC3E}">
        <p14:creationId xmlns:p14="http://schemas.microsoft.com/office/powerpoint/2010/main" val="1085469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4953" y="569242"/>
            <a:ext cx="6209407" cy="206659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94953" y="2846200"/>
            <a:ext cx="6209407"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94953" y="9909729"/>
            <a:ext cx="1619845" cy="569240"/>
          </a:xfrm>
          <a:prstGeom prst="rect">
            <a:avLst/>
          </a:prstGeom>
        </p:spPr>
        <p:txBody>
          <a:bodyPr vert="horz" lIns="91440" tIns="45720" rIns="91440" bIns="45720" rtlCol="0" anchor="ctr"/>
          <a:lstStyle>
            <a:lvl1pPr algn="l">
              <a:defRPr sz="945">
                <a:solidFill>
                  <a:schemeClr val="tx1">
                    <a:tint val="82000"/>
                  </a:schemeClr>
                </a:solidFill>
              </a:defRPr>
            </a:lvl1pPr>
          </a:lstStyle>
          <a:p>
            <a:fld id="{2D536386-C03D-9145-B9B6-E2C5BB69DA3A}" type="datetimeFigureOut">
              <a:rPr lang="en-US" smtClean="0"/>
              <a:t>11/5/2026</a:t>
            </a:fld>
            <a:endParaRPr lang="en-US"/>
          </a:p>
        </p:txBody>
      </p:sp>
      <p:sp>
        <p:nvSpPr>
          <p:cNvPr id="5" name="Footer Placeholder 4"/>
          <p:cNvSpPr>
            <a:spLocks noGrp="1"/>
          </p:cNvSpPr>
          <p:nvPr>
            <p:ph type="ftr" sz="quarter" idx="3"/>
          </p:nvPr>
        </p:nvSpPr>
        <p:spPr>
          <a:xfrm>
            <a:off x="2384773" y="9909729"/>
            <a:ext cx="2429768" cy="569240"/>
          </a:xfrm>
          <a:prstGeom prst="rect">
            <a:avLst/>
          </a:prstGeom>
        </p:spPr>
        <p:txBody>
          <a:bodyPr vert="horz" lIns="91440" tIns="45720" rIns="91440" bIns="45720" rtlCol="0" anchor="ctr"/>
          <a:lstStyle>
            <a:lvl1pPr algn="ctr">
              <a:defRPr sz="945">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084515" y="9909729"/>
            <a:ext cx="1619845" cy="569240"/>
          </a:xfrm>
          <a:prstGeom prst="rect">
            <a:avLst/>
          </a:prstGeom>
        </p:spPr>
        <p:txBody>
          <a:bodyPr vert="horz" lIns="91440" tIns="45720" rIns="91440" bIns="45720" rtlCol="0" anchor="ctr"/>
          <a:lstStyle>
            <a:lvl1pPr algn="r">
              <a:defRPr sz="945">
                <a:solidFill>
                  <a:schemeClr val="tx1">
                    <a:tint val="82000"/>
                  </a:schemeClr>
                </a:solidFill>
              </a:defRPr>
            </a:lvl1pPr>
          </a:lstStyle>
          <a:p>
            <a:fld id="{8ECC003D-31E0-D843-B372-3288020A7571}" type="slidenum">
              <a:rPr lang="en-US" smtClean="0"/>
              <a:t>‹#›</a:t>
            </a:fld>
            <a:endParaRPr lang="en-US"/>
          </a:p>
        </p:txBody>
      </p:sp>
    </p:spTree>
    <p:extLst>
      <p:ext uri="{BB962C8B-B14F-4D97-AF65-F5344CB8AC3E}">
        <p14:creationId xmlns:p14="http://schemas.microsoft.com/office/powerpoint/2010/main" val="37373900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19907" rtl="0" eaLnBrk="1" latinLnBrk="0" hangingPunct="1">
        <a:lnSpc>
          <a:spcPct val="90000"/>
        </a:lnSpc>
        <a:spcBef>
          <a:spcPct val="0"/>
        </a:spcBef>
        <a:buNone/>
        <a:defRPr sz="3464" kern="1200">
          <a:solidFill>
            <a:schemeClr val="tx1"/>
          </a:solidFill>
          <a:latin typeface="+mj-lt"/>
          <a:ea typeface="+mj-ea"/>
          <a:cs typeface="+mj-cs"/>
        </a:defRPr>
      </a:lvl1pPr>
    </p:titleStyle>
    <p:bodyStyle>
      <a:lvl1pPr marL="179977" indent="-179977" algn="l" defTabSz="719907" rtl="0" eaLnBrk="1" latinLnBrk="0" hangingPunct="1">
        <a:lnSpc>
          <a:spcPct val="90000"/>
        </a:lnSpc>
        <a:spcBef>
          <a:spcPts val="787"/>
        </a:spcBef>
        <a:buFont typeface="Arial" panose="020B0604020202020204" pitchFamily="34" charset="0"/>
        <a:buChar char="•"/>
        <a:defRPr sz="2204" kern="1200">
          <a:solidFill>
            <a:schemeClr val="tx1"/>
          </a:solidFill>
          <a:latin typeface="+mn-lt"/>
          <a:ea typeface="+mn-ea"/>
          <a:cs typeface="+mn-cs"/>
        </a:defRPr>
      </a:lvl1pPr>
      <a:lvl2pPr marL="539930" indent="-179977" algn="l" defTabSz="719907" rtl="0" eaLnBrk="1" latinLnBrk="0" hangingPunct="1">
        <a:lnSpc>
          <a:spcPct val="90000"/>
        </a:lnSpc>
        <a:spcBef>
          <a:spcPts val="394"/>
        </a:spcBef>
        <a:buFont typeface="Arial" panose="020B0604020202020204" pitchFamily="34" charset="0"/>
        <a:buChar char="•"/>
        <a:defRPr sz="1890" kern="1200">
          <a:solidFill>
            <a:schemeClr val="tx1"/>
          </a:solidFill>
          <a:latin typeface="+mn-lt"/>
          <a:ea typeface="+mn-ea"/>
          <a:cs typeface="+mn-cs"/>
        </a:defRPr>
      </a:lvl2pPr>
      <a:lvl3pPr marL="899884" indent="-179977" algn="l" defTabSz="719907" rtl="0" eaLnBrk="1" latinLnBrk="0" hangingPunct="1">
        <a:lnSpc>
          <a:spcPct val="90000"/>
        </a:lnSpc>
        <a:spcBef>
          <a:spcPts val="394"/>
        </a:spcBef>
        <a:buFont typeface="Arial" panose="020B0604020202020204" pitchFamily="34" charset="0"/>
        <a:buChar char="•"/>
        <a:defRPr sz="1575" kern="1200">
          <a:solidFill>
            <a:schemeClr val="tx1"/>
          </a:solidFill>
          <a:latin typeface="+mn-lt"/>
          <a:ea typeface="+mn-ea"/>
          <a:cs typeface="+mn-cs"/>
        </a:defRPr>
      </a:lvl3pPr>
      <a:lvl4pPr marL="1259837"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4pPr>
      <a:lvl5pPr marL="1619791"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5pPr>
      <a:lvl6pPr marL="1979745"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6pPr>
      <a:lvl7pPr marL="2339698"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7pPr>
      <a:lvl8pPr marL="2699652"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8pPr>
      <a:lvl9pPr marL="3059605" indent="-179977" algn="l" defTabSz="719907" rtl="0" eaLnBrk="1" latinLnBrk="0" hangingPunct="1">
        <a:lnSpc>
          <a:spcPct val="90000"/>
        </a:lnSpc>
        <a:spcBef>
          <a:spcPts val="394"/>
        </a:spcBef>
        <a:buFont typeface="Arial" panose="020B0604020202020204" pitchFamily="34" charset="0"/>
        <a:buChar char="•"/>
        <a:defRPr sz="1417" kern="1200">
          <a:solidFill>
            <a:schemeClr val="tx1"/>
          </a:solidFill>
          <a:latin typeface="+mn-lt"/>
          <a:ea typeface="+mn-ea"/>
          <a:cs typeface="+mn-cs"/>
        </a:defRPr>
      </a:lvl9pPr>
    </p:bodyStyle>
    <p:otherStyle>
      <a:defPPr>
        <a:defRPr lang="en-US"/>
      </a:defPPr>
      <a:lvl1pPr marL="0" algn="l" defTabSz="719907" rtl="0" eaLnBrk="1" latinLnBrk="0" hangingPunct="1">
        <a:defRPr sz="1417" kern="1200">
          <a:solidFill>
            <a:schemeClr val="tx1"/>
          </a:solidFill>
          <a:latin typeface="+mn-lt"/>
          <a:ea typeface="+mn-ea"/>
          <a:cs typeface="+mn-cs"/>
        </a:defRPr>
      </a:lvl1pPr>
      <a:lvl2pPr marL="359954" algn="l" defTabSz="719907" rtl="0" eaLnBrk="1" latinLnBrk="0" hangingPunct="1">
        <a:defRPr sz="1417" kern="1200">
          <a:solidFill>
            <a:schemeClr val="tx1"/>
          </a:solidFill>
          <a:latin typeface="+mn-lt"/>
          <a:ea typeface="+mn-ea"/>
          <a:cs typeface="+mn-cs"/>
        </a:defRPr>
      </a:lvl2pPr>
      <a:lvl3pPr marL="719907" algn="l" defTabSz="719907" rtl="0" eaLnBrk="1" latinLnBrk="0" hangingPunct="1">
        <a:defRPr sz="1417" kern="1200">
          <a:solidFill>
            <a:schemeClr val="tx1"/>
          </a:solidFill>
          <a:latin typeface="+mn-lt"/>
          <a:ea typeface="+mn-ea"/>
          <a:cs typeface="+mn-cs"/>
        </a:defRPr>
      </a:lvl3pPr>
      <a:lvl4pPr marL="1079861" algn="l" defTabSz="719907" rtl="0" eaLnBrk="1" latinLnBrk="0" hangingPunct="1">
        <a:defRPr sz="1417" kern="1200">
          <a:solidFill>
            <a:schemeClr val="tx1"/>
          </a:solidFill>
          <a:latin typeface="+mn-lt"/>
          <a:ea typeface="+mn-ea"/>
          <a:cs typeface="+mn-cs"/>
        </a:defRPr>
      </a:lvl4pPr>
      <a:lvl5pPr marL="1439814" algn="l" defTabSz="719907" rtl="0" eaLnBrk="1" latinLnBrk="0" hangingPunct="1">
        <a:defRPr sz="1417" kern="1200">
          <a:solidFill>
            <a:schemeClr val="tx1"/>
          </a:solidFill>
          <a:latin typeface="+mn-lt"/>
          <a:ea typeface="+mn-ea"/>
          <a:cs typeface="+mn-cs"/>
        </a:defRPr>
      </a:lvl5pPr>
      <a:lvl6pPr marL="1799768" algn="l" defTabSz="719907" rtl="0" eaLnBrk="1" latinLnBrk="0" hangingPunct="1">
        <a:defRPr sz="1417" kern="1200">
          <a:solidFill>
            <a:schemeClr val="tx1"/>
          </a:solidFill>
          <a:latin typeface="+mn-lt"/>
          <a:ea typeface="+mn-ea"/>
          <a:cs typeface="+mn-cs"/>
        </a:defRPr>
      </a:lvl6pPr>
      <a:lvl7pPr marL="2159721" algn="l" defTabSz="719907" rtl="0" eaLnBrk="1" latinLnBrk="0" hangingPunct="1">
        <a:defRPr sz="1417" kern="1200">
          <a:solidFill>
            <a:schemeClr val="tx1"/>
          </a:solidFill>
          <a:latin typeface="+mn-lt"/>
          <a:ea typeface="+mn-ea"/>
          <a:cs typeface="+mn-cs"/>
        </a:defRPr>
      </a:lvl7pPr>
      <a:lvl8pPr marL="2519675" algn="l" defTabSz="719907" rtl="0" eaLnBrk="1" latinLnBrk="0" hangingPunct="1">
        <a:defRPr sz="1417" kern="1200">
          <a:solidFill>
            <a:schemeClr val="tx1"/>
          </a:solidFill>
          <a:latin typeface="+mn-lt"/>
          <a:ea typeface="+mn-ea"/>
          <a:cs typeface="+mn-cs"/>
        </a:defRPr>
      </a:lvl8pPr>
      <a:lvl9pPr marL="2879628" algn="l" defTabSz="719907" rtl="0" eaLnBrk="1" latinLnBrk="0" hangingPunct="1">
        <a:defRPr sz="141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7.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860293F-9C40-1247-4655-BCDC7194D8C2}"/>
              </a:ext>
            </a:extLst>
          </p:cNvPr>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5" name="Picture 4" descr="A white text on a black background&#10;&#10;AI-generated content may be incorrect.">
            <a:extLst>
              <a:ext uri="{FF2B5EF4-FFF2-40B4-BE49-F238E27FC236}">
                <a16:creationId xmlns:a16="http://schemas.microsoft.com/office/drawing/2014/main" id="{6F6749B8-922F-56F7-F01F-B72A15458B58}"/>
              </a:ext>
            </a:extLst>
          </p:cNvPr>
          <p:cNvPicPr>
            <a:picLocks noChangeAspect="1"/>
          </p:cNvPicPr>
          <p:nvPr/>
        </p:nvPicPr>
        <p:blipFill>
          <a:blip r:embed="rId3"/>
          <a:stretch>
            <a:fillRect/>
          </a:stretch>
        </p:blipFill>
        <p:spPr>
          <a:xfrm>
            <a:off x="6035040" y="192361"/>
            <a:ext cx="972488" cy="972488"/>
          </a:xfrm>
          <a:prstGeom prst="rect">
            <a:avLst/>
          </a:prstGeom>
        </p:spPr>
      </p:pic>
      <p:sp>
        <p:nvSpPr>
          <p:cNvPr id="6" name="TextBox 5">
            <a:extLst>
              <a:ext uri="{FF2B5EF4-FFF2-40B4-BE49-F238E27FC236}">
                <a16:creationId xmlns:a16="http://schemas.microsoft.com/office/drawing/2014/main" id="{5914D5B3-A26B-D1BE-78F0-4C258C847AE8}"/>
              </a:ext>
            </a:extLst>
          </p:cNvPr>
          <p:cNvSpPr txBox="1"/>
          <p:nvPr/>
        </p:nvSpPr>
        <p:spPr>
          <a:xfrm>
            <a:off x="407865" y="472155"/>
            <a:ext cx="5435390" cy="1227195"/>
          </a:xfrm>
          <a:prstGeom prst="rect">
            <a:avLst/>
          </a:prstGeom>
          <a:noFill/>
        </p:spPr>
        <p:txBody>
          <a:bodyPr wrap="square">
            <a:spAutoFit/>
          </a:bodyPr>
          <a:lstStyle/>
          <a:p>
            <a:pPr>
              <a:lnSpc>
                <a:spcPct val="107000"/>
              </a:lnSpc>
              <a:spcAft>
                <a:spcPts val="800"/>
              </a:spcAft>
            </a:pPr>
            <a:r>
              <a:rPr lang="en-US" sz="44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JOB DESCRIPTION</a:t>
            </a:r>
          </a:p>
          <a:p>
            <a:pPr>
              <a:spcAft>
                <a:spcPts val="800"/>
              </a:spcAft>
            </a:pPr>
            <a:r>
              <a:rPr lang="en-US" sz="2000" b="1" noProof="0" dirty="0">
                <a:effectLst/>
                <a:latin typeface="Arial" panose="020B0604020202020204" pitchFamily="34" charset="0"/>
                <a:ea typeface="Calibri" panose="020F0502020204030204" pitchFamily="34" charset="0"/>
                <a:cs typeface="Arial" panose="020B0604020202020204" pitchFamily="34" charset="0"/>
              </a:rPr>
              <a:t> </a:t>
            </a:r>
            <a:endParaRPr lang="en-US" b="1" noProof="0" dirty="0">
              <a:latin typeface="Arial" panose="020B0604020202020204" pitchFamily="34" charset="0"/>
              <a:cs typeface="Arial" panose="020B0604020202020204" pitchFamily="34" charset="0"/>
            </a:endParaRPr>
          </a:p>
        </p:txBody>
      </p:sp>
      <p:graphicFrame>
        <p:nvGraphicFramePr>
          <p:cNvPr id="7" name="Table 6">
            <a:extLst>
              <a:ext uri="{FF2B5EF4-FFF2-40B4-BE49-F238E27FC236}">
                <a16:creationId xmlns:a16="http://schemas.microsoft.com/office/drawing/2014/main" id="{9775AF59-DC27-2550-D15B-D8DC9C3B5431}"/>
              </a:ext>
            </a:extLst>
          </p:cNvPr>
          <p:cNvGraphicFramePr>
            <a:graphicFrameLocks noGrp="1"/>
          </p:cNvGraphicFramePr>
          <p:nvPr>
            <p:extLst>
              <p:ext uri="{D42A27DB-BD31-4B8C-83A1-F6EECF244321}">
                <p14:modId xmlns:p14="http://schemas.microsoft.com/office/powerpoint/2010/main" val="1891321409"/>
              </p:ext>
            </p:extLst>
          </p:nvPr>
        </p:nvGraphicFramePr>
        <p:xfrm>
          <a:off x="407866" y="1778446"/>
          <a:ext cx="6383580" cy="2668652"/>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684503369"/>
                    </a:ext>
                  </a:extLst>
                </a:gridCol>
                <a:gridCol w="4450582">
                  <a:extLst>
                    <a:ext uri="{9D8B030D-6E8A-4147-A177-3AD203B41FA5}">
                      <a16:colId xmlns:a16="http://schemas.microsoft.com/office/drawing/2014/main" val="3786468033"/>
                    </a:ext>
                  </a:extLst>
                </a:gridCol>
              </a:tblGrid>
              <a:tr h="370840">
                <a:tc>
                  <a:txBody>
                    <a:bodyPr/>
                    <a:lstStyle/>
                    <a:p>
                      <a:r>
                        <a:rPr lang="en-US" b="1" noProof="0" dirty="0">
                          <a:solidFill>
                            <a:srgbClr val="205D6C"/>
                          </a:solidFill>
                          <a:latin typeface="Arial" panose="020B0604020202020204" pitchFamily="34" charset="0"/>
                          <a:cs typeface="Arial" panose="020B0604020202020204" pitchFamily="34" charset="0"/>
                        </a:rPr>
                        <a:t>JOB TITLE</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lang="en-US" sz="1100" b="0" noProof="0" dirty="0">
                          <a:solidFill>
                            <a:srgbClr val="262626"/>
                          </a:solidFill>
                          <a:latin typeface="Arial"/>
                          <a:ea typeface="Arial"/>
                          <a:cs typeface="Arial"/>
                        </a:rPr>
                        <a:t>Team Leader</a:t>
                      </a:r>
                    </a:p>
                  </a:txBody>
                  <a:tcPr>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1180759"/>
                  </a:ext>
                </a:extLst>
              </a:tr>
              <a:tr h="370840">
                <a:tc>
                  <a:txBody>
                    <a:bodyPr/>
                    <a:lstStyle/>
                    <a:p>
                      <a:r>
                        <a:rPr lang="en-US" b="1" noProof="0" dirty="0">
                          <a:solidFill>
                            <a:srgbClr val="205D6C"/>
                          </a:solidFill>
                          <a:latin typeface="Arial" panose="020B0604020202020204" pitchFamily="34" charset="0"/>
                          <a:cs typeface="Arial" panose="020B0604020202020204" pitchFamily="34" charset="0"/>
                        </a:rPr>
                        <a:t>SERVICE</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lang="en-US" sz="1100" b="0" noProof="0" dirty="0">
                          <a:solidFill>
                            <a:srgbClr val="262626"/>
                          </a:solidFill>
                          <a:latin typeface="Arial"/>
                          <a:ea typeface="Arial"/>
                          <a:cs typeface="Arial"/>
                        </a:rPr>
                        <a:t>National Jobs Guarantee</a:t>
                      </a:r>
                    </a:p>
                  </a:txBody>
                  <a:tcPr>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8950989"/>
                  </a:ext>
                </a:extLst>
              </a:tr>
              <a:tr h="370840">
                <a:tc>
                  <a:txBody>
                    <a:bodyPr/>
                    <a:lstStyle/>
                    <a:p>
                      <a:r>
                        <a:rPr lang="en-US" b="1" noProof="0" dirty="0">
                          <a:solidFill>
                            <a:srgbClr val="205D6C"/>
                          </a:solidFill>
                          <a:latin typeface="Arial" panose="020B0604020202020204" pitchFamily="34" charset="0"/>
                          <a:cs typeface="Arial" panose="020B0604020202020204" pitchFamily="34" charset="0"/>
                        </a:rPr>
                        <a:t>HUB</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lang="en-US" sz="1100" b="0" noProof="0" dirty="0">
                          <a:solidFill>
                            <a:srgbClr val="262626"/>
                          </a:solidFill>
                          <a:latin typeface="Arial"/>
                          <a:ea typeface="Arial"/>
                          <a:cs typeface="Arial"/>
                        </a:rPr>
                        <a:t>Employability</a:t>
                      </a:r>
                    </a:p>
                  </a:txBody>
                  <a:tcPr>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29853593"/>
                  </a:ext>
                </a:extLst>
              </a:tr>
              <a:tr h="370840">
                <a:tc>
                  <a:txBody>
                    <a:bodyPr/>
                    <a:lstStyle/>
                    <a:p>
                      <a:r>
                        <a:rPr lang="en-US" b="1" noProof="0" dirty="0">
                          <a:solidFill>
                            <a:srgbClr val="205D6C"/>
                          </a:solidFill>
                          <a:latin typeface="Arial" panose="020B0604020202020204" pitchFamily="34" charset="0"/>
                          <a:cs typeface="Arial" panose="020B0604020202020204" pitchFamily="34" charset="0"/>
                        </a:rPr>
                        <a:t>LOCATION</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lang="en-US" sz="1100" b="0" noProof="0" dirty="0">
                          <a:solidFill>
                            <a:srgbClr val="262626"/>
                          </a:solidFill>
                          <a:latin typeface="Arial"/>
                          <a:ea typeface="Arial"/>
                          <a:cs typeface="Arial"/>
                        </a:rPr>
                        <a:t>Office, community and outreach-based across the designated London contract area</a:t>
                      </a:r>
                    </a:p>
                  </a:txBody>
                  <a:tcPr>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1266663"/>
                  </a:ext>
                </a:extLst>
              </a:tr>
              <a:tr h="370840">
                <a:tc>
                  <a:txBody>
                    <a:bodyPr/>
                    <a:lstStyle/>
                    <a:p>
                      <a:r>
                        <a:rPr lang="en-US" b="1" noProof="0" dirty="0">
                          <a:solidFill>
                            <a:srgbClr val="205D6C"/>
                          </a:solidFill>
                          <a:latin typeface="Arial" panose="020B0604020202020204" pitchFamily="34" charset="0"/>
                          <a:cs typeface="Arial" panose="020B0604020202020204" pitchFamily="34" charset="0"/>
                        </a:rPr>
                        <a:t>SALARY BAND</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lang="en-US" sz="1100" b="0" noProof="0">
                          <a:solidFill>
                            <a:srgbClr val="262626"/>
                          </a:solidFill>
                          <a:latin typeface="Arial"/>
                          <a:ea typeface="Arial"/>
                          <a:cs typeface="Arial"/>
                        </a:rPr>
                        <a:t>Operational – Team Leader</a:t>
                      </a:r>
                      <a:endParaRPr lang="en-US" sz="1100" b="0" noProof="0" dirty="0">
                        <a:solidFill>
                          <a:srgbClr val="262626"/>
                        </a:solidFill>
                        <a:latin typeface="Arial"/>
                        <a:ea typeface="Arial"/>
                        <a:cs typeface="Arial"/>
                      </a:endParaRPr>
                    </a:p>
                  </a:txBody>
                  <a:tcPr>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88530901"/>
                  </a:ext>
                </a:extLst>
              </a:tr>
              <a:tr h="370840">
                <a:tc>
                  <a:txBody>
                    <a:bodyPr/>
                    <a:lstStyle/>
                    <a:p>
                      <a:pPr marL="0" marR="0" indent="0" algn="l" defTabSz="719907" rtl="0" eaLnBrk="1" fontAlgn="auto" latinLnBrk="0" hangingPunct="1">
                        <a:lnSpc>
                          <a:spcPct val="100000"/>
                        </a:lnSpc>
                        <a:spcBef>
                          <a:spcPts val="0"/>
                        </a:spcBef>
                        <a:spcAft>
                          <a:spcPts val="0"/>
                        </a:spcAft>
                        <a:buClrTx/>
                        <a:buSzTx/>
                        <a:buFontTx/>
                        <a:buNone/>
                        <a:tabLst/>
                        <a:defRPr/>
                      </a:pPr>
                      <a:r>
                        <a:rPr lang="en-US" b="1" noProof="0" dirty="0">
                          <a:solidFill>
                            <a:srgbClr val="205D6C"/>
                          </a:solidFill>
                          <a:latin typeface="Arial" panose="020B0604020202020204" pitchFamily="34" charset="0"/>
                          <a:cs typeface="Arial" panose="020B0604020202020204" pitchFamily="34" charset="0"/>
                        </a:rPr>
                        <a:t>CRIMINAL RECORDS CHECK (DBS LEVEL): </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lang="en-US" sz="1100" b="0" noProof="0" dirty="0">
                          <a:solidFill>
                            <a:srgbClr val="262626"/>
                          </a:solidFill>
                          <a:latin typeface="Arial"/>
                          <a:ea typeface="Arial"/>
                          <a:cs typeface="Arial"/>
                        </a:rPr>
                        <a:t>Enhanced DBS</a:t>
                      </a:r>
                    </a:p>
                  </a:txBody>
                  <a:tcPr>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D5E9F2"/>
                      </a:solid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70850392"/>
                  </a:ext>
                </a:extLst>
              </a:tr>
            </a:tbl>
          </a:graphicData>
        </a:graphic>
      </p:graphicFrame>
      <p:sp>
        <p:nvSpPr>
          <p:cNvPr id="10" name="TextBox 9">
            <a:extLst>
              <a:ext uri="{FF2B5EF4-FFF2-40B4-BE49-F238E27FC236}">
                <a16:creationId xmlns:a16="http://schemas.microsoft.com/office/drawing/2014/main" id="{4A029E65-BA83-5465-009E-1A1595A9395C}"/>
              </a:ext>
            </a:extLst>
          </p:cNvPr>
          <p:cNvSpPr txBox="1"/>
          <p:nvPr/>
        </p:nvSpPr>
        <p:spPr>
          <a:xfrm>
            <a:off x="407866" y="4929894"/>
            <a:ext cx="6383580" cy="832023"/>
          </a:xfrm>
          <a:prstGeom prst="rect">
            <a:avLst/>
          </a:prstGeom>
          <a:noFill/>
        </p:spPr>
        <p:txBody>
          <a:bodyPr wrap="square">
            <a:spAutoFit/>
          </a:bodyPr>
          <a:lstStyle/>
          <a:p>
            <a:pPr>
              <a:lnSpc>
                <a:spcPct val="107000"/>
              </a:lnSpc>
              <a:spcAft>
                <a:spcPts val="800"/>
              </a:spcAft>
            </a:pPr>
            <a:r>
              <a:rPr lang="en-US" sz="20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WHAT WE ARE LOOKING FOR</a:t>
            </a:r>
          </a:p>
          <a:p>
            <a:pPr>
              <a:spcAft>
                <a:spcPts val="800"/>
              </a:spcAft>
            </a:pPr>
            <a:r>
              <a:rPr lang="en-US" sz="2000" b="1" noProof="0" dirty="0">
                <a:effectLst/>
                <a:latin typeface="Arial" panose="020B0604020202020204" pitchFamily="34" charset="0"/>
                <a:ea typeface="Calibri" panose="020F0502020204030204" pitchFamily="34" charset="0"/>
                <a:cs typeface="Arial" panose="020B0604020202020204" pitchFamily="34" charset="0"/>
              </a:rPr>
              <a:t> </a:t>
            </a:r>
            <a:endParaRPr lang="en-US" b="1" noProof="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40F0B5F-D674-7694-23B4-02EA45121050}"/>
              </a:ext>
            </a:extLst>
          </p:cNvPr>
          <p:cNvSpPr txBox="1"/>
          <p:nvPr/>
        </p:nvSpPr>
        <p:spPr>
          <a:xfrm>
            <a:off x="-3500466" y="1783564"/>
            <a:ext cx="2971077" cy="2062103"/>
          </a:xfrm>
          <a:prstGeom prst="rect">
            <a:avLst/>
          </a:prstGeom>
          <a:noFill/>
        </p:spPr>
        <p:txBody>
          <a:bodyPr wrap="square">
            <a:spAutoFit/>
          </a:bodyPr>
          <a:lstStyle/>
          <a:p>
            <a:r>
              <a:rPr lang="en-US" sz="3200" noProof="0" dirty="0"/>
              <a:t>Please keep text to the space allowed on page</a:t>
            </a:r>
          </a:p>
        </p:txBody>
      </p:sp>
      <p:pic>
        <p:nvPicPr>
          <p:cNvPr id="3" name="Picture 2" descr="A group of people standing together&#10;&#10;AI-generated content may be incorrect.">
            <a:extLst>
              <a:ext uri="{FF2B5EF4-FFF2-40B4-BE49-F238E27FC236}">
                <a16:creationId xmlns:a16="http://schemas.microsoft.com/office/drawing/2014/main" id="{86A14396-9C71-6462-0C5E-49DBB38B9F59}"/>
              </a:ext>
            </a:extLst>
          </p:cNvPr>
          <p:cNvPicPr>
            <a:picLocks noChangeAspect="1"/>
          </p:cNvPicPr>
          <p:nvPr/>
        </p:nvPicPr>
        <p:blipFill>
          <a:blip r:embed="rId4">
            <a:alphaModFix amt="20000"/>
          </a:blip>
          <a:stretch>
            <a:fillRect/>
          </a:stretch>
        </p:blipFill>
        <p:spPr>
          <a:xfrm>
            <a:off x="3352801" y="8582561"/>
            <a:ext cx="3654728" cy="2109252"/>
          </a:xfrm>
          <a:prstGeom prst="rect">
            <a:avLst/>
          </a:prstGeom>
        </p:spPr>
      </p:pic>
      <p:sp>
        <p:nvSpPr>
          <p:cNvPr id="11" name="TextBox 10">
            <a:extLst>
              <a:ext uri="{FF2B5EF4-FFF2-40B4-BE49-F238E27FC236}">
                <a16:creationId xmlns:a16="http://schemas.microsoft.com/office/drawing/2014/main" id="{0F4333C0-325D-9411-65C3-2A652AB7A1B4}"/>
              </a:ext>
            </a:extLst>
          </p:cNvPr>
          <p:cNvSpPr txBox="1"/>
          <p:nvPr/>
        </p:nvSpPr>
        <p:spPr>
          <a:xfrm>
            <a:off x="461690" y="5408206"/>
            <a:ext cx="6084956" cy="3101811"/>
          </a:xfrm>
          <a:prstGeom prst="rect">
            <a:avLst/>
          </a:prstGeom>
          <a:noFill/>
        </p:spPr>
        <p:txBody>
          <a:bodyPr wrap="square">
            <a:spAutoFit/>
          </a:bodyPr>
          <a:lstStyle/>
          <a:p>
            <a:pPr marL="0" marR="0" lvl="0" indent="0" algn="l" defTabSz="457200" eaLnBrk="1" fontAlgn="auto" latinLnBrk="0" hangingPunct="1">
              <a:lnSpc>
                <a:spcPct val="110000"/>
              </a:lnSpc>
              <a:spcBef>
                <a:spcPts val="0"/>
              </a:spcBef>
              <a:spcAft>
                <a:spcPts val="600"/>
              </a:spcAft>
              <a:buClrTx/>
              <a:buSzTx/>
              <a:buFontTx/>
              <a:buNone/>
              <a:tabLst/>
              <a:defRPr/>
            </a:pPr>
            <a:r>
              <a:rPr kumimoji="0" lang="en-US" sz="1100" b="0" i="0" u="none" strike="noStrike" kern="1200" cap="none" spc="0" normalizeH="0" baseline="0" noProof="0" dirty="0">
                <a:ln>
                  <a:noFill/>
                </a:ln>
                <a:solidFill>
                  <a:srgbClr val="262626"/>
                </a:solidFill>
                <a:effectLst/>
                <a:uLnTx/>
                <a:uFillTx/>
                <a:latin typeface="Arial"/>
                <a:ea typeface="Arial"/>
                <a:cs typeface="Arial"/>
              </a:rPr>
              <a:t>Catch22 Employability delivers a range of publicly and corporately funded skills and employability </a:t>
            </a:r>
            <a:r>
              <a:rPr kumimoji="0" lang="en-US" sz="1100" b="0" i="0" u="none" strike="noStrike" kern="1200" cap="none" spc="0" normalizeH="0" baseline="0" noProof="0" dirty="0" err="1">
                <a:ln>
                  <a:noFill/>
                </a:ln>
                <a:solidFill>
                  <a:srgbClr val="262626"/>
                </a:solidFill>
                <a:effectLst/>
                <a:uLnTx/>
                <a:uFillTx/>
                <a:latin typeface="Arial"/>
                <a:ea typeface="Arial"/>
                <a:cs typeface="Arial"/>
              </a:rPr>
              <a:t>programmes</a:t>
            </a:r>
            <a:r>
              <a:rPr kumimoji="0" lang="en-US" sz="1100" b="0" i="0" u="none" strike="noStrike" kern="1200" cap="none" spc="0" normalizeH="0" baseline="0" noProof="0" dirty="0">
                <a:ln>
                  <a:noFill/>
                </a:ln>
                <a:solidFill>
                  <a:srgbClr val="262626"/>
                </a:solidFill>
                <a:effectLst/>
                <a:uLnTx/>
                <a:uFillTx/>
                <a:latin typeface="Arial"/>
                <a:ea typeface="Arial"/>
                <a:cs typeface="Arial"/>
              </a:rPr>
              <a:t>, supporting people facing barriers to employment to improve their prospects and achieve sustainable positive change.</a:t>
            </a:r>
          </a:p>
          <a:p>
            <a:pPr marL="0" marR="0" lvl="0" indent="0" algn="l" defTabSz="457200" eaLnBrk="1" fontAlgn="auto" latinLnBrk="0" hangingPunct="1">
              <a:lnSpc>
                <a:spcPct val="110000"/>
              </a:lnSpc>
              <a:spcBef>
                <a:spcPts val="0"/>
              </a:spcBef>
              <a:spcAft>
                <a:spcPts val="600"/>
              </a:spcAft>
              <a:buClrTx/>
              <a:buSzTx/>
              <a:buFontTx/>
              <a:buNone/>
              <a:tabLst/>
              <a:defRPr/>
            </a:pPr>
            <a:r>
              <a:rPr kumimoji="0" lang="en-US" sz="1100" b="0" i="0" u="none" strike="noStrike" kern="1200" cap="none" spc="0" normalizeH="0" baseline="0" noProof="0" dirty="0">
                <a:ln>
                  <a:noFill/>
                </a:ln>
                <a:solidFill>
                  <a:srgbClr val="262626"/>
                </a:solidFill>
                <a:effectLst/>
                <a:uLnTx/>
                <a:uFillTx/>
                <a:latin typeface="Arial"/>
                <a:ea typeface="Arial"/>
                <a:cs typeface="Arial"/>
              </a:rPr>
              <a:t>Working within Catch22’s Employability division, you will lead a frontline delivery team on the National Jobs Guarantee </a:t>
            </a:r>
            <a:r>
              <a:rPr kumimoji="0" lang="en-US" sz="1100" b="0" i="0" u="none" strike="noStrike" kern="1200" cap="none" spc="0" normalizeH="0" baseline="0" noProof="0" dirty="0" err="1">
                <a:ln>
                  <a:noFill/>
                </a:ln>
                <a:solidFill>
                  <a:srgbClr val="262626"/>
                </a:solidFill>
                <a:effectLst/>
                <a:uLnTx/>
                <a:uFillTx/>
                <a:latin typeface="Arial"/>
                <a:ea typeface="Arial"/>
                <a:cs typeface="Arial"/>
              </a:rPr>
              <a:t>programme</a:t>
            </a:r>
            <a:r>
              <a:rPr kumimoji="0" lang="en-US" sz="1100" b="0" i="0" u="none" strike="noStrike" kern="1200" cap="none" spc="0" normalizeH="0" baseline="0" noProof="0" dirty="0">
                <a:ln>
                  <a:noFill/>
                </a:ln>
                <a:solidFill>
                  <a:srgbClr val="262626"/>
                </a:solidFill>
                <a:effectLst/>
                <a:uLnTx/>
                <a:uFillTx/>
                <a:latin typeface="Arial"/>
                <a:ea typeface="Arial"/>
                <a:cs typeface="Arial"/>
              </a:rPr>
              <a:t>, supporting young people to prepare for, enter and sustain meaningful paid employment.</a:t>
            </a:r>
          </a:p>
          <a:p>
            <a:pPr marL="0" marR="0" lvl="0" indent="0" algn="l" defTabSz="457200" eaLnBrk="1" fontAlgn="auto" latinLnBrk="0" hangingPunct="1">
              <a:lnSpc>
                <a:spcPct val="110000"/>
              </a:lnSpc>
              <a:spcBef>
                <a:spcPts val="0"/>
              </a:spcBef>
              <a:spcAft>
                <a:spcPts val="600"/>
              </a:spcAft>
              <a:buClrTx/>
              <a:buSzTx/>
              <a:buFontTx/>
              <a:buNone/>
              <a:tabLst/>
              <a:defRPr/>
            </a:pPr>
            <a:r>
              <a:rPr kumimoji="0" lang="en-US" sz="1100" b="0" i="0" u="none" strike="noStrike" kern="1200" cap="none" spc="0" normalizeH="0" baseline="0" noProof="0" dirty="0">
                <a:ln>
                  <a:noFill/>
                </a:ln>
                <a:solidFill>
                  <a:srgbClr val="262626"/>
                </a:solidFill>
                <a:effectLst/>
                <a:uLnTx/>
                <a:uFillTx/>
                <a:latin typeface="Arial"/>
                <a:ea typeface="Arial"/>
                <a:cs typeface="Arial"/>
              </a:rPr>
              <a:t>Reporting to the Senior Operations Manager, you will directly manage approximately six to eight Career Coaches and one Trainer, taking day-to-day accountability for team performance, participant experience, quality, compliance and achievement of agreed employment outcomes. You will work closely with the Employer Engagement Lead and employer engagement colleagues to ensure suitable vacancies are matched to participants and progress into job starts.</a:t>
            </a:r>
          </a:p>
          <a:p>
            <a:pPr marL="0" marR="0" lvl="0" indent="0" algn="l" defTabSz="457200" eaLnBrk="1" fontAlgn="auto" latinLnBrk="0" hangingPunct="1">
              <a:lnSpc>
                <a:spcPct val="110000"/>
              </a:lnSpc>
              <a:spcBef>
                <a:spcPts val="0"/>
              </a:spcBef>
              <a:spcAft>
                <a:spcPts val="600"/>
              </a:spcAft>
              <a:buClrTx/>
              <a:buSzTx/>
              <a:buFontTx/>
              <a:buNone/>
              <a:tabLst/>
              <a:defRPr/>
            </a:pPr>
            <a:r>
              <a:rPr kumimoji="0" lang="en-US" sz="1100" b="0" i="0" u="none" strike="noStrike" kern="1200" cap="none" spc="0" normalizeH="0" baseline="0" noProof="0" dirty="0">
                <a:ln>
                  <a:noFill/>
                </a:ln>
                <a:solidFill>
                  <a:srgbClr val="262626"/>
                </a:solidFill>
                <a:effectLst/>
                <a:uLnTx/>
                <a:uFillTx/>
                <a:latin typeface="Arial"/>
                <a:ea typeface="Arial"/>
                <a:cs typeface="Arial"/>
              </a:rPr>
              <a:t>You will maintain a small, active participant caseload, to remain connected to frontline delivery and model effective practice. This allocation is flexible and your primary responsibilities will be for leadership, staff supervision, performance improvement and operational cover.</a:t>
            </a:r>
          </a:p>
        </p:txBody>
      </p:sp>
    </p:spTree>
    <p:extLst>
      <p:ext uri="{BB962C8B-B14F-4D97-AF65-F5344CB8AC3E}">
        <p14:creationId xmlns:p14="http://schemas.microsoft.com/office/powerpoint/2010/main" val="2840316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1C193-C595-2C42-7C4B-7088AF1EB99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DE71F39-8CCB-A4B3-8CF8-7414B95C4CD5}"/>
              </a:ext>
            </a:extLst>
          </p:cNvPr>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5" name="Picture 4" descr="A white text on a black background&#10;&#10;AI-generated content may be incorrect.">
            <a:extLst>
              <a:ext uri="{FF2B5EF4-FFF2-40B4-BE49-F238E27FC236}">
                <a16:creationId xmlns:a16="http://schemas.microsoft.com/office/drawing/2014/main" id="{C024A981-04C4-51C4-55D7-133A93107FF2}"/>
              </a:ext>
            </a:extLst>
          </p:cNvPr>
          <p:cNvPicPr>
            <a:picLocks noChangeAspect="1"/>
          </p:cNvPicPr>
          <p:nvPr/>
        </p:nvPicPr>
        <p:blipFill>
          <a:blip r:embed="rId3"/>
          <a:stretch>
            <a:fillRect/>
          </a:stretch>
        </p:blipFill>
        <p:spPr>
          <a:xfrm>
            <a:off x="6035040" y="192361"/>
            <a:ext cx="972488" cy="972488"/>
          </a:xfrm>
          <a:prstGeom prst="rect">
            <a:avLst/>
          </a:prstGeom>
        </p:spPr>
      </p:pic>
      <p:sp>
        <p:nvSpPr>
          <p:cNvPr id="6" name="TextBox 5">
            <a:extLst>
              <a:ext uri="{FF2B5EF4-FFF2-40B4-BE49-F238E27FC236}">
                <a16:creationId xmlns:a16="http://schemas.microsoft.com/office/drawing/2014/main" id="{FE776221-158F-075D-F4E4-8743C69F8076}"/>
              </a:ext>
            </a:extLst>
          </p:cNvPr>
          <p:cNvSpPr txBox="1"/>
          <p:nvPr/>
        </p:nvSpPr>
        <p:spPr>
          <a:xfrm>
            <a:off x="407866" y="551251"/>
            <a:ext cx="6383580" cy="1593257"/>
          </a:xfrm>
          <a:prstGeom prst="rect">
            <a:avLst/>
          </a:prstGeom>
          <a:noFill/>
        </p:spPr>
        <p:txBody>
          <a:bodyPr wrap="square">
            <a:spAutoFit/>
          </a:bodyPr>
          <a:lstStyle/>
          <a:p>
            <a:pPr>
              <a:lnSpc>
                <a:spcPct val="107000"/>
              </a:lnSpc>
              <a:spcAft>
                <a:spcPts val="800"/>
              </a:spcAft>
            </a:pPr>
            <a:r>
              <a:rPr lang="en-US" sz="44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JOB DESCRIPTION</a:t>
            </a:r>
          </a:p>
          <a:p>
            <a:pPr>
              <a:lnSpc>
                <a:spcPct val="107000"/>
              </a:lnSpc>
              <a:spcAft>
                <a:spcPts val="800"/>
              </a:spcAft>
            </a:pPr>
            <a:r>
              <a:rPr lang="en-US" sz="1600" b="1" noProof="0" dirty="0">
                <a:solidFill>
                  <a:srgbClr val="205D6C"/>
                </a:solidFill>
                <a:latin typeface="Arial" panose="020B0604020202020204" pitchFamily="34" charset="0"/>
                <a:ea typeface="Calibri" panose="020F0502020204030204" pitchFamily="34" charset="0"/>
                <a:cs typeface="Arial" panose="020B0604020202020204" pitchFamily="34" charset="0"/>
              </a:rPr>
              <a:t>(Continued)</a:t>
            </a:r>
            <a:endParaRPr lang="en-US" sz="16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endParaRPr>
          </a:p>
          <a:p>
            <a:pPr>
              <a:spcAft>
                <a:spcPts val="800"/>
              </a:spcAft>
            </a:pPr>
            <a:r>
              <a:rPr lang="en-US" sz="2000" noProof="0" dirty="0">
                <a:effectLst/>
                <a:latin typeface="Akkurat-Bold" panose="02000503030000020004" pitchFamily="2" charset="77"/>
                <a:ea typeface="Calibri" panose="020F0502020204030204" pitchFamily="34" charset="0"/>
                <a:cs typeface="Times New Roman" panose="02020603050405020304" pitchFamily="18" charset="0"/>
              </a:rPr>
              <a:t> </a:t>
            </a:r>
            <a:endParaRPr lang="en-US" noProof="0" dirty="0">
              <a:latin typeface="Akkurat-Bold" panose="02000503030000020004" pitchFamily="2" charset="77"/>
            </a:endParaRPr>
          </a:p>
        </p:txBody>
      </p:sp>
      <p:sp>
        <p:nvSpPr>
          <p:cNvPr id="10" name="TextBox 9">
            <a:extLst>
              <a:ext uri="{FF2B5EF4-FFF2-40B4-BE49-F238E27FC236}">
                <a16:creationId xmlns:a16="http://schemas.microsoft.com/office/drawing/2014/main" id="{B13B0373-1CCA-78C7-EB00-FE644B8F1E7A}"/>
              </a:ext>
            </a:extLst>
          </p:cNvPr>
          <p:cNvSpPr txBox="1"/>
          <p:nvPr/>
        </p:nvSpPr>
        <p:spPr>
          <a:xfrm>
            <a:off x="407866" y="1992674"/>
            <a:ext cx="6383580" cy="832023"/>
          </a:xfrm>
          <a:prstGeom prst="rect">
            <a:avLst/>
          </a:prstGeom>
          <a:noFill/>
        </p:spPr>
        <p:txBody>
          <a:bodyPr wrap="square">
            <a:spAutoFit/>
          </a:bodyPr>
          <a:lstStyle/>
          <a:p>
            <a:pPr>
              <a:lnSpc>
                <a:spcPct val="107000"/>
              </a:lnSpc>
              <a:spcAft>
                <a:spcPts val="800"/>
              </a:spcAft>
            </a:pPr>
            <a:r>
              <a:rPr lang="en-US" sz="20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WHAT YOU WILL DO</a:t>
            </a:r>
          </a:p>
          <a:p>
            <a:pPr>
              <a:spcAft>
                <a:spcPts val="800"/>
              </a:spcAft>
            </a:pPr>
            <a:r>
              <a:rPr lang="en-US" sz="2000" noProof="0" dirty="0">
                <a:effectLst/>
                <a:latin typeface="Arial" panose="020B0604020202020204" pitchFamily="34" charset="0"/>
                <a:ea typeface="Calibri" panose="020F0502020204030204" pitchFamily="34" charset="0"/>
                <a:cs typeface="Arial" panose="020B0604020202020204" pitchFamily="34" charset="0"/>
              </a:rPr>
              <a:t> </a:t>
            </a:r>
            <a:endParaRPr lang="en-US" noProof="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0CAAE7C6-9F4F-008C-EA7A-626A2C8B4BDF}"/>
              </a:ext>
            </a:extLst>
          </p:cNvPr>
          <p:cNvSpPr txBox="1"/>
          <p:nvPr/>
        </p:nvSpPr>
        <p:spPr>
          <a:xfrm>
            <a:off x="436328" y="2464796"/>
            <a:ext cx="6084956" cy="8558433"/>
          </a:xfrm>
          <a:prstGeom prst="rect">
            <a:avLst/>
          </a:prstGeom>
          <a:noFill/>
        </p:spPr>
        <p:txBody>
          <a:bodyPr wrap="square" anchor="t">
            <a:spAutoFit/>
          </a:bodyPr>
          <a:lstStyle/>
          <a:p>
            <a:pPr>
              <a:lnSpc>
                <a:spcPct val="107000"/>
              </a:lnSpc>
              <a:spcAft>
                <a:spcPts val="800"/>
              </a:spcAft>
            </a:pPr>
            <a:r>
              <a:rPr lang="en-US" sz="1400" noProof="0" dirty="0">
                <a:solidFill>
                  <a:srgbClr val="205D6C"/>
                </a:solidFill>
                <a:latin typeface="Arial" panose="020B0604020202020204" pitchFamily="34" charset="0"/>
                <a:ea typeface="Calibri" panose="020F0502020204030204" pitchFamily="34" charset="0"/>
                <a:cs typeface="Arial" panose="020B0604020202020204" pitchFamily="34" charset="0"/>
              </a:rPr>
              <a:t>Key duties</a:t>
            </a:r>
          </a:p>
          <a:p>
            <a:pPr>
              <a:lnSpc>
                <a:spcPct val="107000"/>
              </a:lnSpc>
              <a:spcAft>
                <a:spcPts val="800"/>
              </a:spcAf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This role provides day-to-day leadership of the Career Coach and Trainer team, ensuring high-quality, participant-focused delivery and achievement of agreed employment outcomes. The role is responsible for maintaining effective team performance, ensuring participants receive consistent employment support and working collaboratively with colleagues and employers to create sustainable employment opportunities.</a:t>
            </a:r>
          </a:p>
          <a:p>
            <a:pPr>
              <a:lnSpc>
                <a:spcPct val="107000"/>
              </a:lnSpc>
              <a:spcAft>
                <a:spcPts val="800"/>
              </a:spcAf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The role will ensure delivery remains responsive to participant needs, employer requirements and the agreed </a:t>
            </a:r>
            <a:r>
              <a:rPr lang="en-US" sz="1100" noProof="0" dirty="0" err="1">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programme</a:t>
            </a: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 model, while identifying and addressing risks to performance and service quality.</a:t>
            </a:r>
          </a:p>
          <a:p>
            <a:pPr>
              <a:lnSpc>
                <a:spcPct val="107000"/>
              </a:lnSpc>
              <a:spcAft>
                <a:spcPts val="800"/>
              </a:spcAft>
            </a:pPr>
            <a:r>
              <a:rPr lang="en-US" sz="1400" noProof="0" dirty="0">
                <a:solidFill>
                  <a:srgbClr val="205D6C"/>
                </a:solidFill>
                <a:latin typeface="Arial" panose="020B0604020202020204" pitchFamily="34" charset="0"/>
                <a:ea typeface="Calibri" panose="020F0502020204030204" pitchFamily="34" charset="0"/>
                <a:cs typeface="Arial" panose="020B0604020202020204" pitchFamily="34" charset="0"/>
              </a:rPr>
              <a:t>Operational responsibilities</a:t>
            </a:r>
          </a:p>
          <a:p>
            <a:pPr marL="34290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Take day-to-day accountability for team delivery against agreed KPIs, including referral engagement, assessments, action plans, appointments, applications, interviews, job starts and sustained employment.</a:t>
            </a:r>
          </a:p>
          <a:p>
            <a:pPr marL="34290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Maintain a clear, evidence-based overview of caseloads, participant progression, vacancy links, conversion rates, expected job-start dates and delivery risks, taking timely recovery action where required.</a:t>
            </a:r>
          </a:p>
          <a:p>
            <a:pPr marL="34290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Coordinate team diaries, caseload distribution, workloads and delivery locations to maintain appropriate face-to-face capacity and effective use of resources.</a:t>
            </a:r>
          </a:p>
          <a:p>
            <a:pPr marL="34290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Ensure timely contact with allocated participants and consistent delivery of the participant journey, including initial face-to-face engagement, </a:t>
            </a:r>
            <a:r>
              <a:rPr lang="en-US" sz="1100" noProof="0" dirty="0" err="1">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individualised</a:t>
            </a: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 assessment, employment preparation, job matching, employer introductions and six-month in-work support.</a:t>
            </a:r>
          </a:p>
          <a:p>
            <a:pPr marL="34290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Coordinate with the Trainer to ensure planned group and individual learning activities respond to participant needs, employer requirements and the agreed </a:t>
            </a:r>
            <a:r>
              <a:rPr lang="en-US" sz="1100" noProof="0" dirty="0" err="1">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programme</a:t>
            </a: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 design.</a:t>
            </a:r>
          </a:p>
          <a:p>
            <a:pPr marL="34290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Work closely with employer engagement colleagues to identify suitable vacancies, strengthen job matching and applications, secure interview opportunities and convert employer interest into employment outcomes.</a:t>
            </a:r>
          </a:p>
          <a:p>
            <a:pPr marL="34290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Oversee timely interventions for participants who disengage, experience complex barriers or encounter placement breakdown, including re-engagement, specialist support and alternative job matching.</a:t>
            </a:r>
          </a:p>
          <a:p>
            <a:pPr marL="34290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Maintain a small, active participant caseload, delivering high-quality assessment, </a:t>
            </a:r>
            <a:r>
              <a:rPr lang="en-US" sz="1100" noProof="0" dirty="0" err="1">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personalised</a:t>
            </a: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 action planning, IAG, employment preparation, job matching and in-work support, while ensuring leadership and service continuity remain the primary responsibilities of the role.</a:t>
            </a:r>
          </a:p>
          <a:p>
            <a:pPr marL="34290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Ensure complete, accurate and timely recording of participant activity and outcomes within approved case management systems, including contacts, interventions, employer and vacancy links, applications, interviews and supporting evidence.</a:t>
            </a:r>
          </a:p>
          <a:p>
            <a:pPr marL="34290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Carry out regular case-file, data-quality and compliance checks, ensuring corrective actions are completed and the team remains prepared for contractual assurance and audit activity.</a:t>
            </a:r>
          </a:p>
          <a:p>
            <a:pPr marL="342900" indent="-342900">
              <a:lnSpc>
                <a:spcPct val="107000"/>
              </a:lnSpc>
              <a:buFont typeface="Calibri" panose="020F0502020204030204" pitchFamily="34" charset="0"/>
              <a:buChar char="-"/>
              <a:tabLst>
                <a:tab pos="937260" algn="l"/>
              </a:tabLst>
            </a:pPr>
            <a:endPar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tabLst>
                <a:tab pos="937260" algn="l"/>
              </a:tabLst>
            </a:pPr>
            <a:endPar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buFont typeface="Calibri" panose="020F0502020204030204" pitchFamily="34" charset="0"/>
              <a:buChar char="-"/>
              <a:tabLst>
                <a:tab pos="937260" algn="l"/>
              </a:tabLst>
            </a:pPr>
            <a:endPar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tabLst>
                <a:tab pos="937260" algn="l"/>
              </a:tabLst>
            </a:pPr>
            <a:endPar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71DA4BC0-1180-3CA2-8ECD-9036931D0319}"/>
              </a:ext>
            </a:extLst>
          </p:cNvPr>
          <p:cNvSpPr txBox="1"/>
          <p:nvPr/>
        </p:nvSpPr>
        <p:spPr>
          <a:xfrm>
            <a:off x="-6492823" y="2544177"/>
            <a:ext cx="6084956" cy="5603457"/>
          </a:xfrm>
          <a:prstGeom prst="rect">
            <a:avLst/>
          </a:prstGeom>
          <a:noFill/>
        </p:spPr>
        <p:txBody>
          <a:bodyPr wrap="square">
            <a:spAutoFit/>
          </a:bodyPr>
          <a:lstStyle/>
          <a:p>
            <a:pPr>
              <a:lnSpc>
                <a:spcPct val="107000"/>
              </a:lnSpc>
              <a:spcAft>
                <a:spcPts val="800"/>
              </a:spcAft>
            </a:pPr>
            <a:r>
              <a:rPr lang="en-US" sz="14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Key duties</a:t>
            </a:r>
          </a:p>
          <a:p>
            <a:pPr>
              <a:lnSpc>
                <a:spcPct val="107000"/>
              </a:lnSpc>
              <a:spcAft>
                <a:spcPts val="800"/>
              </a:spcAf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Written role overview here. Include information on   :</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Purpose of the role / big picture</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Provide a short overview of why the role exists.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Explain how it contributes to the team, service, or </a:t>
            </a:r>
            <a:r>
              <a:rPr lang="en-US" sz="1100" noProof="0" dirty="0" err="1">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organisation</a:t>
            </a: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a:t>
            </a:r>
          </a:p>
          <a:p>
            <a:pPr marL="342900" lvl="0" indent="-342900">
              <a:lnSpc>
                <a:spcPct val="107000"/>
              </a:lnSpc>
              <a:spcAft>
                <a:spcPts val="800"/>
              </a:spcAft>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Keep this clear and engaging — it should “sell” the role’s impact.</a:t>
            </a:r>
            <a:endPar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4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Operational responsibilities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Practical / process accountabilities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Note responsibilities for systems, processes, compliance, or resources.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Include any financial, administrative, or reporting duties.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Highlight any regulatory or safeguarding obligations linked to the role.</a:t>
            </a:r>
          </a:p>
          <a:p>
            <a:pPr marL="342900" lvl="0" indent="-342900">
              <a:lnSpc>
                <a:spcPct val="107000"/>
              </a:lnSpc>
              <a:buFont typeface="Calibri" panose="020F0502020204030204" pitchFamily="34" charset="0"/>
              <a:buChar char="-"/>
              <a:tabLst>
                <a:tab pos="937260" algn="l"/>
              </a:tabLst>
            </a:pPr>
            <a:endPar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4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People responsibilities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Leadership / teamwork elements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Clarify if the role manages staff directly (line management, supervision, coaching).</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Note responsibility for developing others or building team culture.</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If no direct reports, focus on how the role collaborates with and influences others.</a:t>
            </a:r>
          </a:p>
          <a:p>
            <a:pPr marL="342900" lvl="0" indent="-342900">
              <a:lnSpc>
                <a:spcPct val="107000"/>
              </a:lnSpc>
              <a:buFont typeface="Calibri" panose="020F0502020204030204" pitchFamily="34" charset="0"/>
              <a:buChar char="-"/>
              <a:tabLst>
                <a:tab pos="937260" algn="l"/>
              </a:tabLst>
            </a:pPr>
            <a:endPar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4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Individual responsibilities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Professional standards / expectations for all staff</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Include </a:t>
            </a:r>
            <a:r>
              <a:rPr lang="en-US" sz="1100" noProof="0" dirty="0" err="1">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behaviours</a:t>
            </a: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 that everyone is accountable for (e.g., upholding </a:t>
            </a:r>
            <a:r>
              <a:rPr lang="en-US" sz="1100" noProof="0" dirty="0" err="1">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organisational</a:t>
            </a: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 values, safeguarding, equality &amp; diversity, health &amp; safety).</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Note requirements for confidentiality, data protection, and ethical conduct.</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Reinforce self-development and commitment to continuous learning.</a:t>
            </a:r>
          </a:p>
          <a:p>
            <a:pPr lvl="0">
              <a:lnSpc>
                <a:spcPct val="107000"/>
              </a:lnSpc>
              <a:tabLst>
                <a:tab pos="937260" algn="l"/>
              </a:tabLst>
            </a:pPr>
            <a:endPar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800"/>
              </a:spcAft>
              <a:tabLst>
                <a:tab pos="937260" algn="l"/>
              </a:tabLst>
            </a:pPr>
            <a:endPar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30411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1AFAB-4728-DBF4-462E-FA5DB2F151C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37291C0-45B6-37A2-507A-E4B369E2B4B4}"/>
              </a:ext>
            </a:extLst>
          </p:cNvPr>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5" name="Picture 4" descr="A white text on a black background&#10;&#10;AI-generated content may be incorrect.">
            <a:extLst>
              <a:ext uri="{FF2B5EF4-FFF2-40B4-BE49-F238E27FC236}">
                <a16:creationId xmlns:a16="http://schemas.microsoft.com/office/drawing/2014/main" id="{7E3FB906-46A4-9FB5-99C2-184179EE89C5}"/>
              </a:ext>
            </a:extLst>
          </p:cNvPr>
          <p:cNvPicPr>
            <a:picLocks noChangeAspect="1"/>
          </p:cNvPicPr>
          <p:nvPr/>
        </p:nvPicPr>
        <p:blipFill>
          <a:blip r:embed="rId3"/>
          <a:stretch>
            <a:fillRect/>
          </a:stretch>
        </p:blipFill>
        <p:spPr>
          <a:xfrm>
            <a:off x="6035040" y="192361"/>
            <a:ext cx="972488" cy="972488"/>
          </a:xfrm>
          <a:prstGeom prst="rect">
            <a:avLst/>
          </a:prstGeom>
        </p:spPr>
      </p:pic>
      <p:sp>
        <p:nvSpPr>
          <p:cNvPr id="6" name="TextBox 5">
            <a:extLst>
              <a:ext uri="{FF2B5EF4-FFF2-40B4-BE49-F238E27FC236}">
                <a16:creationId xmlns:a16="http://schemas.microsoft.com/office/drawing/2014/main" id="{3B195738-51CC-75F5-A735-7E407F5831C5}"/>
              </a:ext>
            </a:extLst>
          </p:cNvPr>
          <p:cNvSpPr txBox="1"/>
          <p:nvPr/>
        </p:nvSpPr>
        <p:spPr>
          <a:xfrm>
            <a:off x="407866" y="551251"/>
            <a:ext cx="6383580" cy="1593257"/>
          </a:xfrm>
          <a:prstGeom prst="rect">
            <a:avLst/>
          </a:prstGeom>
          <a:noFill/>
        </p:spPr>
        <p:txBody>
          <a:bodyPr wrap="square">
            <a:spAutoFit/>
          </a:bodyPr>
          <a:lstStyle/>
          <a:p>
            <a:pPr>
              <a:lnSpc>
                <a:spcPct val="107000"/>
              </a:lnSpc>
              <a:spcAft>
                <a:spcPts val="800"/>
              </a:spcAft>
            </a:pPr>
            <a:r>
              <a:rPr lang="en-US" sz="44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JOB DESCRIPTION</a:t>
            </a:r>
          </a:p>
          <a:p>
            <a:pPr>
              <a:lnSpc>
                <a:spcPct val="107000"/>
              </a:lnSpc>
              <a:spcAft>
                <a:spcPts val="800"/>
              </a:spcAft>
            </a:pPr>
            <a:r>
              <a:rPr lang="en-US" sz="1600" b="1" noProof="0" dirty="0">
                <a:solidFill>
                  <a:srgbClr val="205D6C"/>
                </a:solidFill>
                <a:latin typeface="Arial" panose="020B0604020202020204" pitchFamily="34" charset="0"/>
                <a:ea typeface="Calibri" panose="020F0502020204030204" pitchFamily="34" charset="0"/>
                <a:cs typeface="Arial" panose="020B0604020202020204" pitchFamily="34" charset="0"/>
              </a:rPr>
              <a:t>(Continued)</a:t>
            </a:r>
            <a:endParaRPr lang="en-US" sz="16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endParaRPr>
          </a:p>
          <a:p>
            <a:pPr>
              <a:spcAft>
                <a:spcPts val="800"/>
              </a:spcAft>
            </a:pPr>
            <a:r>
              <a:rPr lang="en-US" sz="2000" noProof="0" dirty="0">
                <a:effectLst/>
                <a:latin typeface="Akkurat-Bold" panose="02000503030000020004" pitchFamily="2" charset="77"/>
                <a:ea typeface="Calibri" panose="020F0502020204030204" pitchFamily="34" charset="0"/>
                <a:cs typeface="Times New Roman" panose="02020603050405020304" pitchFamily="18" charset="0"/>
              </a:rPr>
              <a:t> </a:t>
            </a:r>
            <a:endParaRPr lang="en-US" noProof="0" dirty="0">
              <a:latin typeface="Akkurat-Bold" panose="02000503030000020004" pitchFamily="2" charset="77"/>
            </a:endParaRPr>
          </a:p>
        </p:txBody>
      </p:sp>
      <p:sp>
        <p:nvSpPr>
          <p:cNvPr id="10" name="TextBox 9">
            <a:extLst>
              <a:ext uri="{FF2B5EF4-FFF2-40B4-BE49-F238E27FC236}">
                <a16:creationId xmlns:a16="http://schemas.microsoft.com/office/drawing/2014/main" id="{746CFC3A-FF8F-717A-8AA4-77A89C837171}"/>
              </a:ext>
            </a:extLst>
          </p:cNvPr>
          <p:cNvSpPr txBox="1"/>
          <p:nvPr/>
        </p:nvSpPr>
        <p:spPr>
          <a:xfrm>
            <a:off x="407866" y="1992674"/>
            <a:ext cx="6383580" cy="832023"/>
          </a:xfrm>
          <a:prstGeom prst="rect">
            <a:avLst/>
          </a:prstGeom>
          <a:noFill/>
        </p:spPr>
        <p:txBody>
          <a:bodyPr wrap="square">
            <a:spAutoFit/>
          </a:bodyPr>
          <a:lstStyle/>
          <a:p>
            <a:pPr>
              <a:lnSpc>
                <a:spcPct val="107000"/>
              </a:lnSpc>
              <a:spcAft>
                <a:spcPts val="800"/>
              </a:spcAft>
            </a:pPr>
            <a:r>
              <a:rPr lang="en-US" sz="20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WHAT YOU WILL DO</a:t>
            </a:r>
          </a:p>
          <a:p>
            <a:pPr>
              <a:spcAft>
                <a:spcPts val="800"/>
              </a:spcAft>
            </a:pPr>
            <a:r>
              <a:rPr lang="en-US" sz="2000" noProof="0" dirty="0">
                <a:effectLst/>
                <a:latin typeface="Arial" panose="020B0604020202020204" pitchFamily="34" charset="0"/>
                <a:ea typeface="Calibri" panose="020F0502020204030204" pitchFamily="34" charset="0"/>
                <a:cs typeface="Arial" panose="020B0604020202020204" pitchFamily="34" charset="0"/>
              </a:rPr>
              <a:t> </a:t>
            </a:r>
            <a:endParaRPr lang="en-US" noProof="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304672E3-0D32-6023-CC28-48EAA86E1F53}"/>
              </a:ext>
            </a:extLst>
          </p:cNvPr>
          <p:cNvSpPr txBox="1"/>
          <p:nvPr/>
        </p:nvSpPr>
        <p:spPr>
          <a:xfrm>
            <a:off x="557178" y="2473491"/>
            <a:ext cx="6084956" cy="7232364"/>
          </a:xfrm>
          <a:prstGeom prst="rect">
            <a:avLst/>
          </a:prstGeom>
          <a:noFill/>
        </p:spPr>
        <p:txBody>
          <a:bodyPr wrap="square" anchor="t">
            <a:spAutoFit/>
          </a:bodyPr>
          <a:lstStyle/>
          <a:p>
            <a:pPr marL="342900" indent="-342900">
              <a:lnSpc>
                <a:spcPct val="107000"/>
              </a:lnSpc>
              <a:spcAft>
                <a:spcPts val="800"/>
              </a:spcAft>
              <a:buFont typeface="Calibri" panose="020F0502020204030204" pitchFamily="34" charset="0"/>
              <a:buChar char="-"/>
              <a:tabLst>
                <a:tab pos="937260" algn="l"/>
              </a:tabLst>
            </a:pPr>
            <a:r>
              <a:rPr lang="en-US" sz="110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Provide accurate team-level performance reporting and realistic forecasts to the Senior Operations Manager, highlighting trends, risks, gaps in participant and vacancy pipelines and areas requiring additional support or action.</a:t>
            </a:r>
          </a:p>
          <a:p>
            <a:pPr marL="342900" indent="-342900">
              <a:lnSpc>
                <a:spcPct val="107000"/>
              </a:lnSpc>
              <a:spcAft>
                <a:spcPts val="800"/>
              </a:spcAft>
              <a:buFont typeface="Calibri" panose="020F0502020204030204" pitchFamily="34" charset="0"/>
              <a:buChar char="-"/>
              <a:tabLst>
                <a:tab pos="937260" algn="l"/>
              </a:tabLst>
            </a:pPr>
            <a:r>
              <a:rPr lang="en-US" sz="110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Ensure consistently high-quality face-to-face delivery across Catch22 offices, </a:t>
            </a:r>
            <a:r>
              <a:rPr lang="en-US" sz="1100" dirty="0" err="1">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Jobcentres</a:t>
            </a:r>
            <a:r>
              <a:rPr lang="en-US" sz="110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 partner, community and outreach settings, with remote support used where appropriate to participant needs.</a:t>
            </a:r>
          </a:p>
          <a:p>
            <a:pPr marL="342900" indent="-342900">
              <a:lnSpc>
                <a:spcPct val="107000"/>
              </a:lnSpc>
              <a:spcAft>
                <a:spcPts val="800"/>
              </a:spcAft>
              <a:buFont typeface="Calibri" panose="020F0502020204030204" pitchFamily="34" charset="0"/>
              <a:buChar char="-"/>
              <a:tabLst>
                <a:tab pos="937260" algn="l"/>
              </a:tabLst>
            </a:pPr>
            <a:r>
              <a:rPr lang="en-US" sz="110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Build and maintain effective operational relationships with </a:t>
            </a:r>
            <a:r>
              <a:rPr lang="en-US" sz="1100" dirty="0" err="1">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Jobcentre</a:t>
            </a:r>
            <a:r>
              <a:rPr lang="en-US" sz="110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 Plus, referral partners, employers, training providers, community </a:t>
            </a:r>
            <a:r>
              <a:rPr lang="en-US" sz="1100" dirty="0" err="1">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organisations</a:t>
            </a:r>
            <a:r>
              <a:rPr lang="en-US" sz="110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 and internal specialist colleagues to support participant engagement, progression and sustainable employment outcomes.</a:t>
            </a:r>
          </a:p>
          <a:p>
            <a:pPr marL="342900" indent="-342900">
              <a:lnSpc>
                <a:spcPct val="107000"/>
              </a:lnSpc>
              <a:spcAft>
                <a:spcPts val="800"/>
              </a:spcAft>
              <a:buFont typeface="Calibri" panose="020F0502020204030204" pitchFamily="34" charset="0"/>
              <a:buChar char="-"/>
              <a:tabLst>
                <a:tab pos="937260" algn="l"/>
              </a:tabLst>
            </a:pPr>
            <a:r>
              <a:rPr lang="en-US" sz="110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Identify and implement practical service improvements across participant engagement, coaching, training, employer matching, delivery efficiency and sustained employment, sharing learning and good practice across the service.</a:t>
            </a:r>
          </a:p>
          <a:p>
            <a:pPr marL="342900" indent="-342900">
              <a:lnSpc>
                <a:spcPct val="107000"/>
              </a:lnSpc>
              <a:spcAft>
                <a:spcPts val="800"/>
              </a:spcAft>
              <a:buFont typeface="Calibri" panose="020F0502020204030204" pitchFamily="34" charset="0"/>
              <a:buChar char="-"/>
              <a:tabLst>
                <a:tab pos="937260" algn="l"/>
              </a:tabLst>
            </a:pPr>
            <a:r>
              <a:rPr lang="en-US" sz="110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Contribute to service </a:t>
            </a:r>
            <a:r>
              <a:rPr lang="en-US" sz="1100" dirty="0" err="1">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mobilisation</a:t>
            </a:r>
            <a:r>
              <a:rPr lang="en-US" sz="110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 staff training and the implementation of agreed </a:t>
            </a:r>
            <a:r>
              <a:rPr lang="en-US" sz="1100" dirty="0" err="1">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programme</a:t>
            </a:r>
            <a:r>
              <a:rPr lang="en-US" sz="110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 or delivery changes, supporting effective and consistent delivery as </a:t>
            </a:r>
            <a:r>
              <a:rPr lang="en-US" sz="1100" dirty="0" err="1">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programme</a:t>
            </a:r>
            <a:r>
              <a:rPr lang="en-US" sz="110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 requirements develop</a:t>
            </a:r>
          </a:p>
          <a:p>
            <a:pPr marL="342900" indent="-342900">
              <a:lnSpc>
                <a:spcPct val="107000"/>
              </a:lnSpc>
              <a:spcAft>
                <a:spcPts val="800"/>
              </a:spcAft>
              <a:buFont typeface="Calibri" panose="020F0502020204030204" pitchFamily="34" charset="0"/>
              <a:buChar char="-"/>
              <a:tabLst>
                <a:tab pos="937260" algn="l"/>
              </a:tabLst>
            </a:pPr>
            <a:endParaRPr lang="en-US" sz="110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400" noProof="0" dirty="0">
                <a:solidFill>
                  <a:srgbClr val="205D6C"/>
                </a:solidFill>
                <a:latin typeface="Arial" panose="020B0604020202020204" pitchFamily="34" charset="0"/>
                <a:ea typeface="Calibri" panose="020F0502020204030204" pitchFamily="34" charset="0"/>
                <a:cs typeface="Arial" panose="020B0604020202020204" pitchFamily="34" charset="0"/>
              </a:rPr>
              <a:t>People responsibilities</a:t>
            </a:r>
          </a:p>
          <a:p>
            <a:pPr marL="34290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Provide effective day-to-day line management, supervision, coaching and development for six to eight Career Coaches and one Trainer, setting clear expectations and accountability.</a:t>
            </a:r>
          </a:p>
          <a:p>
            <a:pPr marL="34290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Hold regular structured one-to-ones, team meetings, case reviews and performance discussions, </a:t>
            </a:r>
            <a:r>
              <a:rPr lang="en-US" sz="1100" noProof="0" dirty="0" err="1">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recognising</a:t>
            </a: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 good practice and taking timely, documented action where performance improvement is required.</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Observe and quality-assure face-to-face coaching, Information, Advice and Guidance (IAG), training and participant interactions, providing constructive feedback and targeted development.</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Support the recruitment, induction, probation, wellbeing and development of team members in line with Catch22 policies and agreed management responsibilities.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Plan and coordinate annual leave, sickness and vacancy cover to maintain continuity of essential appointments, participant relationships and six-month in-work support, escalating significant capacity risks where required.</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Promote a positive, supportive and accountable team culture that encourages collaboration, continuous improvement and high-quality participant outcomes.</a:t>
            </a:r>
          </a:p>
          <a:p>
            <a:pPr>
              <a:lnSpc>
                <a:spcPct val="107000"/>
              </a:lnSpc>
              <a:spcAft>
                <a:spcPts val="800"/>
              </a:spcAft>
            </a:pPr>
            <a:endParaRPr lang="en-US" sz="1400" noProof="0" dirty="0">
              <a:solidFill>
                <a:srgbClr val="205D6C"/>
              </a:solidFill>
              <a:latin typeface="Arial" panose="020B060402020202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DC3B8FDF-C831-7AE3-1F91-467641BEF08B}"/>
              </a:ext>
            </a:extLst>
          </p:cNvPr>
          <p:cNvSpPr txBox="1"/>
          <p:nvPr/>
        </p:nvSpPr>
        <p:spPr>
          <a:xfrm>
            <a:off x="-6492823" y="2544177"/>
            <a:ext cx="6084956" cy="5603457"/>
          </a:xfrm>
          <a:prstGeom prst="rect">
            <a:avLst/>
          </a:prstGeom>
          <a:noFill/>
        </p:spPr>
        <p:txBody>
          <a:bodyPr wrap="square">
            <a:spAutoFit/>
          </a:bodyPr>
          <a:lstStyle/>
          <a:p>
            <a:pPr>
              <a:lnSpc>
                <a:spcPct val="107000"/>
              </a:lnSpc>
              <a:spcAft>
                <a:spcPts val="800"/>
              </a:spcAft>
            </a:pPr>
            <a:r>
              <a:rPr lang="en-US" sz="14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Key duties</a:t>
            </a:r>
          </a:p>
          <a:p>
            <a:pPr>
              <a:lnSpc>
                <a:spcPct val="107000"/>
              </a:lnSpc>
              <a:spcAft>
                <a:spcPts val="800"/>
              </a:spcAf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Written role overview here. Include information on   :</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Purpose of the role / big picture</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Provide a short overview of why the role exists.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Explain how it contributes to the team, service, or </a:t>
            </a:r>
            <a:r>
              <a:rPr lang="en-US" sz="1100" noProof="0" dirty="0" err="1">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organisation</a:t>
            </a: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a:t>
            </a:r>
          </a:p>
          <a:p>
            <a:pPr marL="342900" lvl="0" indent="-342900">
              <a:lnSpc>
                <a:spcPct val="107000"/>
              </a:lnSpc>
              <a:spcAft>
                <a:spcPts val="800"/>
              </a:spcAft>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Keep this clear and engaging — it should “sell” the role’s impact.</a:t>
            </a:r>
            <a:endPar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4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Operational responsibilities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Practical / process accountabilities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Note responsibilities for systems, processes, compliance, or resources.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Include any financial, administrative, or reporting duties.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Highlight any regulatory or safeguarding obligations linked to the role.</a:t>
            </a:r>
          </a:p>
          <a:p>
            <a:pPr marL="342900" lvl="0" indent="-342900">
              <a:lnSpc>
                <a:spcPct val="107000"/>
              </a:lnSpc>
              <a:buFont typeface="Calibri" panose="020F0502020204030204" pitchFamily="34" charset="0"/>
              <a:buChar char="-"/>
              <a:tabLst>
                <a:tab pos="937260" algn="l"/>
              </a:tabLst>
            </a:pPr>
            <a:endPar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4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People responsibilities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Leadership / teamwork elements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Clarify if the role manages staff directly (line management, supervision, coaching).</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Note responsibility for developing others or building team culture.</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If no direct reports, focus on how the role collaborates with and influences others.</a:t>
            </a:r>
          </a:p>
          <a:p>
            <a:pPr marL="342900" lvl="0" indent="-342900">
              <a:lnSpc>
                <a:spcPct val="107000"/>
              </a:lnSpc>
              <a:buFont typeface="Calibri" panose="020F0502020204030204" pitchFamily="34" charset="0"/>
              <a:buChar char="-"/>
              <a:tabLst>
                <a:tab pos="937260" algn="l"/>
              </a:tabLst>
            </a:pPr>
            <a:endPar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4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Individual responsibilities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Professional standards / expectations for all staff</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Include </a:t>
            </a:r>
            <a:r>
              <a:rPr lang="en-US" sz="1100" noProof="0" dirty="0" err="1">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behaviours</a:t>
            </a: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 that everyone is accountable for (e.g., upholding </a:t>
            </a:r>
            <a:r>
              <a:rPr lang="en-US" sz="1100" noProof="0" dirty="0" err="1">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organisational</a:t>
            </a: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 values, safeguarding, equality &amp; diversity, health &amp; safety).</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Note requirements for confidentiality, data protection, and ethical conduct.</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Reinforce self-development and commitment to continuous learning.</a:t>
            </a:r>
          </a:p>
          <a:p>
            <a:pPr lvl="0">
              <a:lnSpc>
                <a:spcPct val="107000"/>
              </a:lnSpc>
              <a:tabLst>
                <a:tab pos="937260" algn="l"/>
              </a:tabLst>
            </a:pPr>
            <a:endPar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800"/>
              </a:spcAft>
              <a:tabLst>
                <a:tab pos="937260" algn="l"/>
              </a:tabLst>
            </a:pPr>
            <a:endPar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49104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B59C4-0B6B-007C-8A15-DEAF04D2CA7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E0E4707-FFD9-B234-267B-43275629F868}"/>
              </a:ext>
            </a:extLst>
          </p:cNvPr>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5" name="Picture 4" descr="A white text on a black background&#10;&#10;AI-generated content may be incorrect.">
            <a:extLst>
              <a:ext uri="{FF2B5EF4-FFF2-40B4-BE49-F238E27FC236}">
                <a16:creationId xmlns:a16="http://schemas.microsoft.com/office/drawing/2014/main" id="{71CEB904-817D-0C87-44A9-EC6FE3537D42}"/>
              </a:ext>
            </a:extLst>
          </p:cNvPr>
          <p:cNvPicPr>
            <a:picLocks noChangeAspect="1"/>
          </p:cNvPicPr>
          <p:nvPr/>
        </p:nvPicPr>
        <p:blipFill>
          <a:blip r:embed="rId3"/>
          <a:stretch>
            <a:fillRect/>
          </a:stretch>
        </p:blipFill>
        <p:spPr>
          <a:xfrm>
            <a:off x="6035040" y="192361"/>
            <a:ext cx="972488" cy="972488"/>
          </a:xfrm>
          <a:prstGeom prst="rect">
            <a:avLst/>
          </a:prstGeom>
        </p:spPr>
      </p:pic>
      <p:sp>
        <p:nvSpPr>
          <p:cNvPr id="6" name="TextBox 5">
            <a:extLst>
              <a:ext uri="{FF2B5EF4-FFF2-40B4-BE49-F238E27FC236}">
                <a16:creationId xmlns:a16="http://schemas.microsoft.com/office/drawing/2014/main" id="{49050670-3B7F-AC49-8F0D-0EAF6297FF47}"/>
              </a:ext>
            </a:extLst>
          </p:cNvPr>
          <p:cNvSpPr txBox="1"/>
          <p:nvPr/>
        </p:nvSpPr>
        <p:spPr>
          <a:xfrm>
            <a:off x="407866" y="551251"/>
            <a:ext cx="6383580" cy="1593257"/>
          </a:xfrm>
          <a:prstGeom prst="rect">
            <a:avLst/>
          </a:prstGeom>
          <a:noFill/>
        </p:spPr>
        <p:txBody>
          <a:bodyPr wrap="square">
            <a:spAutoFit/>
          </a:bodyPr>
          <a:lstStyle/>
          <a:p>
            <a:pPr>
              <a:lnSpc>
                <a:spcPct val="107000"/>
              </a:lnSpc>
              <a:spcAft>
                <a:spcPts val="800"/>
              </a:spcAft>
            </a:pPr>
            <a:r>
              <a:rPr lang="en-US" sz="44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JOB DESCRIPTION</a:t>
            </a:r>
          </a:p>
          <a:p>
            <a:pPr>
              <a:lnSpc>
                <a:spcPct val="107000"/>
              </a:lnSpc>
              <a:spcAft>
                <a:spcPts val="800"/>
              </a:spcAft>
            </a:pPr>
            <a:r>
              <a:rPr lang="en-US" sz="1600" b="1" noProof="0" dirty="0">
                <a:solidFill>
                  <a:srgbClr val="205D6C"/>
                </a:solidFill>
                <a:latin typeface="Arial" panose="020B0604020202020204" pitchFamily="34" charset="0"/>
                <a:ea typeface="Calibri" panose="020F0502020204030204" pitchFamily="34" charset="0"/>
                <a:cs typeface="Arial" panose="020B0604020202020204" pitchFamily="34" charset="0"/>
              </a:rPr>
              <a:t>(Continued)</a:t>
            </a:r>
            <a:endParaRPr lang="en-US" sz="16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endParaRPr>
          </a:p>
          <a:p>
            <a:pPr>
              <a:spcAft>
                <a:spcPts val="800"/>
              </a:spcAft>
            </a:pPr>
            <a:r>
              <a:rPr lang="en-US" sz="2000" noProof="0" dirty="0">
                <a:effectLst/>
                <a:latin typeface="Akkurat-Bold" panose="02000503030000020004" pitchFamily="2" charset="77"/>
                <a:ea typeface="Calibri" panose="020F0502020204030204" pitchFamily="34" charset="0"/>
                <a:cs typeface="Times New Roman" panose="02020603050405020304" pitchFamily="18" charset="0"/>
              </a:rPr>
              <a:t> </a:t>
            </a:r>
            <a:endParaRPr lang="en-US" noProof="0" dirty="0">
              <a:latin typeface="Akkurat-Bold" panose="02000503030000020004" pitchFamily="2" charset="77"/>
            </a:endParaRPr>
          </a:p>
        </p:txBody>
      </p:sp>
      <p:sp>
        <p:nvSpPr>
          <p:cNvPr id="10" name="TextBox 9">
            <a:extLst>
              <a:ext uri="{FF2B5EF4-FFF2-40B4-BE49-F238E27FC236}">
                <a16:creationId xmlns:a16="http://schemas.microsoft.com/office/drawing/2014/main" id="{83047242-C4A5-8FAD-760E-352E8D036B30}"/>
              </a:ext>
            </a:extLst>
          </p:cNvPr>
          <p:cNvSpPr txBox="1"/>
          <p:nvPr/>
        </p:nvSpPr>
        <p:spPr>
          <a:xfrm>
            <a:off x="407866" y="1992674"/>
            <a:ext cx="6383580" cy="832023"/>
          </a:xfrm>
          <a:prstGeom prst="rect">
            <a:avLst/>
          </a:prstGeom>
          <a:noFill/>
        </p:spPr>
        <p:txBody>
          <a:bodyPr wrap="square">
            <a:spAutoFit/>
          </a:bodyPr>
          <a:lstStyle/>
          <a:p>
            <a:pPr>
              <a:lnSpc>
                <a:spcPct val="107000"/>
              </a:lnSpc>
              <a:spcAft>
                <a:spcPts val="800"/>
              </a:spcAft>
            </a:pPr>
            <a:r>
              <a:rPr lang="en-US" sz="20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WHAT YOU WILL DO</a:t>
            </a:r>
          </a:p>
          <a:p>
            <a:pPr>
              <a:spcAft>
                <a:spcPts val="800"/>
              </a:spcAft>
            </a:pPr>
            <a:r>
              <a:rPr lang="en-US" sz="2000" noProof="0" dirty="0">
                <a:effectLst/>
                <a:latin typeface="Arial" panose="020B0604020202020204" pitchFamily="34" charset="0"/>
                <a:ea typeface="Calibri" panose="020F0502020204030204" pitchFamily="34" charset="0"/>
                <a:cs typeface="Arial" panose="020B0604020202020204" pitchFamily="34" charset="0"/>
              </a:rPr>
              <a:t> </a:t>
            </a:r>
            <a:endParaRPr lang="en-US" noProof="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B74EB1AE-4647-0F7D-5F69-E84605D7B56E}"/>
              </a:ext>
            </a:extLst>
          </p:cNvPr>
          <p:cNvSpPr txBox="1"/>
          <p:nvPr/>
        </p:nvSpPr>
        <p:spPr>
          <a:xfrm>
            <a:off x="557178" y="2473491"/>
            <a:ext cx="6084956" cy="2948243"/>
          </a:xfrm>
          <a:prstGeom prst="rect">
            <a:avLst/>
          </a:prstGeom>
          <a:noFill/>
        </p:spPr>
        <p:txBody>
          <a:bodyPr wrap="square" anchor="t">
            <a:spAutoFit/>
          </a:bodyPr>
          <a:lstStyle/>
          <a:p>
            <a:pPr>
              <a:lnSpc>
                <a:spcPct val="107000"/>
              </a:lnSpc>
              <a:spcAft>
                <a:spcPts val="800"/>
              </a:spcAft>
            </a:pPr>
            <a:r>
              <a:rPr lang="en-US" sz="1400" noProof="0" dirty="0">
                <a:solidFill>
                  <a:srgbClr val="205D6C"/>
                </a:solidFill>
                <a:latin typeface="Arial" panose="020B0604020202020204" pitchFamily="34" charset="0"/>
                <a:ea typeface="Calibri" panose="020F0502020204030204" pitchFamily="34" charset="0"/>
                <a:cs typeface="Arial" panose="020B0604020202020204" pitchFamily="34" charset="0"/>
              </a:rPr>
              <a:t>Individual responsibilities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Demonstrate Catch22's values and expected standards of professional conduct in all aspects of the role.</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Maintain appropriate confidentiality and ensure personal and </a:t>
            </a:r>
            <a:r>
              <a:rPr lang="en-US" sz="1100" noProof="0" dirty="0" err="1">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organisational</a:t>
            </a: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 information is managed securely and in line with data protection requirements.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Take responsibility for safeguarding and promoting the welfare of participants, following Catch22 safeguarding policies and procedures.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Promote equality, diversity and inclusion and ensure services are delivered fairly and without discrimination.</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Take reasonable care of personal health and safety and that of colleagues, participants and others affected by the role.</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Maintain professional knowledge and skills through continuous learning, reflective practice and participation in relevant training and development.</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Work flexibly and collaboratively to support the wider service and undertake other reasonable duties appropriate to the level and nature of the role.</a:t>
            </a:r>
          </a:p>
        </p:txBody>
      </p:sp>
      <p:sp>
        <p:nvSpPr>
          <p:cNvPr id="2" name="TextBox 1">
            <a:extLst>
              <a:ext uri="{FF2B5EF4-FFF2-40B4-BE49-F238E27FC236}">
                <a16:creationId xmlns:a16="http://schemas.microsoft.com/office/drawing/2014/main" id="{A4CD3902-0CB4-F991-18FA-2C0D412DCE4B}"/>
              </a:ext>
            </a:extLst>
          </p:cNvPr>
          <p:cNvSpPr txBox="1"/>
          <p:nvPr/>
        </p:nvSpPr>
        <p:spPr>
          <a:xfrm>
            <a:off x="-6492823" y="2544177"/>
            <a:ext cx="6084956" cy="5603457"/>
          </a:xfrm>
          <a:prstGeom prst="rect">
            <a:avLst/>
          </a:prstGeom>
          <a:noFill/>
        </p:spPr>
        <p:txBody>
          <a:bodyPr wrap="square">
            <a:spAutoFit/>
          </a:bodyPr>
          <a:lstStyle/>
          <a:p>
            <a:pPr>
              <a:lnSpc>
                <a:spcPct val="107000"/>
              </a:lnSpc>
              <a:spcAft>
                <a:spcPts val="800"/>
              </a:spcAft>
            </a:pPr>
            <a:r>
              <a:rPr lang="en-US" sz="14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Key duties</a:t>
            </a:r>
          </a:p>
          <a:p>
            <a:pPr>
              <a:lnSpc>
                <a:spcPct val="107000"/>
              </a:lnSpc>
              <a:spcAft>
                <a:spcPts val="800"/>
              </a:spcAf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Written role overview here. Include information on   :</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Purpose of the role / big picture</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Provide a short overview of why the role exists.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Explain how it contributes to the team, service, or </a:t>
            </a:r>
            <a:r>
              <a:rPr lang="en-US" sz="1100" noProof="0" dirty="0" err="1">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organisation</a:t>
            </a: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a:t>
            </a:r>
          </a:p>
          <a:p>
            <a:pPr marL="342900" lvl="0" indent="-342900">
              <a:lnSpc>
                <a:spcPct val="107000"/>
              </a:lnSpc>
              <a:spcAft>
                <a:spcPts val="800"/>
              </a:spcAft>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Keep this clear and engaging — it should “sell” the role’s impact.</a:t>
            </a:r>
            <a:endPar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4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Operational responsibilities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Practical / process accountabilities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Note responsibilities for systems, processes, compliance, or resources.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Include any financial, administrative, or reporting duties.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Highlight any regulatory or safeguarding obligations linked to the role.</a:t>
            </a:r>
          </a:p>
          <a:p>
            <a:pPr marL="342900" lvl="0" indent="-342900">
              <a:lnSpc>
                <a:spcPct val="107000"/>
              </a:lnSpc>
              <a:buFont typeface="Calibri" panose="020F0502020204030204" pitchFamily="34" charset="0"/>
              <a:buChar char="-"/>
              <a:tabLst>
                <a:tab pos="937260" algn="l"/>
              </a:tabLst>
            </a:pPr>
            <a:endParaRPr lang="en-US" sz="11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4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People responsibilities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Leadership / teamwork elements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Clarify if the role manages staff directly (line management, supervision, coaching).</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Note responsibility for developing others or building team culture.</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If no direct reports, focus on how the role collaborates with and influences others.</a:t>
            </a:r>
          </a:p>
          <a:p>
            <a:pPr marL="342900" lvl="0" indent="-342900">
              <a:lnSpc>
                <a:spcPct val="107000"/>
              </a:lnSpc>
              <a:buFont typeface="Calibri" panose="020F0502020204030204" pitchFamily="34" charset="0"/>
              <a:buChar char="-"/>
              <a:tabLst>
                <a:tab pos="937260" algn="l"/>
              </a:tabLst>
            </a:pPr>
            <a:endPar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4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Individual responsibilities</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Professional standards / expectations for all staff</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Include </a:t>
            </a:r>
            <a:r>
              <a:rPr lang="en-US" sz="1100" noProof="0" dirty="0" err="1">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behaviours</a:t>
            </a: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 that everyone is accountable for (e.g., upholding </a:t>
            </a:r>
            <a:r>
              <a:rPr lang="en-US" sz="1100" noProof="0" dirty="0" err="1">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organisational</a:t>
            </a: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 values, safeguarding, equality &amp; diversity, health &amp; safety).</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Note requirements for confidentiality, data protection, and ethical conduct.</a:t>
            </a:r>
          </a:p>
          <a:p>
            <a:pPr marL="342900" lvl="0" indent="-342900">
              <a:lnSpc>
                <a:spcPct val="107000"/>
              </a:lnSpc>
              <a:buFont typeface="Calibri" panose="020F0502020204030204" pitchFamily="34" charset="0"/>
              <a:buChar char="-"/>
              <a:tabLst>
                <a:tab pos="937260" algn="l"/>
              </a:tabLs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Reinforce self-development and commitment to continuous learning.</a:t>
            </a:r>
          </a:p>
          <a:p>
            <a:pPr lvl="0">
              <a:lnSpc>
                <a:spcPct val="107000"/>
              </a:lnSpc>
              <a:tabLst>
                <a:tab pos="937260" algn="l"/>
              </a:tabLst>
            </a:pPr>
            <a:endPar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800"/>
              </a:spcAft>
              <a:tabLst>
                <a:tab pos="937260" algn="l"/>
              </a:tabLst>
            </a:pPr>
            <a:endPar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98873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14720-014C-2B21-504C-25F66DC8FE07}"/>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EA16B5B2-3711-7281-A2C8-5339966ECE6A}"/>
              </a:ext>
            </a:extLst>
          </p:cNvPr>
          <p:cNvSpPr txBox="1"/>
          <p:nvPr/>
        </p:nvSpPr>
        <p:spPr>
          <a:xfrm>
            <a:off x="407866" y="609950"/>
            <a:ext cx="6383580" cy="832023"/>
          </a:xfrm>
          <a:prstGeom prst="rect">
            <a:avLst/>
          </a:prstGeom>
          <a:noFill/>
        </p:spPr>
        <p:txBody>
          <a:bodyPr wrap="square">
            <a:spAutoFit/>
          </a:bodyPr>
          <a:lstStyle/>
          <a:p>
            <a:pPr>
              <a:lnSpc>
                <a:spcPct val="107000"/>
              </a:lnSpc>
              <a:spcAft>
                <a:spcPts val="800"/>
              </a:spcAft>
            </a:pPr>
            <a:r>
              <a:rPr lang="en-US" sz="20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WE WILL NEED YOU TO HAVE THIS</a:t>
            </a:r>
          </a:p>
          <a:p>
            <a:pPr>
              <a:spcAft>
                <a:spcPts val="800"/>
              </a:spcAft>
            </a:pPr>
            <a:r>
              <a:rPr lang="en-US" sz="2000" noProof="0" dirty="0">
                <a:effectLst/>
                <a:latin typeface="Arial" panose="020B0604020202020204" pitchFamily="34" charset="0"/>
                <a:ea typeface="Calibri" panose="020F0502020204030204" pitchFamily="34" charset="0"/>
                <a:cs typeface="Arial" panose="020B0604020202020204" pitchFamily="34" charset="0"/>
              </a:rPr>
              <a:t> </a:t>
            </a:r>
            <a:endParaRPr lang="en-US" noProof="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D22AA0B4-AD51-AC95-AC88-EF0098F75EF2}"/>
              </a:ext>
            </a:extLst>
          </p:cNvPr>
          <p:cNvPicPr>
            <a:picLocks noChangeAspect="1"/>
          </p:cNvPicPr>
          <p:nvPr/>
        </p:nvPicPr>
        <p:blipFill>
          <a:blip r:embed="rId3"/>
          <a:stretch>
            <a:fillRect/>
          </a:stretch>
        </p:blipFill>
        <p:spPr>
          <a:xfrm>
            <a:off x="5987621" y="146827"/>
            <a:ext cx="1067326" cy="1063555"/>
          </a:xfrm>
          <a:prstGeom prst="rect">
            <a:avLst/>
          </a:prstGeom>
        </p:spPr>
      </p:pic>
      <p:graphicFrame>
        <p:nvGraphicFramePr>
          <p:cNvPr id="3" name="Table 2">
            <a:extLst>
              <a:ext uri="{FF2B5EF4-FFF2-40B4-BE49-F238E27FC236}">
                <a16:creationId xmlns:a16="http://schemas.microsoft.com/office/drawing/2014/main" id="{04CCC3F9-8C57-1C55-A01D-6D06786D7DB7}"/>
              </a:ext>
            </a:extLst>
          </p:cNvPr>
          <p:cNvGraphicFramePr>
            <a:graphicFrameLocks noGrp="1"/>
          </p:cNvGraphicFramePr>
          <p:nvPr>
            <p:extLst>
              <p:ext uri="{D42A27DB-BD31-4B8C-83A1-F6EECF244321}">
                <p14:modId xmlns:p14="http://schemas.microsoft.com/office/powerpoint/2010/main" val="2652131811"/>
              </p:ext>
            </p:extLst>
          </p:nvPr>
        </p:nvGraphicFramePr>
        <p:xfrm>
          <a:off x="407866" y="975678"/>
          <a:ext cx="6383580" cy="9716135"/>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684503369"/>
                    </a:ext>
                  </a:extLst>
                </a:gridCol>
                <a:gridCol w="4450582">
                  <a:extLst>
                    <a:ext uri="{9D8B030D-6E8A-4147-A177-3AD203B41FA5}">
                      <a16:colId xmlns:a16="http://schemas.microsoft.com/office/drawing/2014/main" val="3786468033"/>
                    </a:ext>
                  </a:extLst>
                </a:gridCol>
              </a:tblGrid>
              <a:tr h="370840">
                <a:tc>
                  <a:txBody>
                    <a:bodyPr/>
                    <a:lstStyle/>
                    <a:p>
                      <a:r>
                        <a:rPr lang="en-US" b="1" noProof="0" dirty="0">
                          <a:solidFill>
                            <a:schemeClr val="bg1"/>
                          </a:solidFill>
                          <a:latin typeface="Arial" panose="020B0604020202020204" pitchFamily="34" charset="0"/>
                          <a:cs typeface="Arial" panose="020B0604020202020204" pitchFamily="34" charset="0"/>
                        </a:rPr>
                        <a:t>SKILLS &amp; QUALIFICATIONS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tc>
                  <a:txBody>
                    <a:bodyPr/>
                    <a:lstStyle/>
                    <a:p>
                      <a:r>
                        <a:rPr lang="en-US" noProof="0" dirty="0">
                          <a:latin typeface="Arial" panose="020B0604020202020204" pitchFamily="34" charset="0"/>
                          <a:cs typeface="Arial" panose="020B0604020202020204" pitchFamily="34" charset="0"/>
                        </a:rPr>
                        <a:t>WHY WE NEED YOU TO HAVE THIS</a:t>
                      </a:r>
                    </a:p>
                  </a:txBody>
                  <a:tcPr anchor="ct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881180759"/>
                  </a:ext>
                </a:extLst>
              </a:tr>
              <a:tr h="370840">
                <a:tc>
                  <a:txBody>
                    <a:bodyPr/>
                    <a:lstStyle/>
                    <a:p>
                      <a:pPr marL="0" indent="0">
                        <a:lnSpc>
                          <a:spcPct val="110000"/>
                        </a:lnSpc>
                        <a:spcAft>
                          <a:spcPts val="0"/>
                        </a:spcAft>
                        <a:buNone/>
                      </a:pPr>
                      <a:r>
                        <a:rPr lang="en-US" sz="1100" b="0" noProof="0" dirty="0">
                          <a:solidFill>
                            <a:srgbClr val="262626"/>
                          </a:solidFill>
                          <a:latin typeface="Arial"/>
                          <a:ea typeface="Arial"/>
                          <a:cs typeface="Arial"/>
                        </a:rPr>
                        <a:t>Five GCSEs or equivalent at Grade C or above</a:t>
                      </a:r>
                      <a:r>
                        <a:rPr lang="en-US" sz="1100" noProof="0" dirty="0">
                          <a:solidFill>
                            <a:schemeClr val="tx1">
                              <a:lumMod val="85000"/>
                              <a:lumOff val="15000"/>
                            </a:schemeClr>
                          </a:solidFill>
                          <a:latin typeface="Arial" panose="020B0604020202020204" pitchFamily="34" charset="0"/>
                          <a:cs typeface="Arial" panose="020B0604020202020204" pitchFamily="34" charset="0"/>
                        </a:rPr>
                        <a:t> </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719907" rtl="0" eaLnBrk="1" fontAlgn="auto" latinLnBrk="0" hangingPunct="1">
                        <a:lnSpc>
                          <a:spcPct val="100000"/>
                        </a:lnSpc>
                        <a:spcBef>
                          <a:spcPts val="0"/>
                        </a:spcBef>
                        <a:spcAft>
                          <a:spcPts val="0"/>
                        </a:spcAft>
                        <a:buClrTx/>
                        <a:buSzTx/>
                        <a:buFontTx/>
                        <a:buNone/>
                        <a:tabLst/>
                        <a:defRPr/>
                      </a:pPr>
                      <a:r>
                        <a:rPr lang="en-US" sz="1100" noProof="0" dirty="0">
                          <a:solidFill>
                            <a:schemeClr val="tx1">
                              <a:lumMod val="85000"/>
                              <a:lumOff val="15000"/>
                            </a:schemeClr>
                          </a:solidFill>
                          <a:latin typeface="Arial" panose="020B0604020202020204" pitchFamily="34" charset="0"/>
                          <a:cs typeface="Arial" panose="020B0604020202020204" pitchFamily="34" charset="0"/>
                        </a:rPr>
                        <a:t>You will use the literacy and numeracy skills gained through these qualifications to maintain accurate records, interpret information and communicate clearly in day-to-day service delivery.</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8950989"/>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Effective communication and interpersonal skills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You will use these skills to communicate clearly with participants, colleagues, employers and other stakeholders, adapting your approach to different needs and situations.</a:t>
                      </a:r>
                    </a:p>
                    <a:p>
                      <a:endParaRPr lang="en-US" sz="1100" noProof="0" dirty="0">
                        <a:solidFill>
                          <a:schemeClr val="tx1">
                            <a:lumMod val="85000"/>
                            <a:lumOff val="15000"/>
                          </a:schemeClr>
                        </a:solidFill>
                        <a:latin typeface="Arial" panose="020B0604020202020204" pitchFamily="34" charset="0"/>
                        <a:cs typeface="Arial" panose="020B0604020202020204" pitchFamily="34" charset="0"/>
                      </a:endParaRP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29853593"/>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Leadership, coaching and people management skills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You will use these skills to provide clear direction, support team development, manage performance and build a positive and accountable team culture.</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1266663"/>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Strong </a:t>
                      </a:r>
                      <a:r>
                        <a:rPr lang="en-US" sz="1100" noProof="0" dirty="0" err="1">
                          <a:solidFill>
                            <a:schemeClr val="tx1">
                              <a:lumMod val="85000"/>
                              <a:lumOff val="15000"/>
                            </a:schemeClr>
                          </a:solidFill>
                          <a:latin typeface="Arial" panose="020B0604020202020204" pitchFamily="34" charset="0"/>
                          <a:cs typeface="Arial" panose="020B0604020202020204" pitchFamily="34" charset="0"/>
                        </a:rPr>
                        <a:t>organisation</a:t>
                      </a:r>
                      <a:r>
                        <a:rPr lang="en-US" sz="1100" noProof="0" dirty="0">
                          <a:solidFill>
                            <a:schemeClr val="tx1">
                              <a:lumMod val="85000"/>
                              <a:lumOff val="15000"/>
                            </a:schemeClr>
                          </a:solidFill>
                          <a:latin typeface="Arial" panose="020B0604020202020204" pitchFamily="34" charset="0"/>
                          <a:cs typeface="Arial" panose="020B0604020202020204" pitchFamily="34" charset="0"/>
                        </a:rPr>
                        <a:t> and </a:t>
                      </a:r>
                      <a:r>
                        <a:rPr lang="en-US" sz="1100" noProof="0" dirty="0" err="1">
                          <a:solidFill>
                            <a:schemeClr val="tx1">
                              <a:lumMod val="85000"/>
                              <a:lumOff val="15000"/>
                            </a:schemeClr>
                          </a:solidFill>
                          <a:latin typeface="Arial" panose="020B0604020202020204" pitchFamily="34" charset="0"/>
                          <a:cs typeface="Arial" panose="020B0604020202020204" pitchFamily="34" charset="0"/>
                        </a:rPr>
                        <a:t>prioritisation</a:t>
                      </a:r>
                      <a:r>
                        <a:rPr lang="en-US" sz="1100" noProof="0" dirty="0">
                          <a:solidFill>
                            <a:schemeClr val="tx1">
                              <a:lumMod val="85000"/>
                              <a:lumOff val="15000"/>
                            </a:schemeClr>
                          </a:solidFill>
                          <a:latin typeface="Arial" panose="020B0604020202020204" pitchFamily="34" charset="0"/>
                          <a:cs typeface="Arial" panose="020B0604020202020204" pitchFamily="34" charset="0"/>
                        </a:rPr>
                        <a:t> skills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You will need to coordinate caseloads, team capacity, appointments and competing priorities while maintaining consistent service delivery.</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347031"/>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Ability to interpret performance and caseload data</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You will use data to monitor performance, identify delivery risks, challenge forecasts and put timely improvement actions in place.</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88530901"/>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Relevant professional qualification or equivalent relevant experience</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This provides the underpinning knowledge and practical capability needed to lead effective employability delivery and support high-quality outcomes.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79868108"/>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Digital skills and the ability to use case management, performance and reporting systems accurately</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You will use these skills to maintain accurate participant records, monitor performance and outcomes, and support reliable reporting and compliance.</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35335"/>
                  </a:ext>
                </a:extLst>
              </a:tr>
              <a:tr h="138578">
                <a:tc>
                  <a:txBody>
                    <a:bodyPr/>
                    <a:lstStyle/>
                    <a:p>
                      <a:r>
                        <a:rPr lang="en-US" sz="1420" b="1" noProof="0" dirty="0">
                          <a:solidFill>
                            <a:schemeClr val="bg1"/>
                          </a:solidFill>
                          <a:latin typeface="Arial" panose="020B0604020202020204" pitchFamily="34" charset="0"/>
                          <a:cs typeface="Arial" panose="020B0604020202020204" pitchFamily="34" charset="0"/>
                        </a:rPr>
                        <a:t>EXPERIENCE &amp; KNOWLEDGE</a:t>
                      </a:r>
                      <a:endParaRPr lang="en-US" sz="1420" b="1" noProof="0" dirty="0">
                        <a:solidFill>
                          <a:schemeClr val="tx1">
                            <a:lumMod val="85000"/>
                            <a:lumOff val="15000"/>
                          </a:schemeClr>
                        </a:solidFill>
                        <a:latin typeface="Arial" panose="020B0604020202020204" pitchFamily="34" charset="0"/>
                        <a:cs typeface="Arial" panose="020B0604020202020204" pitchFamily="34" charset="0"/>
                      </a:endParaRP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tc>
                  <a:txBody>
                    <a:bodyPr/>
                    <a:lstStyle/>
                    <a:p>
                      <a:pPr marL="0" marR="0" lvl="0" indent="0" algn="l" defTabSz="719907" rtl="0" eaLnBrk="1" fontAlgn="auto" latinLnBrk="0" hangingPunct="1">
                        <a:lnSpc>
                          <a:spcPct val="100000"/>
                        </a:lnSpc>
                        <a:spcBef>
                          <a:spcPts val="0"/>
                        </a:spcBef>
                        <a:spcAft>
                          <a:spcPts val="0"/>
                        </a:spcAft>
                        <a:buClrTx/>
                        <a:buSzTx/>
                        <a:buFontTx/>
                        <a:buNone/>
                        <a:tabLst/>
                        <a:defRPr/>
                      </a:pPr>
                      <a:endParaRPr lang="en-US" sz="900" b="1" noProof="0" dirty="0">
                        <a:solidFill>
                          <a:schemeClr val="bg1"/>
                        </a:solidFill>
                        <a:latin typeface="Arial" panose="020B0604020202020204" pitchFamily="34" charset="0"/>
                        <a:cs typeface="Arial" panose="020B0604020202020204" pitchFamily="34" charset="0"/>
                      </a:endParaRPr>
                    </a:p>
                    <a:p>
                      <a:pPr marL="0" marR="0" lvl="0" indent="0" algn="l" defTabSz="719907" rtl="0" eaLnBrk="1" fontAlgn="auto" latinLnBrk="0" hangingPunct="1">
                        <a:lnSpc>
                          <a:spcPct val="100000"/>
                        </a:lnSpc>
                        <a:spcBef>
                          <a:spcPts val="0"/>
                        </a:spcBef>
                        <a:spcAft>
                          <a:spcPts val="0"/>
                        </a:spcAft>
                        <a:buClrTx/>
                        <a:buSzTx/>
                        <a:buFontTx/>
                        <a:buNone/>
                        <a:tabLst/>
                        <a:defRPr/>
                      </a:pPr>
                      <a:r>
                        <a:rPr lang="en-US" sz="1420" b="1" noProof="0" dirty="0">
                          <a:solidFill>
                            <a:schemeClr val="bg1"/>
                          </a:solidFill>
                          <a:latin typeface="Arial" panose="020B0604020202020204" pitchFamily="34" charset="0"/>
                          <a:cs typeface="Arial" panose="020B0604020202020204" pitchFamily="34" charset="0"/>
                        </a:rPr>
                        <a:t>WHY WE NEED YOU TO HAVE THIS</a:t>
                      </a:r>
                    </a:p>
                    <a:p>
                      <a:endParaRPr lang="en-US" sz="700" b="1" noProof="0" dirty="0">
                        <a:solidFill>
                          <a:schemeClr val="tx1">
                            <a:lumMod val="85000"/>
                            <a:lumOff val="15000"/>
                          </a:schemeClr>
                        </a:solidFill>
                        <a:latin typeface="Arial" panose="020B0604020202020204" pitchFamily="34" charset="0"/>
                        <a:cs typeface="Arial" panose="020B0604020202020204" pitchFamily="34" charset="0"/>
                      </a:endParaRPr>
                    </a:p>
                  </a:txBody>
                  <a:tcPr anchor="b">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3881062158"/>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Experience of leading, supervising or coaching staff and improving individual or team performance</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This will enable you to set clear expectations, develop colleagues, address performance issues and maintain high standards of delivery.</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82153138"/>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Experience of frontline employability delivery and supporting people into work</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This will enable you to guide the team effectively and ensure participants receive practical, high-quality support throughout their journey into sustained employment.</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89079664"/>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Knowledge of effective coaching, Information, Advice and Guidance (IAG) and approaches that prepare people for the world of work</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You will use this knowledge to quality-assure practice and ensure support is tailored to participants' individual needs and employment goals.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63427294"/>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Understanding of the barriers young people may face when accessing and sustaining employment</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This will help you ensure appropriate support and interventions are put in place, particularly where participants disengage or experience additional barriers.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20476649"/>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Knowledge and experience of employer-led recruitment, job matching and employment preparation</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This will enable you to support effective vacancy matching, applications and interview preparation, helping translate employer opportunities into sustainable employment outcomes.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2381676"/>
                  </a:ext>
                </a:extLst>
              </a:tr>
            </a:tbl>
          </a:graphicData>
        </a:graphic>
      </p:graphicFrame>
      <p:sp>
        <p:nvSpPr>
          <p:cNvPr id="4" name="TextBox 3">
            <a:extLst>
              <a:ext uri="{FF2B5EF4-FFF2-40B4-BE49-F238E27FC236}">
                <a16:creationId xmlns:a16="http://schemas.microsoft.com/office/drawing/2014/main" id="{DE20ED39-840B-559F-8143-C49BC6C35635}"/>
              </a:ext>
            </a:extLst>
          </p:cNvPr>
          <p:cNvSpPr txBox="1"/>
          <p:nvPr/>
        </p:nvSpPr>
        <p:spPr>
          <a:xfrm>
            <a:off x="-3500466" y="1783564"/>
            <a:ext cx="2971077" cy="2062103"/>
          </a:xfrm>
          <a:prstGeom prst="rect">
            <a:avLst/>
          </a:prstGeom>
          <a:noFill/>
        </p:spPr>
        <p:txBody>
          <a:bodyPr wrap="square">
            <a:spAutoFit/>
          </a:bodyPr>
          <a:lstStyle/>
          <a:p>
            <a:r>
              <a:rPr lang="en-US" sz="3200" noProof="0" dirty="0"/>
              <a:t>Please include the essential criteria on this page</a:t>
            </a:r>
          </a:p>
        </p:txBody>
      </p:sp>
    </p:spTree>
    <p:extLst>
      <p:ext uri="{BB962C8B-B14F-4D97-AF65-F5344CB8AC3E}">
        <p14:creationId xmlns:p14="http://schemas.microsoft.com/office/powerpoint/2010/main" val="626485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8CBE5-11C5-A62D-10A7-F86C9C57E16F}"/>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0CCAE32F-DF32-9631-571B-DC74659772AE}"/>
              </a:ext>
            </a:extLst>
          </p:cNvPr>
          <p:cNvSpPr txBox="1"/>
          <p:nvPr/>
        </p:nvSpPr>
        <p:spPr>
          <a:xfrm>
            <a:off x="407865" y="735828"/>
            <a:ext cx="4176327" cy="1161344"/>
          </a:xfrm>
          <a:prstGeom prst="rect">
            <a:avLst/>
          </a:prstGeom>
          <a:noFill/>
        </p:spPr>
        <p:txBody>
          <a:bodyPr wrap="square">
            <a:spAutoFit/>
          </a:bodyPr>
          <a:lstStyle/>
          <a:p>
            <a:pPr>
              <a:lnSpc>
                <a:spcPct val="107000"/>
              </a:lnSpc>
              <a:spcAft>
                <a:spcPts val="800"/>
              </a:spcAft>
            </a:pPr>
            <a:r>
              <a:rPr lang="en-US" sz="20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WE WOULD LOVE IT IF YOU COULD HAVE THIS:</a:t>
            </a:r>
          </a:p>
          <a:p>
            <a:pPr>
              <a:spcAft>
                <a:spcPts val="800"/>
              </a:spcAft>
            </a:pPr>
            <a:r>
              <a:rPr lang="en-US" sz="2000" noProof="0" dirty="0">
                <a:effectLst/>
                <a:latin typeface="Arial" panose="020B0604020202020204" pitchFamily="34" charset="0"/>
                <a:ea typeface="Calibri" panose="020F0502020204030204" pitchFamily="34" charset="0"/>
                <a:cs typeface="Arial" panose="020B0604020202020204" pitchFamily="34" charset="0"/>
              </a:rPr>
              <a:t> </a:t>
            </a:r>
            <a:endParaRPr lang="en-US" noProof="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B7C771E7-42F5-32AA-96FF-2402ADEABFBA}"/>
              </a:ext>
            </a:extLst>
          </p:cNvPr>
          <p:cNvPicPr>
            <a:picLocks noChangeAspect="1"/>
          </p:cNvPicPr>
          <p:nvPr/>
        </p:nvPicPr>
        <p:blipFill>
          <a:blip r:embed="rId3"/>
          <a:stretch>
            <a:fillRect/>
          </a:stretch>
        </p:blipFill>
        <p:spPr>
          <a:xfrm>
            <a:off x="5987621" y="146827"/>
            <a:ext cx="1067326" cy="1063555"/>
          </a:xfrm>
          <a:prstGeom prst="rect">
            <a:avLst/>
          </a:prstGeom>
        </p:spPr>
      </p:pic>
      <p:graphicFrame>
        <p:nvGraphicFramePr>
          <p:cNvPr id="3" name="Table 2">
            <a:extLst>
              <a:ext uri="{FF2B5EF4-FFF2-40B4-BE49-F238E27FC236}">
                <a16:creationId xmlns:a16="http://schemas.microsoft.com/office/drawing/2014/main" id="{641D6FE8-4620-9777-3ED5-1958E14AE59D}"/>
              </a:ext>
            </a:extLst>
          </p:cNvPr>
          <p:cNvGraphicFramePr>
            <a:graphicFrameLocks noGrp="1"/>
          </p:cNvGraphicFramePr>
          <p:nvPr>
            <p:extLst>
              <p:ext uri="{D42A27DB-BD31-4B8C-83A1-F6EECF244321}">
                <p14:modId xmlns:p14="http://schemas.microsoft.com/office/powerpoint/2010/main" val="3012668525"/>
              </p:ext>
            </p:extLst>
          </p:nvPr>
        </p:nvGraphicFramePr>
        <p:xfrm>
          <a:off x="407866" y="1819782"/>
          <a:ext cx="6383580" cy="6124448"/>
        </p:xfrm>
        <a:graphic>
          <a:graphicData uri="http://schemas.openxmlformats.org/drawingml/2006/table">
            <a:tbl>
              <a:tblPr firstRow="1" bandRow="1">
                <a:tableStyleId>{5C22544A-7EE6-4342-B048-85BDC9FD1C3A}</a:tableStyleId>
              </a:tblPr>
              <a:tblGrid>
                <a:gridCol w="1932998">
                  <a:extLst>
                    <a:ext uri="{9D8B030D-6E8A-4147-A177-3AD203B41FA5}">
                      <a16:colId xmlns:a16="http://schemas.microsoft.com/office/drawing/2014/main" val="684503369"/>
                    </a:ext>
                  </a:extLst>
                </a:gridCol>
                <a:gridCol w="4450582">
                  <a:extLst>
                    <a:ext uri="{9D8B030D-6E8A-4147-A177-3AD203B41FA5}">
                      <a16:colId xmlns:a16="http://schemas.microsoft.com/office/drawing/2014/main" val="3786468033"/>
                    </a:ext>
                  </a:extLst>
                </a:gridCol>
              </a:tblGrid>
              <a:tr h="370840">
                <a:tc>
                  <a:txBody>
                    <a:bodyPr/>
                    <a:lstStyle/>
                    <a:p>
                      <a:r>
                        <a:rPr lang="en-US" b="1" noProof="0" dirty="0">
                          <a:solidFill>
                            <a:schemeClr val="bg1"/>
                          </a:solidFill>
                          <a:latin typeface="Arial" panose="020B0604020202020204" pitchFamily="34" charset="0"/>
                          <a:cs typeface="Arial" panose="020B0604020202020204" pitchFamily="34" charset="0"/>
                        </a:rPr>
                        <a:t>SKILLS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tc>
                  <a:txBody>
                    <a:bodyPr/>
                    <a:lstStyle/>
                    <a:p>
                      <a:r>
                        <a:rPr lang="en-US" noProof="0" dirty="0">
                          <a:latin typeface="Arial" panose="020B0604020202020204" pitchFamily="34" charset="0"/>
                          <a:cs typeface="Arial" panose="020B0604020202020204" pitchFamily="34" charset="0"/>
                        </a:rPr>
                        <a:t>WHY WE WOULD LOVE YOU TO HAVE THIS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1881180759"/>
                  </a:ext>
                </a:extLst>
              </a:tr>
              <a:tr h="370840">
                <a:tc>
                  <a:txBody>
                    <a:bodyPr/>
                    <a:lstStyle/>
                    <a:p>
                      <a:pPr marL="0" marR="0" indent="0" algn="l" defTabSz="719907" rtl="0" eaLnBrk="1" fontAlgn="auto" latinLnBrk="0" hangingPunct="1">
                        <a:lnSpc>
                          <a:spcPct val="100000"/>
                        </a:lnSpc>
                        <a:spcBef>
                          <a:spcPts val="0"/>
                        </a:spcBef>
                        <a:spcAft>
                          <a:spcPts val="0"/>
                        </a:spcAft>
                        <a:buClrTx/>
                        <a:buSzTx/>
                        <a:buFontTx/>
                        <a:buNone/>
                        <a:tabLst/>
                        <a:defRPr/>
                      </a:pPr>
                      <a:r>
                        <a:rPr lang="en-US" sz="1100" noProof="0" dirty="0">
                          <a:solidFill>
                            <a:schemeClr val="tx1">
                              <a:lumMod val="85000"/>
                              <a:lumOff val="15000"/>
                            </a:schemeClr>
                          </a:solidFill>
                          <a:latin typeface="Arial" panose="020B0604020202020204" pitchFamily="34" charset="0"/>
                          <a:cs typeface="Arial" panose="020B0604020202020204" pitchFamily="34" charset="0"/>
                        </a:rPr>
                        <a:t>Level 3 IAG, coaching, training or relevant management qualification</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719907" rtl="0" eaLnBrk="1" fontAlgn="auto" latinLnBrk="0" hangingPunct="1">
                        <a:lnSpc>
                          <a:spcPct val="100000"/>
                        </a:lnSpc>
                        <a:spcBef>
                          <a:spcPts val="0"/>
                        </a:spcBef>
                        <a:spcAft>
                          <a:spcPts val="0"/>
                        </a:spcAft>
                        <a:buClrTx/>
                        <a:buSzTx/>
                        <a:buFontTx/>
                        <a:buNone/>
                        <a:tabLst/>
                        <a:defRPr/>
                      </a:pPr>
                      <a:r>
                        <a:rPr lang="en-US" sz="1100" noProof="0" dirty="0">
                          <a:solidFill>
                            <a:schemeClr val="tx1">
                              <a:lumMod val="85000"/>
                              <a:lumOff val="15000"/>
                            </a:schemeClr>
                          </a:solidFill>
                          <a:latin typeface="Arial" panose="020B0604020202020204" pitchFamily="34" charset="0"/>
                          <a:cs typeface="Arial" panose="020B0604020202020204" pitchFamily="34" charset="0"/>
                        </a:rPr>
                        <a:t>This would support high-quality coaching, supervision and development of colleagues and strengthen the quality of participant support.</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8950989"/>
                  </a:ext>
                </a:extLst>
              </a:tr>
              <a:tr h="370840">
                <a:tc>
                  <a:txBody>
                    <a:bodyPr/>
                    <a:lstStyle/>
                    <a:p>
                      <a:endParaRPr lang="en-US" sz="1100" noProof="0" dirty="0">
                        <a:solidFill>
                          <a:schemeClr val="tx1">
                            <a:lumMod val="85000"/>
                            <a:lumOff val="15000"/>
                          </a:schemeClr>
                        </a:solidFill>
                        <a:latin typeface="Arial" panose="020B0604020202020204" pitchFamily="34" charset="0"/>
                        <a:cs typeface="Arial" panose="020B0604020202020204" pitchFamily="34" charset="0"/>
                      </a:endParaRP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noProof="0" dirty="0">
                        <a:solidFill>
                          <a:schemeClr val="tx1">
                            <a:lumMod val="85000"/>
                            <a:lumOff val="15000"/>
                          </a:schemeClr>
                        </a:solidFill>
                        <a:latin typeface="Arial" panose="020B0604020202020204" pitchFamily="34" charset="0"/>
                        <a:cs typeface="Arial" panose="020B0604020202020204" pitchFamily="34" charset="0"/>
                      </a:endParaRP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1266663"/>
                  </a:ext>
                </a:extLst>
              </a:tr>
              <a:tr h="225507">
                <a:tc>
                  <a:txBody>
                    <a:bodyPr/>
                    <a:lstStyle/>
                    <a:p>
                      <a:r>
                        <a:rPr lang="en-US" sz="1420" b="1" noProof="0" dirty="0">
                          <a:solidFill>
                            <a:schemeClr val="bg1"/>
                          </a:solidFill>
                          <a:latin typeface="Arial" panose="020B0604020202020204" pitchFamily="34" charset="0"/>
                          <a:cs typeface="Arial" panose="020B0604020202020204" pitchFamily="34" charset="0"/>
                        </a:rPr>
                        <a:t>EXPERIENCE</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tc>
                  <a:txBody>
                    <a:bodyPr/>
                    <a:lstStyle/>
                    <a:p>
                      <a:r>
                        <a:rPr lang="en-US" sz="1420" noProof="0" dirty="0">
                          <a:solidFill>
                            <a:schemeClr val="bg1"/>
                          </a:solidFill>
                          <a:latin typeface="Arial" panose="020B0604020202020204" pitchFamily="34" charset="0"/>
                          <a:cs typeface="Arial" panose="020B0604020202020204" pitchFamily="34" charset="0"/>
                        </a:rPr>
                        <a:t>WHY WE WOULD LOVE YOU TO HAVE THIS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rgbClr val="205D6C"/>
                    </a:solidFill>
                  </a:tcPr>
                </a:tc>
                <a:extLst>
                  <a:ext uri="{0D108BD9-81ED-4DB2-BD59-A6C34878D82A}">
                    <a16:rowId xmlns:a16="http://schemas.microsoft.com/office/drawing/2014/main" val="2256406603"/>
                  </a:ext>
                </a:extLst>
              </a:tr>
              <a:tr h="370840">
                <a:tc>
                  <a:txBody>
                    <a:bodyPr/>
                    <a:lstStyle/>
                    <a:p>
                      <a:pPr marL="0" marR="0" indent="0" algn="l" defTabSz="719907" rtl="0" eaLnBrk="1" fontAlgn="auto" latinLnBrk="0" hangingPunct="1">
                        <a:lnSpc>
                          <a:spcPct val="100000"/>
                        </a:lnSpc>
                        <a:spcBef>
                          <a:spcPts val="0"/>
                        </a:spcBef>
                        <a:spcAft>
                          <a:spcPts val="0"/>
                        </a:spcAft>
                        <a:buClrTx/>
                        <a:buSzTx/>
                        <a:buFontTx/>
                        <a:buNone/>
                        <a:tabLst/>
                        <a:defRPr/>
                      </a:pPr>
                      <a:r>
                        <a:rPr lang="en-US" sz="1100" noProof="0" dirty="0">
                          <a:solidFill>
                            <a:schemeClr val="tx1">
                              <a:lumMod val="85000"/>
                              <a:lumOff val="15000"/>
                            </a:schemeClr>
                          </a:solidFill>
                          <a:latin typeface="Arial" panose="020B0604020202020204" pitchFamily="34" charset="0"/>
                          <a:cs typeface="Arial" panose="020B0604020202020204" pitchFamily="34" charset="0"/>
                        </a:rPr>
                        <a:t>Experience of delivering government-funded or outcome-focused employability </a:t>
                      </a:r>
                      <a:r>
                        <a:rPr lang="en-US" sz="1100" noProof="0" dirty="0" err="1">
                          <a:solidFill>
                            <a:schemeClr val="tx1">
                              <a:lumMod val="85000"/>
                              <a:lumOff val="15000"/>
                            </a:schemeClr>
                          </a:solidFill>
                          <a:latin typeface="Arial" panose="020B0604020202020204" pitchFamily="34" charset="0"/>
                          <a:cs typeface="Arial" panose="020B0604020202020204" pitchFamily="34" charset="0"/>
                        </a:rPr>
                        <a:t>programmes</a:t>
                      </a:r>
                      <a:r>
                        <a:rPr lang="en-US" sz="1100" noProof="0" dirty="0">
                          <a:solidFill>
                            <a:schemeClr val="tx1">
                              <a:lumMod val="85000"/>
                              <a:lumOff val="15000"/>
                            </a:schemeClr>
                          </a:solidFill>
                          <a:latin typeface="Arial" panose="020B0604020202020204" pitchFamily="34" charset="0"/>
                          <a:cs typeface="Arial" panose="020B0604020202020204" pitchFamily="34" charset="0"/>
                        </a:rPr>
                        <a:t>, such as National Jobs Guarantee or similar provision</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719907" rtl="0" eaLnBrk="1" fontAlgn="auto" latinLnBrk="0" hangingPunct="1">
                        <a:lnSpc>
                          <a:spcPct val="100000"/>
                        </a:lnSpc>
                        <a:spcBef>
                          <a:spcPts val="0"/>
                        </a:spcBef>
                        <a:spcAft>
                          <a:spcPts val="0"/>
                        </a:spcAft>
                        <a:buClrTx/>
                        <a:buSzTx/>
                        <a:buFontTx/>
                        <a:buNone/>
                        <a:tabLst/>
                        <a:defRPr/>
                      </a:pPr>
                      <a:r>
                        <a:rPr lang="en-US" sz="1100" noProof="0" dirty="0">
                          <a:solidFill>
                            <a:schemeClr val="tx1">
                              <a:lumMod val="85000"/>
                              <a:lumOff val="15000"/>
                            </a:schemeClr>
                          </a:solidFill>
                          <a:latin typeface="Arial" panose="020B0604020202020204" pitchFamily="34" charset="0"/>
                          <a:cs typeface="Arial" panose="020B0604020202020204" pitchFamily="34" charset="0"/>
                        </a:rPr>
                        <a:t>This would bring an understanding of working within a target-driven, contractual environment and delivering against agreed </a:t>
                      </a:r>
                      <a:r>
                        <a:rPr lang="en-US" sz="1100" noProof="0" dirty="0" err="1">
                          <a:solidFill>
                            <a:schemeClr val="tx1">
                              <a:lumMod val="85000"/>
                              <a:lumOff val="15000"/>
                            </a:schemeClr>
                          </a:solidFill>
                          <a:latin typeface="Arial" panose="020B0604020202020204" pitchFamily="34" charset="0"/>
                          <a:cs typeface="Arial" panose="020B0604020202020204" pitchFamily="34" charset="0"/>
                        </a:rPr>
                        <a:t>programme</a:t>
                      </a:r>
                      <a:r>
                        <a:rPr lang="en-US" sz="1100" noProof="0" dirty="0">
                          <a:solidFill>
                            <a:schemeClr val="tx1">
                              <a:lumMod val="85000"/>
                              <a:lumOff val="15000"/>
                            </a:schemeClr>
                          </a:solidFill>
                          <a:latin typeface="Arial" panose="020B0604020202020204" pitchFamily="34" charset="0"/>
                          <a:cs typeface="Arial" panose="020B0604020202020204" pitchFamily="34" charset="0"/>
                        </a:rPr>
                        <a:t> outcomes.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88530901"/>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Experience of using case management systems and applying DWP or similar </a:t>
                      </a:r>
                      <a:r>
                        <a:rPr lang="en-US" sz="1100" noProof="0" dirty="0" err="1">
                          <a:solidFill>
                            <a:schemeClr val="tx1">
                              <a:lumMod val="85000"/>
                              <a:lumOff val="15000"/>
                            </a:schemeClr>
                          </a:solidFill>
                          <a:latin typeface="Arial" panose="020B0604020202020204" pitchFamily="34" charset="0"/>
                          <a:cs typeface="Arial" panose="020B0604020202020204" pitchFamily="34" charset="0"/>
                        </a:rPr>
                        <a:t>programme</a:t>
                      </a:r>
                      <a:r>
                        <a:rPr lang="en-US" sz="1100" noProof="0" dirty="0">
                          <a:solidFill>
                            <a:schemeClr val="tx1">
                              <a:lumMod val="85000"/>
                              <a:lumOff val="15000"/>
                            </a:schemeClr>
                          </a:solidFill>
                          <a:latin typeface="Arial" panose="020B0604020202020204" pitchFamily="34" charset="0"/>
                          <a:cs typeface="Arial" panose="020B0604020202020204" pitchFamily="34" charset="0"/>
                        </a:rPr>
                        <a:t> compliance, evidence and audit requirements.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This would support accurate record keeping, effective performance monitoring and compliance with contractual evidence and audit requirements.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8844697"/>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Experience of managing or coordinating trainers, group learning or employability training delivery</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This would help ensure learning activities are well coordinated and respond effectively to participant needs and </a:t>
                      </a:r>
                      <a:r>
                        <a:rPr lang="en-US" sz="1100" noProof="0" dirty="0" err="1">
                          <a:solidFill>
                            <a:schemeClr val="tx1">
                              <a:lumMod val="85000"/>
                              <a:lumOff val="15000"/>
                            </a:schemeClr>
                          </a:solidFill>
                          <a:latin typeface="Arial" panose="020B0604020202020204" pitchFamily="34" charset="0"/>
                          <a:cs typeface="Arial" panose="020B0604020202020204" pitchFamily="34" charset="0"/>
                        </a:rPr>
                        <a:t>programme</a:t>
                      </a:r>
                      <a:r>
                        <a:rPr lang="en-US" sz="1100" noProof="0" dirty="0">
                          <a:solidFill>
                            <a:schemeClr val="tx1">
                              <a:lumMod val="85000"/>
                              <a:lumOff val="15000"/>
                            </a:schemeClr>
                          </a:solidFill>
                          <a:latin typeface="Arial" panose="020B0604020202020204" pitchFamily="34" charset="0"/>
                          <a:cs typeface="Arial" panose="020B0604020202020204" pitchFamily="34" charset="0"/>
                        </a:rPr>
                        <a:t> requirements.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60411874"/>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Experience of observing and quality-assuring coaching, IAG or training delivery</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This would support consistent standards of practice and enable constructive feedback and targeted development for colleagues.</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51806575"/>
                  </a:ext>
                </a:extLst>
              </a:tr>
              <a:tr h="370840">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Experience of service or contract </a:t>
                      </a:r>
                      <a:r>
                        <a:rPr lang="en-US" sz="1100" noProof="0" dirty="0" err="1">
                          <a:solidFill>
                            <a:schemeClr val="tx1">
                              <a:lumMod val="85000"/>
                              <a:lumOff val="15000"/>
                            </a:schemeClr>
                          </a:solidFill>
                          <a:latin typeface="Arial" panose="020B0604020202020204" pitchFamily="34" charset="0"/>
                          <a:cs typeface="Arial" panose="020B0604020202020204" pitchFamily="34" charset="0"/>
                        </a:rPr>
                        <a:t>mobilisation</a:t>
                      </a:r>
                      <a:endParaRPr lang="en-US" sz="1100" noProof="0" dirty="0">
                        <a:solidFill>
                          <a:schemeClr val="tx1">
                            <a:lumMod val="85000"/>
                            <a:lumOff val="15000"/>
                          </a:schemeClr>
                        </a:solidFill>
                        <a:latin typeface="Arial" panose="020B0604020202020204" pitchFamily="34" charset="0"/>
                        <a:cs typeface="Arial" panose="020B0604020202020204" pitchFamily="34" charset="0"/>
                      </a:endParaRP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noProof="0" dirty="0">
                          <a:solidFill>
                            <a:schemeClr val="tx1">
                              <a:lumMod val="85000"/>
                              <a:lumOff val="15000"/>
                            </a:schemeClr>
                          </a:solidFill>
                          <a:latin typeface="Arial" panose="020B0604020202020204" pitchFamily="34" charset="0"/>
                          <a:cs typeface="Arial" panose="020B0604020202020204" pitchFamily="34" charset="0"/>
                        </a:rPr>
                        <a:t>This would support the effective implementation of new delivery arrangements, ensuring processes, resources and teams are ready to deliver from the outset.</a:t>
                      </a:r>
                    </a:p>
                  </a:txBody>
                  <a:tcPr>
                    <a:lnL w="12700" cap="flat" cmpd="sng" algn="ctr">
                      <a:solidFill>
                        <a:srgbClr val="D5E9F2"/>
                      </a:solidFill>
                      <a:prstDash val="sysDot"/>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72869865"/>
                  </a:ext>
                </a:extLst>
              </a:tr>
            </a:tbl>
          </a:graphicData>
        </a:graphic>
      </p:graphicFrame>
      <p:sp>
        <p:nvSpPr>
          <p:cNvPr id="4" name="Rectangle 3">
            <a:extLst>
              <a:ext uri="{FF2B5EF4-FFF2-40B4-BE49-F238E27FC236}">
                <a16:creationId xmlns:a16="http://schemas.microsoft.com/office/drawing/2014/main" id="{750D7B03-0AD6-B644-435E-ECDE85DE90A5}"/>
              </a:ext>
            </a:extLst>
          </p:cNvPr>
          <p:cNvSpPr/>
          <p:nvPr/>
        </p:nvSpPr>
        <p:spPr>
          <a:xfrm>
            <a:off x="0" y="8985504"/>
            <a:ext cx="7199313" cy="1706309"/>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TextBox 6">
            <a:extLst>
              <a:ext uri="{FF2B5EF4-FFF2-40B4-BE49-F238E27FC236}">
                <a16:creationId xmlns:a16="http://schemas.microsoft.com/office/drawing/2014/main" id="{FF9BD527-1EDF-5BCD-D8D8-569DF0EF3937}"/>
              </a:ext>
            </a:extLst>
          </p:cNvPr>
          <p:cNvSpPr txBox="1"/>
          <p:nvPr/>
        </p:nvSpPr>
        <p:spPr>
          <a:xfrm>
            <a:off x="453657" y="9162197"/>
            <a:ext cx="6291999" cy="1390509"/>
          </a:xfrm>
          <a:prstGeom prst="rect">
            <a:avLst/>
          </a:prstGeom>
          <a:noFill/>
        </p:spPr>
        <p:txBody>
          <a:bodyPr wrap="square">
            <a:spAutoFit/>
          </a:bodyPr>
          <a:lstStyle/>
          <a:p>
            <a:pPr>
              <a:lnSpc>
                <a:spcPct val="107000"/>
              </a:lnSpc>
              <a:spcAft>
                <a:spcPts val="800"/>
              </a:spcAft>
            </a:pPr>
            <a:r>
              <a:rPr lang="en-US" sz="16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If you think you could do the role, but don’t have everything on this list, we would still love to see an application from you - particularly if you have lived experience. We ask everyone to provide a supporting statement detailing their experience, and will shortlist the most qualified people for the role from this.  </a:t>
            </a:r>
          </a:p>
        </p:txBody>
      </p:sp>
      <p:sp>
        <p:nvSpPr>
          <p:cNvPr id="5" name="TextBox 4">
            <a:extLst>
              <a:ext uri="{FF2B5EF4-FFF2-40B4-BE49-F238E27FC236}">
                <a16:creationId xmlns:a16="http://schemas.microsoft.com/office/drawing/2014/main" id="{B6E45D69-9088-9A77-A5DD-0F3604966028}"/>
              </a:ext>
            </a:extLst>
          </p:cNvPr>
          <p:cNvSpPr txBox="1"/>
          <p:nvPr/>
        </p:nvSpPr>
        <p:spPr>
          <a:xfrm>
            <a:off x="-3500466" y="1783564"/>
            <a:ext cx="2971077" cy="2062103"/>
          </a:xfrm>
          <a:prstGeom prst="rect">
            <a:avLst/>
          </a:prstGeom>
          <a:noFill/>
        </p:spPr>
        <p:txBody>
          <a:bodyPr wrap="square">
            <a:spAutoFit/>
          </a:bodyPr>
          <a:lstStyle/>
          <a:p>
            <a:r>
              <a:rPr lang="en-US" sz="3200" noProof="0" dirty="0"/>
              <a:t>Please include the desirable criteria on this page</a:t>
            </a:r>
          </a:p>
        </p:txBody>
      </p:sp>
    </p:spTree>
    <p:extLst>
      <p:ext uri="{BB962C8B-B14F-4D97-AF65-F5344CB8AC3E}">
        <p14:creationId xmlns:p14="http://schemas.microsoft.com/office/powerpoint/2010/main" val="2413529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266C5-C3B5-F703-2E34-D071500C6F9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7816CCB-A642-1828-8B62-B905488C4711}"/>
              </a:ext>
            </a:extLst>
          </p:cNvPr>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5" name="Picture 4" descr="A white text on a black background&#10;&#10;AI-generated content may be incorrect.">
            <a:extLst>
              <a:ext uri="{FF2B5EF4-FFF2-40B4-BE49-F238E27FC236}">
                <a16:creationId xmlns:a16="http://schemas.microsoft.com/office/drawing/2014/main" id="{35AB10ED-2DC0-8300-E875-821A07585377}"/>
              </a:ext>
            </a:extLst>
          </p:cNvPr>
          <p:cNvPicPr>
            <a:picLocks noChangeAspect="1"/>
          </p:cNvPicPr>
          <p:nvPr/>
        </p:nvPicPr>
        <p:blipFill>
          <a:blip r:embed="rId3"/>
          <a:stretch>
            <a:fillRect/>
          </a:stretch>
        </p:blipFill>
        <p:spPr>
          <a:xfrm>
            <a:off x="6035040" y="192361"/>
            <a:ext cx="972488" cy="972488"/>
          </a:xfrm>
          <a:prstGeom prst="rect">
            <a:avLst/>
          </a:prstGeom>
        </p:spPr>
      </p:pic>
      <p:sp>
        <p:nvSpPr>
          <p:cNvPr id="10" name="TextBox 9">
            <a:extLst>
              <a:ext uri="{FF2B5EF4-FFF2-40B4-BE49-F238E27FC236}">
                <a16:creationId xmlns:a16="http://schemas.microsoft.com/office/drawing/2014/main" id="{7B3A1F0F-57DF-D3AE-E721-BE6387EDAE51}"/>
              </a:ext>
            </a:extLst>
          </p:cNvPr>
          <p:cNvSpPr txBox="1"/>
          <p:nvPr/>
        </p:nvSpPr>
        <p:spPr>
          <a:xfrm>
            <a:off x="407866" y="678605"/>
            <a:ext cx="6383580" cy="832023"/>
          </a:xfrm>
          <a:prstGeom prst="rect">
            <a:avLst/>
          </a:prstGeom>
          <a:noFill/>
        </p:spPr>
        <p:txBody>
          <a:bodyPr wrap="square">
            <a:spAutoFit/>
          </a:bodyPr>
          <a:lstStyle/>
          <a:p>
            <a:pPr>
              <a:lnSpc>
                <a:spcPct val="107000"/>
              </a:lnSpc>
              <a:spcAft>
                <a:spcPts val="800"/>
              </a:spcAft>
            </a:pPr>
            <a:r>
              <a:rPr lang="en-US" sz="20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WHERE THE ROLE FITS WITHIN CATCH22</a:t>
            </a:r>
          </a:p>
          <a:p>
            <a:pPr>
              <a:spcAft>
                <a:spcPts val="800"/>
              </a:spcAft>
            </a:pPr>
            <a:r>
              <a:rPr lang="en-US" sz="2000" b="1" noProof="0" dirty="0">
                <a:effectLst/>
                <a:latin typeface="Arial" panose="020B0604020202020204" pitchFamily="34" charset="0"/>
                <a:ea typeface="Calibri" panose="020F0502020204030204" pitchFamily="34" charset="0"/>
                <a:cs typeface="Arial" panose="020B0604020202020204" pitchFamily="34" charset="0"/>
              </a:rPr>
              <a:t> </a:t>
            </a:r>
            <a:endParaRPr lang="en-US" b="1" noProof="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34319FFD-CB67-D5F9-D1B1-588B8BA34C4D}"/>
              </a:ext>
            </a:extLst>
          </p:cNvPr>
          <p:cNvSpPr txBox="1"/>
          <p:nvPr/>
        </p:nvSpPr>
        <p:spPr>
          <a:xfrm>
            <a:off x="436328" y="1357210"/>
            <a:ext cx="6084956" cy="2193229"/>
          </a:xfrm>
          <a:prstGeom prst="rect">
            <a:avLst/>
          </a:prstGeom>
          <a:noFill/>
        </p:spPr>
        <p:txBody>
          <a:bodyPr wrap="square">
            <a:spAutoFit/>
          </a:bodyPr>
          <a:lstStyle/>
          <a:p>
            <a:pPr>
              <a:lnSpc>
                <a:spcPct val="107000"/>
              </a:lnSpc>
              <a:spcAft>
                <a:spcPts val="800"/>
              </a:spcAft>
            </a:pPr>
            <a:r>
              <a:rPr lang="en-US" sz="14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Our structure</a:t>
            </a:r>
          </a:p>
          <a:p>
            <a:pPr>
              <a:lnSpc>
                <a:spcPct val="107000"/>
              </a:lnSpc>
              <a:spcAft>
                <a:spcPts val="800"/>
              </a:spcAf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Reports to Senior Operations Manager</a:t>
            </a:r>
          </a:p>
          <a:p>
            <a:pPr>
              <a:lnSpc>
                <a:spcPct val="107000"/>
              </a:lnSpc>
              <a:spcAft>
                <a:spcPts val="800"/>
              </a:spcAf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Directly manages six to eight Career Coaches and one Trainer</a:t>
            </a:r>
          </a:p>
          <a:p>
            <a:pPr>
              <a:lnSpc>
                <a:spcPct val="107000"/>
              </a:lnSpc>
              <a:spcAft>
                <a:spcPts val="800"/>
              </a:spcAf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Works closely with the Employer Engagement Lead and team, compliance and administration colleagues, </a:t>
            </a:r>
            <a:r>
              <a:rPr lang="en-US" sz="1100" noProof="0" dirty="0" err="1">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Jobcentre</a:t>
            </a: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 Plus, employers, partners and wider Catch22 teams.</a:t>
            </a:r>
          </a:p>
          <a:p>
            <a:pPr>
              <a:lnSpc>
                <a:spcPct val="107000"/>
              </a:lnSpc>
              <a:spcAft>
                <a:spcPts val="800"/>
              </a:spcAf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Wider Catch22 teams (communications, HR, recruitment, SLT)</a:t>
            </a:r>
          </a:p>
          <a:p>
            <a:pPr>
              <a:lnSpc>
                <a:spcPct val="107000"/>
              </a:lnSpc>
              <a:spcAft>
                <a:spcPts val="800"/>
              </a:spcAft>
            </a:pPr>
            <a:endParaRPr lang="en-US" sz="110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4CCBC961-C81C-4898-8A04-B0285A97E8EC}"/>
              </a:ext>
            </a:extLst>
          </p:cNvPr>
          <p:cNvGraphicFramePr>
            <a:graphicFrameLocks noGrp="1"/>
          </p:cNvGraphicFramePr>
          <p:nvPr>
            <p:extLst>
              <p:ext uri="{D42A27DB-BD31-4B8C-83A1-F6EECF244321}">
                <p14:modId xmlns:p14="http://schemas.microsoft.com/office/powerpoint/2010/main" val="2550651298"/>
              </p:ext>
            </p:extLst>
          </p:nvPr>
        </p:nvGraphicFramePr>
        <p:xfrm>
          <a:off x="407866" y="5551535"/>
          <a:ext cx="6383580" cy="1233488"/>
        </p:xfrm>
        <a:graphic>
          <a:graphicData uri="http://schemas.openxmlformats.org/drawingml/2006/table">
            <a:tbl>
              <a:tblPr firstRow="1" bandRow="1">
                <a:tableStyleId>{5C22544A-7EE6-4342-B048-85BDC9FD1C3A}</a:tableStyleId>
              </a:tblPr>
              <a:tblGrid>
                <a:gridCol w="3200966">
                  <a:extLst>
                    <a:ext uri="{9D8B030D-6E8A-4147-A177-3AD203B41FA5}">
                      <a16:colId xmlns:a16="http://schemas.microsoft.com/office/drawing/2014/main" val="684503369"/>
                    </a:ext>
                  </a:extLst>
                </a:gridCol>
                <a:gridCol w="3182614">
                  <a:extLst>
                    <a:ext uri="{9D8B030D-6E8A-4147-A177-3AD203B41FA5}">
                      <a16:colId xmlns:a16="http://schemas.microsoft.com/office/drawing/2014/main" val="3786468033"/>
                    </a:ext>
                  </a:extLst>
                </a:gridCol>
              </a:tblGrid>
              <a:tr h="370840">
                <a:tc>
                  <a:txBody>
                    <a:bodyPr/>
                    <a:lstStyle/>
                    <a:p>
                      <a:r>
                        <a:rPr lang="en-US" sz="1200" b="1" noProof="0" dirty="0">
                          <a:solidFill>
                            <a:srgbClr val="205D6C"/>
                          </a:solidFill>
                          <a:latin typeface="Arial" panose="020B0604020202020204" pitchFamily="34" charset="0"/>
                          <a:cs typeface="Arial" panose="020B0604020202020204" pitchFamily="34" charset="0"/>
                        </a:rPr>
                        <a:t>REPORTS TO</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noFill/>
                      <a:prstDash val="solid"/>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defTabSz="719907" rtl="0" eaLnBrk="1" latinLnBrk="0" hangingPunct="1">
                        <a:lnSpc>
                          <a:spcPct val="110000"/>
                        </a:lnSpc>
                        <a:spcAft>
                          <a:spcPts val="0"/>
                        </a:spcAft>
                        <a:buNone/>
                      </a:pPr>
                      <a:r>
                        <a:rPr lang="en-US" sz="1100" b="0" kern="1200" noProof="0" dirty="0">
                          <a:solidFill>
                            <a:srgbClr val="262626"/>
                          </a:solidFill>
                          <a:latin typeface="Arial"/>
                          <a:cs typeface="Arial"/>
                        </a:rPr>
                        <a:t>Senior Operations Manager</a:t>
                      </a:r>
                    </a:p>
                    <a:p>
                      <a:endParaRPr lang="en-US" b="0" noProof="0" dirty="0">
                        <a:solidFill>
                          <a:schemeClr val="tx1"/>
                        </a:solidFill>
                        <a:latin typeface="Arial" panose="020B0604020202020204" pitchFamily="34" charset="0"/>
                        <a:cs typeface="Arial" panose="020B0604020202020204" pitchFamily="34" charset="0"/>
                      </a:endParaRPr>
                    </a:p>
                  </a:txBody>
                  <a:tcPr>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1180759"/>
                  </a:ext>
                </a:extLst>
              </a:tr>
              <a:tr h="370840">
                <a:tc>
                  <a:txBody>
                    <a:bodyPr/>
                    <a:lstStyle/>
                    <a:p>
                      <a:r>
                        <a:rPr lang="en-US" sz="1200" b="1" noProof="0" dirty="0">
                          <a:solidFill>
                            <a:srgbClr val="205D6C"/>
                          </a:solidFill>
                          <a:latin typeface="Arial" panose="020B0604020202020204" pitchFamily="34" charset="0"/>
                          <a:cs typeface="Arial" panose="020B0604020202020204" pitchFamily="34" charset="0"/>
                        </a:rPr>
                        <a:t>LINE MANAGEMENT RESPONSIBILITY</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lang="en-US" sz="1100" b="0" noProof="0" dirty="0">
                          <a:solidFill>
                            <a:srgbClr val="262626"/>
                          </a:solidFill>
                          <a:latin typeface="Arial"/>
                          <a:ea typeface="Arial"/>
                          <a:cs typeface="Arial"/>
                        </a:rPr>
                        <a:t>Six to eight Career Coaches and one Trainer</a:t>
                      </a:r>
                    </a:p>
                  </a:txBody>
                  <a:tcPr>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8950989"/>
                  </a:ext>
                </a:extLst>
              </a:tr>
              <a:tr h="370840">
                <a:tc>
                  <a:txBody>
                    <a:bodyPr/>
                    <a:lstStyle/>
                    <a:p>
                      <a:r>
                        <a:rPr lang="en-US" sz="1200" b="1" noProof="0" dirty="0">
                          <a:solidFill>
                            <a:srgbClr val="205D6C"/>
                          </a:solidFill>
                          <a:latin typeface="Arial" panose="020B0604020202020204" pitchFamily="34" charset="0"/>
                          <a:cs typeface="Arial" panose="020B0604020202020204" pitchFamily="34" charset="0"/>
                        </a:rPr>
                        <a:t>BUDGET RESPONSIBILITY</a:t>
                      </a:r>
                    </a:p>
                  </a:txBody>
                  <a:tcPr>
                    <a:lnL w="12700" cap="flat" cmpd="sng" algn="ctr">
                      <a:noFill/>
                      <a:prstDash val="solid"/>
                      <a:round/>
                      <a:headEnd type="none" w="med" len="med"/>
                      <a:tailEnd type="none" w="med" len="med"/>
                    </a:lnL>
                    <a:lnR w="12700" cap="flat" cmpd="sng" algn="ctr">
                      <a:solidFill>
                        <a:srgbClr val="D5E9F2"/>
                      </a:solidFill>
                      <a:prstDash val="sysDot"/>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nSpc>
                          <a:spcPct val="110000"/>
                        </a:lnSpc>
                        <a:spcAft>
                          <a:spcPts val="0"/>
                        </a:spcAft>
                        <a:buNone/>
                      </a:pPr>
                      <a:r>
                        <a:rPr lang="en-US" sz="1100" b="0" noProof="0" dirty="0">
                          <a:solidFill>
                            <a:srgbClr val="262626"/>
                          </a:solidFill>
                          <a:latin typeface="Arial"/>
                          <a:ea typeface="Arial"/>
                          <a:cs typeface="Arial"/>
                        </a:rPr>
                        <a:t>None</a:t>
                      </a:r>
                    </a:p>
                  </a:txBody>
                  <a:tcPr>
                    <a:lnL w="12700" cap="flat" cmpd="sng" algn="ctr">
                      <a:solidFill>
                        <a:srgbClr val="D5E9F2"/>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rgbClr val="D5E9F2"/>
                      </a:solidFill>
                      <a:prstDash val="sysDot"/>
                      <a:round/>
                      <a:headEnd type="none" w="med" len="med"/>
                      <a:tailEnd type="none" w="med" len="med"/>
                    </a:lnT>
                    <a:lnB w="12700" cap="flat" cmpd="sng" algn="ctr">
                      <a:solidFill>
                        <a:srgbClr val="D5E9F2"/>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29853593"/>
                  </a:ext>
                </a:extLst>
              </a:tr>
            </a:tbl>
          </a:graphicData>
        </a:graphic>
      </p:graphicFrame>
    </p:spTree>
    <p:extLst>
      <p:ext uri="{BB962C8B-B14F-4D97-AF65-F5344CB8AC3E}">
        <p14:creationId xmlns:p14="http://schemas.microsoft.com/office/powerpoint/2010/main" val="4009884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789E4-9A42-C150-6B88-F7ED58B8286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0D89B9A-B996-54D4-0A2E-C542B92813A0}"/>
              </a:ext>
            </a:extLst>
          </p:cNvPr>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TextBox 9">
            <a:extLst>
              <a:ext uri="{FF2B5EF4-FFF2-40B4-BE49-F238E27FC236}">
                <a16:creationId xmlns:a16="http://schemas.microsoft.com/office/drawing/2014/main" id="{C0090BC4-37B0-73A9-1AA1-712F14316043}"/>
              </a:ext>
            </a:extLst>
          </p:cNvPr>
          <p:cNvSpPr txBox="1"/>
          <p:nvPr/>
        </p:nvSpPr>
        <p:spPr>
          <a:xfrm>
            <a:off x="407865" y="735828"/>
            <a:ext cx="4176327" cy="832023"/>
          </a:xfrm>
          <a:prstGeom prst="rect">
            <a:avLst/>
          </a:prstGeom>
          <a:noFill/>
        </p:spPr>
        <p:txBody>
          <a:bodyPr wrap="square">
            <a:spAutoFit/>
          </a:bodyPr>
          <a:lstStyle/>
          <a:p>
            <a:pPr>
              <a:lnSpc>
                <a:spcPct val="107000"/>
              </a:lnSpc>
              <a:spcAft>
                <a:spcPts val="800"/>
              </a:spcAft>
            </a:pPr>
            <a:r>
              <a:rPr lang="en-US" sz="20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OUR BEHAVIOURS</a:t>
            </a:r>
            <a:endParaRPr lang="en-US" sz="2000" noProof="0" dirty="0">
              <a:solidFill>
                <a:srgbClr val="205D6C"/>
              </a:solidFill>
              <a:effectLst/>
              <a:latin typeface="Arial" panose="020B0604020202020204" pitchFamily="34" charset="0"/>
              <a:ea typeface="Calibri" panose="020F0502020204030204" pitchFamily="34" charset="0"/>
              <a:cs typeface="Arial" panose="020B0604020202020204" pitchFamily="34" charset="0"/>
            </a:endParaRPr>
          </a:p>
          <a:p>
            <a:pPr>
              <a:spcAft>
                <a:spcPts val="800"/>
              </a:spcAft>
            </a:pPr>
            <a:r>
              <a:rPr lang="en-US" sz="2000" noProof="0" dirty="0">
                <a:effectLst/>
                <a:latin typeface="Arial" panose="020B0604020202020204" pitchFamily="34" charset="0"/>
                <a:ea typeface="Calibri" panose="020F0502020204030204" pitchFamily="34" charset="0"/>
                <a:cs typeface="Arial" panose="020B0604020202020204" pitchFamily="34" charset="0"/>
              </a:rPr>
              <a:t> </a:t>
            </a:r>
            <a:endParaRPr lang="en-US" noProof="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3B0A8B0-A284-4C81-61C4-F94E3F82A072}"/>
              </a:ext>
            </a:extLst>
          </p:cNvPr>
          <p:cNvSpPr txBox="1"/>
          <p:nvPr/>
        </p:nvSpPr>
        <p:spPr>
          <a:xfrm>
            <a:off x="436328" y="1576367"/>
            <a:ext cx="6084956" cy="986552"/>
          </a:xfrm>
          <a:prstGeom prst="rect">
            <a:avLst/>
          </a:prstGeom>
          <a:noFill/>
        </p:spPr>
        <p:txBody>
          <a:bodyPr wrap="square">
            <a:spAutoFit/>
          </a:bodyPr>
          <a:lstStyle/>
          <a:p>
            <a:pPr>
              <a:lnSpc>
                <a:spcPct val="107000"/>
              </a:lnSpc>
              <a:spcAft>
                <a:spcPts val="800"/>
              </a:spcAf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Who we are at Catch22 is determined by ‘The How’ (our </a:t>
            </a:r>
            <a:r>
              <a:rPr lang="en-US" sz="1100" noProof="0" dirty="0" err="1">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behaviours</a:t>
            </a: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 and ‘The What’ (our capabilities and skills). Our </a:t>
            </a:r>
            <a:r>
              <a:rPr lang="en-US" sz="1100" noProof="0" dirty="0" err="1">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Behaviour</a:t>
            </a: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 Framework (‘The How’) guides how we work, make decisions, and engage with others. It is important because it ensures our values are reflected in everything we do, helping us build trust, deliver consistently high-quality outcomes, and create a positive, inclusive workplace. </a:t>
            </a:r>
          </a:p>
        </p:txBody>
      </p:sp>
      <p:sp>
        <p:nvSpPr>
          <p:cNvPr id="19" name="Pie 18">
            <a:extLst>
              <a:ext uri="{FF2B5EF4-FFF2-40B4-BE49-F238E27FC236}">
                <a16:creationId xmlns:a16="http://schemas.microsoft.com/office/drawing/2014/main" id="{D7DC95B3-7980-317C-DD02-B3012D161B50}"/>
              </a:ext>
            </a:extLst>
          </p:cNvPr>
          <p:cNvSpPr/>
          <p:nvPr/>
        </p:nvSpPr>
        <p:spPr>
          <a:xfrm rot="10800000">
            <a:off x="286932" y="3042007"/>
            <a:ext cx="6026716" cy="6026716"/>
          </a:xfrm>
          <a:prstGeom prst="pie">
            <a:avLst>
              <a:gd name="adj1" fmla="val 0"/>
              <a:gd name="adj2" fmla="val 5400000"/>
            </a:avLst>
          </a:prstGeom>
          <a:solidFill>
            <a:schemeClr val="bg1"/>
          </a:solidFill>
          <a:ln>
            <a:solidFill>
              <a:srgbClr val="FB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highlight>
                <a:srgbClr val="FBCC00"/>
              </a:highlight>
            </a:endParaRPr>
          </a:p>
        </p:txBody>
      </p:sp>
      <p:sp>
        <p:nvSpPr>
          <p:cNvPr id="20" name="Pie 19">
            <a:extLst>
              <a:ext uri="{FF2B5EF4-FFF2-40B4-BE49-F238E27FC236}">
                <a16:creationId xmlns:a16="http://schemas.microsoft.com/office/drawing/2014/main" id="{25982E28-DDD6-A03F-2137-F64FE509E95E}"/>
              </a:ext>
            </a:extLst>
          </p:cNvPr>
          <p:cNvSpPr/>
          <p:nvPr/>
        </p:nvSpPr>
        <p:spPr>
          <a:xfrm rot="16200000">
            <a:off x="875416" y="3042007"/>
            <a:ext cx="6026716" cy="6026716"/>
          </a:xfrm>
          <a:prstGeom prst="pie">
            <a:avLst>
              <a:gd name="adj1" fmla="val 0"/>
              <a:gd name="adj2" fmla="val 5400000"/>
            </a:avLst>
          </a:prstGeom>
          <a:solidFill>
            <a:schemeClr val="bg1"/>
          </a:solidFill>
          <a:ln>
            <a:solidFill>
              <a:srgbClr val="3899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highlight>
                <a:srgbClr val="FBCC00"/>
              </a:highlight>
            </a:endParaRPr>
          </a:p>
        </p:txBody>
      </p:sp>
      <p:sp>
        <p:nvSpPr>
          <p:cNvPr id="22" name="Pie 21">
            <a:extLst>
              <a:ext uri="{FF2B5EF4-FFF2-40B4-BE49-F238E27FC236}">
                <a16:creationId xmlns:a16="http://schemas.microsoft.com/office/drawing/2014/main" id="{80B2422A-2535-BD7F-3883-90E1508D90C6}"/>
              </a:ext>
            </a:extLst>
          </p:cNvPr>
          <p:cNvSpPr/>
          <p:nvPr/>
        </p:nvSpPr>
        <p:spPr>
          <a:xfrm>
            <a:off x="875416" y="3665214"/>
            <a:ext cx="6026716" cy="6026716"/>
          </a:xfrm>
          <a:prstGeom prst="pie">
            <a:avLst>
              <a:gd name="adj1" fmla="val 0"/>
              <a:gd name="adj2" fmla="val 5400000"/>
            </a:avLst>
          </a:prstGeom>
          <a:solidFill>
            <a:schemeClr val="bg1"/>
          </a:solidFill>
          <a:ln>
            <a:solidFill>
              <a:srgbClr val="205D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highlight>
                <a:srgbClr val="FBCC00"/>
              </a:highlight>
            </a:endParaRPr>
          </a:p>
        </p:txBody>
      </p:sp>
      <p:sp>
        <p:nvSpPr>
          <p:cNvPr id="21" name="Pie 20">
            <a:extLst>
              <a:ext uri="{FF2B5EF4-FFF2-40B4-BE49-F238E27FC236}">
                <a16:creationId xmlns:a16="http://schemas.microsoft.com/office/drawing/2014/main" id="{B3BF9DB0-FFE1-2898-1D65-E57622A7A183}"/>
              </a:ext>
            </a:extLst>
          </p:cNvPr>
          <p:cNvSpPr/>
          <p:nvPr/>
        </p:nvSpPr>
        <p:spPr>
          <a:xfrm rot="5400000">
            <a:off x="286931" y="3665214"/>
            <a:ext cx="6026716" cy="6026716"/>
          </a:xfrm>
          <a:prstGeom prst="pie">
            <a:avLst>
              <a:gd name="adj1" fmla="val 0"/>
              <a:gd name="adj2" fmla="val 5400000"/>
            </a:avLst>
          </a:prstGeom>
          <a:solidFill>
            <a:schemeClr val="bg1"/>
          </a:solidFill>
          <a:ln>
            <a:solidFill>
              <a:srgbClr val="F18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highlight>
                <a:srgbClr val="FBCC00"/>
              </a:highlight>
            </a:endParaRPr>
          </a:p>
        </p:txBody>
      </p:sp>
      <p:sp>
        <p:nvSpPr>
          <p:cNvPr id="14" name="Pie 13">
            <a:extLst>
              <a:ext uri="{FF2B5EF4-FFF2-40B4-BE49-F238E27FC236}">
                <a16:creationId xmlns:a16="http://schemas.microsoft.com/office/drawing/2014/main" id="{56FB59D3-76BA-C365-483D-8F252D088AF5}"/>
              </a:ext>
            </a:extLst>
          </p:cNvPr>
          <p:cNvSpPr/>
          <p:nvPr/>
        </p:nvSpPr>
        <p:spPr>
          <a:xfrm>
            <a:off x="2456305" y="5246102"/>
            <a:ext cx="2864939" cy="2864939"/>
          </a:xfrm>
          <a:prstGeom prst="pie">
            <a:avLst>
              <a:gd name="adj1" fmla="val 0"/>
              <a:gd name="adj2" fmla="val 54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15" name="Pie 14">
            <a:extLst>
              <a:ext uri="{FF2B5EF4-FFF2-40B4-BE49-F238E27FC236}">
                <a16:creationId xmlns:a16="http://schemas.microsoft.com/office/drawing/2014/main" id="{10AE1874-828B-51BD-DE37-9A87856610AD}"/>
              </a:ext>
            </a:extLst>
          </p:cNvPr>
          <p:cNvSpPr/>
          <p:nvPr/>
        </p:nvSpPr>
        <p:spPr>
          <a:xfrm rot="10800000">
            <a:off x="1882110" y="4620274"/>
            <a:ext cx="2864939" cy="2864939"/>
          </a:xfrm>
          <a:prstGeom prst="pie">
            <a:avLst>
              <a:gd name="adj1" fmla="val 0"/>
              <a:gd name="adj2" fmla="val 5400000"/>
            </a:avLst>
          </a:prstGeom>
          <a:solidFill>
            <a:srgbClr val="FB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16" name="Pie 15">
            <a:extLst>
              <a:ext uri="{FF2B5EF4-FFF2-40B4-BE49-F238E27FC236}">
                <a16:creationId xmlns:a16="http://schemas.microsoft.com/office/drawing/2014/main" id="{97418FC1-A216-8AB7-263F-76ABE9ED4FEB}"/>
              </a:ext>
            </a:extLst>
          </p:cNvPr>
          <p:cNvSpPr/>
          <p:nvPr/>
        </p:nvSpPr>
        <p:spPr>
          <a:xfrm rot="16200000">
            <a:off x="2453523" y="4625918"/>
            <a:ext cx="2864939" cy="2864939"/>
          </a:xfrm>
          <a:prstGeom prst="pie">
            <a:avLst>
              <a:gd name="adj1" fmla="val 0"/>
              <a:gd name="adj2" fmla="val 5400000"/>
            </a:avLst>
          </a:prstGeom>
          <a:solidFill>
            <a:srgbClr val="389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17" name="Pie 16">
            <a:extLst>
              <a:ext uri="{FF2B5EF4-FFF2-40B4-BE49-F238E27FC236}">
                <a16:creationId xmlns:a16="http://schemas.microsoft.com/office/drawing/2014/main" id="{C3897E34-8AC9-FD5F-C6D2-058D52C77B20}"/>
              </a:ext>
            </a:extLst>
          </p:cNvPr>
          <p:cNvSpPr/>
          <p:nvPr/>
        </p:nvSpPr>
        <p:spPr>
          <a:xfrm rot="5400000">
            <a:off x="1882109" y="5246102"/>
            <a:ext cx="2864939" cy="2864939"/>
          </a:xfrm>
          <a:prstGeom prst="pie">
            <a:avLst>
              <a:gd name="adj1" fmla="val 0"/>
              <a:gd name="adj2" fmla="val 5400000"/>
            </a:avLst>
          </a:prstGeom>
          <a:solidFill>
            <a:srgbClr val="F18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18" name="Oval 17">
            <a:extLst>
              <a:ext uri="{FF2B5EF4-FFF2-40B4-BE49-F238E27FC236}">
                <a16:creationId xmlns:a16="http://schemas.microsoft.com/office/drawing/2014/main" id="{700AEBC0-A63E-96D8-C4FE-9577A99533FE}"/>
              </a:ext>
            </a:extLst>
          </p:cNvPr>
          <p:cNvSpPr/>
          <p:nvPr/>
        </p:nvSpPr>
        <p:spPr>
          <a:xfrm>
            <a:off x="3045445" y="5781484"/>
            <a:ext cx="1119052" cy="1119053"/>
          </a:xfrm>
          <a:prstGeom prst="ellipse">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TextBox 23">
            <a:extLst>
              <a:ext uri="{FF2B5EF4-FFF2-40B4-BE49-F238E27FC236}">
                <a16:creationId xmlns:a16="http://schemas.microsoft.com/office/drawing/2014/main" id="{0B542666-2471-D45C-9763-22254ABDC724}"/>
              </a:ext>
            </a:extLst>
          </p:cNvPr>
          <p:cNvSpPr txBox="1"/>
          <p:nvPr/>
        </p:nvSpPr>
        <p:spPr>
          <a:xfrm>
            <a:off x="3039521" y="6140955"/>
            <a:ext cx="1119052" cy="369332"/>
          </a:xfrm>
          <a:prstGeom prst="rect">
            <a:avLst/>
          </a:prstGeom>
          <a:noFill/>
        </p:spPr>
        <p:txBody>
          <a:bodyPr wrap="square" rtlCol="0">
            <a:spAutoFit/>
          </a:bodyPr>
          <a:lstStyle/>
          <a:p>
            <a:pPr algn="ctr"/>
            <a:r>
              <a:rPr lang="en-US" b="1" noProof="0" dirty="0">
                <a:solidFill>
                  <a:schemeClr val="bg1"/>
                </a:solidFill>
                <a:latin typeface="Arial" panose="020B0604020202020204" pitchFamily="34" charset="0"/>
                <a:cs typeface="Arial" panose="020B0604020202020204" pitchFamily="34" charset="0"/>
              </a:rPr>
              <a:t>VALUES</a:t>
            </a:r>
          </a:p>
        </p:txBody>
      </p:sp>
      <p:sp>
        <p:nvSpPr>
          <p:cNvPr id="26" name="TextBox 25">
            <a:extLst>
              <a:ext uri="{FF2B5EF4-FFF2-40B4-BE49-F238E27FC236}">
                <a16:creationId xmlns:a16="http://schemas.microsoft.com/office/drawing/2014/main" id="{6DA359E3-1682-0C01-59B9-8A03DE322561}"/>
              </a:ext>
            </a:extLst>
          </p:cNvPr>
          <p:cNvSpPr txBox="1"/>
          <p:nvPr/>
        </p:nvSpPr>
        <p:spPr>
          <a:xfrm rot="18939463">
            <a:off x="402454" y="4029759"/>
            <a:ext cx="3064396" cy="1015663"/>
          </a:xfrm>
          <a:prstGeom prst="rect">
            <a:avLst/>
          </a:prstGeom>
          <a:noFill/>
        </p:spPr>
        <p:txBody>
          <a:bodyPr wrap="square">
            <a:spAutoFit/>
          </a:bodyPr>
          <a:lstStyle/>
          <a:p>
            <a:r>
              <a:rPr lang="en-US" sz="1200" b="0" i="0" u="none" strike="noStrike" noProof="0" dirty="0">
                <a:solidFill>
                  <a:schemeClr val="tx1">
                    <a:lumMod val="85000"/>
                    <a:lumOff val="15000"/>
                  </a:schemeClr>
                </a:solidFill>
                <a:effectLst/>
                <a:latin typeface="Arial" panose="020B0604020202020204" pitchFamily="34" charset="0"/>
                <a:cs typeface="Arial" panose="020B0604020202020204" pitchFamily="34" charset="0"/>
              </a:rPr>
              <a:t>We </a:t>
            </a:r>
            <a:r>
              <a:rPr lang="en-US" sz="1200" b="0" i="0" u="none" strike="noStrike" noProof="0" dirty="0" err="1">
                <a:solidFill>
                  <a:schemeClr val="tx1">
                    <a:lumMod val="85000"/>
                    <a:lumOff val="15000"/>
                  </a:schemeClr>
                </a:solidFill>
                <a:effectLst/>
                <a:latin typeface="Arial" panose="020B0604020202020204" pitchFamily="34" charset="0"/>
                <a:cs typeface="Arial" panose="020B0604020202020204" pitchFamily="34" charset="0"/>
              </a:rPr>
              <a:t>recognise</a:t>
            </a:r>
            <a:r>
              <a:rPr lang="en-US" sz="1200" b="0" i="0" u="none" strike="noStrike" noProof="0" dirty="0">
                <a:solidFill>
                  <a:schemeClr val="tx1">
                    <a:lumMod val="85000"/>
                    <a:lumOff val="15000"/>
                  </a:schemeClr>
                </a:solidFill>
                <a:effectLst/>
                <a:latin typeface="Arial" panose="020B0604020202020204" pitchFamily="34" charset="0"/>
                <a:cs typeface="Arial" panose="020B0604020202020204" pitchFamily="34" charset="0"/>
              </a:rPr>
              <a:t> and understand the impact of our emotions on others, </a:t>
            </a:r>
            <a:r>
              <a:rPr lang="en-US" sz="1200" b="0" i="0" u="none" strike="noStrike" noProof="0" dirty="0" err="1">
                <a:solidFill>
                  <a:schemeClr val="tx1">
                    <a:lumMod val="85000"/>
                    <a:lumOff val="15000"/>
                  </a:schemeClr>
                </a:solidFill>
                <a:effectLst/>
                <a:latin typeface="Arial" panose="020B0604020202020204" pitchFamily="34" charset="0"/>
                <a:cs typeface="Arial" panose="020B0604020202020204" pitchFamily="34" charset="0"/>
              </a:rPr>
              <a:t>empathise</a:t>
            </a:r>
            <a:r>
              <a:rPr lang="en-US" sz="1200" b="0" i="0" u="none" strike="noStrike" noProof="0" dirty="0">
                <a:solidFill>
                  <a:schemeClr val="tx1">
                    <a:lumMod val="85000"/>
                    <a:lumOff val="15000"/>
                  </a:schemeClr>
                </a:solidFill>
                <a:effectLst/>
                <a:latin typeface="Arial" panose="020B0604020202020204" pitchFamily="34" charset="0"/>
                <a:cs typeface="Arial" panose="020B0604020202020204" pitchFamily="34" charset="0"/>
              </a:rPr>
              <a:t> with their perspectives, build relationships, adapt to their needs, appreciate diverse backgrounds and show kindness.</a:t>
            </a:r>
            <a:endParaRPr lang="en-US" sz="1200" noProof="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16A58410-A61B-030F-B5F9-35946895424B}"/>
              </a:ext>
            </a:extLst>
          </p:cNvPr>
          <p:cNvSpPr txBox="1"/>
          <p:nvPr/>
        </p:nvSpPr>
        <p:spPr>
          <a:xfrm rot="2769682">
            <a:off x="3887382" y="4107221"/>
            <a:ext cx="3064396" cy="1200329"/>
          </a:xfrm>
          <a:prstGeom prst="rect">
            <a:avLst/>
          </a:prstGeom>
          <a:noFill/>
        </p:spPr>
        <p:txBody>
          <a:bodyPr wrap="square">
            <a:spAutoFit/>
          </a:bodyPr>
          <a:lstStyle/>
          <a:p>
            <a:r>
              <a:rPr lang="en-US" sz="1200" b="0" i="0" u="none" strike="noStrike" noProof="0" dirty="0">
                <a:solidFill>
                  <a:schemeClr val="tx1">
                    <a:lumMod val="85000"/>
                    <a:lumOff val="15000"/>
                  </a:schemeClr>
                </a:solidFill>
                <a:effectLst/>
                <a:latin typeface="Arial" panose="020B0604020202020204" pitchFamily="34" charset="0"/>
                <a:cs typeface="Arial" panose="020B0604020202020204" pitchFamily="34" charset="0"/>
              </a:rPr>
              <a:t>We know our strengths and weaknesses, communicate proactively about obstacles, meet client needs professionally, share knowledge under pressure, and support students and service users in achieving their goals.</a:t>
            </a:r>
            <a:endParaRPr lang="en-US" sz="1200" noProof="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E20E41C7-0E75-6712-E064-D8773D10D376}"/>
              </a:ext>
            </a:extLst>
          </p:cNvPr>
          <p:cNvSpPr txBox="1"/>
          <p:nvPr/>
        </p:nvSpPr>
        <p:spPr>
          <a:xfrm rot="2769682">
            <a:off x="334232" y="7586191"/>
            <a:ext cx="3064396" cy="1200329"/>
          </a:xfrm>
          <a:prstGeom prst="rect">
            <a:avLst/>
          </a:prstGeom>
          <a:noFill/>
        </p:spPr>
        <p:txBody>
          <a:bodyPr wrap="square">
            <a:spAutoFit/>
          </a:bodyPr>
          <a:lstStyle/>
          <a:p>
            <a:r>
              <a:rPr lang="en-US" sz="1200" b="0" i="0" u="none" strike="noStrike" noProof="0" dirty="0">
                <a:solidFill>
                  <a:schemeClr val="tx1">
                    <a:lumMod val="85000"/>
                    <a:lumOff val="15000"/>
                  </a:schemeClr>
                </a:solidFill>
                <a:effectLst/>
                <a:latin typeface="Arial" panose="020B0604020202020204" pitchFamily="34" charset="0"/>
                <a:cs typeface="Arial" panose="020B0604020202020204" pitchFamily="34" charset="0"/>
              </a:rPr>
              <a:t>We work cooperatively to ensure a high standard of service delivery, support and collaborate with colleagues and partners, engage stakeholders appropriately, value contributions and build local support networks.</a:t>
            </a:r>
            <a:endParaRPr lang="en-US" sz="1200" noProof="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76E00287-1A97-8BC0-725D-967E44B1BD44}"/>
              </a:ext>
            </a:extLst>
          </p:cNvPr>
          <p:cNvSpPr txBox="1"/>
          <p:nvPr/>
        </p:nvSpPr>
        <p:spPr>
          <a:xfrm rot="18939463">
            <a:off x="3903487" y="7510877"/>
            <a:ext cx="3064396" cy="1200329"/>
          </a:xfrm>
          <a:prstGeom prst="rect">
            <a:avLst/>
          </a:prstGeom>
          <a:noFill/>
        </p:spPr>
        <p:txBody>
          <a:bodyPr wrap="square">
            <a:spAutoFit/>
          </a:bodyPr>
          <a:lstStyle/>
          <a:p>
            <a:r>
              <a:rPr lang="en-US" sz="1200" b="0" i="0" u="none" strike="noStrike" noProof="0" dirty="0">
                <a:solidFill>
                  <a:schemeClr val="tx1">
                    <a:lumMod val="85000"/>
                    <a:lumOff val="15000"/>
                  </a:schemeClr>
                </a:solidFill>
                <a:effectLst/>
                <a:latin typeface="Arial" panose="020B0604020202020204" pitchFamily="34" charset="0"/>
                <a:cs typeface="Arial" panose="020B0604020202020204" pitchFamily="34" charset="0"/>
              </a:rPr>
              <a:t>We listen without judgement, propose improvements, embrace new ways of working, use challenges to find creative solutions, turn difficult situations into opportunities and engage collaboratively with other areas of the </a:t>
            </a:r>
            <a:r>
              <a:rPr lang="en-US" sz="1200" b="0" i="0" u="none" strike="noStrike" noProof="0" dirty="0" err="1">
                <a:solidFill>
                  <a:schemeClr val="tx1">
                    <a:lumMod val="85000"/>
                    <a:lumOff val="15000"/>
                  </a:schemeClr>
                </a:solidFill>
                <a:effectLst/>
                <a:latin typeface="Arial" panose="020B0604020202020204" pitchFamily="34" charset="0"/>
                <a:cs typeface="Arial" panose="020B0604020202020204" pitchFamily="34" charset="0"/>
              </a:rPr>
              <a:t>organisation</a:t>
            </a:r>
            <a:r>
              <a:rPr lang="en-US" sz="1200" b="0" i="0" u="none" strike="noStrike" noProof="0" dirty="0">
                <a:solidFill>
                  <a:schemeClr val="tx1">
                    <a:lumMod val="85000"/>
                    <a:lumOff val="15000"/>
                  </a:schemeClr>
                </a:solidFill>
                <a:effectLst/>
                <a:latin typeface="Arial" panose="020B0604020202020204" pitchFamily="34" charset="0"/>
                <a:cs typeface="Arial" panose="020B0604020202020204" pitchFamily="34" charset="0"/>
              </a:rPr>
              <a:t>.</a:t>
            </a:r>
            <a:endParaRPr lang="en-US" sz="1200" noProof="0" dirty="0">
              <a:solidFill>
                <a:schemeClr val="tx1">
                  <a:lumMod val="85000"/>
                  <a:lumOff val="15000"/>
                </a:schemeClr>
              </a:solidFill>
              <a:latin typeface="Arial" panose="020B0604020202020204" pitchFamily="34" charset="0"/>
              <a:cs typeface="Arial" panose="020B0604020202020204" pitchFamily="34" charset="0"/>
            </a:endParaRPr>
          </a:p>
        </p:txBody>
      </p:sp>
      <p:pic>
        <p:nvPicPr>
          <p:cNvPr id="39" name="Graphic 38" descr="Lightbulb and gear with solid fill">
            <a:extLst>
              <a:ext uri="{FF2B5EF4-FFF2-40B4-BE49-F238E27FC236}">
                <a16:creationId xmlns:a16="http://schemas.microsoft.com/office/drawing/2014/main" id="{663C735E-E224-BFE3-005E-34042F9534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64472" y="6744868"/>
            <a:ext cx="1102730" cy="1102730"/>
          </a:xfrm>
          <a:prstGeom prst="rect">
            <a:avLst/>
          </a:prstGeom>
        </p:spPr>
      </p:pic>
      <p:pic>
        <p:nvPicPr>
          <p:cNvPr id="41" name="Graphic 40" descr="Meeting with solid fill">
            <a:extLst>
              <a:ext uri="{FF2B5EF4-FFF2-40B4-BE49-F238E27FC236}">
                <a16:creationId xmlns:a16="http://schemas.microsoft.com/office/drawing/2014/main" id="{0FD755A3-AB26-CF8D-AB3A-022ED59B482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70964" y="6816996"/>
            <a:ext cx="1151448" cy="1151448"/>
          </a:xfrm>
          <a:prstGeom prst="rect">
            <a:avLst/>
          </a:prstGeom>
        </p:spPr>
      </p:pic>
      <p:pic>
        <p:nvPicPr>
          <p:cNvPr id="43" name="Graphic 42" descr="Rocket with solid fill">
            <a:extLst>
              <a:ext uri="{FF2B5EF4-FFF2-40B4-BE49-F238E27FC236}">
                <a16:creationId xmlns:a16="http://schemas.microsoft.com/office/drawing/2014/main" id="{37E99E7D-2CEA-7586-252C-ACC0477EDA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6886946">
            <a:off x="3979690" y="4870426"/>
            <a:ext cx="1201414" cy="1201414"/>
          </a:xfrm>
          <a:prstGeom prst="rect">
            <a:avLst/>
          </a:prstGeom>
        </p:spPr>
      </p:pic>
      <p:pic>
        <p:nvPicPr>
          <p:cNvPr id="45" name="Graphic 44" descr="Comment Heart with solid fill">
            <a:extLst>
              <a:ext uri="{FF2B5EF4-FFF2-40B4-BE49-F238E27FC236}">
                <a16:creationId xmlns:a16="http://schemas.microsoft.com/office/drawing/2014/main" id="{383E15DB-5014-2434-EF3B-0AC1A97ED86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13057" y="4885532"/>
            <a:ext cx="1099702" cy="1099702"/>
          </a:xfrm>
          <a:prstGeom prst="rect">
            <a:avLst/>
          </a:prstGeom>
        </p:spPr>
      </p:pic>
      <p:sp>
        <p:nvSpPr>
          <p:cNvPr id="46" name="Rectangle 45">
            <a:extLst>
              <a:ext uri="{FF2B5EF4-FFF2-40B4-BE49-F238E27FC236}">
                <a16:creationId xmlns:a16="http://schemas.microsoft.com/office/drawing/2014/main" id="{9EE9AD75-BA04-5041-75E6-D983BD88C2BB}"/>
              </a:ext>
            </a:extLst>
          </p:cNvPr>
          <p:cNvSpPr/>
          <p:nvPr/>
        </p:nvSpPr>
        <p:spPr>
          <a:xfrm>
            <a:off x="200866" y="6035610"/>
            <a:ext cx="2601739" cy="430887"/>
          </a:xfrm>
          <a:prstGeom prst="rect">
            <a:avLst/>
          </a:prstGeom>
          <a:noFill/>
        </p:spPr>
        <p:txBody>
          <a:bodyPr wrap="none" lIns="91440" tIns="45720" rIns="91440" bIns="45720">
            <a:spAutoFit/>
          </a:bodyPr>
          <a:lstStyle/>
          <a:p>
            <a:pPr algn="ctr"/>
            <a:r>
              <a:rPr lang="en-US" sz="2200" b="0" cap="none" spc="0" noProof="0" dirty="0">
                <a:ln w="0"/>
                <a:solidFill>
                  <a:srgbClr val="FBCC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COMPASSIONATE</a:t>
            </a:r>
          </a:p>
        </p:txBody>
      </p:sp>
      <p:sp>
        <p:nvSpPr>
          <p:cNvPr id="48" name="Rectangle 47">
            <a:extLst>
              <a:ext uri="{FF2B5EF4-FFF2-40B4-BE49-F238E27FC236}">
                <a16:creationId xmlns:a16="http://schemas.microsoft.com/office/drawing/2014/main" id="{7C8E5CDB-BA1C-864B-08AF-83625887D167}"/>
              </a:ext>
            </a:extLst>
          </p:cNvPr>
          <p:cNvSpPr/>
          <p:nvPr/>
        </p:nvSpPr>
        <p:spPr>
          <a:xfrm rot="16200000">
            <a:off x="2847351" y="3582130"/>
            <a:ext cx="1672254" cy="430887"/>
          </a:xfrm>
          <a:prstGeom prst="rect">
            <a:avLst/>
          </a:prstGeom>
          <a:noFill/>
        </p:spPr>
        <p:txBody>
          <a:bodyPr wrap="none" lIns="91440" tIns="45720" rIns="91440" bIns="45720">
            <a:spAutoFit/>
          </a:bodyPr>
          <a:lstStyle/>
          <a:p>
            <a:pPr algn="ctr"/>
            <a:r>
              <a:rPr lang="en-US" sz="2200" b="0" cap="none" spc="0" noProof="0" dirty="0">
                <a:ln w="0"/>
                <a:solidFill>
                  <a:srgbClr val="3899B5"/>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EMPOWER</a:t>
            </a:r>
          </a:p>
        </p:txBody>
      </p:sp>
      <p:sp>
        <p:nvSpPr>
          <p:cNvPr id="49" name="Rectangle 48">
            <a:extLst>
              <a:ext uri="{FF2B5EF4-FFF2-40B4-BE49-F238E27FC236}">
                <a16:creationId xmlns:a16="http://schemas.microsoft.com/office/drawing/2014/main" id="{1684B5A3-7D42-D97F-4D5F-62AA56570F95}"/>
              </a:ext>
            </a:extLst>
          </p:cNvPr>
          <p:cNvSpPr/>
          <p:nvPr/>
        </p:nvSpPr>
        <p:spPr>
          <a:xfrm>
            <a:off x="5499734" y="6277016"/>
            <a:ext cx="1484702" cy="430887"/>
          </a:xfrm>
          <a:prstGeom prst="rect">
            <a:avLst/>
          </a:prstGeom>
          <a:noFill/>
        </p:spPr>
        <p:txBody>
          <a:bodyPr wrap="none" lIns="91440" tIns="45720" rIns="91440" bIns="45720">
            <a:spAutoFit/>
          </a:bodyPr>
          <a:lstStyle/>
          <a:p>
            <a:pPr algn="ctr"/>
            <a:r>
              <a:rPr lang="en-US" sz="2200" b="0" cap="none" spc="0" noProof="0" dirty="0">
                <a:ln w="0"/>
                <a:solidFill>
                  <a:srgbClr val="205D6C"/>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CURIOUS</a:t>
            </a:r>
          </a:p>
        </p:txBody>
      </p:sp>
      <p:sp>
        <p:nvSpPr>
          <p:cNvPr id="50" name="Rectangle 49">
            <a:extLst>
              <a:ext uri="{FF2B5EF4-FFF2-40B4-BE49-F238E27FC236}">
                <a16:creationId xmlns:a16="http://schemas.microsoft.com/office/drawing/2014/main" id="{83B6ACF5-92A7-4B53-3AE4-85C468F066F4}"/>
              </a:ext>
            </a:extLst>
          </p:cNvPr>
          <p:cNvSpPr/>
          <p:nvPr/>
        </p:nvSpPr>
        <p:spPr>
          <a:xfrm rot="5400000">
            <a:off x="2264564" y="8333348"/>
            <a:ext cx="2513701" cy="430887"/>
          </a:xfrm>
          <a:prstGeom prst="rect">
            <a:avLst/>
          </a:prstGeom>
          <a:noFill/>
        </p:spPr>
        <p:txBody>
          <a:bodyPr wrap="none" lIns="91440" tIns="45720" rIns="91440" bIns="45720">
            <a:spAutoFit/>
          </a:bodyPr>
          <a:lstStyle/>
          <a:p>
            <a:pPr algn="ctr"/>
            <a:r>
              <a:rPr lang="en-US" sz="2200" b="0" cap="none" spc="0" noProof="0" dirty="0">
                <a:ln w="0"/>
                <a:solidFill>
                  <a:srgbClr val="F187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COLLABORATIVE</a:t>
            </a:r>
          </a:p>
        </p:txBody>
      </p:sp>
      <p:pic>
        <p:nvPicPr>
          <p:cNvPr id="8" name="Picture 7" descr="A white text on a black background&#10;&#10;AI-generated content may be incorrect.">
            <a:extLst>
              <a:ext uri="{FF2B5EF4-FFF2-40B4-BE49-F238E27FC236}">
                <a16:creationId xmlns:a16="http://schemas.microsoft.com/office/drawing/2014/main" id="{E769FAFE-031C-2731-7F32-01719B1DD831}"/>
              </a:ext>
            </a:extLst>
          </p:cNvPr>
          <p:cNvPicPr>
            <a:picLocks noChangeAspect="1"/>
          </p:cNvPicPr>
          <p:nvPr/>
        </p:nvPicPr>
        <p:blipFill>
          <a:blip r:embed="rId7"/>
          <a:stretch>
            <a:fillRect/>
          </a:stretch>
        </p:blipFill>
        <p:spPr>
          <a:xfrm>
            <a:off x="6035040" y="192361"/>
            <a:ext cx="972488" cy="972488"/>
          </a:xfrm>
          <a:prstGeom prst="rect">
            <a:avLst/>
          </a:prstGeom>
        </p:spPr>
      </p:pic>
    </p:spTree>
    <p:extLst>
      <p:ext uri="{BB962C8B-B14F-4D97-AF65-F5344CB8AC3E}">
        <p14:creationId xmlns:p14="http://schemas.microsoft.com/office/powerpoint/2010/main" val="1193314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FDB33-BC36-B0F1-2B2B-D7637A2F447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78D5847-941F-5919-0E4E-B0ABB954EDD4}"/>
              </a:ext>
            </a:extLst>
          </p:cNvPr>
          <p:cNvSpPr/>
          <p:nvPr/>
        </p:nvSpPr>
        <p:spPr>
          <a:xfrm>
            <a:off x="0" y="0"/>
            <a:ext cx="7199313" cy="10691813"/>
          </a:xfrm>
          <a:prstGeom prst="rect">
            <a:avLst/>
          </a:prstGeom>
          <a:solidFill>
            <a:srgbClr val="D5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5" name="Picture 4" descr="A white text on a black background&#10;&#10;AI-generated content may be incorrect.">
            <a:extLst>
              <a:ext uri="{FF2B5EF4-FFF2-40B4-BE49-F238E27FC236}">
                <a16:creationId xmlns:a16="http://schemas.microsoft.com/office/drawing/2014/main" id="{EA533E8C-6FE6-7469-0F04-ADBF88C73EFF}"/>
              </a:ext>
            </a:extLst>
          </p:cNvPr>
          <p:cNvPicPr>
            <a:picLocks noChangeAspect="1"/>
          </p:cNvPicPr>
          <p:nvPr/>
        </p:nvPicPr>
        <p:blipFill>
          <a:blip r:embed="rId3"/>
          <a:stretch>
            <a:fillRect/>
          </a:stretch>
        </p:blipFill>
        <p:spPr>
          <a:xfrm>
            <a:off x="6035040" y="192361"/>
            <a:ext cx="972488" cy="972488"/>
          </a:xfrm>
          <a:prstGeom prst="rect">
            <a:avLst/>
          </a:prstGeom>
        </p:spPr>
      </p:pic>
      <p:sp>
        <p:nvSpPr>
          <p:cNvPr id="10" name="TextBox 9">
            <a:extLst>
              <a:ext uri="{FF2B5EF4-FFF2-40B4-BE49-F238E27FC236}">
                <a16:creationId xmlns:a16="http://schemas.microsoft.com/office/drawing/2014/main" id="{C58A6BDE-C173-738C-1EB3-030986C2EDE4}"/>
              </a:ext>
            </a:extLst>
          </p:cNvPr>
          <p:cNvSpPr txBox="1"/>
          <p:nvPr/>
        </p:nvSpPr>
        <p:spPr>
          <a:xfrm>
            <a:off x="407866" y="678605"/>
            <a:ext cx="6383580" cy="832023"/>
          </a:xfrm>
          <a:prstGeom prst="rect">
            <a:avLst/>
          </a:prstGeom>
          <a:noFill/>
        </p:spPr>
        <p:txBody>
          <a:bodyPr wrap="square">
            <a:spAutoFit/>
          </a:bodyPr>
          <a:lstStyle/>
          <a:p>
            <a:pPr>
              <a:lnSpc>
                <a:spcPct val="107000"/>
              </a:lnSpc>
              <a:spcAft>
                <a:spcPts val="800"/>
              </a:spcAft>
            </a:pPr>
            <a:r>
              <a:rPr lang="en-US" sz="20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OUR VALUES</a:t>
            </a:r>
          </a:p>
          <a:p>
            <a:pPr>
              <a:spcAft>
                <a:spcPts val="800"/>
              </a:spcAft>
            </a:pPr>
            <a:r>
              <a:rPr lang="en-US" sz="2000" noProof="0" dirty="0">
                <a:effectLst/>
                <a:latin typeface="Arial" panose="020B0604020202020204" pitchFamily="34" charset="0"/>
                <a:ea typeface="Calibri" panose="020F0502020204030204" pitchFamily="34" charset="0"/>
                <a:cs typeface="Arial" panose="020B0604020202020204" pitchFamily="34" charset="0"/>
              </a:rPr>
              <a:t> </a:t>
            </a:r>
            <a:endParaRPr lang="en-US" noProof="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D83A6C51-0EC3-3E6D-D2B0-DCF6CC0574BD}"/>
              </a:ext>
            </a:extLst>
          </p:cNvPr>
          <p:cNvSpPr txBox="1"/>
          <p:nvPr/>
        </p:nvSpPr>
        <p:spPr>
          <a:xfrm>
            <a:off x="481688" y="1352427"/>
            <a:ext cx="6235935" cy="443070"/>
          </a:xfrm>
          <a:prstGeom prst="rect">
            <a:avLst/>
          </a:prstGeom>
          <a:noFill/>
        </p:spPr>
        <p:txBody>
          <a:bodyPr wrap="square">
            <a:spAutoFit/>
          </a:bodyPr>
          <a:lstStyle/>
          <a:p>
            <a:pPr>
              <a:lnSpc>
                <a:spcPct val="107000"/>
              </a:lnSpc>
              <a:spcAft>
                <a:spcPts val="800"/>
              </a:spcAf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Our values are at the heart of everything we do. They were created by colleagues across Catch22 and guide how we work together to support others.</a:t>
            </a:r>
          </a:p>
        </p:txBody>
      </p:sp>
      <p:sp>
        <p:nvSpPr>
          <p:cNvPr id="3" name="TextBox 2">
            <a:extLst>
              <a:ext uri="{FF2B5EF4-FFF2-40B4-BE49-F238E27FC236}">
                <a16:creationId xmlns:a16="http://schemas.microsoft.com/office/drawing/2014/main" id="{B9223409-43F2-500A-02B9-0AFC658447DA}"/>
              </a:ext>
            </a:extLst>
          </p:cNvPr>
          <p:cNvSpPr txBox="1"/>
          <p:nvPr/>
        </p:nvSpPr>
        <p:spPr>
          <a:xfrm>
            <a:off x="407866" y="5364018"/>
            <a:ext cx="6383580" cy="832023"/>
          </a:xfrm>
          <a:prstGeom prst="rect">
            <a:avLst/>
          </a:prstGeom>
          <a:noFill/>
        </p:spPr>
        <p:txBody>
          <a:bodyPr wrap="square">
            <a:spAutoFit/>
          </a:bodyPr>
          <a:lstStyle/>
          <a:p>
            <a:pPr>
              <a:lnSpc>
                <a:spcPct val="107000"/>
              </a:lnSpc>
              <a:spcAft>
                <a:spcPts val="800"/>
              </a:spcAft>
            </a:pPr>
            <a:r>
              <a:rPr lang="en-US" sz="20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ADDITIONAL INFORMATION</a:t>
            </a:r>
          </a:p>
          <a:p>
            <a:pPr>
              <a:spcAft>
                <a:spcPts val="800"/>
              </a:spcAft>
            </a:pPr>
            <a:r>
              <a:rPr lang="en-US" sz="2000" b="1" noProof="0" dirty="0">
                <a:effectLst/>
                <a:latin typeface="Arial" panose="020B0604020202020204" pitchFamily="34" charset="0"/>
                <a:ea typeface="Calibri" panose="020F0502020204030204" pitchFamily="34" charset="0"/>
                <a:cs typeface="Arial" panose="020B0604020202020204" pitchFamily="34" charset="0"/>
              </a:rPr>
              <a:t> </a:t>
            </a:r>
            <a:endParaRPr lang="en-US" b="1" noProof="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D41A466-8536-C0B2-81B4-D3A49DC84241}"/>
              </a:ext>
            </a:extLst>
          </p:cNvPr>
          <p:cNvSpPr txBox="1"/>
          <p:nvPr/>
        </p:nvSpPr>
        <p:spPr>
          <a:xfrm>
            <a:off x="481688" y="6021209"/>
            <a:ext cx="6235935" cy="1191673"/>
          </a:xfrm>
          <a:prstGeom prst="rect">
            <a:avLst/>
          </a:prstGeom>
          <a:noFill/>
        </p:spPr>
        <p:txBody>
          <a:bodyPr wrap="square">
            <a:spAutoFit/>
          </a:bodyPr>
          <a:lstStyle/>
          <a:p>
            <a:pPr>
              <a:lnSpc>
                <a:spcPct val="107000"/>
              </a:lnSpc>
              <a:spcAft>
                <a:spcPts val="800"/>
              </a:spcAf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The post holder will be required to comply with all policies and procedures issued by Catch22.</a:t>
            </a:r>
          </a:p>
          <a:p>
            <a:pPr>
              <a:lnSpc>
                <a:spcPct val="107000"/>
              </a:lnSpc>
              <a:spcAft>
                <a:spcPts val="800"/>
              </a:spcAf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This job description cannot cover every issue or task that may arise within the post at various times and the post-holder will be expected to carry out other duties from time to time which are broadly consistent with those in this document. </a:t>
            </a:r>
          </a:p>
          <a:p>
            <a:pPr>
              <a:lnSpc>
                <a:spcPct val="107000"/>
              </a:lnSpc>
              <a:spcAft>
                <a:spcPts val="800"/>
              </a:spcAft>
            </a:pPr>
            <a:r>
              <a:rPr lang="en-US" sz="11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This job description does not form part of the contract of employment.</a:t>
            </a:r>
          </a:p>
        </p:txBody>
      </p:sp>
      <p:sp>
        <p:nvSpPr>
          <p:cNvPr id="9" name="Rectangle 8">
            <a:extLst>
              <a:ext uri="{FF2B5EF4-FFF2-40B4-BE49-F238E27FC236}">
                <a16:creationId xmlns:a16="http://schemas.microsoft.com/office/drawing/2014/main" id="{B89139BC-12ED-5D45-316D-BBD7792A1343}"/>
              </a:ext>
            </a:extLst>
          </p:cNvPr>
          <p:cNvSpPr/>
          <p:nvPr/>
        </p:nvSpPr>
        <p:spPr>
          <a:xfrm>
            <a:off x="494321" y="1977916"/>
            <a:ext cx="3024554" cy="1557338"/>
          </a:xfrm>
          <a:prstGeom prst="rect">
            <a:avLst/>
          </a:prstGeom>
          <a:solidFill>
            <a:srgbClr val="FB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id="{28C5A704-7069-D5E6-F0C0-3D58D97E69C7}"/>
              </a:ext>
            </a:extLst>
          </p:cNvPr>
          <p:cNvSpPr/>
          <p:nvPr/>
        </p:nvSpPr>
        <p:spPr>
          <a:xfrm>
            <a:off x="3693069" y="1971699"/>
            <a:ext cx="3024554" cy="1557338"/>
          </a:xfrm>
          <a:prstGeom prst="rect">
            <a:avLst/>
          </a:prstGeom>
          <a:solidFill>
            <a:srgbClr val="389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41F047A0-28EA-ABD2-A3FF-B06049FC6E7A}"/>
              </a:ext>
            </a:extLst>
          </p:cNvPr>
          <p:cNvSpPr/>
          <p:nvPr/>
        </p:nvSpPr>
        <p:spPr>
          <a:xfrm>
            <a:off x="3693068" y="3682871"/>
            <a:ext cx="3024554" cy="155733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32CC8D66-4F02-6D71-6F5A-6C6A438A3AD2}"/>
              </a:ext>
            </a:extLst>
          </p:cNvPr>
          <p:cNvSpPr/>
          <p:nvPr/>
        </p:nvSpPr>
        <p:spPr>
          <a:xfrm>
            <a:off x="484202" y="3682871"/>
            <a:ext cx="3024554" cy="1557338"/>
          </a:xfrm>
          <a:prstGeom prst="rect">
            <a:avLst/>
          </a:prstGeom>
          <a:solidFill>
            <a:srgbClr val="F18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5" name="Graphic 14" descr="Lightbulb and gear with solid fill">
            <a:extLst>
              <a:ext uri="{FF2B5EF4-FFF2-40B4-BE49-F238E27FC236}">
                <a16:creationId xmlns:a16="http://schemas.microsoft.com/office/drawing/2014/main" id="{B9547E86-57B3-0882-CC35-34078B901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01041" y="3813941"/>
            <a:ext cx="1290222" cy="1333353"/>
          </a:xfrm>
          <a:prstGeom prst="rect">
            <a:avLst/>
          </a:prstGeom>
        </p:spPr>
      </p:pic>
      <p:pic>
        <p:nvPicPr>
          <p:cNvPr id="16" name="Graphic 15" descr="Meeting with solid fill">
            <a:extLst>
              <a:ext uri="{FF2B5EF4-FFF2-40B4-BE49-F238E27FC236}">
                <a16:creationId xmlns:a16="http://schemas.microsoft.com/office/drawing/2014/main" id="{92F72271-8BC0-7BC0-E918-BD1B41D2CDD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7696" y="3717673"/>
            <a:ext cx="1287004" cy="1381319"/>
          </a:xfrm>
          <a:prstGeom prst="rect">
            <a:avLst/>
          </a:prstGeom>
        </p:spPr>
      </p:pic>
      <p:pic>
        <p:nvPicPr>
          <p:cNvPr id="17" name="Graphic 16" descr="Rocket with solid fill">
            <a:extLst>
              <a:ext uri="{FF2B5EF4-FFF2-40B4-BE49-F238E27FC236}">
                <a16:creationId xmlns:a16="http://schemas.microsoft.com/office/drawing/2014/main" id="{CD08919E-96D2-63C9-2E1B-083294BA585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028971">
            <a:off x="3737032" y="2212712"/>
            <a:ext cx="1282607" cy="1322168"/>
          </a:xfrm>
          <a:prstGeom prst="rect">
            <a:avLst/>
          </a:prstGeom>
        </p:spPr>
      </p:pic>
      <p:pic>
        <p:nvPicPr>
          <p:cNvPr id="18" name="Graphic 17" descr="Comment Heart with solid fill">
            <a:extLst>
              <a:ext uri="{FF2B5EF4-FFF2-40B4-BE49-F238E27FC236}">
                <a16:creationId xmlns:a16="http://schemas.microsoft.com/office/drawing/2014/main" id="{BEA96400-CF0F-A4F1-DE7F-A3CD5A7F0EC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22897" y="2079350"/>
            <a:ext cx="1548691" cy="1491454"/>
          </a:xfrm>
          <a:prstGeom prst="rect">
            <a:avLst/>
          </a:prstGeom>
        </p:spPr>
      </p:pic>
      <p:sp>
        <p:nvSpPr>
          <p:cNvPr id="20" name="TextBox 19">
            <a:extLst>
              <a:ext uri="{FF2B5EF4-FFF2-40B4-BE49-F238E27FC236}">
                <a16:creationId xmlns:a16="http://schemas.microsoft.com/office/drawing/2014/main" id="{F8E12FA2-6FD4-2719-631F-FB07B6F028AE}"/>
              </a:ext>
            </a:extLst>
          </p:cNvPr>
          <p:cNvSpPr txBox="1"/>
          <p:nvPr/>
        </p:nvSpPr>
        <p:spPr>
          <a:xfrm>
            <a:off x="1810420" y="2271035"/>
            <a:ext cx="1779879" cy="971100"/>
          </a:xfrm>
          <a:prstGeom prst="rect">
            <a:avLst/>
          </a:prstGeom>
          <a:noFill/>
        </p:spPr>
        <p:txBody>
          <a:bodyPr wrap="square">
            <a:spAutoFit/>
          </a:bodyPr>
          <a:lstStyle/>
          <a:p>
            <a:pPr>
              <a:lnSpc>
                <a:spcPct val="107000"/>
              </a:lnSpc>
              <a:spcAft>
                <a:spcPts val="800"/>
              </a:spcAft>
            </a:pPr>
            <a:r>
              <a:rPr lang="en-US" sz="1200" b="1" noProof="0" dirty="0">
                <a:solidFill>
                  <a:srgbClr val="205D6C"/>
                </a:solidFill>
                <a:effectLst/>
                <a:latin typeface="Arial" panose="020B0604020202020204" pitchFamily="34" charset="0"/>
                <a:ea typeface="Calibri" panose="020F0502020204030204" pitchFamily="34" charset="0"/>
                <a:cs typeface="Arial" panose="020B0604020202020204" pitchFamily="34" charset="0"/>
              </a:rPr>
              <a:t>We’re compassionate</a:t>
            </a:r>
            <a:r>
              <a:rPr lang="en-US" sz="1200" b="1"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00"/>
              </a:spcAft>
            </a:pPr>
            <a:r>
              <a:rPr lang="en-US" sz="1200" noProof="0" dirty="0">
                <a:solidFill>
                  <a:schemeClr val="tx1">
                    <a:lumMod val="85000"/>
                    <a:lumOff val="15000"/>
                  </a:schemeClr>
                </a:solidFill>
                <a:latin typeface="Arial" panose="020B0604020202020204" pitchFamily="34" charset="0"/>
                <a:ea typeface="Calibri" panose="020F0502020204030204" pitchFamily="34" charset="0"/>
                <a:cs typeface="Arial" panose="020B0604020202020204" pitchFamily="34" charset="0"/>
              </a:rPr>
              <a:t>W</a:t>
            </a:r>
            <a:r>
              <a:rPr lang="en-US" sz="1200" noProof="0" dirty="0">
                <a:solidFill>
                  <a:schemeClr val="tx1">
                    <a:lumMod val="85000"/>
                    <a:lumOff val="15000"/>
                  </a:schemeClr>
                </a:solidFill>
                <a:effectLst/>
                <a:latin typeface="Arial" panose="020B0604020202020204" pitchFamily="34" charset="0"/>
                <a:ea typeface="Calibri" panose="020F0502020204030204" pitchFamily="34" charset="0"/>
                <a:cs typeface="Arial" panose="020B0604020202020204" pitchFamily="34" charset="0"/>
              </a:rPr>
              <a:t>e care about people, supporting them to move forward.</a:t>
            </a:r>
          </a:p>
        </p:txBody>
      </p:sp>
      <p:sp>
        <p:nvSpPr>
          <p:cNvPr id="22" name="TextBox 21">
            <a:extLst>
              <a:ext uri="{FF2B5EF4-FFF2-40B4-BE49-F238E27FC236}">
                <a16:creationId xmlns:a16="http://schemas.microsoft.com/office/drawing/2014/main" id="{DFDB11C7-9B5D-82A5-2319-6CFF4042E43D}"/>
              </a:ext>
            </a:extLst>
          </p:cNvPr>
          <p:cNvSpPr txBox="1"/>
          <p:nvPr/>
        </p:nvSpPr>
        <p:spPr>
          <a:xfrm>
            <a:off x="4881164" y="2264818"/>
            <a:ext cx="1725607" cy="971100"/>
          </a:xfrm>
          <a:prstGeom prst="rect">
            <a:avLst/>
          </a:prstGeom>
          <a:noFill/>
        </p:spPr>
        <p:txBody>
          <a:bodyPr wrap="square">
            <a:spAutoFit/>
          </a:bodyPr>
          <a:lstStyle/>
          <a:p>
            <a:pPr>
              <a:lnSpc>
                <a:spcPct val="107000"/>
              </a:lnSpc>
              <a:spcAft>
                <a:spcPts val="800"/>
              </a:spcAft>
            </a:pPr>
            <a:r>
              <a:rPr lang="en-US" sz="1200" b="1" noProof="0" dirty="0">
                <a:solidFill>
                  <a:srgbClr val="D5E9F2"/>
                </a:solidFill>
                <a:effectLst/>
                <a:latin typeface="Arial" panose="020B0604020202020204" pitchFamily="34" charset="0"/>
                <a:ea typeface="Calibri" panose="020F0502020204030204" pitchFamily="34" charset="0"/>
                <a:cs typeface="Arial" panose="020B0604020202020204" pitchFamily="34" charset="0"/>
              </a:rPr>
              <a:t>We empower others</a:t>
            </a:r>
          </a:p>
          <a:p>
            <a:pPr>
              <a:lnSpc>
                <a:spcPct val="107000"/>
              </a:lnSpc>
              <a:spcAft>
                <a:spcPts val="800"/>
              </a:spcAft>
            </a:pPr>
            <a:r>
              <a:rPr lang="en-US" sz="1200" noProof="0" dirty="0">
                <a:solidFill>
                  <a:schemeClr val="bg1"/>
                </a:solidFill>
                <a:latin typeface="Arial" panose="020B0604020202020204" pitchFamily="34" charset="0"/>
                <a:ea typeface="Calibri" panose="020F0502020204030204" pitchFamily="34" charset="0"/>
                <a:cs typeface="Arial" panose="020B0604020202020204" pitchFamily="34" charset="0"/>
              </a:rPr>
              <a:t>W</a:t>
            </a:r>
            <a:r>
              <a:rPr lang="en-US" sz="12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rPr>
              <a:t>e give people the knowledge, skills, and opportunities to thrive.</a:t>
            </a:r>
          </a:p>
        </p:txBody>
      </p:sp>
      <p:sp>
        <p:nvSpPr>
          <p:cNvPr id="24" name="TextBox 23">
            <a:extLst>
              <a:ext uri="{FF2B5EF4-FFF2-40B4-BE49-F238E27FC236}">
                <a16:creationId xmlns:a16="http://schemas.microsoft.com/office/drawing/2014/main" id="{88BC75DB-79A3-D00F-7F08-E41BE200C18E}"/>
              </a:ext>
            </a:extLst>
          </p:cNvPr>
          <p:cNvSpPr txBox="1"/>
          <p:nvPr/>
        </p:nvSpPr>
        <p:spPr>
          <a:xfrm>
            <a:off x="1822885" y="3876284"/>
            <a:ext cx="1395872" cy="1170513"/>
          </a:xfrm>
          <a:prstGeom prst="rect">
            <a:avLst/>
          </a:prstGeom>
          <a:noFill/>
        </p:spPr>
        <p:txBody>
          <a:bodyPr wrap="square">
            <a:spAutoFit/>
          </a:bodyPr>
          <a:lstStyle/>
          <a:p>
            <a:pPr>
              <a:lnSpc>
                <a:spcPct val="107000"/>
              </a:lnSpc>
              <a:spcAft>
                <a:spcPts val="800"/>
              </a:spcAft>
            </a:pPr>
            <a:r>
              <a:rPr lang="en-US" sz="1200" b="1" noProof="0" dirty="0">
                <a:solidFill>
                  <a:srgbClr val="D5E9F2"/>
                </a:solidFill>
                <a:effectLst/>
                <a:latin typeface="Arial" panose="020B0604020202020204" pitchFamily="34" charset="0"/>
                <a:ea typeface="Calibri" panose="020F0502020204030204" pitchFamily="34" charset="0"/>
                <a:cs typeface="Arial" panose="020B0604020202020204" pitchFamily="34" charset="0"/>
              </a:rPr>
              <a:t>We’re collaborative</a:t>
            </a:r>
          </a:p>
          <a:p>
            <a:pPr>
              <a:lnSpc>
                <a:spcPct val="107000"/>
              </a:lnSpc>
              <a:spcAft>
                <a:spcPts val="800"/>
              </a:spcAft>
            </a:pPr>
            <a:r>
              <a:rPr lang="en-US" sz="1200" noProof="0" dirty="0">
                <a:solidFill>
                  <a:schemeClr val="bg1"/>
                </a:solidFill>
                <a:latin typeface="Arial" panose="020B0604020202020204" pitchFamily="34" charset="0"/>
                <a:ea typeface="Calibri" panose="020F0502020204030204" pitchFamily="34" charset="0"/>
                <a:cs typeface="Arial" panose="020B0604020202020204" pitchFamily="34" charset="0"/>
              </a:rPr>
              <a:t>W</a:t>
            </a:r>
            <a:r>
              <a:rPr lang="en-US" sz="12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rPr>
              <a:t>e do things with people, not to them.</a:t>
            </a:r>
          </a:p>
        </p:txBody>
      </p:sp>
      <p:sp>
        <p:nvSpPr>
          <p:cNvPr id="26" name="TextBox 25">
            <a:extLst>
              <a:ext uri="{FF2B5EF4-FFF2-40B4-BE49-F238E27FC236}">
                <a16:creationId xmlns:a16="http://schemas.microsoft.com/office/drawing/2014/main" id="{B410FCF6-76B4-CFE0-01A4-2EF27D8A55CB}"/>
              </a:ext>
            </a:extLst>
          </p:cNvPr>
          <p:cNvSpPr txBox="1"/>
          <p:nvPr/>
        </p:nvSpPr>
        <p:spPr>
          <a:xfrm>
            <a:off x="4881164" y="3975990"/>
            <a:ext cx="1755235" cy="971100"/>
          </a:xfrm>
          <a:prstGeom prst="rect">
            <a:avLst/>
          </a:prstGeom>
          <a:noFill/>
        </p:spPr>
        <p:txBody>
          <a:bodyPr wrap="square">
            <a:spAutoFit/>
          </a:bodyPr>
          <a:lstStyle/>
          <a:p>
            <a:pPr>
              <a:lnSpc>
                <a:spcPct val="107000"/>
              </a:lnSpc>
              <a:spcAft>
                <a:spcPts val="800"/>
              </a:spcAft>
            </a:pPr>
            <a:r>
              <a:rPr lang="en-US" sz="1200" b="1" noProof="0" dirty="0">
                <a:solidFill>
                  <a:srgbClr val="D5E9F2"/>
                </a:solidFill>
                <a:effectLst/>
                <a:latin typeface="Arial" panose="020B0604020202020204" pitchFamily="34" charset="0"/>
                <a:ea typeface="Calibri" panose="020F0502020204030204" pitchFamily="34" charset="0"/>
                <a:cs typeface="Arial" panose="020B0604020202020204" pitchFamily="34" charset="0"/>
              </a:rPr>
              <a:t>We’re curious </a:t>
            </a:r>
          </a:p>
          <a:p>
            <a:pPr>
              <a:lnSpc>
                <a:spcPct val="107000"/>
              </a:lnSpc>
              <a:spcAft>
                <a:spcPts val="800"/>
              </a:spcAft>
            </a:pPr>
            <a:r>
              <a:rPr lang="en-US" sz="1200" noProof="0" dirty="0">
                <a:solidFill>
                  <a:schemeClr val="bg1"/>
                </a:solidFill>
                <a:latin typeface="Arial" panose="020B0604020202020204" pitchFamily="34" charset="0"/>
                <a:ea typeface="Calibri" panose="020F0502020204030204" pitchFamily="34" charset="0"/>
                <a:cs typeface="Arial" panose="020B0604020202020204" pitchFamily="34" charset="0"/>
              </a:rPr>
              <a:t>W</a:t>
            </a:r>
            <a:r>
              <a:rPr lang="en-US" sz="12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rPr>
              <a:t>e explore, innovate, and challenge to improve what we do.</a:t>
            </a:r>
          </a:p>
        </p:txBody>
      </p:sp>
      <p:pic>
        <p:nvPicPr>
          <p:cNvPr id="2" name="Picture 1" descr="A group of people standing together&#10;&#10;AI-generated content may be incorrect.">
            <a:extLst>
              <a:ext uri="{FF2B5EF4-FFF2-40B4-BE49-F238E27FC236}">
                <a16:creationId xmlns:a16="http://schemas.microsoft.com/office/drawing/2014/main" id="{9D052ECE-DC63-3861-8BE0-15F3D350C8D9}"/>
              </a:ext>
            </a:extLst>
          </p:cNvPr>
          <p:cNvPicPr>
            <a:picLocks noChangeAspect="1"/>
          </p:cNvPicPr>
          <p:nvPr/>
        </p:nvPicPr>
        <p:blipFill>
          <a:blip r:embed="rId8"/>
          <a:stretch>
            <a:fillRect/>
          </a:stretch>
        </p:blipFill>
        <p:spPr>
          <a:xfrm>
            <a:off x="977584" y="7756623"/>
            <a:ext cx="5082581" cy="2933308"/>
          </a:xfrm>
          <a:prstGeom prst="rect">
            <a:avLst/>
          </a:prstGeom>
        </p:spPr>
      </p:pic>
    </p:spTree>
    <p:extLst>
      <p:ext uri="{BB962C8B-B14F-4D97-AF65-F5344CB8AC3E}">
        <p14:creationId xmlns:p14="http://schemas.microsoft.com/office/powerpoint/2010/main" val="28060991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7fdaa2b-ac31-47fe-8616-bd4d1c8ef7f3">
      <Terms xmlns="http://schemas.microsoft.com/office/infopath/2007/PartnerControls"/>
    </lcf76f155ced4ddcb4097134ff3c332f>
    <TaxCatchAll xmlns="7e1d6809-6e68-43b6-b7f9-a0b0dc0dc30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336553B8F7BB54CB4981BC2BFCFBAF2" ma:contentTypeVersion="19" ma:contentTypeDescription="Create a new document." ma:contentTypeScope="" ma:versionID="6de76bf6670dc65cb19a1108c7a58776">
  <xsd:schema xmlns:xsd="http://www.w3.org/2001/XMLSchema" xmlns:xs="http://www.w3.org/2001/XMLSchema" xmlns:p="http://schemas.microsoft.com/office/2006/metadata/properties" xmlns:ns2="27fdaa2b-ac31-47fe-8616-bd4d1c8ef7f3" xmlns:ns3="7e1d6809-6e68-43b6-b7f9-a0b0dc0dc300" targetNamespace="http://schemas.microsoft.com/office/2006/metadata/properties" ma:root="true" ma:fieldsID="341b54838d58fedbfa132b739b3ab56d" ns2:_="" ns3:_="">
    <xsd:import namespace="27fdaa2b-ac31-47fe-8616-bd4d1c8ef7f3"/>
    <xsd:import namespace="7e1d6809-6e68-43b6-b7f9-a0b0dc0dc30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fdaa2b-ac31-47fe-8616-bd4d1c8ef7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4fa03e4-426a-41c6-a776-1cd48614a92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1d6809-6e68-43b6-b7f9-a0b0dc0dc30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7a1c83f-4757-4665-8413-bb43073bc30b}" ma:internalName="TaxCatchAll" ma:showField="CatchAllData" ma:web="7e1d6809-6e68-43b6-b7f9-a0b0dc0dc30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B77DEE2-1DD8-4637-A4C2-58D10A81D5B3}">
  <ds:schemaRefs>
    <ds:schemaRef ds:uri="http://purl.org/dc/dcmitype/"/>
    <ds:schemaRef ds:uri="http://purl.org/dc/terms/"/>
    <ds:schemaRef ds:uri="27fdaa2b-ac31-47fe-8616-bd4d1c8ef7f3"/>
    <ds:schemaRef ds:uri="http://schemas.microsoft.com/office/2006/documentManagement/types"/>
    <ds:schemaRef ds:uri="http://purl.org/dc/elements/1.1/"/>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7e1d6809-6e68-43b6-b7f9-a0b0dc0dc300"/>
  </ds:schemaRefs>
</ds:datastoreItem>
</file>

<file path=customXml/itemProps2.xml><?xml version="1.0" encoding="utf-8"?>
<ds:datastoreItem xmlns:ds="http://schemas.openxmlformats.org/officeDocument/2006/customXml" ds:itemID="{C0F7B086-82F9-45A8-8B31-60F091AD6A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fdaa2b-ac31-47fe-8616-bd4d1c8ef7f3"/>
    <ds:schemaRef ds:uri="7e1d6809-6e68-43b6-b7f9-a0b0dc0dc3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388CD9B-75BA-484D-BC70-B914D20E31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2902</Words>
  <Application>Microsoft Office PowerPoint</Application>
  <PresentationFormat>Custom</PresentationFormat>
  <Paragraphs>244</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Akkurat-Bold</vt: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Courtney Greenfield</dc:creator>
  <cp:lastModifiedBy>Zoe Cole</cp:lastModifiedBy>
  <cp:revision>5</cp:revision>
  <dcterms:created xsi:type="dcterms:W3CDTF">2025-10-07T12:44:22Z</dcterms:created>
  <dcterms:modified xsi:type="dcterms:W3CDTF">2026-11-05T14:38:46Z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ab23607-7d12-4109-be75-965b8867fb0b_Enabled">
    <vt:lpwstr>true</vt:lpwstr>
  </property>
  <property fmtid="{D5CDD505-2E9C-101B-9397-08002B2CF9AE}" pid="3" name="MSIP_Label_dab23607-7d12-4109-be75-965b8867fb0b_SetDate">
    <vt:lpwstr>2025-10-07T13:12:36Z</vt:lpwstr>
  </property>
  <property fmtid="{D5CDD505-2E9C-101B-9397-08002B2CF9AE}" pid="4" name="MSIP_Label_dab23607-7d12-4109-be75-965b8867fb0b_Method">
    <vt:lpwstr>Privileged</vt:lpwstr>
  </property>
  <property fmtid="{D5CDD505-2E9C-101B-9397-08002B2CF9AE}" pid="5" name="MSIP_Label_dab23607-7d12-4109-be75-965b8867fb0b_Name">
    <vt:lpwstr>Unrestricted - No Label</vt:lpwstr>
  </property>
  <property fmtid="{D5CDD505-2E9C-101B-9397-08002B2CF9AE}" pid="6" name="MSIP_Label_dab23607-7d12-4109-be75-965b8867fb0b_SiteId">
    <vt:lpwstr>f1ded84e-ebd3-46b2-98f8-658f4ca1209c</vt:lpwstr>
  </property>
  <property fmtid="{D5CDD505-2E9C-101B-9397-08002B2CF9AE}" pid="7" name="MSIP_Label_dab23607-7d12-4109-be75-965b8867fb0b_ActionId">
    <vt:lpwstr>c5c71c2b-6b96-4d80-b293-5ee7b85d9931</vt:lpwstr>
  </property>
  <property fmtid="{D5CDD505-2E9C-101B-9397-08002B2CF9AE}" pid="8" name="MSIP_Label_dab23607-7d12-4109-be75-965b8867fb0b_ContentBits">
    <vt:lpwstr>0</vt:lpwstr>
  </property>
  <property fmtid="{D5CDD505-2E9C-101B-9397-08002B2CF9AE}" pid="9" name="MSIP_Label_dab23607-7d12-4109-be75-965b8867fb0b_Tag">
    <vt:lpwstr>50, 0, 1, 1</vt:lpwstr>
  </property>
  <property fmtid="{D5CDD505-2E9C-101B-9397-08002B2CF9AE}" pid="10" name="ContentTypeId">
    <vt:lpwstr>0x0101006336553B8F7BB54CB4981BC2BFCFBAF2</vt:lpwstr>
  </property>
  <property fmtid="{D5CDD505-2E9C-101B-9397-08002B2CF9AE}" pid="11" name="MediaServiceImageTags">
    <vt:lpwstr/>
  </property>
</Properties>
</file>