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56" r:id="rId5"/>
    <p:sldId id="257" r:id="rId6"/>
    <p:sldId id="258" r:id="rId7"/>
    <p:sldId id="259" r:id="rId8"/>
    <p:sldId id="260" r:id="rId9"/>
    <p:sldId id="261" r:id="rId10"/>
    <p:sldId id="262" r:id="rId11"/>
  </p:sldIdLst>
  <p:sldSz cx="7199313"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D6C"/>
    <a:srgbClr val="D5E9F2"/>
    <a:srgbClr val="F18700"/>
    <a:srgbClr val="3899B5"/>
    <a:srgbClr val="FB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311F02-D774-4154-830A-01CB7568DA30}" v="1" dt="2026-11-03T11:56:07.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4641" autoAdjust="0"/>
  </p:normalViewPr>
  <p:slideViewPr>
    <p:cSldViewPr snapToGrid="0">
      <p:cViewPr varScale="1">
        <p:scale>
          <a:sx n="68" d="100"/>
          <a:sy n="68" d="100"/>
        </p:scale>
        <p:origin x="322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27FCF-2D66-8940-8424-7CC09AE20646}" type="datetimeFigureOut">
              <a:rPr lang="en-US" smtClean="0"/>
              <a:t>11/3/2026</a:t>
            </a:fld>
            <a:endParaRPr lang="en-US"/>
          </a:p>
        </p:txBody>
      </p:sp>
      <p:sp>
        <p:nvSpPr>
          <p:cNvPr id="4" name="Slide Image Placeholder 3"/>
          <p:cNvSpPr>
            <a:spLocks noGrp="1" noRot="1" noChangeAspect="1"/>
          </p:cNvSpPr>
          <p:nvPr>
            <p:ph type="sldImg" idx="2"/>
          </p:nvPr>
        </p:nvSpPr>
        <p:spPr>
          <a:xfrm>
            <a:off x="2390775" y="1143000"/>
            <a:ext cx="2076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803D0-0E12-D74C-B82D-67A7AD1751AF}" type="slidenum">
              <a:rPr lang="en-US" smtClean="0"/>
              <a:t>‹#›</a:t>
            </a:fld>
            <a:endParaRPr lang="en-US"/>
          </a:p>
        </p:txBody>
      </p:sp>
    </p:spTree>
    <p:extLst>
      <p:ext uri="{BB962C8B-B14F-4D97-AF65-F5344CB8AC3E}">
        <p14:creationId xmlns:p14="http://schemas.microsoft.com/office/powerpoint/2010/main" val="1788603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6803D0-0E12-D74C-B82D-67A7AD1751AF}" type="slidenum">
              <a:rPr lang="en-US" smtClean="0"/>
              <a:t>1</a:t>
            </a:fld>
            <a:endParaRPr lang="en-US"/>
          </a:p>
        </p:txBody>
      </p:sp>
    </p:spTree>
    <p:extLst>
      <p:ext uri="{BB962C8B-B14F-4D97-AF65-F5344CB8AC3E}">
        <p14:creationId xmlns:p14="http://schemas.microsoft.com/office/powerpoint/2010/main" val="209461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D7FA4-E7B0-E103-E54D-A1200FF5B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253F0-D518-BC5A-3323-7A6BB50FB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EF1D2-01EC-6511-3238-7B5ED9E3C2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331680-BD8E-F81D-440E-33B5E065F3CB}"/>
              </a:ext>
            </a:extLst>
          </p:cNvPr>
          <p:cNvSpPr>
            <a:spLocks noGrp="1"/>
          </p:cNvSpPr>
          <p:nvPr>
            <p:ph type="sldNum" sz="quarter" idx="5"/>
          </p:nvPr>
        </p:nvSpPr>
        <p:spPr/>
        <p:txBody>
          <a:bodyPr/>
          <a:lstStyle/>
          <a:p>
            <a:fld id="{AF6803D0-0E12-D74C-B82D-67A7AD1751AF}" type="slidenum">
              <a:rPr lang="en-US" smtClean="0"/>
              <a:t>2</a:t>
            </a:fld>
            <a:endParaRPr lang="en-US"/>
          </a:p>
        </p:txBody>
      </p:sp>
    </p:spTree>
    <p:extLst>
      <p:ext uri="{BB962C8B-B14F-4D97-AF65-F5344CB8AC3E}">
        <p14:creationId xmlns:p14="http://schemas.microsoft.com/office/powerpoint/2010/main" val="139862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15CBE-289D-C012-5950-19DFE984C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BD305-0900-7571-74F1-18D417DC7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1826E-6160-8143-BDB0-704179D56F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26BDE0-1873-9745-9EA8-C3E2926DDFEE}"/>
              </a:ext>
            </a:extLst>
          </p:cNvPr>
          <p:cNvSpPr>
            <a:spLocks noGrp="1"/>
          </p:cNvSpPr>
          <p:nvPr>
            <p:ph type="sldNum" sz="quarter" idx="5"/>
          </p:nvPr>
        </p:nvSpPr>
        <p:spPr/>
        <p:txBody>
          <a:bodyPr/>
          <a:lstStyle/>
          <a:p>
            <a:fld id="{AF6803D0-0E12-D74C-B82D-67A7AD1751AF}" type="slidenum">
              <a:rPr lang="en-US" smtClean="0"/>
              <a:t>3</a:t>
            </a:fld>
            <a:endParaRPr lang="en-US"/>
          </a:p>
        </p:txBody>
      </p:sp>
    </p:spTree>
    <p:extLst>
      <p:ext uri="{BB962C8B-B14F-4D97-AF65-F5344CB8AC3E}">
        <p14:creationId xmlns:p14="http://schemas.microsoft.com/office/powerpoint/2010/main" val="183502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AAF8-8004-90F7-6DEE-7A960C262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879CF-3F10-3528-2C79-ED83553D3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6A899-B687-0048-B42C-130A7C64E7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566DE3-AD35-B822-F1FC-81361B9478C5}"/>
              </a:ext>
            </a:extLst>
          </p:cNvPr>
          <p:cNvSpPr>
            <a:spLocks noGrp="1"/>
          </p:cNvSpPr>
          <p:nvPr>
            <p:ph type="sldNum" sz="quarter" idx="5"/>
          </p:nvPr>
        </p:nvSpPr>
        <p:spPr/>
        <p:txBody>
          <a:bodyPr/>
          <a:lstStyle/>
          <a:p>
            <a:fld id="{AF6803D0-0E12-D74C-B82D-67A7AD1751AF}" type="slidenum">
              <a:rPr lang="en-US" smtClean="0"/>
              <a:t>4</a:t>
            </a:fld>
            <a:endParaRPr lang="en-US"/>
          </a:p>
        </p:txBody>
      </p:sp>
    </p:spTree>
    <p:extLst>
      <p:ext uri="{BB962C8B-B14F-4D97-AF65-F5344CB8AC3E}">
        <p14:creationId xmlns:p14="http://schemas.microsoft.com/office/powerpoint/2010/main" val="126271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C2999-C85C-8207-0BBB-68E7B7682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EBBAB-DC69-4765-4C8B-8C9908D8E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CF0F0D-5F52-A8FE-2918-4E52D83C0F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2CB46E-426C-9B2C-E1CD-9D552D69F34B}"/>
              </a:ext>
            </a:extLst>
          </p:cNvPr>
          <p:cNvSpPr>
            <a:spLocks noGrp="1"/>
          </p:cNvSpPr>
          <p:nvPr>
            <p:ph type="sldNum" sz="quarter" idx="5"/>
          </p:nvPr>
        </p:nvSpPr>
        <p:spPr/>
        <p:txBody>
          <a:bodyPr/>
          <a:lstStyle/>
          <a:p>
            <a:fld id="{AF6803D0-0E12-D74C-B82D-67A7AD1751AF}" type="slidenum">
              <a:rPr lang="en-US" smtClean="0"/>
              <a:t>5</a:t>
            </a:fld>
            <a:endParaRPr lang="en-US"/>
          </a:p>
        </p:txBody>
      </p:sp>
    </p:spTree>
    <p:extLst>
      <p:ext uri="{BB962C8B-B14F-4D97-AF65-F5344CB8AC3E}">
        <p14:creationId xmlns:p14="http://schemas.microsoft.com/office/powerpoint/2010/main" val="1893185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3AB29-A1D1-B0F0-18F3-AEFAA19A0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3CC3B-6CF8-D525-2013-434B718C0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482DF-BA26-28D2-E24B-99ECD4C321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714B46-9C0D-CFF6-7D94-003D4C424523}"/>
              </a:ext>
            </a:extLst>
          </p:cNvPr>
          <p:cNvSpPr>
            <a:spLocks noGrp="1"/>
          </p:cNvSpPr>
          <p:nvPr>
            <p:ph type="sldNum" sz="quarter" idx="5"/>
          </p:nvPr>
        </p:nvSpPr>
        <p:spPr/>
        <p:txBody>
          <a:bodyPr/>
          <a:lstStyle/>
          <a:p>
            <a:fld id="{AF6803D0-0E12-D74C-B82D-67A7AD1751AF}" type="slidenum">
              <a:rPr lang="en-US" smtClean="0"/>
              <a:t>6</a:t>
            </a:fld>
            <a:endParaRPr lang="en-US"/>
          </a:p>
        </p:txBody>
      </p:sp>
    </p:spTree>
    <p:extLst>
      <p:ext uri="{BB962C8B-B14F-4D97-AF65-F5344CB8AC3E}">
        <p14:creationId xmlns:p14="http://schemas.microsoft.com/office/powerpoint/2010/main" val="2636813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34D6-8ADC-1B50-AAB6-0794C4F98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2EF2B-2CA9-6E7B-648C-B88AE361D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66DFF-CC1F-F918-4CD4-054ED53CC5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98623A-8991-397F-5899-65F447660E40}"/>
              </a:ext>
            </a:extLst>
          </p:cNvPr>
          <p:cNvSpPr>
            <a:spLocks noGrp="1"/>
          </p:cNvSpPr>
          <p:nvPr>
            <p:ph type="sldNum" sz="quarter" idx="5"/>
          </p:nvPr>
        </p:nvSpPr>
        <p:spPr/>
        <p:txBody>
          <a:bodyPr/>
          <a:lstStyle/>
          <a:p>
            <a:fld id="{AF6803D0-0E12-D74C-B82D-67A7AD1751AF}" type="slidenum">
              <a:rPr lang="en-US" smtClean="0"/>
              <a:t>7</a:t>
            </a:fld>
            <a:endParaRPr lang="en-US"/>
          </a:p>
        </p:txBody>
      </p:sp>
    </p:spTree>
    <p:extLst>
      <p:ext uri="{BB962C8B-B14F-4D97-AF65-F5344CB8AC3E}">
        <p14:creationId xmlns:p14="http://schemas.microsoft.com/office/powerpoint/2010/main" val="347191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749795"/>
            <a:ext cx="6119416" cy="3722335"/>
          </a:xfrm>
        </p:spPr>
        <p:txBody>
          <a:bodyPr anchor="b"/>
          <a:lstStyle>
            <a:lvl1pPr algn="ctr">
              <a:defRPr sz="4724"/>
            </a:lvl1pPr>
          </a:lstStyle>
          <a:p>
            <a:r>
              <a:rPr lang="en-GB"/>
              <a:t>Click to edit Master title style</a:t>
            </a:r>
            <a:endParaRPr lang="en-US" dirty="0"/>
          </a:p>
        </p:txBody>
      </p:sp>
      <p:sp>
        <p:nvSpPr>
          <p:cNvPr id="3" name="Subtitle 2"/>
          <p:cNvSpPr>
            <a:spLocks noGrp="1"/>
          </p:cNvSpPr>
          <p:nvPr>
            <p:ph type="subTitle" idx="1"/>
          </p:nvPr>
        </p:nvSpPr>
        <p:spPr>
          <a:xfrm>
            <a:off x="899914" y="5615678"/>
            <a:ext cx="5399485" cy="2581379"/>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88815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47442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1204" y="2665532"/>
            <a:ext cx="6209407" cy="4447496"/>
          </a:xfrm>
        </p:spPr>
        <p:txBody>
          <a:bodyPr anchor="b"/>
          <a:lstStyle>
            <a:lvl1pPr>
              <a:defRPr sz="4724"/>
            </a:lvl1pPr>
          </a:lstStyle>
          <a:p>
            <a:r>
              <a:rPr lang="en-GB"/>
              <a:t>Click to edit Master title style</a:t>
            </a:r>
            <a:endParaRPr lang="en-US" dirty="0"/>
          </a:p>
        </p:txBody>
      </p:sp>
      <p:sp>
        <p:nvSpPr>
          <p:cNvPr id="3" name="Text Placeholder 2"/>
          <p:cNvSpPr>
            <a:spLocks noGrp="1"/>
          </p:cNvSpPr>
          <p:nvPr>
            <p:ph type="body" idx="1"/>
          </p:nvPr>
        </p:nvSpPr>
        <p:spPr>
          <a:xfrm>
            <a:off x="491204" y="7155103"/>
            <a:ext cx="6209407" cy="2338833"/>
          </a:xfrm>
        </p:spPr>
        <p:txBody>
          <a:bodyPr/>
          <a:lstStyle>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D536386-C03D-9145-B9B6-E2C5BB69DA3A}"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19533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94953" y="2846200"/>
            <a:ext cx="3059708"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644652" y="2846200"/>
            <a:ext cx="3059708"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D536386-C03D-9145-B9B6-E2C5BB69DA3A}"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414654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891" y="569242"/>
            <a:ext cx="6209407"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495891" y="2620980"/>
            <a:ext cx="3045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4" name="Content Placeholder 3"/>
          <p:cNvSpPr>
            <a:spLocks noGrp="1"/>
          </p:cNvSpPr>
          <p:nvPr>
            <p:ph sz="half" idx="2"/>
          </p:nvPr>
        </p:nvSpPr>
        <p:spPr>
          <a:xfrm>
            <a:off x="495891" y="3905482"/>
            <a:ext cx="304564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644652" y="2620980"/>
            <a:ext cx="3060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6" name="Content Placeholder 5"/>
          <p:cNvSpPr>
            <a:spLocks noGrp="1"/>
          </p:cNvSpPr>
          <p:nvPr>
            <p:ph sz="quarter" idx="4"/>
          </p:nvPr>
        </p:nvSpPr>
        <p:spPr>
          <a:xfrm>
            <a:off x="3644652" y="3905482"/>
            <a:ext cx="306064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D536386-C03D-9145-B9B6-E2C5BB69DA3A}"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661257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D536386-C03D-9145-B9B6-E2C5BB69DA3A}"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706723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36386-C03D-9145-B9B6-E2C5BB69DA3A}"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42656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712788"/>
            <a:ext cx="2321966" cy="2494756"/>
          </a:xfrm>
        </p:spPr>
        <p:txBody>
          <a:bodyPr anchor="b"/>
          <a:lstStyle>
            <a:lvl1pPr>
              <a:defRPr sz="2519"/>
            </a:lvl1pPr>
          </a:lstStyle>
          <a:p>
            <a:r>
              <a:rPr lang="en-GB"/>
              <a:t>Click to edit Master title style</a:t>
            </a:r>
            <a:endParaRPr lang="en-US" dirty="0"/>
          </a:p>
        </p:txBody>
      </p:sp>
      <p:sp>
        <p:nvSpPr>
          <p:cNvPr id="3" name="Content Placeholder 2"/>
          <p:cNvSpPr>
            <a:spLocks noGrp="1"/>
          </p:cNvSpPr>
          <p:nvPr>
            <p:ph idx="1"/>
          </p:nvPr>
        </p:nvSpPr>
        <p:spPr>
          <a:xfrm>
            <a:off x="3060646" y="1539425"/>
            <a:ext cx="3644652" cy="7598117"/>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2D536386-C03D-9145-B9B6-E2C5BB69DA3A}"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54949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712788"/>
            <a:ext cx="2321966" cy="2494756"/>
          </a:xfrm>
        </p:spPr>
        <p:txBody>
          <a:bodyPr anchor="b"/>
          <a:lstStyle>
            <a:lvl1pPr>
              <a:defRPr sz="2519"/>
            </a:lvl1pPr>
          </a:lstStyle>
          <a:p>
            <a:r>
              <a:rPr lang="en-GB"/>
              <a:t>Click to edit Master title style</a:t>
            </a:r>
            <a:endParaRPr lang="en-US" dirty="0"/>
          </a:p>
        </p:txBody>
      </p:sp>
      <p:sp>
        <p:nvSpPr>
          <p:cNvPr id="3" name="Picture Placeholder 2"/>
          <p:cNvSpPr>
            <a:spLocks noGrp="1" noChangeAspect="1"/>
          </p:cNvSpPr>
          <p:nvPr>
            <p:ph type="pic" idx="1"/>
          </p:nvPr>
        </p:nvSpPr>
        <p:spPr>
          <a:xfrm>
            <a:off x="3060646" y="1539425"/>
            <a:ext cx="3644652" cy="7598117"/>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en-GB"/>
              <a:t>Click icon to add picture</a:t>
            </a:r>
            <a:endParaRPr lang="en-US" dirty="0"/>
          </a:p>
        </p:txBody>
      </p:sp>
      <p:sp>
        <p:nvSpPr>
          <p:cNvPr id="4" name="Text Placeholder 3"/>
          <p:cNvSpPr>
            <a:spLocks noGrp="1"/>
          </p:cNvSpPr>
          <p:nvPr>
            <p:ph type="body" sz="half"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2D536386-C03D-9145-B9B6-E2C5BB69DA3A}"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198662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43288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569240"/>
            <a:ext cx="1552352"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94953" y="569240"/>
            <a:ext cx="4567064"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108546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569242"/>
            <a:ext cx="6209407"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94953" y="2846200"/>
            <a:ext cx="6209407"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94953" y="9909729"/>
            <a:ext cx="1619845" cy="569240"/>
          </a:xfrm>
          <a:prstGeom prst="rect">
            <a:avLst/>
          </a:prstGeom>
        </p:spPr>
        <p:txBody>
          <a:bodyPr vert="horz" lIns="91440" tIns="45720" rIns="91440" bIns="45720" rtlCol="0" anchor="ctr"/>
          <a:lstStyle>
            <a:lvl1pPr algn="l">
              <a:defRPr sz="945">
                <a:solidFill>
                  <a:schemeClr val="tx1">
                    <a:tint val="82000"/>
                  </a:schemeClr>
                </a:solidFill>
              </a:defRPr>
            </a:lvl1pPr>
          </a:lstStyle>
          <a:p>
            <a:fld id="{2D536386-C03D-9145-B9B6-E2C5BB69DA3A}" type="datetimeFigureOut">
              <a:rPr lang="en-US" smtClean="0"/>
              <a:t>11/3/2026</a:t>
            </a:fld>
            <a:endParaRPr lang="en-US"/>
          </a:p>
        </p:txBody>
      </p:sp>
      <p:sp>
        <p:nvSpPr>
          <p:cNvPr id="5" name="Footer Placeholder 4"/>
          <p:cNvSpPr>
            <a:spLocks noGrp="1"/>
          </p:cNvSpPr>
          <p:nvPr>
            <p:ph type="ftr" sz="quarter" idx="3"/>
          </p:nvPr>
        </p:nvSpPr>
        <p:spPr>
          <a:xfrm>
            <a:off x="2384773" y="9909729"/>
            <a:ext cx="2429768" cy="569240"/>
          </a:xfrm>
          <a:prstGeom prst="rect">
            <a:avLst/>
          </a:prstGeom>
        </p:spPr>
        <p:txBody>
          <a:bodyPr vert="horz" lIns="91440" tIns="45720" rIns="91440" bIns="45720" rtlCol="0" anchor="ctr"/>
          <a:lstStyle>
            <a:lvl1pPr algn="ctr">
              <a:defRPr sz="945">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084515" y="9909729"/>
            <a:ext cx="1619845" cy="569240"/>
          </a:xfrm>
          <a:prstGeom prst="rect">
            <a:avLst/>
          </a:prstGeom>
        </p:spPr>
        <p:txBody>
          <a:bodyPr vert="horz" lIns="91440" tIns="45720" rIns="91440" bIns="45720" rtlCol="0" anchor="ctr"/>
          <a:lstStyle>
            <a:lvl1pPr algn="r">
              <a:defRPr sz="945">
                <a:solidFill>
                  <a:schemeClr val="tx1">
                    <a:tint val="82000"/>
                  </a:schemeClr>
                </a:solidFill>
              </a:defRPr>
            </a:lvl1pPr>
          </a:lstStyle>
          <a:p>
            <a:fld id="{8ECC003D-31E0-D843-B372-3288020A7571}" type="slidenum">
              <a:rPr lang="en-US" smtClean="0"/>
              <a:t>‹#›</a:t>
            </a:fld>
            <a:endParaRPr lang="en-US"/>
          </a:p>
        </p:txBody>
      </p:sp>
    </p:spTree>
    <p:extLst>
      <p:ext uri="{BB962C8B-B14F-4D97-AF65-F5344CB8AC3E}">
        <p14:creationId xmlns:p14="http://schemas.microsoft.com/office/powerpoint/2010/main" val="37373900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19907" rtl="0" eaLnBrk="1" latinLnBrk="0" hangingPunct="1">
        <a:lnSpc>
          <a:spcPct val="90000"/>
        </a:lnSpc>
        <a:spcBef>
          <a:spcPct val="0"/>
        </a:spcBef>
        <a:buNone/>
        <a:defRPr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9pPr>
    </p:bodyStyle>
    <p:otherStyle>
      <a:defPPr>
        <a:defRPr lang="en-US"/>
      </a:defPPr>
      <a:lvl1pPr marL="0" algn="l" defTabSz="719907" rtl="0" eaLnBrk="1" latinLnBrk="0" hangingPunct="1">
        <a:defRPr sz="1417" kern="1200">
          <a:solidFill>
            <a:schemeClr val="tx1"/>
          </a:solidFill>
          <a:latin typeface="+mn-lt"/>
          <a:ea typeface="+mn-ea"/>
          <a:cs typeface="+mn-cs"/>
        </a:defRPr>
      </a:lvl1pPr>
      <a:lvl2pPr marL="359954" algn="l" defTabSz="719907" rtl="0" eaLnBrk="1" latinLnBrk="0" hangingPunct="1">
        <a:defRPr sz="1417" kern="1200">
          <a:solidFill>
            <a:schemeClr val="tx1"/>
          </a:solidFill>
          <a:latin typeface="+mn-lt"/>
          <a:ea typeface="+mn-ea"/>
          <a:cs typeface="+mn-cs"/>
        </a:defRPr>
      </a:lvl2pPr>
      <a:lvl3pPr marL="719907" algn="l" defTabSz="719907" rtl="0" eaLnBrk="1" latinLnBrk="0" hangingPunct="1">
        <a:defRPr sz="1417" kern="1200">
          <a:solidFill>
            <a:schemeClr val="tx1"/>
          </a:solidFill>
          <a:latin typeface="+mn-lt"/>
          <a:ea typeface="+mn-ea"/>
          <a:cs typeface="+mn-cs"/>
        </a:defRPr>
      </a:lvl3pPr>
      <a:lvl4pPr marL="1079861" algn="l" defTabSz="719907" rtl="0" eaLnBrk="1" latinLnBrk="0" hangingPunct="1">
        <a:defRPr sz="1417" kern="1200">
          <a:solidFill>
            <a:schemeClr val="tx1"/>
          </a:solidFill>
          <a:latin typeface="+mn-lt"/>
          <a:ea typeface="+mn-ea"/>
          <a:cs typeface="+mn-cs"/>
        </a:defRPr>
      </a:lvl4pPr>
      <a:lvl5pPr marL="1439814" algn="l" defTabSz="719907" rtl="0" eaLnBrk="1" latinLnBrk="0" hangingPunct="1">
        <a:defRPr sz="1417" kern="1200">
          <a:solidFill>
            <a:schemeClr val="tx1"/>
          </a:solidFill>
          <a:latin typeface="+mn-lt"/>
          <a:ea typeface="+mn-ea"/>
          <a:cs typeface="+mn-cs"/>
        </a:defRPr>
      </a:lvl5pPr>
      <a:lvl6pPr marL="1799768" algn="l" defTabSz="719907" rtl="0" eaLnBrk="1" latinLnBrk="0" hangingPunct="1">
        <a:defRPr sz="1417" kern="1200">
          <a:solidFill>
            <a:schemeClr val="tx1"/>
          </a:solidFill>
          <a:latin typeface="+mn-lt"/>
          <a:ea typeface="+mn-ea"/>
          <a:cs typeface="+mn-cs"/>
        </a:defRPr>
      </a:lvl6pPr>
      <a:lvl7pPr marL="2159721" algn="l" defTabSz="719907" rtl="0" eaLnBrk="1" latinLnBrk="0" hangingPunct="1">
        <a:defRPr sz="1417" kern="1200">
          <a:solidFill>
            <a:schemeClr val="tx1"/>
          </a:solidFill>
          <a:latin typeface="+mn-lt"/>
          <a:ea typeface="+mn-ea"/>
          <a:cs typeface="+mn-cs"/>
        </a:defRPr>
      </a:lvl7pPr>
      <a:lvl8pPr marL="2519675" algn="l" defTabSz="719907" rtl="0" eaLnBrk="1" latinLnBrk="0" hangingPunct="1">
        <a:defRPr sz="1417" kern="1200">
          <a:solidFill>
            <a:schemeClr val="tx1"/>
          </a:solidFill>
          <a:latin typeface="+mn-lt"/>
          <a:ea typeface="+mn-ea"/>
          <a:cs typeface="+mn-cs"/>
        </a:defRPr>
      </a:lvl8pPr>
      <a:lvl9pPr marL="2879628" algn="l" defTabSz="719907" rtl="0" eaLnBrk="1" latinLnBrk="0" hangingPunct="1">
        <a:defRPr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4" name="Rectangle 3">
            <a:extLst>
              <a:ext uri="{FF2B5EF4-FFF2-40B4-BE49-F238E27FC236}">
                <a16:creationId xmlns:a16="http://schemas.microsoft.com/office/drawing/2014/main" id="{0860293F-9C40-1247-4655-BCDC7194D8C2}"/>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text on a black background&#10;&#10;AI-generated content may be incorrect.">
            <a:extLst>
              <a:ext uri="{FF2B5EF4-FFF2-40B4-BE49-F238E27FC236}">
                <a16:creationId xmlns:a16="http://schemas.microsoft.com/office/drawing/2014/main" id="{6F6749B8-922F-56F7-F01F-B72A15458B58}"/>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5914D5B3-A26B-D1BE-78F0-4C258C847AE8}"/>
              </a:ext>
            </a:extLst>
          </p:cNvPr>
          <p:cNvSpPr txBox="1"/>
          <p:nvPr/>
        </p:nvSpPr>
        <p:spPr>
          <a:xfrm>
            <a:off x="407865" y="472155"/>
            <a:ext cx="5435390" cy="1227195"/>
          </a:xfrm>
          <a:prstGeom prst="rect">
            <a:avLst/>
          </a:prstGeom>
          <a:noFill/>
        </p:spPr>
        <p:txBody>
          <a:bodyPr wrap="square">
            <a:spAutoFit/>
          </a:bodyPr>
          <a:lstStyle/>
          <a:p>
            <a:pPr>
              <a:lnSpc>
                <a:spcPct val="107000"/>
              </a:lnSpc>
              <a:spcAft>
                <a:spcPts val="800"/>
              </a:spcAft>
            </a:pPr>
            <a:r>
              <a:rPr lang="en-GB" sz="44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spcAft>
                <a:spcPts val="800"/>
              </a:spcAft>
            </a:pPr>
            <a:r>
              <a:rPr lang="en-GB" sz="2000" b="1" dirty="0">
                <a:effectLst/>
                <a:latin typeface="Arial" panose="020B0604020202020204" pitchFamily="34" charset="0"/>
                <a:ea typeface="Calibri" panose="020F050202020403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9775AF59-DC27-2550-D15B-D8DC9C3B5431}"/>
              </a:ext>
            </a:extLst>
          </p:cNvPr>
          <p:cNvGraphicFramePr>
            <a:graphicFrameLocks noGrp="1"/>
          </p:cNvGraphicFramePr>
          <p:nvPr>
            <p:extLst>
              <p:ext uri="{D42A27DB-BD31-4B8C-83A1-F6EECF244321}">
                <p14:modId xmlns:p14="http://schemas.microsoft.com/office/powerpoint/2010/main" val="2290792898"/>
              </p:ext>
            </p:extLst>
          </p:nvPr>
        </p:nvGraphicFramePr>
        <p:xfrm>
          <a:off x="407866" y="1778446"/>
          <a:ext cx="6383580" cy="2593531"/>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dirty="0">
                          <a:solidFill>
                            <a:srgbClr val="205D6C"/>
                          </a:solidFill>
                          <a:latin typeface="Arial" panose="020B0604020202020204" pitchFamily="34" charset="0"/>
                          <a:cs typeface="Arial" panose="020B0604020202020204" pitchFamily="34" charset="0"/>
                        </a:rPr>
                        <a:t>JOB TITLE</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1">
                          <a:solidFill>
                            <a:srgbClr val="191919"/>
                          </a:solidFill>
                          <a:latin typeface="Arial"/>
                        </a:defRPr>
                      </a:pPr>
                      <a:r>
                        <a:t>Workplace Coordinator</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1180759"/>
                  </a:ext>
                </a:extLst>
              </a:tr>
              <a:tr h="370840">
                <a:tc>
                  <a:txBody>
                    <a:bodyPr/>
                    <a:lstStyle/>
                    <a:p>
                      <a:r>
                        <a:rPr lang="en-US" b="1" dirty="0">
                          <a:solidFill>
                            <a:srgbClr val="205D6C"/>
                          </a:solidFill>
                          <a:latin typeface="Arial" panose="020B0604020202020204" pitchFamily="34" charset="0"/>
                          <a:cs typeface="Arial" panose="020B0604020202020204" pitchFamily="34" charset="0"/>
                        </a:rPr>
                        <a:t>SERVICE</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0">
                          <a:solidFill>
                            <a:srgbClr val="191919"/>
                          </a:solidFill>
                          <a:latin typeface="Arial"/>
                        </a:defRPr>
                      </a:pPr>
                      <a:r>
                        <a:rPr dirty="0"/>
                        <a:t>Workplace</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r>
                        <a:rPr lang="en-US" b="1" dirty="0">
                          <a:solidFill>
                            <a:srgbClr val="205D6C"/>
                          </a:solidFill>
                          <a:latin typeface="Arial" panose="020B0604020202020204" pitchFamily="34" charset="0"/>
                          <a:cs typeface="Arial" panose="020B0604020202020204" pitchFamily="34" charset="0"/>
                        </a:rPr>
                        <a:t>HUB</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0">
                          <a:solidFill>
                            <a:srgbClr val="191919"/>
                          </a:solidFill>
                          <a:latin typeface="Arial"/>
                        </a:defRPr>
                      </a:pPr>
                      <a:r>
                        <a:t>Community Links / Head Office</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r h="370840">
                <a:tc>
                  <a:txBody>
                    <a:bodyPr/>
                    <a:lstStyle/>
                    <a:p>
                      <a:r>
                        <a:rPr lang="en-US" b="1" dirty="0">
                          <a:solidFill>
                            <a:srgbClr val="205D6C"/>
                          </a:solidFill>
                          <a:latin typeface="Arial" panose="020B0604020202020204" pitchFamily="34" charset="0"/>
                          <a:cs typeface="Arial" panose="020B0604020202020204" pitchFamily="34" charset="0"/>
                        </a:rPr>
                        <a:t>LOCATION</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850" b="0">
                          <a:solidFill>
                            <a:srgbClr val="191919"/>
                          </a:solidFill>
                          <a:latin typeface="Arial"/>
                        </a:defRPr>
                      </a:pPr>
                      <a:r>
                        <a:t>105 Barking Road, London E16 4HQ and 27 Pear Tree Street, London EC1V 3AG</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370840">
                <a:tc>
                  <a:txBody>
                    <a:bodyPr/>
                    <a:lstStyle/>
                    <a:p>
                      <a:r>
                        <a:rPr lang="en-US" b="1" dirty="0">
                          <a:solidFill>
                            <a:srgbClr val="205D6C"/>
                          </a:solidFill>
                          <a:latin typeface="Arial" panose="020B0604020202020204" pitchFamily="34" charset="0"/>
                          <a:cs typeface="Arial" panose="020B0604020202020204" pitchFamily="34" charset="0"/>
                        </a:rPr>
                        <a:t>SALARY BAND</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0">
                          <a:solidFill>
                            <a:srgbClr val="191919"/>
                          </a:solidFill>
                          <a:latin typeface="Arial"/>
                        </a:defRPr>
                      </a:pPr>
                      <a:r>
                        <a:rPr lang="en-GB" dirty="0"/>
                        <a:t>MPA Coordinator</a:t>
                      </a:r>
                      <a:endParaRPr dirty="0"/>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370840">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b="1" dirty="0">
                          <a:solidFill>
                            <a:srgbClr val="205D6C"/>
                          </a:solidFill>
                          <a:latin typeface="Arial" panose="020B0604020202020204" pitchFamily="34" charset="0"/>
                          <a:cs typeface="Arial" panose="020B0604020202020204" pitchFamily="34" charset="0"/>
                        </a:rPr>
                        <a:t>CRIMINAL RECORDS CHECK (DBS LEVEL): </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0">
                          <a:solidFill>
                            <a:srgbClr val="191919"/>
                          </a:solidFill>
                          <a:latin typeface="Arial"/>
                        </a:defRPr>
                      </a:pPr>
                      <a:r>
                        <a:rPr lang="en-US" dirty="0"/>
                        <a:t>Advance service </a:t>
                      </a:r>
                      <a:endParaRPr dirty="0"/>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0850392"/>
                  </a:ext>
                </a:extLst>
              </a:tr>
            </a:tbl>
          </a:graphicData>
        </a:graphic>
      </p:graphicFrame>
      <p:sp>
        <p:nvSpPr>
          <p:cNvPr id="10" name="TextBox 9">
            <a:extLst>
              <a:ext uri="{FF2B5EF4-FFF2-40B4-BE49-F238E27FC236}">
                <a16:creationId xmlns:a16="http://schemas.microsoft.com/office/drawing/2014/main" id="{4A029E65-BA83-5465-009E-1A1595A9395C}"/>
              </a:ext>
            </a:extLst>
          </p:cNvPr>
          <p:cNvSpPr txBox="1"/>
          <p:nvPr/>
        </p:nvSpPr>
        <p:spPr>
          <a:xfrm>
            <a:off x="407866" y="4929894"/>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WE ARE LOOKING FOR</a:t>
            </a:r>
          </a:p>
          <a:p>
            <a:pPr>
              <a:spcAft>
                <a:spcPts val="800"/>
              </a:spcAft>
            </a:pPr>
            <a:r>
              <a:rPr lang="en-GB" sz="2000" b="1" dirty="0">
                <a:effectLst/>
                <a:latin typeface="Arial" panose="020B0604020202020204" pitchFamily="34" charset="0"/>
                <a:ea typeface="Calibri" panose="020F050202020403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pic>
        <p:nvPicPr>
          <p:cNvPr id="3" name="Picture 2" descr="A group of people standing together&#10;&#10;AI-generated content may be incorrect.">
            <a:extLst>
              <a:ext uri="{FF2B5EF4-FFF2-40B4-BE49-F238E27FC236}">
                <a16:creationId xmlns:a16="http://schemas.microsoft.com/office/drawing/2014/main" id="{86A14396-9C71-6462-0C5E-49DBB38B9F59}"/>
              </a:ext>
            </a:extLst>
          </p:cNvPr>
          <p:cNvPicPr>
            <a:picLocks noChangeAspect="1"/>
          </p:cNvPicPr>
          <p:nvPr/>
        </p:nvPicPr>
        <p:blipFill>
          <a:blip r:embed="rId4">
            <a:alphaModFix amt="20000"/>
          </a:blip>
          <a:stretch>
            <a:fillRect/>
          </a:stretch>
        </p:blipFill>
        <p:spPr>
          <a:xfrm>
            <a:off x="3352801" y="8582561"/>
            <a:ext cx="3654728" cy="2109252"/>
          </a:xfrm>
          <a:prstGeom prst="rect">
            <a:avLst/>
          </a:prstGeom>
        </p:spPr>
      </p:pic>
      <p:sp>
        <p:nvSpPr>
          <p:cNvPr id="11" name="TextBox 10">
            <a:extLst>
              <a:ext uri="{FF2B5EF4-FFF2-40B4-BE49-F238E27FC236}">
                <a16:creationId xmlns:a16="http://schemas.microsoft.com/office/drawing/2014/main" id="{0F4333C0-325D-9411-65C3-2A652AB7A1B4}"/>
              </a:ext>
            </a:extLst>
          </p:cNvPr>
          <p:cNvSpPr txBox="1"/>
          <p:nvPr/>
        </p:nvSpPr>
        <p:spPr>
          <a:xfrm>
            <a:off x="461690" y="5408206"/>
            <a:ext cx="6084956" cy="1680653"/>
          </a:xfrm>
          <a:prstGeom prst="rect">
            <a:avLst/>
          </a:prstGeom>
          <a:noFill/>
        </p:spPr>
        <p:txBody>
          <a:bodyPr wrap="square">
            <a:spAutoFit/>
          </a:bodyPr>
          <a:lstStyle/>
          <a:p>
            <a:pPr>
              <a:lnSpc>
                <a:spcPct val="107000"/>
              </a:lnSpc>
              <a:spcBef>
                <a:spcPts val="200"/>
              </a:spcBef>
              <a:spcAft>
                <a:spcPts val="800"/>
              </a:spcAft>
              <a:defRPr sz="1100" b="1">
                <a:solidFill>
                  <a:srgbClr val="191919"/>
                </a:solidFill>
                <a:latin typeface="Arial"/>
              </a:defRPr>
            </a:pPr>
            <a:r>
              <a:t>The Workplace Coordinator helps deliver safe, compliant, efficient and welcoming workplaces across Community Links and Head Office.</a:t>
            </a:r>
          </a:p>
          <a:p>
            <a:pPr>
              <a:spcBef>
                <a:spcPts val="200"/>
              </a:spcBef>
              <a:spcAft>
                <a:spcPts val="700"/>
              </a:spcAft>
              <a:defRPr sz="1000" b="0">
                <a:solidFill>
                  <a:srgbClr val="191919"/>
                </a:solidFill>
                <a:latin typeface="Arial"/>
              </a:defRPr>
            </a:pPr>
            <a:r>
              <a:t>Working as one of three Workplace Coordinators, the role combines front-of-house service, day-to-day facilities support and workplace administration.</a:t>
            </a:r>
          </a:p>
          <a:p>
            <a:pPr>
              <a:spcBef>
                <a:spcPts val="200"/>
              </a:spcBef>
              <a:spcAft>
                <a:spcPts val="700"/>
              </a:spcAft>
              <a:defRPr sz="1000" b="0">
                <a:solidFill>
                  <a:srgbClr val="191919"/>
                </a:solidFill>
                <a:latin typeface="Arial"/>
              </a:defRPr>
            </a:pPr>
            <a:r>
              <a:t>The postholder will coordinate reception, building checks, maintenance requests, contractor attendance, access arrangements, meeting and event requirements, stock and workplace systems.</a:t>
            </a:r>
          </a:p>
          <a:p>
            <a:pPr>
              <a:spcBef>
                <a:spcPts val="200"/>
              </a:spcBef>
              <a:spcAft>
                <a:spcPts val="300"/>
              </a:spcAft>
              <a:defRPr sz="1000" b="0">
                <a:solidFill>
                  <a:srgbClr val="191919"/>
                </a:solidFill>
                <a:latin typeface="Arial"/>
              </a:defRPr>
            </a:pPr>
            <a:r>
              <a:t>The role provides a consistent service to staff, visitors, tenants, service users and contractors, resolving routine issues and escalating significant risks or decisions to the Facilities Manager.</a:t>
            </a:r>
          </a:p>
        </p:txBody>
      </p:sp>
    </p:spTree>
    <p:extLst>
      <p:ext uri="{BB962C8B-B14F-4D97-AF65-F5344CB8AC3E}">
        <p14:creationId xmlns:p14="http://schemas.microsoft.com/office/powerpoint/2010/main" val="2840316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1C193-C595-2C42-7C4B-7088AF1EB990}"/>
            </a:ext>
          </a:extLst>
        </p:cNvPr>
        <p:cNvGrpSpPr/>
        <p:nvPr/>
      </p:nvGrpSpPr>
      <p:grpSpPr>
        <a:xfrm>
          <a:off x="0" y="0"/>
          <a:ext cx="1" cy="1"/>
          <a:chOff x="0" y="0"/>
          <a:chExt cx="1" cy="1"/>
        </a:xfrm>
      </p:grpSpPr>
      <p:sp>
        <p:nvSpPr>
          <p:cNvPr id="4" name="Rectangle 3">
            <a:extLst>
              <a:ext uri="{FF2B5EF4-FFF2-40B4-BE49-F238E27FC236}">
                <a16:creationId xmlns:a16="http://schemas.microsoft.com/office/drawing/2014/main" id="{DDE71F39-8CCB-A4B3-8CF8-7414B95C4CD5}"/>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text on a black background&#10;&#10;AI-generated content may be incorrect.">
            <a:extLst>
              <a:ext uri="{FF2B5EF4-FFF2-40B4-BE49-F238E27FC236}">
                <a16:creationId xmlns:a16="http://schemas.microsoft.com/office/drawing/2014/main" id="{C024A981-04C4-51C4-55D7-133A93107FF2}"/>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txBox="1"/>
          <p:nvPr/>
        </p:nvSpPr>
        <p:spPr>
          <a:xfrm>
            <a:off x="407866" y="551251"/>
            <a:ext cx="6383580" cy="1593257"/>
          </a:xfrm>
          <a:prstGeom prst="rect">
            <a:avLst/>
          </a:prstGeom>
          <a:noFill/>
        </p:spPr>
        <p:txBody>
          <a:bodyPr wrap="square">
            <a:spAutoFit/>
          </a:bodyPr>
          <a:lstStyle/>
          <a:p>
            <a:pPr>
              <a:lnSpc>
                <a:spcPct val="107000"/>
              </a:lnSpc>
              <a:spcAft>
                <a:spcPts val="800"/>
              </a:spcAft>
            </a:pPr>
            <a:r>
              <a:rPr lang="en-GB" sz="44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lnSpc>
                <a:spcPct val="107000"/>
              </a:lnSpc>
              <a:spcAft>
                <a:spcPts val="800"/>
              </a:spcAft>
            </a:pPr>
            <a:r>
              <a:rPr lang="en-GB" sz="1600" b="1" dirty="0">
                <a:solidFill>
                  <a:srgbClr val="205D6C"/>
                </a:solidFill>
                <a:latin typeface="Arial" panose="020B0604020202020204" pitchFamily="34" charset="0"/>
                <a:ea typeface="Calibri" panose="020F0502020204030204" pitchFamily="34" charset="0"/>
                <a:cs typeface="Arial" panose="020B0604020202020204" pitchFamily="34" charset="0"/>
              </a:rPr>
              <a:t>(Continued)</a:t>
            </a:r>
            <a:endParaRPr lang="en-GB" sz="160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GB" sz="2000" dirty="0">
                <a:effectLst/>
                <a:latin typeface="Akkurat-Bold" panose="02000503030000020004" pitchFamily="2" charset="77"/>
                <a:ea typeface="Calibri" panose="020F0502020204030204" pitchFamily="34" charset="0"/>
                <a:cs typeface="Times New Roman" panose="02020603050405020304" pitchFamily="18" charset="0"/>
              </a:rPr>
              <a:t> </a:t>
            </a:r>
            <a:endParaRPr lang="en-US" dirty="0">
              <a:latin typeface="Akkurat-Bold" panose="02000503030000020004" pitchFamily="2" charset="77"/>
            </a:endParaRPr>
          </a:p>
        </p:txBody>
      </p:sp>
      <p:sp>
        <p:nvSpPr>
          <p:cNvPr id="10" name="TextBox 9">
            <a:extLst>
              <a:ext uri="{FF2B5EF4-FFF2-40B4-BE49-F238E27FC236}">
                <a16:creationId xmlns:a16="http://schemas.microsoft.com/office/drawing/2014/main" id="{B13B0373-1CCA-78C7-EB00-FE644B8F1E7A}"/>
              </a:ext>
            </a:extLst>
          </p:cNvPr>
          <p:cNvSpPr txBox="1"/>
          <p:nvPr/>
        </p:nvSpPr>
        <p:spPr>
          <a:xfrm>
            <a:off x="407866" y="1992674"/>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YOU WILL DO</a:t>
            </a:r>
          </a:p>
          <a:p>
            <a:pPr>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CAAE7C6-9F4F-008C-EA7A-626A2C8B4BDF}"/>
              </a:ext>
            </a:extLst>
          </p:cNvPr>
          <p:cNvSpPr txBox="1"/>
          <p:nvPr/>
        </p:nvSpPr>
        <p:spPr>
          <a:xfrm>
            <a:off x="557178" y="2606272"/>
            <a:ext cx="6084956" cy="5583131"/>
          </a:xfrm>
          <a:prstGeom prst="rect">
            <a:avLst/>
          </a:prstGeom>
          <a:noFill/>
        </p:spPr>
        <p:txBody>
          <a:bodyPr wrap="square" anchor="t">
            <a:spAutoFit/>
          </a:bodyPr>
          <a:lstStyle/>
          <a:p>
            <a:pPr>
              <a:lnSpc>
                <a:spcPct val="107000"/>
              </a:lnSpc>
              <a:spcBef>
                <a:spcPts val="200"/>
              </a:spcBef>
              <a:spcAft>
                <a:spcPts val="200"/>
              </a:spcAft>
              <a:defRPr sz="1100" b="1">
                <a:solidFill>
                  <a:srgbClr val="205D6C"/>
                </a:solidFill>
                <a:latin typeface="Arial"/>
              </a:defRPr>
            </a:pPr>
            <a:r>
              <a:rPr dirty="0"/>
              <a:t>Key duties</a:t>
            </a:r>
          </a:p>
          <a:p>
            <a:pPr>
              <a:spcBef>
                <a:spcPts val="200"/>
              </a:spcBef>
              <a:spcAft>
                <a:spcPts val="300"/>
              </a:spcAft>
              <a:defRPr sz="860" b="0">
                <a:solidFill>
                  <a:srgbClr val="191919"/>
                </a:solidFill>
                <a:latin typeface="Arial"/>
              </a:defRPr>
            </a:pPr>
            <a:r>
              <a:rPr dirty="0"/>
              <a:t>• Provide professional reception and workplace support across both locations, including visitor management, calls, post, deliveries, room bookings, meeting setups and workplace enquiries.</a:t>
            </a:r>
          </a:p>
          <a:p>
            <a:pPr>
              <a:spcBef>
                <a:spcPts val="200"/>
              </a:spcBef>
              <a:spcAft>
                <a:spcPts val="300"/>
              </a:spcAft>
              <a:defRPr sz="860" b="0">
                <a:solidFill>
                  <a:srgbClr val="191919"/>
                </a:solidFill>
                <a:latin typeface="Arial"/>
              </a:defRPr>
            </a:pPr>
            <a:r>
              <a:rPr dirty="0"/>
              <a:t>• Carry out routine building walkarounds, opening and closing duties, key-holder tasks and checks of communal areas, fire exits, meeting rooms, kitchens and external areas.</a:t>
            </a:r>
          </a:p>
          <a:p>
            <a:pPr>
              <a:spcBef>
                <a:spcPts val="200"/>
              </a:spcBef>
              <a:spcAft>
                <a:spcPts val="300"/>
              </a:spcAft>
              <a:defRPr sz="860" b="0">
                <a:solidFill>
                  <a:srgbClr val="191919"/>
                </a:solidFill>
                <a:latin typeface="Arial"/>
              </a:defRPr>
            </a:pPr>
            <a:r>
              <a:rPr dirty="0"/>
              <a:t>• Log, </a:t>
            </a:r>
            <a:r>
              <a:rPr dirty="0" err="1"/>
              <a:t>prioritise</a:t>
            </a:r>
            <a:r>
              <a:rPr dirty="0"/>
              <a:t> and follow up repairs, maintenance requests and workplace actions using approved systems.</a:t>
            </a:r>
          </a:p>
          <a:p>
            <a:pPr>
              <a:spcBef>
                <a:spcPts val="500"/>
              </a:spcBef>
              <a:spcAft>
                <a:spcPts val="200"/>
              </a:spcAft>
              <a:defRPr sz="1100" b="1">
                <a:solidFill>
                  <a:srgbClr val="205D6C"/>
                </a:solidFill>
                <a:latin typeface="Arial"/>
              </a:defRPr>
            </a:pPr>
            <a:r>
              <a:rPr dirty="0"/>
              <a:t>Operational responsibilities</a:t>
            </a:r>
          </a:p>
          <a:p>
            <a:pPr>
              <a:spcBef>
                <a:spcPts val="200"/>
              </a:spcBef>
              <a:spcAft>
                <a:spcPts val="300"/>
              </a:spcAft>
              <a:defRPr sz="860" b="0">
                <a:solidFill>
                  <a:srgbClr val="191919"/>
                </a:solidFill>
                <a:latin typeface="Arial"/>
              </a:defRPr>
            </a:pPr>
            <a:r>
              <a:rPr dirty="0"/>
              <a:t>• Coordinate routine contractor attendance, access, sign-in, local induction and escorts; monitor progress and escalate unsafe activity, scope changes or unresolved issues.</a:t>
            </a:r>
          </a:p>
          <a:p>
            <a:pPr>
              <a:spcBef>
                <a:spcPts val="200"/>
              </a:spcBef>
              <a:spcAft>
                <a:spcPts val="300"/>
              </a:spcAft>
              <a:defRPr sz="860" b="0">
                <a:solidFill>
                  <a:srgbClr val="191919"/>
                </a:solidFill>
                <a:latin typeface="Arial"/>
              </a:defRPr>
            </a:pPr>
            <a:r>
              <a:rPr dirty="0"/>
              <a:t>• Administer keys, fobs, passes, parking, visitor records, stock, inventories, workplace supplies and approved routine orders.</a:t>
            </a:r>
          </a:p>
          <a:p>
            <a:pPr>
              <a:spcBef>
                <a:spcPts val="200"/>
              </a:spcBef>
              <a:spcAft>
                <a:spcPts val="300"/>
              </a:spcAft>
              <a:defRPr sz="860" b="0">
                <a:solidFill>
                  <a:srgbClr val="191919"/>
                </a:solidFill>
                <a:latin typeface="Arial"/>
              </a:defRPr>
            </a:pPr>
            <a:r>
              <a:rPr lang="en-GB" dirty="0"/>
              <a:t>• </a:t>
            </a:r>
            <a:r>
              <a:rPr dirty="0"/>
              <a:t>Complete allocated compliance checks and maintain accurate records supporting fire safety, first aid, emergency arrangements, audits and workplace reporting.</a:t>
            </a:r>
            <a:endParaRPr lang="en-GB" sz="860" dirty="0">
              <a:solidFill>
                <a:srgbClr val="191919"/>
              </a:solidFill>
              <a:latin typeface="Arial"/>
            </a:endParaRPr>
          </a:p>
          <a:p>
            <a:pPr lvl="0" fontAlgn="t">
              <a:lnSpc>
                <a:spcPct val="100000"/>
              </a:lnSpc>
            </a:pPr>
            <a:r>
              <a:rPr lang="en-GB" sz="860" dirty="0">
                <a:solidFill>
                  <a:srgbClr val="191919"/>
                </a:solidFill>
                <a:latin typeface="Arial"/>
              </a:rPr>
              <a:t>•</a:t>
            </a:r>
            <a:r>
              <a:rPr lang="en-GB" sz="900" dirty="0"/>
              <a:t> </a:t>
            </a:r>
            <a:r>
              <a:rPr lang="en-GB" sz="860" dirty="0">
                <a:solidFill>
                  <a:srgbClr val="191919"/>
                </a:solidFill>
                <a:latin typeface="Arial"/>
              </a:rPr>
              <a:t>Review, triage and coordinate follow-up for incident, near-miss and safeguarding reports recorded on Datix, requesting further information where required and escalating urgent concerns to the Health and Safety or Safeguarding Team without delay.</a:t>
            </a:r>
          </a:p>
          <a:p>
            <a:pPr lvl="0" fontAlgn="t">
              <a:lnSpc>
                <a:spcPct val="100000"/>
              </a:lnSpc>
            </a:pPr>
            <a:r>
              <a:rPr lang="en-GB" sz="860" dirty="0">
                <a:solidFill>
                  <a:srgbClr val="191919"/>
                </a:solidFill>
                <a:latin typeface="Arial"/>
              </a:rPr>
              <a:t>• Monitor incident, near-miss and safeguarding themes, recurring issues and hotspots, raising these with the Health and Safety or Safeguarding Team to support timely action and organisational learning.</a:t>
            </a:r>
            <a:endParaRPr lang="en-US" dirty="0"/>
          </a:p>
          <a:p>
            <a:pPr>
              <a:spcBef>
                <a:spcPts val="200"/>
              </a:spcBef>
              <a:spcAft>
                <a:spcPts val="300"/>
              </a:spcAft>
              <a:defRPr sz="860" b="0">
                <a:solidFill>
                  <a:srgbClr val="191919"/>
                </a:solidFill>
                <a:latin typeface="Arial"/>
              </a:defRPr>
            </a:pPr>
            <a:r>
              <a:rPr dirty="0"/>
              <a:t>• Support room changes, office moves, events, equipment requirements, workplace communications and inductions.</a:t>
            </a:r>
          </a:p>
          <a:p>
            <a:pPr>
              <a:spcBef>
                <a:spcPts val="500"/>
              </a:spcBef>
              <a:spcAft>
                <a:spcPts val="200"/>
              </a:spcAft>
              <a:defRPr sz="1100" b="1">
                <a:solidFill>
                  <a:srgbClr val="205D6C"/>
                </a:solidFill>
                <a:latin typeface="Arial"/>
              </a:defRPr>
            </a:pPr>
            <a:r>
              <a:rPr dirty="0"/>
              <a:t>People responsibilities</a:t>
            </a:r>
          </a:p>
          <a:p>
            <a:pPr>
              <a:spcBef>
                <a:spcPts val="200"/>
              </a:spcBef>
              <a:spcAft>
                <a:spcPts val="300"/>
              </a:spcAft>
              <a:defRPr sz="860" b="0">
                <a:solidFill>
                  <a:srgbClr val="191919"/>
                </a:solidFill>
                <a:latin typeface="Arial"/>
              </a:defRPr>
            </a:pPr>
            <a:r>
              <a:rPr dirty="0"/>
              <a:t>• Work collaboratively with the other two Workplace Coordinators to provide consistent cross-site cover and clear handovers.</a:t>
            </a:r>
          </a:p>
          <a:p>
            <a:pPr>
              <a:spcBef>
                <a:spcPts val="200"/>
              </a:spcBef>
              <a:spcAft>
                <a:spcPts val="300"/>
              </a:spcAft>
              <a:defRPr sz="860" b="0">
                <a:solidFill>
                  <a:srgbClr val="191919"/>
                </a:solidFill>
                <a:latin typeface="Arial"/>
              </a:defRPr>
            </a:pPr>
            <a:r>
              <a:rPr dirty="0"/>
              <a:t>• Provide clear task information to ad hoc sessional workplace support used for annual leave, sickness, events or short-term cover.</a:t>
            </a:r>
          </a:p>
          <a:p>
            <a:pPr>
              <a:spcBef>
                <a:spcPts val="200"/>
              </a:spcBef>
              <a:spcAft>
                <a:spcPts val="300"/>
              </a:spcAft>
              <a:defRPr sz="860" b="0">
                <a:solidFill>
                  <a:srgbClr val="191919"/>
                </a:solidFill>
                <a:latin typeface="Arial"/>
              </a:defRPr>
            </a:pPr>
            <a:r>
              <a:rPr dirty="0"/>
              <a:t>• Build effective relationships with staff, tenants, service users, visitors, contractors, suppliers and internal support teams. The role has no formal line-management responsibility.</a:t>
            </a:r>
          </a:p>
          <a:p>
            <a:pPr>
              <a:spcBef>
                <a:spcPts val="500"/>
              </a:spcBef>
              <a:spcAft>
                <a:spcPts val="200"/>
              </a:spcAft>
              <a:defRPr sz="1100" b="1">
                <a:solidFill>
                  <a:srgbClr val="205D6C"/>
                </a:solidFill>
                <a:latin typeface="Arial"/>
              </a:defRPr>
            </a:pPr>
            <a:r>
              <a:rPr dirty="0"/>
              <a:t>Individual responsibilities</a:t>
            </a:r>
          </a:p>
          <a:p>
            <a:pPr>
              <a:spcBef>
                <a:spcPts val="200"/>
              </a:spcBef>
              <a:spcAft>
                <a:spcPts val="300"/>
              </a:spcAft>
              <a:defRPr sz="860" b="0">
                <a:solidFill>
                  <a:srgbClr val="191919"/>
                </a:solidFill>
                <a:latin typeface="Arial"/>
              </a:defRPr>
            </a:pPr>
            <a:r>
              <a:rPr dirty="0"/>
              <a:t>• Follow </a:t>
            </a:r>
            <a:r>
              <a:rPr dirty="0" err="1"/>
              <a:t>organisational</a:t>
            </a:r>
            <a:r>
              <a:rPr dirty="0"/>
              <a:t> procedures, work within delegated authority and escalate significant safety, safeguarding, compliance, contractual, financial or security matters to the Facilities Manager.</a:t>
            </a:r>
          </a:p>
          <a:p>
            <a:pPr>
              <a:spcBef>
                <a:spcPts val="200"/>
              </a:spcBef>
              <a:spcAft>
                <a:spcPts val="300"/>
              </a:spcAft>
              <a:defRPr sz="860" b="0">
                <a:solidFill>
                  <a:srgbClr val="191919"/>
                </a:solidFill>
                <a:latin typeface="Arial"/>
              </a:defRPr>
            </a:pPr>
            <a:r>
              <a:rPr dirty="0"/>
              <a:t>• Maintain confidentiality, protect personal information, promote equality and inclusion, and contribute to learning and continuous improvement.</a:t>
            </a:r>
          </a:p>
        </p:txBody>
      </p:sp>
    </p:spTree>
    <p:extLst>
      <p:ext uri="{BB962C8B-B14F-4D97-AF65-F5344CB8AC3E}">
        <p14:creationId xmlns:p14="http://schemas.microsoft.com/office/powerpoint/2010/main" val="43041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14720-014C-2B21-504C-25F66DC8FE07}"/>
            </a:ext>
          </a:extLst>
        </p:cNvPr>
        <p:cNvGrpSpPr/>
        <p:nvPr/>
      </p:nvGrpSpPr>
      <p:grpSpPr>
        <a:xfrm>
          <a:off x="0" y="0"/>
          <a:ext cx="1" cy="1"/>
          <a:chOff x="0" y="0"/>
          <a:chExt cx="1" cy="1"/>
        </a:xfrm>
      </p:grpSpPr>
      <p:sp>
        <p:nvSpPr>
          <p:cNvPr id="10" name="TextBox 9">
            <a:extLst>
              <a:ext uri="{FF2B5EF4-FFF2-40B4-BE49-F238E27FC236}">
                <a16:creationId xmlns:a16="http://schemas.microsoft.com/office/drawing/2014/main" id="{EA16B5B2-3711-7281-A2C8-5339966ECE6A}"/>
              </a:ext>
            </a:extLst>
          </p:cNvPr>
          <p:cNvSpPr txBox="1"/>
          <p:nvPr/>
        </p:nvSpPr>
        <p:spPr>
          <a:xfrm>
            <a:off x="407866" y="609950"/>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WE WILL NEED YOU TO HAVE THIS</a:t>
            </a:r>
          </a:p>
          <a:p>
            <a:pPr>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22AA0B4-AD51-AC95-AC88-EF0098F75EF2}"/>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04CCC3F9-8C57-1C55-A01D-6D06786D7DB7}"/>
              </a:ext>
            </a:extLst>
          </p:cNvPr>
          <p:cNvGraphicFramePr>
            <a:graphicFrameLocks noGrp="1"/>
          </p:cNvGraphicFramePr>
          <p:nvPr>
            <p:extLst>
              <p:ext uri="{D42A27DB-BD31-4B8C-83A1-F6EECF244321}">
                <p14:modId xmlns:p14="http://schemas.microsoft.com/office/powerpoint/2010/main" val="2821792027"/>
              </p:ext>
            </p:extLst>
          </p:nvPr>
        </p:nvGraphicFramePr>
        <p:xfrm>
          <a:off x="407866" y="1772338"/>
          <a:ext cx="6383580" cy="4827143"/>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dirty="0">
                          <a:solidFill>
                            <a:schemeClr val="bg1"/>
                          </a:solidFill>
                          <a:latin typeface="Arial" panose="020B0604020202020204" pitchFamily="34" charset="0"/>
                          <a:cs typeface="Arial" panose="020B0604020202020204" pitchFamily="34" charset="0"/>
                        </a:rPr>
                        <a:t>SKILLS &amp; QUALIFICATIONS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dirty="0">
                          <a:latin typeface="Arial" panose="020B0604020202020204" pitchFamily="34" charset="0"/>
                          <a:cs typeface="Arial" panose="020B0604020202020204" pitchFamily="34" charset="0"/>
                        </a:rPr>
                        <a:t>WHY WE NEED YOU TO HAVE THIS</a:t>
                      </a:r>
                    </a:p>
                  </a:txBody>
                  <a:tcPr anchor="ct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881180759"/>
                  </a:ext>
                </a:extLst>
              </a:tr>
              <a:tr h="370840">
                <a:tc>
                  <a:txBody>
                    <a:bodyPr/>
                    <a:lstStyle/>
                    <a:p>
                      <a:pPr>
                        <a:defRPr sz="750" b="1">
                          <a:solidFill>
                            <a:srgbClr val="191919"/>
                          </a:solidFill>
                          <a:latin typeface="Arial"/>
                        </a:defRPr>
                      </a:pPr>
                      <a:r>
                        <a:t>Clear communication and customer service</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The role is a visible first point of contact for staff, visitors, tenants, service users and contractors.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pPr>
                        <a:defRPr sz="750" b="1">
                          <a:solidFill>
                            <a:srgbClr val="191919"/>
                          </a:solidFill>
                          <a:latin typeface="Arial"/>
                        </a:defRPr>
                      </a:pPr>
                      <a:r>
                        <a:t>Strong organisation and prioritisation</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The postholder must balance reception, building, maintenance and event requirements across two sites.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r h="370840">
                <a:tc>
                  <a:txBody>
                    <a:bodyPr/>
                    <a:lstStyle/>
                    <a:p>
                      <a:pPr>
                        <a:defRPr sz="750" b="1">
                          <a:solidFill>
                            <a:srgbClr val="191919"/>
                          </a:solidFill>
                          <a:latin typeface="Arial"/>
                        </a:defRPr>
                      </a:pPr>
                      <a:r>
                        <a:t>Practical problem-solving and sound judgement</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Routine workplace issues need prompt action, with significant risks escalated appropriately.</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370840">
                <a:tc>
                  <a:txBody>
                    <a:bodyPr/>
                    <a:lstStyle/>
                    <a:p>
                      <a:pPr>
                        <a:defRPr sz="750" b="1">
                          <a:solidFill>
                            <a:srgbClr val="191919"/>
                          </a:solidFill>
                          <a:latin typeface="Arial"/>
                        </a:defRPr>
                      </a:pPr>
                      <a:r>
                        <a:t>Accurate administration and digital skills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Facilities systems, checks, access records, inventories, orders and updates must be complete and reliable.</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347031"/>
                  </a:ext>
                </a:extLst>
              </a:tr>
              <a:tr h="370840">
                <a:tc>
                  <a:txBody>
                    <a:bodyPr/>
                    <a:lstStyle/>
                    <a:p>
                      <a:pPr>
                        <a:defRPr sz="750" b="1">
                          <a:solidFill>
                            <a:srgbClr val="191919"/>
                          </a:solidFill>
                          <a:latin typeface="Arial"/>
                        </a:defRPr>
                      </a:pPr>
                      <a:r>
                        <a:t>Flexible team working</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Three coordinators must share information, provide cross-site cover and maintain consistent standards.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138578">
                <a:tc>
                  <a:txBody>
                    <a:bodyPr/>
                    <a:lstStyle/>
                    <a:p>
                      <a:r>
                        <a:rPr lang="en-US" sz="1420" b="1" dirty="0">
                          <a:solidFill>
                            <a:schemeClr val="bg1"/>
                          </a:solidFill>
                          <a:latin typeface="Arial" panose="020B0604020202020204" pitchFamily="34" charset="0"/>
                          <a:cs typeface="Arial" panose="020B0604020202020204" pitchFamily="34" charset="0"/>
                        </a:rPr>
                        <a:t>EXPERIENCE &amp; KNOWLEDGE</a:t>
                      </a:r>
                      <a:endParaRPr lang="en-US" sz="1420" b="1"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pPr marL="0" marR="0" lvl="0" indent="0" algn="l" defTabSz="719907" rtl="0" eaLnBrk="1" fontAlgn="auto" latinLnBrk="0" hangingPunct="1">
                        <a:lnSpc>
                          <a:spcPct val="100000"/>
                        </a:lnSpc>
                        <a:spcBef>
                          <a:spcPts val="0"/>
                        </a:spcBef>
                        <a:spcAft>
                          <a:spcPts val="0"/>
                        </a:spcAft>
                        <a:buClrTx/>
                        <a:buSzTx/>
                        <a:buFontTx/>
                        <a:buNone/>
                        <a:tabLst/>
                        <a:defRPr/>
                      </a:pPr>
                      <a:endParaRPr lang="en-US" sz="900" b="1" dirty="0">
                        <a:solidFill>
                          <a:schemeClr val="bg1"/>
                        </a:solidFill>
                        <a:latin typeface="Arial" panose="020B0604020202020204" pitchFamily="34" charset="0"/>
                        <a:cs typeface="Arial" panose="020B0604020202020204" pitchFamily="34" charset="0"/>
                      </a:endParaRPr>
                    </a:p>
                    <a:p>
                      <a:pPr marL="0" marR="0" lvl="0" indent="0" algn="l" defTabSz="719907" rtl="0" eaLnBrk="1" fontAlgn="auto" latinLnBrk="0" hangingPunct="1">
                        <a:lnSpc>
                          <a:spcPct val="100000"/>
                        </a:lnSpc>
                        <a:spcBef>
                          <a:spcPts val="0"/>
                        </a:spcBef>
                        <a:spcAft>
                          <a:spcPts val="0"/>
                        </a:spcAft>
                        <a:buClrTx/>
                        <a:buSzTx/>
                        <a:buFontTx/>
                        <a:buNone/>
                        <a:tabLst/>
                        <a:defRPr/>
                      </a:pPr>
                      <a:r>
                        <a:rPr lang="en-US" sz="1420" b="1" dirty="0">
                          <a:solidFill>
                            <a:schemeClr val="bg1"/>
                          </a:solidFill>
                          <a:latin typeface="Arial" panose="020B0604020202020204" pitchFamily="34" charset="0"/>
                          <a:cs typeface="Arial" panose="020B0604020202020204" pitchFamily="34" charset="0"/>
                        </a:rPr>
                        <a:t>WHY WE NEED YOU TO HAVE THIS</a:t>
                      </a:r>
                    </a:p>
                    <a:p>
                      <a:endParaRPr lang="en-US" sz="700" b="1" dirty="0">
                        <a:solidFill>
                          <a:schemeClr val="tx1">
                            <a:lumMod val="85000"/>
                            <a:lumOff val="15000"/>
                          </a:schemeClr>
                        </a:solidFill>
                        <a:latin typeface="Arial" panose="020B0604020202020204" pitchFamily="34" charset="0"/>
                        <a:cs typeface="Arial" panose="020B0604020202020204" pitchFamily="34" charset="0"/>
                      </a:endParaRPr>
                    </a:p>
                  </a:txBody>
                  <a:tcPr anchor="b">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3881062158"/>
                  </a:ext>
                </a:extLst>
              </a:tr>
              <a:tr h="370840">
                <a:tc>
                  <a:txBody>
                    <a:bodyPr/>
                    <a:lstStyle/>
                    <a:p>
                      <a:pPr>
                        <a:defRPr sz="740" b="1">
                          <a:solidFill>
                            <a:srgbClr val="191919"/>
                          </a:solidFill>
                          <a:latin typeface="Arial"/>
                        </a:defRPr>
                      </a:pPr>
                      <a:r>
                        <a:t>Experience in reception, workplace, facilities, office coordination or customer service</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40" b="0">
                          <a:solidFill>
                            <a:srgbClr val="191919"/>
                          </a:solidFill>
                          <a:latin typeface="Arial"/>
                        </a:defRPr>
                      </a:pPr>
                      <a:r>
                        <a:t>Provides the operational foundation to manage front-of-house and day-to-day workplace activity.</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2153138"/>
                  </a:ext>
                </a:extLst>
              </a:tr>
              <a:tr h="370840">
                <a:tc>
                  <a:txBody>
                    <a:bodyPr/>
                    <a:lstStyle/>
                    <a:p>
                      <a:pPr>
                        <a:defRPr sz="740" b="1">
                          <a:solidFill>
                            <a:srgbClr val="191919"/>
                          </a:solidFill>
                          <a:latin typeface="Arial"/>
                        </a:defRPr>
                      </a:pPr>
                      <a:r>
                        <a:t>Experience managing competing priorities and working independently</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40" b="0">
                          <a:solidFill>
                            <a:srgbClr val="191919"/>
                          </a:solidFill>
                          <a:latin typeface="Arial"/>
                        </a:defRPr>
                      </a:pPr>
                      <a:r>
                        <a:t>Enables the postholder to keep services running and make routine decisions within agreed limits.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9079664"/>
                  </a:ext>
                </a:extLst>
              </a:tr>
              <a:tr h="370840">
                <a:tc>
                  <a:txBody>
                    <a:bodyPr/>
                    <a:lstStyle/>
                    <a:p>
                      <a:pPr>
                        <a:defRPr sz="740" b="1">
                          <a:solidFill>
                            <a:srgbClr val="191919"/>
                          </a:solidFill>
                          <a:latin typeface="Arial"/>
                        </a:defRPr>
                      </a:pPr>
                      <a:r>
                        <a:t>Experience maintaining records and using digital systems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40" b="0">
                          <a:solidFill>
                            <a:srgbClr val="191919"/>
                          </a:solidFill>
                          <a:latin typeface="Arial"/>
                        </a:defRPr>
                      </a:pPr>
                      <a:r>
                        <a:t>Supports auditable checks, maintenance tracking, access records and accurate reporting.</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3427294"/>
                  </a:ext>
                </a:extLst>
              </a:tr>
              <a:tr h="370840">
                <a:tc>
                  <a:txBody>
                    <a:bodyPr/>
                    <a:lstStyle/>
                    <a:p>
                      <a:pPr>
                        <a:defRPr sz="740" b="1">
                          <a:solidFill>
                            <a:srgbClr val="191919"/>
                          </a:solidFill>
                          <a:latin typeface="Arial"/>
                        </a:defRPr>
                      </a:pPr>
                      <a:r>
                        <a:t>Basic knowledge of workplace health and safety</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40" b="0">
                          <a:solidFill>
                            <a:srgbClr val="191919"/>
                          </a:solidFill>
                          <a:latin typeface="Arial"/>
                        </a:defRPr>
                      </a:pPr>
                      <a:r>
                        <a:t>Helps the postholder recognise hazards, complete checks and escalate concerns promptly.</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0476649"/>
                  </a:ext>
                </a:extLst>
              </a:tr>
              <a:tr h="370840">
                <a:tc>
                  <a:txBody>
                    <a:bodyPr/>
                    <a:lstStyle/>
                    <a:p>
                      <a:pPr>
                        <a:defRPr sz="740" b="1">
                          <a:solidFill>
                            <a:srgbClr val="191919"/>
                          </a:solidFill>
                          <a:latin typeface="Arial"/>
                        </a:defRPr>
                      </a:pPr>
                      <a:r>
                        <a:t>Working knowledge of Microsoft 365</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40" b="0">
                          <a:solidFill>
                            <a:srgbClr val="191919"/>
                          </a:solidFill>
                          <a:latin typeface="Arial"/>
                        </a:defRPr>
                      </a:pPr>
                      <a:r>
                        <a:t>Needed for shared inboxes, documents, trackers, communications and team coordination.</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2381676"/>
                  </a:ext>
                </a:extLst>
              </a:tr>
            </a:tbl>
          </a:graphicData>
        </a:graphic>
      </p:graphicFrame>
    </p:spTree>
    <p:extLst>
      <p:ext uri="{BB962C8B-B14F-4D97-AF65-F5344CB8AC3E}">
        <p14:creationId xmlns:p14="http://schemas.microsoft.com/office/powerpoint/2010/main" val="62648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8CBE5-11C5-A62D-10A7-F86C9C57E16F}"/>
            </a:ext>
          </a:extLst>
        </p:cNvPr>
        <p:cNvGrpSpPr/>
        <p:nvPr/>
      </p:nvGrpSpPr>
      <p:grpSpPr>
        <a:xfrm>
          <a:off x="0" y="0"/>
          <a:ext cx="1" cy="1"/>
          <a:chOff x="0" y="0"/>
          <a:chExt cx="1" cy="1"/>
        </a:xfrm>
      </p:grpSpPr>
      <p:sp>
        <p:nvSpPr>
          <p:cNvPr id="10" name="TextBox 9">
            <a:extLst>
              <a:ext uri="{FF2B5EF4-FFF2-40B4-BE49-F238E27FC236}">
                <a16:creationId xmlns:a16="http://schemas.microsoft.com/office/drawing/2014/main" id="{0CCAE32F-DF32-9631-571B-DC74659772AE}"/>
              </a:ext>
            </a:extLst>
          </p:cNvPr>
          <p:cNvSpPr txBox="1"/>
          <p:nvPr/>
        </p:nvSpPr>
        <p:spPr>
          <a:xfrm>
            <a:off x="407865" y="735828"/>
            <a:ext cx="4176327" cy="1161344"/>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WE WOULD LOVE IT IF YOU COULD HAVE THIS:</a:t>
            </a:r>
          </a:p>
          <a:p>
            <a:pPr>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B7C771E7-42F5-32AA-96FF-2402ADEABFBA}"/>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641D6FE8-4620-9777-3ED5-1958E14AE59D}"/>
              </a:ext>
            </a:extLst>
          </p:cNvPr>
          <p:cNvGraphicFramePr>
            <a:graphicFrameLocks noGrp="1"/>
          </p:cNvGraphicFramePr>
          <p:nvPr>
            <p:extLst>
              <p:ext uri="{D42A27DB-BD31-4B8C-83A1-F6EECF244321}">
                <p14:modId xmlns:p14="http://schemas.microsoft.com/office/powerpoint/2010/main" val="3276073923"/>
              </p:ext>
            </p:extLst>
          </p:nvPr>
        </p:nvGraphicFramePr>
        <p:xfrm>
          <a:off x="407866" y="1819782"/>
          <a:ext cx="6383580" cy="364540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dirty="0">
                          <a:solidFill>
                            <a:schemeClr val="bg1"/>
                          </a:solidFill>
                          <a:latin typeface="Arial" panose="020B0604020202020204" pitchFamily="34" charset="0"/>
                          <a:cs typeface="Arial" panose="020B0604020202020204" pitchFamily="34" charset="0"/>
                        </a:rPr>
                        <a:t>SKILLS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dirty="0">
                          <a:latin typeface="Arial" panose="020B0604020202020204" pitchFamily="34" charset="0"/>
                          <a:cs typeface="Arial" panose="020B0604020202020204" pitchFamily="34" charset="0"/>
                        </a:rPr>
                        <a:t>WHY WE WOULD LOVE YOU TO HAVE THIS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881180759"/>
                  </a:ext>
                </a:extLst>
              </a:tr>
              <a:tr h="370840">
                <a:tc>
                  <a:txBody>
                    <a:bodyPr/>
                    <a:lstStyle/>
                    <a:p>
                      <a:pPr>
                        <a:defRPr sz="750" b="1">
                          <a:solidFill>
                            <a:srgbClr val="191919"/>
                          </a:solidFill>
                          <a:latin typeface="Arial"/>
                        </a:defRPr>
                      </a:pPr>
                      <a:r>
                        <a:t>Facilities, health and safety or customer-service qualification</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strengthen technical understanding and support progression within workplace and facilities management.</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pPr>
                        <a:defRPr sz="750" b="1">
                          <a:solidFill>
                            <a:srgbClr val="191919"/>
                          </a:solidFill>
                          <a:latin typeface="Arial"/>
                        </a:defRPr>
                      </a:pPr>
                      <a:r>
                        <a:t>Knowledge of fire safety, first aid or contractor controls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support local safety checks and effective coordination of routine activities.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r h="370840">
                <a:tc>
                  <a:txBody>
                    <a:bodyPr/>
                    <a:lstStyle/>
                    <a:p>
                      <a:pPr>
                        <a:defRPr sz="750" b="1">
                          <a:solidFill>
                            <a:srgbClr val="191919"/>
                          </a:solidFill>
                          <a:latin typeface="Arial"/>
                        </a:defRPr>
                      </a:pPr>
                      <a:r>
                        <a:t>Confidence using maintenance, visitor, room-booking or inventory systems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help the postholder become effective quickly across both workplaces.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370840">
                <a:tc>
                  <a:txBody>
                    <a:bodyPr/>
                    <a:lstStyle/>
                    <a:p>
                      <a:pPr>
                        <a:defRPr sz="750" b="1">
                          <a:solidFill>
                            <a:srgbClr val="191919"/>
                          </a:solidFill>
                          <a:latin typeface="Arial"/>
                        </a:defRPr>
                      </a:pPr>
                      <a:r>
                        <a:t>Ability to prepare simple reports and data summaries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add value to workplace performance reporting, audits and service improvement.</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347031"/>
                  </a:ext>
                </a:extLst>
              </a:tr>
              <a:tr h="225507">
                <a:tc>
                  <a:txBody>
                    <a:bodyPr/>
                    <a:lstStyle/>
                    <a:p>
                      <a:r>
                        <a:rPr lang="en-US" sz="1420" b="1" dirty="0">
                          <a:solidFill>
                            <a:schemeClr val="bg1"/>
                          </a:solidFill>
                          <a:latin typeface="Arial" panose="020B0604020202020204" pitchFamily="34" charset="0"/>
                          <a:cs typeface="Arial" panose="020B0604020202020204" pitchFamily="34" charset="0"/>
                        </a:rPr>
                        <a:t>EXPERIENCE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sz="1420" dirty="0">
                          <a:solidFill>
                            <a:schemeClr val="bg1"/>
                          </a:solidFill>
                          <a:latin typeface="Arial" panose="020B0604020202020204" pitchFamily="34" charset="0"/>
                          <a:cs typeface="Arial" panose="020B0604020202020204" pitchFamily="34" charset="0"/>
                        </a:rPr>
                        <a:t>WHY WE WOULD LOVE YOU TO HAVE THIS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2256406603"/>
                  </a:ext>
                </a:extLst>
              </a:tr>
              <a:tr h="370840">
                <a:tc>
                  <a:txBody>
                    <a:bodyPr/>
                    <a:lstStyle/>
                    <a:p>
                      <a:pPr>
                        <a:defRPr sz="750" b="1">
                          <a:solidFill>
                            <a:srgbClr val="191919"/>
                          </a:solidFill>
                          <a:latin typeface="Arial"/>
                        </a:defRPr>
                      </a:pPr>
                      <a:r>
                        <a:t>Experience coordinating contractors, repairs or compliance checks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support effective follow-up of routine works and workplace actions.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370840">
                <a:tc>
                  <a:txBody>
                    <a:bodyPr/>
                    <a:lstStyle/>
                    <a:p>
                      <a:pPr>
                        <a:defRPr sz="750" b="1">
                          <a:solidFill>
                            <a:srgbClr val="191919"/>
                          </a:solidFill>
                          <a:latin typeface="Arial"/>
                        </a:defRPr>
                      </a:pPr>
                      <a:r>
                        <a:t>Experience working across more than one location</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help with rota-based working and maintaining consistent standards between sites.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8844697"/>
                  </a:ext>
                </a:extLst>
              </a:tr>
              <a:tr h="370840">
                <a:tc>
                  <a:txBody>
                    <a:bodyPr/>
                    <a:lstStyle/>
                    <a:p>
                      <a:pPr>
                        <a:defRPr sz="750" b="1">
                          <a:solidFill>
                            <a:srgbClr val="191919"/>
                          </a:solidFill>
                          <a:latin typeface="Arial"/>
                        </a:defRPr>
                      </a:pPr>
                      <a:r>
                        <a:t>Experience supporting meetings, events or office moves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strengthen delivery of room setups, shared-space changes and occasional events.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0411874"/>
                  </a:ext>
                </a:extLst>
              </a:tr>
              <a:tr h="370840">
                <a:tc>
                  <a:txBody>
                    <a:bodyPr/>
                    <a:lstStyle/>
                    <a:p>
                      <a:pPr>
                        <a:defRPr sz="750" b="1">
                          <a:solidFill>
                            <a:srgbClr val="191919"/>
                          </a:solidFill>
                          <a:latin typeface="Arial"/>
                        </a:defRPr>
                      </a:pPr>
                      <a:r>
                        <a:t>Experience in a charity, community or public-service setting</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750" b="0">
                          <a:solidFill>
                            <a:srgbClr val="191919"/>
                          </a:solidFill>
                          <a:latin typeface="Arial"/>
                        </a:defRPr>
                      </a:pPr>
                      <a:r>
                        <a:t>Would bring useful understanding of varied workplace users and service environments.</a:t>
                      </a:r>
                    </a:p>
                  </a:txBody>
                  <a:tcPr marL="63500" marR="63500" marT="38100" marB="38100">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1806575"/>
                  </a:ext>
                </a:extLst>
              </a:tr>
            </a:tbl>
          </a:graphicData>
        </a:graphic>
      </p:graphicFrame>
      <p:sp>
        <p:nvSpPr>
          <p:cNvPr id="4" name="Rectangle 3">
            <a:extLst>
              <a:ext uri="{FF2B5EF4-FFF2-40B4-BE49-F238E27FC236}">
                <a16:creationId xmlns:a16="http://schemas.microsoft.com/office/drawing/2014/main" id="{750D7B03-0AD6-B644-435E-ECDE85DE90A5}"/>
              </a:ext>
            </a:extLst>
          </p:cNvPr>
          <p:cNvSpPr/>
          <p:nvPr/>
        </p:nvSpPr>
        <p:spPr>
          <a:xfrm>
            <a:off x="0" y="8985504"/>
            <a:ext cx="7199313" cy="1706309"/>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F9BD527-1EDF-5BCD-D8D8-569DF0EF3937}"/>
              </a:ext>
            </a:extLst>
          </p:cNvPr>
          <p:cNvSpPr txBox="1"/>
          <p:nvPr/>
        </p:nvSpPr>
        <p:spPr>
          <a:xfrm>
            <a:off x="453657" y="9162197"/>
            <a:ext cx="6291999" cy="1390509"/>
          </a:xfrm>
          <a:prstGeom prst="rect">
            <a:avLst/>
          </a:prstGeom>
          <a:noFill/>
        </p:spPr>
        <p:txBody>
          <a:bodyPr wrap="square">
            <a:spAutoFit/>
          </a:bodyPr>
          <a:lstStyle/>
          <a:p>
            <a:pPr>
              <a:lnSpc>
                <a:spcPct val="107000"/>
              </a:lnSpc>
              <a:spcAft>
                <a:spcPts val="800"/>
              </a:spcAft>
            </a:pPr>
            <a:r>
              <a:rPr lang="en-GB" sz="16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266C5-C3B5-F703-2E34-D071500C6F92}"/>
            </a:ext>
          </a:extLst>
        </p:cNvPr>
        <p:cNvGrpSpPr/>
        <p:nvPr/>
      </p:nvGrpSpPr>
      <p:grpSpPr>
        <a:xfrm>
          <a:off x="0" y="0"/>
          <a:ext cx="1" cy="1"/>
          <a:chOff x="0" y="0"/>
          <a:chExt cx="1" cy="1"/>
        </a:xfrm>
      </p:grpSpPr>
      <p:sp>
        <p:nvSpPr>
          <p:cNvPr id="4" name="Rectangle 3">
            <a:extLst>
              <a:ext uri="{FF2B5EF4-FFF2-40B4-BE49-F238E27FC236}">
                <a16:creationId xmlns:a16="http://schemas.microsoft.com/office/drawing/2014/main" id="{D7816CCB-A642-1828-8B62-B905488C4711}"/>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text on a black background&#10;&#10;AI-generated content may be incorrect.">
            <a:extLst>
              <a:ext uri="{FF2B5EF4-FFF2-40B4-BE49-F238E27FC236}">
                <a16:creationId xmlns:a16="http://schemas.microsoft.com/office/drawing/2014/main" id="{35AB10ED-2DC0-8300-E875-821A07585377}"/>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7B3A1F0F-57DF-D3AE-E721-BE6387EDAE51}"/>
              </a:ext>
            </a:extLst>
          </p:cNvPr>
          <p:cNvSpPr txBox="1"/>
          <p:nvPr/>
        </p:nvSpPr>
        <p:spPr>
          <a:xfrm>
            <a:off x="407866" y="678605"/>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WHERE THE ROLE FITS WITHIN CATCH22</a:t>
            </a:r>
          </a:p>
          <a:p>
            <a:pPr>
              <a:spcAft>
                <a:spcPts val="800"/>
              </a:spcAft>
            </a:pPr>
            <a:r>
              <a:rPr lang="en-GB" sz="2000" b="1" dirty="0">
                <a:effectLst/>
                <a:latin typeface="Arial" panose="020B0604020202020204" pitchFamily="34" charset="0"/>
                <a:ea typeface="Calibri" panose="020F050202020403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4319FFD-CB67-D5F9-D1B1-588B8BA34C4D}"/>
              </a:ext>
            </a:extLst>
          </p:cNvPr>
          <p:cNvSpPr txBox="1"/>
          <p:nvPr/>
        </p:nvSpPr>
        <p:spPr>
          <a:xfrm>
            <a:off x="436328" y="1357210"/>
            <a:ext cx="6084956" cy="776175"/>
          </a:xfrm>
          <a:prstGeom prst="rect">
            <a:avLst/>
          </a:prstGeom>
          <a:noFill/>
        </p:spPr>
        <p:txBody>
          <a:bodyPr wrap="square">
            <a:spAutoFit/>
          </a:bodyPr>
          <a:lstStyle/>
          <a:p>
            <a:pPr>
              <a:lnSpc>
                <a:spcPct val="107000"/>
              </a:lnSpc>
              <a:spcBef>
                <a:spcPts val="200"/>
              </a:spcBef>
              <a:spcAft>
                <a:spcPts val="700"/>
              </a:spcAft>
              <a:defRPr sz="1000" b="0">
                <a:solidFill>
                  <a:srgbClr val="191919"/>
                </a:solidFill>
                <a:latin typeface="Arial"/>
              </a:defRPr>
            </a:pPr>
            <a:r>
              <a:t>The Facilities and Workplace team supports safe, compliant and welcoming operations across Community Links and Catch22 Head Office.</a:t>
            </a:r>
          </a:p>
          <a:p>
            <a:pPr>
              <a:spcBef>
                <a:spcPts val="200"/>
              </a:spcBef>
              <a:spcAft>
                <a:spcPts val="700"/>
              </a:spcAft>
              <a:defRPr sz="1000" b="0">
                <a:solidFill>
                  <a:srgbClr val="191919"/>
                </a:solidFill>
                <a:latin typeface="Arial"/>
              </a:defRPr>
            </a:pPr>
            <a:r>
              <a:t>The Facilities Manager leads facilities strategy, compliance oversight, budgets, contracts, major works and escalated building matters.</a:t>
            </a:r>
          </a:p>
          <a:p>
            <a:pPr>
              <a:spcBef>
                <a:spcPts val="200"/>
              </a:spcBef>
              <a:spcAft>
                <a:spcPts val="700"/>
              </a:spcAft>
              <a:defRPr sz="1000" b="0">
                <a:solidFill>
                  <a:srgbClr val="191919"/>
                </a:solidFill>
                <a:latin typeface="Arial"/>
              </a:defRPr>
            </a:pPr>
            <a:r>
              <a:t>Three Workplace Coordinators operate under the same job description and work flexibly across both sites through an agreed rota. They provide front-of-house services, local facilities coordination and workplace administration.</a:t>
            </a:r>
          </a:p>
          <a:p>
            <a:pPr>
              <a:spcBef>
                <a:spcPts val="200"/>
              </a:spcBef>
              <a:spcAft>
                <a:spcPts val="700"/>
              </a:spcAft>
              <a:defRPr sz="1000" b="0">
                <a:solidFill>
                  <a:srgbClr val="191919"/>
                </a:solidFill>
                <a:latin typeface="Arial"/>
              </a:defRPr>
            </a:pPr>
            <a:r>
              <a:t>One or two sessional workplace workers may provide ad hoc holiday, sickness, event or short-term cover. Workplace Coordinators provide task handovers, while formal supervision and management remain with the Facilities Manager.</a:t>
            </a:r>
          </a:p>
          <a:p>
            <a:pPr>
              <a:spcBef>
                <a:spcPts val="200"/>
              </a:spcBef>
              <a:spcAft>
                <a:spcPts val="300"/>
              </a:spcAft>
              <a:defRPr sz="1000" b="0">
                <a:solidFill>
                  <a:srgbClr val="191919"/>
                </a:solidFill>
                <a:latin typeface="Arial"/>
              </a:defRPr>
            </a:pPr>
            <a:r>
              <a:t>Key relationships include staff, service teams, tenants, visitors, volunteers, service users, contractors, suppliers, landlords’ representatives and corporate support teams.</a:t>
            </a:r>
          </a:p>
        </p:txBody>
      </p:sp>
      <p:graphicFrame>
        <p:nvGraphicFramePr>
          <p:cNvPr id="2" name="Table 1">
            <a:extLst>
              <a:ext uri="{FF2B5EF4-FFF2-40B4-BE49-F238E27FC236}">
                <a16:creationId xmlns:a16="http://schemas.microsoft.com/office/drawing/2014/main" id="{4CCBC961-C81C-4898-8A04-B0285A97E8EC}"/>
              </a:ext>
            </a:extLst>
          </p:cNvPr>
          <p:cNvGraphicFramePr>
            <a:graphicFrameLocks noGrp="1"/>
          </p:cNvGraphicFramePr>
          <p:nvPr>
            <p:extLst>
              <p:ext uri="{D42A27DB-BD31-4B8C-83A1-F6EECF244321}">
                <p14:modId xmlns:p14="http://schemas.microsoft.com/office/powerpoint/2010/main" val="4160305455"/>
              </p:ext>
            </p:extLst>
          </p:nvPr>
        </p:nvGraphicFramePr>
        <p:xfrm>
          <a:off x="407866" y="5551535"/>
          <a:ext cx="6383580" cy="1197356"/>
        </p:xfrm>
        <a:graphic>
          <a:graphicData uri="http://schemas.openxmlformats.org/drawingml/2006/table">
            <a:tbl>
              <a:tblPr firstRow="1" bandRow="1">
                <a:tableStyleId>{5C22544A-7EE6-4342-B048-85BDC9FD1C3A}</a:tableStyleId>
              </a:tblPr>
              <a:tblGrid>
                <a:gridCol w="3200966">
                  <a:extLst>
                    <a:ext uri="{9D8B030D-6E8A-4147-A177-3AD203B41FA5}">
                      <a16:colId xmlns:a16="http://schemas.microsoft.com/office/drawing/2014/main" val="684503369"/>
                    </a:ext>
                  </a:extLst>
                </a:gridCol>
                <a:gridCol w="3182614">
                  <a:extLst>
                    <a:ext uri="{9D8B030D-6E8A-4147-A177-3AD203B41FA5}">
                      <a16:colId xmlns:a16="http://schemas.microsoft.com/office/drawing/2014/main" val="3786468033"/>
                    </a:ext>
                  </a:extLst>
                </a:gridCol>
              </a:tblGrid>
              <a:tr h="370840">
                <a:tc>
                  <a:txBody>
                    <a:bodyPr/>
                    <a:lstStyle/>
                    <a:p>
                      <a:r>
                        <a:rPr lang="en-US" sz="1200" b="1" dirty="0">
                          <a:solidFill>
                            <a:srgbClr val="205D6C"/>
                          </a:solidFill>
                          <a:latin typeface="Arial" panose="020B0604020202020204" pitchFamily="34" charset="0"/>
                          <a:cs typeface="Arial" panose="020B0604020202020204" pitchFamily="34" charset="0"/>
                        </a:rPr>
                        <a:t>REPORTS TO</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900" b="1">
                          <a:solidFill>
                            <a:srgbClr val="191919"/>
                          </a:solidFill>
                          <a:latin typeface="Arial"/>
                        </a:defRPr>
                      </a:pPr>
                      <a:r>
                        <a:t>Facilities Manager</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1180759"/>
                  </a:ext>
                </a:extLst>
              </a:tr>
              <a:tr h="370840">
                <a:tc>
                  <a:txBody>
                    <a:bodyPr/>
                    <a:lstStyle/>
                    <a:p>
                      <a:r>
                        <a:rPr lang="en-US" sz="1200" b="1" dirty="0">
                          <a:solidFill>
                            <a:srgbClr val="205D6C"/>
                          </a:solidFill>
                          <a:latin typeface="Arial" panose="020B0604020202020204" pitchFamily="34" charset="0"/>
                          <a:cs typeface="Arial" panose="020B0604020202020204" pitchFamily="34" charset="0"/>
                        </a:rPr>
                        <a:t>LINE MANAGEMENT RESPONSIBILITY</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830" b="0">
                          <a:solidFill>
                            <a:srgbClr val="191919"/>
                          </a:solidFill>
                          <a:latin typeface="Arial"/>
                        </a:defRPr>
                      </a:pPr>
                      <a:r>
                        <a:t>None. Works collaboratively with the other Workplace Coordinators and provides task handovers to ad hoc sessional cover.</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r>
                        <a:rPr lang="en-US" sz="1200" b="1" dirty="0">
                          <a:solidFill>
                            <a:srgbClr val="205D6C"/>
                          </a:solidFill>
                          <a:latin typeface="Arial" panose="020B0604020202020204" pitchFamily="34" charset="0"/>
                          <a:cs typeface="Arial" panose="020B0604020202020204" pitchFamily="34" charset="0"/>
                        </a:rPr>
                        <a:t>BUDGET RESPONSIBILITY</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defRPr sz="830" b="0">
                          <a:solidFill>
                            <a:srgbClr val="191919"/>
                          </a:solidFill>
                          <a:latin typeface="Arial"/>
                        </a:defRPr>
                      </a:pPr>
                      <a:r>
                        <a:t>No budget ownership. May raise approved routine orders and support invoice administration within delegated authority.</a:t>
                      </a:r>
                    </a:p>
                  </a:txBody>
                  <a:tcPr marL="63500" marR="63500" marT="38100" marB="38100">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bl>
          </a:graphicData>
        </a:graphic>
      </p:graphicFrame>
    </p:spTree>
    <p:extLst>
      <p:ext uri="{BB962C8B-B14F-4D97-AF65-F5344CB8AC3E}">
        <p14:creationId xmlns:p14="http://schemas.microsoft.com/office/powerpoint/2010/main" val="4009884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789E4-9A42-C150-6B88-F7ED58B82864}"/>
            </a:ext>
          </a:extLst>
        </p:cNvPr>
        <p:cNvGrpSpPr/>
        <p:nvPr/>
      </p:nvGrpSpPr>
      <p:grpSpPr>
        <a:xfrm>
          <a:off x="0" y="0"/>
          <a:ext cx="1" cy="1"/>
          <a:chOff x="0" y="0"/>
          <a:chExt cx="1" cy="1"/>
        </a:xfrm>
      </p:grpSpPr>
      <p:sp>
        <p:nvSpPr>
          <p:cNvPr id="6" name="Rectangle 5">
            <a:extLst>
              <a:ext uri="{FF2B5EF4-FFF2-40B4-BE49-F238E27FC236}">
                <a16:creationId xmlns:a16="http://schemas.microsoft.com/office/drawing/2014/main" id="{E0D89B9A-B996-54D4-0A2E-C542B92813A0}"/>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0090BC4-37B0-73A9-1AA1-712F14316043}"/>
              </a:ext>
            </a:extLst>
          </p:cNvPr>
          <p:cNvSpPr txBox="1"/>
          <p:nvPr/>
        </p:nvSpPr>
        <p:spPr>
          <a:xfrm>
            <a:off x="407865" y="735828"/>
            <a:ext cx="4176327"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OUR BEHAVIOURS</a:t>
            </a:r>
            <a:endParaRPr lang="en-GB" sz="200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3B0A8B0-A284-4C81-61C4-F94E3F82A072}"/>
              </a:ext>
            </a:extLst>
          </p:cNvPr>
          <p:cNvSpPr txBox="1"/>
          <p:nvPr/>
        </p:nvSpPr>
        <p:spPr>
          <a:xfrm>
            <a:off x="436328" y="1576367"/>
            <a:ext cx="6084956" cy="986552"/>
          </a:xfrm>
          <a:prstGeom prst="rect">
            <a:avLst/>
          </a:prstGeom>
          <a:noFill/>
        </p:spPr>
        <p:txBody>
          <a:bodyPr wrap="square">
            <a:spAutoFit/>
          </a:bodyPr>
          <a:lstStyle/>
          <a:p>
            <a:pPr>
              <a:lnSpc>
                <a:spcPct val="107000"/>
              </a:lnSpc>
              <a:spcAft>
                <a:spcPts val="800"/>
              </a:spcAft>
            </a:pPr>
            <a:r>
              <a:rPr lang="en-GB" sz="11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Who we are at Catch22 is determined by ‘The How’ (our behaviours) and ‘The What’ (our capabilities and skills). Our Behaviour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a:ext uri="{FF2B5EF4-FFF2-40B4-BE49-F238E27FC236}">
                <a16:creationId xmlns:a16="http://schemas.microsoft.com/office/drawing/2014/main" id="{D7DC95B3-7980-317C-DD02-B3012D161B50}"/>
              </a:ext>
            </a:extLst>
          </p:cNvPr>
          <p:cNvSpPr/>
          <p:nvPr/>
        </p:nvSpPr>
        <p:spPr>
          <a:xfrm rot="10800000">
            <a:off x="286932" y="3042007"/>
            <a:ext cx="6026716" cy="6026716"/>
          </a:xfrm>
          <a:prstGeom prst="pie">
            <a:avLst>
              <a:gd name="adj1" fmla="val 0"/>
              <a:gd name="adj2" fmla="val 5400000"/>
            </a:avLst>
          </a:prstGeom>
          <a:solidFill>
            <a:schemeClr val="bg1"/>
          </a:solidFill>
          <a:ln>
            <a:solidFill>
              <a:srgbClr val="FB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highlight>
                <a:srgbClr val="FBCC00"/>
              </a:highlight>
            </a:endParaRPr>
          </a:p>
        </p:txBody>
      </p:sp>
      <p:sp>
        <p:nvSpPr>
          <p:cNvPr id="20" name="Pie 19">
            <a:extLst>
              <a:ext uri="{FF2B5EF4-FFF2-40B4-BE49-F238E27FC236}">
                <a16:creationId xmlns:a16="http://schemas.microsoft.com/office/drawing/2014/main" id="{25982E28-DDD6-A03F-2137-F64FE509E95E}"/>
              </a:ext>
            </a:extLst>
          </p:cNvPr>
          <p:cNvSpPr/>
          <p:nvPr/>
        </p:nvSpPr>
        <p:spPr>
          <a:xfrm rot="16200000">
            <a:off x="875416" y="3042007"/>
            <a:ext cx="6026716" cy="6026716"/>
          </a:xfrm>
          <a:prstGeom prst="pie">
            <a:avLst>
              <a:gd name="adj1" fmla="val 0"/>
              <a:gd name="adj2" fmla="val 5400000"/>
            </a:avLst>
          </a:prstGeom>
          <a:solidFill>
            <a:schemeClr val="bg1"/>
          </a:solidFill>
          <a:ln>
            <a:solidFill>
              <a:srgbClr val="3899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highlight>
                <a:srgbClr val="FBCC00"/>
              </a:highlight>
            </a:endParaRPr>
          </a:p>
        </p:txBody>
      </p:sp>
      <p:sp>
        <p:nvSpPr>
          <p:cNvPr id="22" name="Pie 21">
            <a:extLst>
              <a:ext uri="{FF2B5EF4-FFF2-40B4-BE49-F238E27FC236}">
                <a16:creationId xmlns:a16="http://schemas.microsoft.com/office/drawing/2014/main" id="{80B2422A-2535-BD7F-3883-90E1508D90C6}"/>
              </a:ext>
            </a:extLst>
          </p:cNvPr>
          <p:cNvSpPr/>
          <p:nvPr/>
        </p:nvSpPr>
        <p:spPr>
          <a:xfrm>
            <a:off x="875416" y="3665214"/>
            <a:ext cx="6026716" cy="6026716"/>
          </a:xfrm>
          <a:prstGeom prst="pie">
            <a:avLst>
              <a:gd name="adj1" fmla="val 0"/>
              <a:gd name="adj2" fmla="val 5400000"/>
            </a:avLst>
          </a:prstGeom>
          <a:solidFill>
            <a:schemeClr val="bg1"/>
          </a:solidFill>
          <a:ln>
            <a:solidFill>
              <a:srgbClr val="205D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highlight>
                <a:srgbClr val="FBCC00"/>
              </a:highlight>
            </a:endParaRPr>
          </a:p>
        </p:txBody>
      </p:sp>
      <p:sp>
        <p:nvSpPr>
          <p:cNvPr id="21" name="Pie 20">
            <a:extLst>
              <a:ext uri="{FF2B5EF4-FFF2-40B4-BE49-F238E27FC236}">
                <a16:creationId xmlns:a16="http://schemas.microsoft.com/office/drawing/2014/main" id="{B3BF9DB0-FFE1-2898-1D65-E57622A7A183}"/>
              </a:ext>
            </a:extLst>
          </p:cNvPr>
          <p:cNvSpPr/>
          <p:nvPr/>
        </p:nvSpPr>
        <p:spPr>
          <a:xfrm rot="5400000">
            <a:off x="286931" y="3665214"/>
            <a:ext cx="6026716" cy="6026716"/>
          </a:xfrm>
          <a:prstGeom prst="pie">
            <a:avLst>
              <a:gd name="adj1" fmla="val 0"/>
              <a:gd name="adj2" fmla="val 5400000"/>
            </a:avLst>
          </a:prstGeom>
          <a:solidFill>
            <a:schemeClr val="bg1"/>
          </a:solidFill>
          <a:ln>
            <a:solidFill>
              <a:srgbClr val="F18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highlight>
                <a:srgbClr val="FBCC00"/>
              </a:highlight>
            </a:endParaRPr>
          </a:p>
        </p:txBody>
      </p:sp>
      <p:sp>
        <p:nvSpPr>
          <p:cNvPr id="14" name="Pie 13">
            <a:extLst>
              <a:ext uri="{FF2B5EF4-FFF2-40B4-BE49-F238E27FC236}">
                <a16:creationId xmlns:a16="http://schemas.microsoft.com/office/drawing/2014/main" id="{56FB59D3-76BA-C365-483D-8F252D088AF5}"/>
              </a:ext>
            </a:extLst>
          </p:cNvPr>
          <p:cNvSpPr/>
          <p:nvPr/>
        </p:nvSpPr>
        <p:spPr>
          <a:xfrm>
            <a:off x="2456305" y="5246102"/>
            <a:ext cx="2864939" cy="2864939"/>
          </a:xfrm>
          <a:prstGeom prst="pie">
            <a:avLst>
              <a:gd name="adj1" fmla="val 0"/>
              <a:gd name="adj2" fmla="val 54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ie 14">
            <a:extLst>
              <a:ext uri="{FF2B5EF4-FFF2-40B4-BE49-F238E27FC236}">
                <a16:creationId xmlns:a16="http://schemas.microsoft.com/office/drawing/2014/main" id="{10AE1874-828B-51BD-DE37-9A87856610AD}"/>
              </a:ext>
            </a:extLst>
          </p:cNvPr>
          <p:cNvSpPr/>
          <p:nvPr/>
        </p:nvSpPr>
        <p:spPr>
          <a:xfrm rot="10800000">
            <a:off x="1882110" y="4620274"/>
            <a:ext cx="2864939" cy="2864939"/>
          </a:xfrm>
          <a:prstGeom prst="pie">
            <a:avLst>
              <a:gd name="adj1" fmla="val 0"/>
              <a:gd name="adj2" fmla="val 5400000"/>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Pie 15">
            <a:extLst>
              <a:ext uri="{FF2B5EF4-FFF2-40B4-BE49-F238E27FC236}">
                <a16:creationId xmlns:a16="http://schemas.microsoft.com/office/drawing/2014/main" id="{97418FC1-A216-8AB7-263F-76ABE9ED4FEB}"/>
              </a:ext>
            </a:extLst>
          </p:cNvPr>
          <p:cNvSpPr/>
          <p:nvPr/>
        </p:nvSpPr>
        <p:spPr>
          <a:xfrm rot="16200000">
            <a:off x="2453523" y="4625918"/>
            <a:ext cx="2864939" cy="2864939"/>
          </a:xfrm>
          <a:prstGeom prst="pie">
            <a:avLst>
              <a:gd name="adj1" fmla="val 0"/>
              <a:gd name="adj2" fmla="val 5400000"/>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Pie 16">
            <a:extLst>
              <a:ext uri="{FF2B5EF4-FFF2-40B4-BE49-F238E27FC236}">
                <a16:creationId xmlns:a16="http://schemas.microsoft.com/office/drawing/2014/main" id="{C3897E34-8AC9-FD5F-C6D2-058D52C77B20}"/>
              </a:ext>
            </a:extLst>
          </p:cNvPr>
          <p:cNvSpPr/>
          <p:nvPr/>
        </p:nvSpPr>
        <p:spPr>
          <a:xfrm rot="5400000">
            <a:off x="1882109" y="5246102"/>
            <a:ext cx="2864939" cy="2864939"/>
          </a:xfrm>
          <a:prstGeom prst="pie">
            <a:avLst>
              <a:gd name="adj1" fmla="val 0"/>
              <a:gd name="adj2" fmla="val 5400000"/>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Oval 17">
            <a:extLst>
              <a:ext uri="{FF2B5EF4-FFF2-40B4-BE49-F238E27FC236}">
                <a16:creationId xmlns:a16="http://schemas.microsoft.com/office/drawing/2014/main" id="{700AEBC0-A63E-96D8-C4FE-9577A99533FE}"/>
              </a:ext>
            </a:extLst>
          </p:cNvPr>
          <p:cNvSpPr/>
          <p:nvPr/>
        </p:nvSpPr>
        <p:spPr>
          <a:xfrm>
            <a:off x="3045445" y="5781484"/>
            <a:ext cx="1119052" cy="1119053"/>
          </a:xfrm>
          <a:prstGeom prst="ellipse">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B542666-2471-D45C-9763-22254ABDC724}"/>
              </a:ext>
            </a:extLst>
          </p:cNvPr>
          <p:cNvSpPr txBox="1"/>
          <p:nvPr/>
        </p:nvSpPr>
        <p:spPr>
          <a:xfrm>
            <a:off x="3039521" y="6140955"/>
            <a:ext cx="1119052"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VALUES</a:t>
            </a:r>
          </a:p>
        </p:txBody>
      </p:sp>
      <p:sp>
        <p:nvSpPr>
          <p:cNvPr id="26" name="TextBox 25">
            <a:extLst>
              <a:ext uri="{FF2B5EF4-FFF2-40B4-BE49-F238E27FC236}">
                <a16:creationId xmlns:a16="http://schemas.microsoft.com/office/drawing/2014/main" id="{6DA359E3-1682-0C01-59B9-8A03DE322561}"/>
              </a:ext>
            </a:extLst>
          </p:cNvPr>
          <p:cNvSpPr txBox="1"/>
          <p:nvPr/>
        </p:nvSpPr>
        <p:spPr>
          <a:xfrm rot="18939463">
            <a:off x="402454" y="4029759"/>
            <a:ext cx="3064396" cy="1015663"/>
          </a:xfrm>
          <a:prstGeom prst="rect">
            <a:avLst/>
          </a:prstGeom>
          <a:noFill/>
        </p:spPr>
        <p:txBody>
          <a:bodyPr wrap="square">
            <a:spAutoFit/>
          </a:bodyPr>
          <a:lstStyle/>
          <a:p>
            <a:r>
              <a:rPr lang="en-GB" sz="1200" b="0" i="0" u="none" strike="noStrike" dirty="0">
                <a:solidFill>
                  <a:schemeClr val="tx1">
                    <a:lumMod val="85000"/>
                    <a:lumOff val="15000"/>
                  </a:schemeClr>
                </a:solidFill>
                <a:effectLst/>
                <a:latin typeface="Arial" panose="020B0604020202020204" pitchFamily="34" charset="0"/>
                <a:cs typeface="Arial" panose="020B0604020202020204" pitchFamily="34" charset="0"/>
              </a:rPr>
              <a:t>We recognise and understand the impact of our emotions on others, empathise with their perspectives, build relationships, adapt to their needs, appreciate diverse backgrounds and show kindness.</a:t>
            </a:r>
            <a:endParaRPr lang="en-US"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16A58410-A61B-030F-B5F9-35946895424B}"/>
              </a:ext>
            </a:extLst>
          </p:cNvPr>
          <p:cNvSpPr txBox="1"/>
          <p:nvPr/>
        </p:nvSpPr>
        <p:spPr>
          <a:xfrm rot="2769682">
            <a:off x="3887382" y="4107221"/>
            <a:ext cx="3064396" cy="1200329"/>
          </a:xfrm>
          <a:prstGeom prst="rect">
            <a:avLst/>
          </a:prstGeom>
          <a:noFill/>
        </p:spPr>
        <p:txBody>
          <a:bodyPr wrap="square">
            <a:spAutoFit/>
          </a:bodyPr>
          <a:lstStyle/>
          <a:p>
            <a:r>
              <a:rPr lang="en-GB" sz="1200" b="0" i="0" u="none" strike="noStrike" dirty="0">
                <a:solidFill>
                  <a:schemeClr val="tx1">
                    <a:lumMod val="85000"/>
                    <a:lumOff val="15000"/>
                  </a:schemeClr>
                </a:solidFill>
                <a:effectLst/>
                <a:latin typeface="Arial" panose="020B0604020202020204" pitchFamily="34" charset="0"/>
                <a:cs typeface="Arial" panose="020B0604020202020204" pitchFamily="34" charset="0"/>
              </a:rPr>
              <a:t>We know our strengths and weaknesses, communicate proactively about obstacles, meet client needs professionally, share knowledge under pressure, and support students and service users in achieving their goals.</a:t>
            </a:r>
            <a:endParaRPr lang="en-US"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20E41C7-0E75-6712-E064-D8773D10D376}"/>
              </a:ext>
            </a:extLst>
          </p:cNvPr>
          <p:cNvSpPr txBox="1"/>
          <p:nvPr/>
        </p:nvSpPr>
        <p:spPr>
          <a:xfrm rot="2769682">
            <a:off x="334232" y="7586191"/>
            <a:ext cx="3064396" cy="1200329"/>
          </a:xfrm>
          <a:prstGeom prst="rect">
            <a:avLst/>
          </a:prstGeom>
          <a:noFill/>
        </p:spPr>
        <p:txBody>
          <a:bodyPr wrap="square">
            <a:spAutoFit/>
          </a:bodyPr>
          <a:lstStyle/>
          <a:p>
            <a:r>
              <a:rPr lang="en-GB" sz="1200" b="0" i="0" u="none" strike="noStrike" dirty="0">
                <a:solidFill>
                  <a:schemeClr val="tx1">
                    <a:lumMod val="85000"/>
                    <a:lumOff val="15000"/>
                  </a:schemeClr>
                </a:solidFill>
                <a:effectLst/>
                <a:latin typeface="Arial" panose="020B0604020202020204" pitchFamily="34" charset="0"/>
                <a:cs typeface="Arial" panose="020B0604020202020204" pitchFamily="34" charset="0"/>
              </a:rPr>
              <a:t>We work cooperatively to ensure a high standard of service delivery, support and collaborate with colleagues and partners, engage stakeholders appropriately, value contributions and build local support networks.</a:t>
            </a:r>
            <a:endParaRPr lang="en-US" sz="12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6E00287-1A97-8BC0-725D-967E44B1BD44}"/>
              </a:ext>
            </a:extLst>
          </p:cNvPr>
          <p:cNvSpPr txBox="1"/>
          <p:nvPr/>
        </p:nvSpPr>
        <p:spPr>
          <a:xfrm rot="18939463">
            <a:off x="3903487" y="7510877"/>
            <a:ext cx="3064396" cy="1200329"/>
          </a:xfrm>
          <a:prstGeom prst="rect">
            <a:avLst/>
          </a:prstGeom>
          <a:noFill/>
        </p:spPr>
        <p:txBody>
          <a:bodyPr wrap="square">
            <a:spAutoFit/>
          </a:bodyPr>
          <a:lstStyle/>
          <a:p>
            <a:r>
              <a:rPr lang="en-GB" sz="1200" b="0" i="0" u="none" strike="noStrike" dirty="0">
                <a:solidFill>
                  <a:schemeClr val="tx1">
                    <a:lumMod val="85000"/>
                    <a:lumOff val="15000"/>
                  </a:schemeClr>
                </a:solidFill>
                <a:effectLst/>
                <a:latin typeface="Arial" panose="020B0604020202020204" pitchFamily="34" charset="0"/>
                <a:cs typeface="Arial" panose="020B0604020202020204" pitchFamily="34" charset="0"/>
              </a:rPr>
              <a:t>We listen without judgement, propose improvements, embrace new ways of working, use challenges to find creative solutions, turn difficult situations into opportunities and engage collaboratively with other areas of the organisation.</a:t>
            </a:r>
            <a:endParaRPr lang="en-US" sz="120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39" name="Graphic 38" descr="Lightbulb and gear with solid fill">
            <a:extLst>
              <a:ext uri="{FF2B5EF4-FFF2-40B4-BE49-F238E27FC236}">
                <a16:creationId xmlns:a16="http://schemas.microsoft.com/office/drawing/2014/main" id="{663C735E-E224-BFE3-005E-34042F9534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64472" y="6744868"/>
            <a:ext cx="1102730" cy="1102730"/>
          </a:xfrm>
          <a:prstGeom prst="rect">
            <a:avLst/>
          </a:prstGeom>
        </p:spPr>
      </p:pic>
      <p:pic>
        <p:nvPicPr>
          <p:cNvPr id="41" name="Graphic 40" descr="Meeting with solid fill">
            <a:extLst>
              <a:ext uri="{FF2B5EF4-FFF2-40B4-BE49-F238E27FC236}">
                <a16:creationId xmlns:a16="http://schemas.microsoft.com/office/drawing/2014/main" id="{0FD755A3-AB26-CF8D-AB3A-022ED59B48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0964" y="6816996"/>
            <a:ext cx="1151448" cy="1151448"/>
          </a:xfrm>
          <a:prstGeom prst="rect">
            <a:avLst/>
          </a:prstGeom>
        </p:spPr>
      </p:pic>
      <p:pic>
        <p:nvPicPr>
          <p:cNvPr id="43" name="Graphic 42" descr="Rocket with solid fill">
            <a:extLst>
              <a:ext uri="{FF2B5EF4-FFF2-40B4-BE49-F238E27FC236}">
                <a16:creationId xmlns:a16="http://schemas.microsoft.com/office/drawing/2014/main" id="{37E99E7D-2CEA-7586-252C-ACC0477EDA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886946">
            <a:off x="3979690" y="4870426"/>
            <a:ext cx="1201414" cy="1201414"/>
          </a:xfrm>
          <a:prstGeom prst="rect">
            <a:avLst/>
          </a:prstGeom>
        </p:spPr>
      </p:pic>
      <p:pic>
        <p:nvPicPr>
          <p:cNvPr id="45" name="Graphic 44" descr="Comment Heart with solid fill">
            <a:extLst>
              <a:ext uri="{FF2B5EF4-FFF2-40B4-BE49-F238E27FC236}">
                <a16:creationId xmlns:a16="http://schemas.microsoft.com/office/drawing/2014/main" id="{383E15DB-5014-2434-EF3B-0AC1A97ED86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13057" y="4885532"/>
            <a:ext cx="1099702" cy="1099702"/>
          </a:xfrm>
          <a:prstGeom prst="rect">
            <a:avLst/>
          </a:prstGeom>
        </p:spPr>
      </p:pic>
      <p:sp>
        <p:nvSpPr>
          <p:cNvPr id="46" name="Rectangle 45">
            <a:extLst>
              <a:ext uri="{FF2B5EF4-FFF2-40B4-BE49-F238E27FC236}">
                <a16:creationId xmlns:a16="http://schemas.microsoft.com/office/drawing/2014/main" id="{9EE9AD75-BA04-5041-75E6-D983BD88C2BB}"/>
              </a:ext>
            </a:extLst>
          </p:cNvPr>
          <p:cNvSpPr/>
          <p:nvPr/>
        </p:nvSpPr>
        <p:spPr>
          <a:xfrm>
            <a:off x="200866" y="6035610"/>
            <a:ext cx="2601739" cy="430887"/>
          </a:xfrm>
          <a:prstGeom prst="rect">
            <a:avLst/>
          </a:prstGeom>
          <a:noFill/>
        </p:spPr>
        <p:txBody>
          <a:bodyPr wrap="none" lIns="91440" tIns="45720" rIns="91440" bIns="45720">
            <a:spAutoFit/>
          </a:bodyPr>
          <a:lstStyle/>
          <a:p>
            <a:pPr algn="ctr"/>
            <a:r>
              <a:rPr lang="en-GB" sz="2200" b="0" cap="none" spc="0" dirty="0">
                <a:ln w="0"/>
                <a:solidFill>
                  <a:srgbClr val="FBCC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COMPASSIONATE</a:t>
            </a:r>
          </a:p>
        </p:txBody>
      </p:sp>
      <p:sp>
        <p:nvSpPr>
          <p:cNvPr id="48" name="Rectangle 47">
            <a:extLst>
              <a:ext uri="{FF2B5EF4-FFF2-40B4-BE49-F238E27FC236}">
                <a16:creationId xmlns:a16="http://schemas.microsoft.com/office/drawing/2014/main" id="{7C8E5CDB-BA1C-864B-08AF-83625887D167}"/>
              </a:ext>
            </a:extLst>
          </p:cNvPr>
          <p:cNvSpPr/>
          <p:nvPr/>
        </p:nvSpPr>
        <p:spPr>
          <a:xfrm rot="16200000">
            <a:off x="2847351" y="3582130"/>
            <a:ext cx="1672254" cy="430887"/>
          </a:xfrm>
          <a:prstGeom prst="rect">
            <a:avLst/>
          </a:prstGeom>
          <a:noFill/>
        </p:spPr>
        <p:txBody>
          <a:bodyPr wrap="none" lIns="91440" tIns="45720" rIns="91440" bIns="45720">
            <a:spAutoFit/>
          </a:bodyPr>
          <a:lstStyle/>
          <a:p>
            <a:pPr algn="ctr"/>
            <a:r>
              <a:rPr lang="en-GB" sz="2200" b="0" cap="none" spc="0" dirty="0">
                <a:ln w="0"/>
                <a:solidFill>
                  <a:srgbClr val="3899B5"/>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EMPOWER</a:t>
            </a:r>
          </a:p>
        </p:txBody>
      </p:sp>
      <p:sp>
        <p:nvSpPr>
          <p:cNvPr id="49" name="Rectangle 48">
            <a:extLst>
              <a:ext uri="{FF2B5EF4-FFF2-40B4-BE49-F238E27FC236}">
                <a16:creationId xmlns:a16="http://schemas.microsoft.com/office/drawing/2014/main" id="{1684B5A3-7D42-D97F-4D5F-62AA56570F95}"/>
              </a:ext>
            </a:extLst>
          </p:cNvPr>
          <p:cNvSpPr/>
          <p:nvPr/>
        </p:nvSpPr>
        <p:spPr>
          <a:xfrm>
            <a:off x="5499734" y="6277016"/>
            <a:ext cx="1484702" cy="430887"/>
          </a:xfrm>
          <a:prstGeom prst="rect">
            <a:avLst/>
          </a:prstGeom>
          <a:noFill/>
        </p:spPr>
        <p:txBody>
          <a:bodyPr wrap="none" lIns="91440" tIns="45720" rIns="91440" bIns="45720">
            <a:spAutoFit/>
          </a:bodyPr>
          <a:lstStyle/>
          <a:p>
            <a:pPr algn="ctr"/>
            <a:r>
              <a:rPr lang="en-GB" sz="2200" b="0" cap="none" spc="0" dirty="0">
                <a:ln w="0"/>
                <a:solidFill>
                  <a:srgbClr val="205D6C"/>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CURIOUS</a:t>
            </a:r>
          </a:p>
        </p:txBody>
      </p:sp>
      <p:sp>
        <p:nvSpPr>
          <p:cNvPr id="50" name="Rectangle 49">
            <a:extLst>
              <a:ext uri="{FF2B5EF4-FFF2-40B4-BE49-F238E27FC236}">
                <a16:creationId xmlns:a16="http://schemas.microsoft.com/office/drawing/2014/main" id="{83B6ACF5-92A7-4B53-3AE4-85C468F066F4}"/>
              </a:ext>
            </a:extLst>
          </p:cNvPr>
          <p:cNvSpPr/>
          <p:nvPr/>
        </p:nvSpPr>
        <p:spPr>
          <a:xfrm rot="5400000">
            <a:off x="2264564" y="8333348"/>
            <a:ext cx="2513701" cy="430887"/>
          </a:xfrm>
          <a:prstGeom prst="rect">
            <a:avLst/>
          </a:prstGeom>
          <a:noFill/>
        </p:spPr>
        <p:txBody>
          <a:bodyPr wrap="none" lIns="91440" tIns="45720" rIns="91440" bIns="45720">
            <a:spAutoFit/>
          </a:bodyPr>
          <a:lstStyle/>
          <a:p>
            <a:pPr algn="ctr"/>
            <a:r>
              <a:rPr lang="en-GB" sz="2200" b="0" cap="none" spc="0" dirty="0">
                <a:ln w="0"/>
                <a:solidFill>
                  <a:srgbClr val="F187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COLLABORATIVE</a:t>
            </a:r>
          </a:p>
        </p:txBody>
      </p:sp>
      <p:pic>
        <p:nvPicPr>
          <p:cNvPr id="8" name="Picture 7" descr="A white text on a black background&#10;&#10;AI-generated content may be incorrect.">
            <a:extLst>
              <a:ext uri="{FF2B5EF4-FFF2-40B4-BE49-F238E27FC236}">
                <a16:creationId xmlns:a16="http://schemas.microsoft.com/office/drawing/2014/main" id="{E769FAFE-031C-2731-7F32-01719B1DD831}"/>
              </a:ext>
            </a:extLst>
          </p:cNvPr>
          <p:cNvPicPr>
            <a:picLocks noChangeAspect="1"/>
          </p:cNvPicPr>
          <p:nvPr/>
        </p:nvPicPr>
        <p:blipFill>
          <a:blip r:embed="rId7"/>
          <a:stretch>
            <a:fillRect/>
          </a:stretch>
        </p:blipFill>
        <p:spPr>
          <a:xfrm>
            <a:off x="6035040" y="192361"/>
            <a:ext cx="972488" cy="972488"/>
          </a:xfrm>
          <a:prstGeom prst="rect">
            <a:avLst/>
          </a:prstGeom>
        </p:spPr>
      </p:pic>
    </p:spTree>
    <p:extLst>
      <p:ext uri="{BB962C8B-B14F-4D97-AF65-F5344CB8AC3E}">
        <p14:creationId xmlns:p14="http://schemas.microsoft.com/office/powerpoint/2010/main" val="1193314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FDB33-BC36-B0F1-2B2B-D7637A2F4474}"/>
            </a:ext>
          </a:extLst>
        </p:cNvPr>
        <p:cNvGrpSpPr/>
        <p:nvPr/>
      </p:nvGrpSpPr>
      <p:grpSpPr>
        <a:xfrm>
          <a:off x="0" y="0"/>
          <a:ext cx="1" cy="1"/>
          <a:chOff x="0" y="0"/>
          <a:chExt cx="1" cy="1"/>
        </a:xfrm>
      </p:grpSpPr>
      <p:sp>
        <p:nvSpPr>
          <p:cNvPr id="4" name="Rectangle 3">
            <a:extLst>
              <a:ext uri="{FF2B5EF4-FFF2-40B4-BE49-F238E27FC236}">
                <a16:creationId xmlns:a16="http://schemas.microsoft.com/office/drawing/2014/main" id="{E78D5847-941F-5919-0E4E-B0ABB954EDD4}"/>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white text on a black background&#10;&#10;AI-generated content may be incorrect.">
            <a:extLst>
              <a:ext uri="{FF2B5EF4-FFF2-40B4-BE49-F238E27FC236}">
                <a16:creationId xmlns:a16="http://schemas.microsoft.com/office/drawing/2014/main" id="{EA533E8C-6FE6-7469-0F04-ADBF88C73EFF}"/>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C58A6BDE-C173-738C-1EB3-030986C2EDE4}"/>
              </a:ext>
            </a:extLst>
          </p:cNvPr>
          <p:cNvSpPr txBox="1"/>
          <p:nvPr/>
        </p:nvSpPr>
        <p:spPr>
          <a:xfrm>
            <a:off x="407866" y="678605"/>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OUR VALUES</a:t>
            </a:r>
          </a:p>
          <a:p>
            <a:pPr>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83A6C51-0EC3-3E6D-D2B0-DCF6CC0574BD}"/>
              </a:ext>
            </a:extLst>
          </p:cNvPr>
          <p:cNvSpPr txBox="1"/>
          <p:nvPr/>
        </p:nvSpPr>
        <p:spPr>
          <a:xfrm>
            <a:off x="481688" y="1352427"/>
            <a:ext cx="6235935" cy="443070"/>
          </a:xfrm>
          <a:prstGeom prst="rect">
            <a:avLst/>
          </a:prstGeom>
          <a:noFill/>
        </p:spPr>
        <p:txBody>
          <a:bodyPr wrap="square">
            <a:spAutoFit/>
          </a:bodyPr>
          <a:lstStyle/>
          <a:p>
            <a:pPr>
              <a:lnSpc>
                <a:spcPct val="107000"/>
              </a:lnSpc>
              <a:spcAft>
                <a:spcPts val="800"/>
              </a:spcAft>
            </a:pPr>
            <a:r>
              <a:rPr lang="en-GB" sz="11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Our values are at the heart of everything we do. They were created by colleagues across Catch22 and guide how we work together to support others.</a:t>
            </a:r>
          </a:p>
        </p:txBody>
      </p:sp>
      <p:sp>
        <p:nvSpPr>
          <p:cNvPr id="3" name="TextBox 2">
            <a:extLst>
              <a:ext uri="{FF2B5EF4-FFF2-40B4-BE49-F238E27FC236}">
                <a16:creationId xmlns:a16="http://schemas.microsoft.com/office/drawing/2014/main" id="{B9223409-43F2-500A-02B9-0AFC658447DA}"/>
              </a:ext>
            </a:extLst>
          </p:cNvPr>
          <p:cNvSpPr txBox="1"/>
          <p:nvPr/>
        </p:nvSpPr>
        <p:spPr>
          <a:xfrm>
            <a:off x="407866" y="5364018"/>
            <a:ext cx="6383580" cy="832023"/>
          </a:xfrm>
          <a:prstGeom prst="rect">
            <a:avLst/>
          </a:prstGeom>
          <a:noFill/>
        </p:spPr>
        <p:txBody>
          <a:bodyPr wrap="square">
            <a:spAutoFit/>
          </a:bodyPr>
          <a:lstStyle/>
          <a:p>
            <a:pPr>
              <a:lnSpc>
                <a:spcPct val="107000"/>
              </a:lnSpc>
              <a:spcAft>
                <a:spcPts val="800"/>
              </a:spcAft>
            </a:pPr>
            <a:r>
              <a:rPr lang="en-GB" sz="20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ADDITIONAL INFORMATION</a:t>
            </a:r>
          </a:p>
          <a:p>
            <a:pPr>
              <a:spcAft>
                <a:spcPts val="800"/>
              </a:spcAft>
            </a:pPr>
            <a:r>
              <a:rPr lang="en-GB" sz="2000" b="1" dirty="0">
                <a:effectLst/>
                <a:latin typeface="Arial" panose="020B0604020202020204" pitchFamily="34" charset="0"/>
                <a:ea typeface="Calibri" panose="020F050202020403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D41A466-8536-C0B2-81B4-D3A49DC84241}"/>
              </a:ext>
            </a:extLst>
          </p:cNvPr>
          <p:cNvSpPr txBox="1"/>
          <p:nvPr/>
        </p:nvSpPr>
        <p:spPr>
          <a:xfrm>
            <a:off x="481688" y="6021209"/>
            <a:ext cx="6235935" cy="1191673"/>
          </a:xfrm>
          <a:prstGeom prst="rect">
            <a:avLst/>
          </a:prstGeom>
          <a:noFill/>
        </p:spPr>
        <p:txBody>
          <a:bodyPr wrap="square">
            <a:spAutoFit/>
          </a:bodyPr>
          <a:lstStyle/>
          <a:p>
            <a:pPr>
              <a:lnSpc>
                <a:spcPct val="107000"/>
              </a:lnSpc>
              <a:spcAft>
                <a:spcPts val="800"/>
              </a:spcAft>
            </a:pPr>
            <a:r>
              <a:rPr lang="en-GB" sz="11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The post holder will be required to comply with all policies and procedures issued by Catch22.</a:t>
            </a:r>
          </a:p>
          <a:p>
            <a:pPr>
              <a:lnSpc>
                <a:spcPct val="107000"/>
              </a:lnSpc>
              <a:spcAft>
                <a:spcPts val="800"/>
              </a:spcAft>
            </a:pPr>
            <a:r>
              <a:rPr lang="en-GB" sz="11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This job description cannot cover every issue or task that may arise within the post at various times and the post-holder will be expected to carry out other duties from time to time which are broadly consistent with those in this document. </a:t>
            </a:r>
          </a:p>
          <a:p>
            <a:pPr>
              <a:lnSpc>
                <a:spcPct val="107000"/>
              </a:lnSpc>
              <a:spcAft>
                <a:spcPts val="800"/>
              </a:spcAft>
            </a:pPr>
            <a:r>
              <a:rPr lang="en-GB" sz="11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This job description does not form part of the contract of employment.</a:t>
            </a:r>
          </a:p>
        </p:txBody>
      </p:sp>
      <p:sp>
        <p:nvSpPr>
          <p:cNvPr id="9" name="Rectangle 8">
            <a:extLst>
              <a:ext uri="{FF2B5EF4-FFF2-40B4-BE49-F238E27FC236}">
                <a16:creationId xmlns:a16="http://schemas.microsoft.com/office/drawing/2014/main" id="{B89139BC-12ED-5D45-316D-BBD7792A1343}"/>
              </a:ext>
            </a:extLst>
          </p:cNvPr>
          <p:cNvSpPr/>
          <p:nvPr/>
        </p:nvSpPr>
        <p:spPr>
          <a:xfrm>
            <a:off x="494321" y="1977916"/>
            <a:ext cx="3024554" cy="1557338"/>
          </a:xfrm>
          <a:prstGeom prst="rect">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C5A704-7069-D5E6-F0C0-3D58D97E69C7}"/>
              </a:ext>
            </a:extLst>
          </p:cNvPr>
          <p:cNvSpPr/>
          <p:nvPr/>
        </p:nvSpPr>
        <p:spPr>
          <a:xfrm>
            <a:off x="3693069" y="1971699"/>
            <a:ext cx="3024554" cy="1557338"/>
          </a:xfrm>
          <a:prstGeom prst="rect">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1F047A0-28EA-ABD2-A3FF-B06049FC6E7A}"/>
              </a:ext>
            </a:extLst>
          </p:cNvPr>
          <p:cNvSpPr/>
          <p:nvPr/>
        </p:nvSpPr>
        <p:spPr>
          <a:xfrm>
            <a:off x="3693068" y="3682871"/>
            <a:ext cx="3024554" cy="15573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2CC8D66-4F02-6D71-6F5A-6C6A438A3AD2}"/>
              </a:ext>
            </a:extLst>
          </p:cNvPr>
          <p:cNvSpPr/>
          <p:nvPr/>
        </p:nvSpPr>
        <p:spPr>
          <a:xfrm>
            <a:off x="484202" y="3682871"/>
            <a:ext cx="3024554" cy="1557338"/>
          </a:xfrm>
          <a:prstGeom prst="rect">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Lightbulb and gear with solid fill">
            <a:extLst>
              <a:ext uri="{FF2B5EF4-FFF2-40B4-BE49-F238E27FC236}">
                <a16:creationId xmlns:a16="http://schemas.microsoft.com/office/drawing/2014/main" id="{B9547E86-57B3-0882-CC35-34078B901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1041" y="3813941"/>
            <a:ext cx="1290222" cy="1333353"/>
          </a:xfrm>
          <a:prstGeom prst="rect">
            <a:avLst/>
          </a:prstGeom>
        </p:spPr>
      </p:pic>
      <p:pic>
        <p:nvPicPr>
          <p:cNvPr id="16" name="Graphic 15" descr="Meeting with solid fill">
            <a:extLst>
              <a:ext uri="{FF2B5EF4-FFF2-40B4-BE49-F238E27FC236}">
                <a16:creationId xmlns:a16="http://schemas.microsoft.com/office/drawing/2014/main" id="{92F72271-8BC0-7BC0-E918-BD1B41D2CD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696" y="3717673"/>
            <a:ext cx="1287004" cy="1381319"/>
          </a:xfrm>
          <a:prstGeom prst="rect">
            <a:avLst/>
          </a:prstGeom>
        </p:spPr>
      </p:pic>
      <p:pic>
        <p:nvPicPr>
          <p:cNvPr id="17" name="Graphic 16" descr="Rocket with solid fill">
            <a:extLst>
              <a:ext uri="{FF2B5EF4-FFF2-40B4-BE49-F238E27FC236}">
                <a16:creationId xmlns:a16="http://schemas.microsoft.com/office/drawing/2014/main" id="{CD08919E-96D2-63C9-2E1B-083294BA58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028971">
            <a:off x="3737032" y="2212712"/>
            <a:ext cx="1282607" cy="1322168"/>
          </a:xfrm>
          <a:prstGeom prst="rect">
            <a:avLst/>
          </a:prstGeom>
        </p:spPr>
      </p:pic>
      <p:pic>
        <p:nvPicPr>
          <p:cNvPr id="18" name="Graphic 17" descr="Comment Heart with solid fill">
            <a:extLst>
              <a:ext uri="{FF2B5EF4-FFF2-40B4-BE49-F238E27FC236}">
                <a16:creationId xmlns:a16="http://schemas.microsoft.com/office/drawing/2014/main" id="{BEA96400-CF0F-A4F1-DE7F-A3CD5A7F0E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897" y="2079350"/>
            <a:ext cx="1548691" cy="1491454"/>
          </a:xfrm>
          <a:prstGeom prst="rect">
            <a:avLst/>
          </a:prstGeom>
        </p:spPr>
      </p:pic>
      <p:sp>
        <p:nvSpPr>
          <p:cNvPr id="20" name="TextBox 19">
            <a:extLst>
              <a:ext uri="{FF2B5EF4-FFF2-40B4-BE49-F238E27FC236}">
                <a16:creationId xmlns:a16="http://schemas.microsoft.com/office/drawing/2014/main" id="{F8E12FA2-6FD4-2719-631F-FB07B6F028AE}"/>
              </a:ext>
            </a:extLst>
          </p:cNvPr>
          <p:cNvSpPr txBox="1"/>
          <p:nvPr/>
        </p:nvSpPr>
        <p:spPr>
          <a:xfrm>
            <a:off x="1810420" y="2271035"/>
            <a:ext cx="1779879" cy="971100"/>
          </a:xfrm>
          <a:prstGeom prst="rect">
            <a:avLst/>
          </a:prstGeom>
          <a:noFill/>
        </p:spPr>
        <p:txBody>
          <a:bodyPr wrap="square">
            <a:spAutoFit/>
          </a:bodyPr>
          <a:lstStyle/>
          <a:p>
            <a:pPr>
              <a:lnSpc>
                <a:spcPct val="107000"/>
              </a:lnSpc>
              <a:spcAft>
                <a:spcPts val="800"/>
              </a:spcAft>
            </a:pPr>
            <a:r>
              <a:rPr lang="en-GB" sz="1200" b="1" dirty="0">
                <a:solidFill>
                  <a:srgbClr val="205D6C"/>
                </a:solidFill>
                <a:effectLst/>
                <a:latin typeface="Arial" panose="020B0604020202020204" pitchFamily="34" charset="0"/>
                <a:ea typeface="Calibri" panose="020F0502020204030204" pitchFamily="34" charset="0"/>
                <a:cs typeface="Arial" panose="020B0604020202020204" pitchFamily="34" charset="0"/>
              </a:rPr>
              <a:t>We’re compassionate</a:t>
            </a:r>
            <a:r>
              <a:rPr lang="en-GB" sz="1200" b="1"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sz="12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W</a:t>
            </a:r>
            <a:r>
              <a:rPr lang="en-GB" sz="120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e care about people, supporting them to move forward.</a:t>
            </a:r>
          </a:p>
        </p:txBody>
      </p:sp>
      <p:sp>
        <p:nvSpPr>
          <p:cNvPr id="22" name="TextBox 21">
            <a:extLst>
              <a:ext uri="{FF2B5EF4-FFF2-40B4-BE49-F238E27FC236}">
                <a16:creationId xmlns:a16="http://schemas.microsoft.com/office/drawing/2014/main" id="{DFDB11C7-9B5D-82A5-2319-6CFF4042E43D}"/>
              </a:ext>
            </a:extLst>
          </p:cNvPr>
          <p:cNvSpPr txBox="1"/>
          <p:nvPr/>
        </p:nvSpPr>
        <p:spPr>
          <a:xfrm>
            <a:off x="4881164" y="2264818"/>
            <a:ext cx="1725607" cy="971100"/>
          </a:xfrm>
          <a:prstGeom prst="rect">
            <a:avLst/>
          </a:prstGeom>
          <a:noFill/>
        </p:spPr>
        <p:txBody>
          <a:bodyPr wrap="square">
            <a:spAutoFit/>
          </a:bodyPr>
          <a:lstStyle/>
          <a:p>
            <a:pPr>
              <a:lnSpc>
                <a:spcPct val="107000"/>
              </a:lnSpc>
              <a:spcAft>
                <a:spcPts val="800"/>
              </a:spcAft>
            </a:pPr>
            <a:r>
              <a:rPr lang="en-GB" sz="1200" b="1" dirty="0">
                <a:solidFill>
                  <a:srgbClr val="D5E9F2"/>
                </a:solidFill>
                <a:effectLst/>
                <a:latin typeface="Arial" panose="020B0604020202020204" pitchFamily="34" charset="0"/>
                <a:ea typeface="Calibri" panose="020F0502020204030204" pitchFamily="34" charset="0"/>
                <a:cs typeface="Arial" panose="020B0604020202020204" pitchFamily="34" charset="0"/>
              </a:rPr>
              <a:t>We empower others</a:t>
            </a:r>
          </a:p>
          <a:p>
            <a:pPr>
              <a:lnSpc>
                <a:spcPct val="107000"/>
              </a:lnSpc>
              <a:spcAft>
                <a:spcPts val="800"/>
              </a:spcAft>
            </a:pPr>
            <a:r>
              <a:rPr lang="en-GB" sz="120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GB"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e give people the knowledge, skills, and opportunities to thrive.</a:t>
            </a:r>
          </a:p>
        </p:txBody>
      </p:sp>
      <p:sp>
        <p:nvSpPr>
          <p:cNvPr id="24" name="TextBox 23">
            <a:extLst>
              <a:ext uri="{FF2B5EF4-FFF2-40B4-BE49-F238E27FC236}">
                <a16:creationId xmlns:a16="http://schemas.microsoft.com/office/drawing/2014/main" id="{88BC75DB-79A3-D00F-7F08-E41BE200C18E}"/>
              </a:ext>
            </a:extLst>
          </p:cNvPr>
          <p:cNvSpPr txBox="1"/>
          <p:nvPr/>
        </p:nvSpPr>
        <p:spPr>
          <a:xfrm>
            <a:off x="1822885" y="3876284"/>
            <a:ext cx="1395872" cy="1170513"/>
          </a:xfrm>
          <a:prstGeom prst="rect">
            <a:avLst/>
          </a:prstGeom>
          <a:noFill/>
        </p:spPr>
        <p:txBody>
          <a:bodyPr wrap="square">
            <a:spAutoFit/>
          </a:bodyPr>
          <a:lstStyle/>
          <a:p>
            <a:pPr>
              <a:lnSpc>
                <a:spcPct val="107000"/>
              </a:lnSpc>
              <a:spcAft>
                <a:spcPts val="800"/>
              </a:spcAft>
            </a:pPr>
            <a:r>
              <a:rPr lang="en-GB" sz="1200" b="1" dirty="0">
                <a:solidFill>
                  <a:srgbClr val="D5E9F2"/>
                </a:solidFill>
                <a:effectLst/>
                <a:latin typeface="Arial" panose="020B0604020202020204" pitchFamily="34" charset="0"/>
                <a:ea typeface="Calibri" panose="020F0502020204030204" pitchFamily="34" charset="0"/>
                <a:cs typeface="Arial" panose="020B0604020202020204" pitchFamily="34" charset="0"/>
              </a:rPr>
              <a:t>We’re collaborative</a:t>
            </a:r>
          </a:p>
          <a:p>
            <a:pPr>
              <a:lnSpc>
                <a:spcPct val="107000"/>
              </a:lnSpc>
              <a:spcAft>
                <a:spcPts val="800"/>
              </a:spcAft>
            </a:pPr>
            <a:r>
              <a:rPr lang="en-GB" sz="120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GB"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e do things with people, not to them.</a:t>
            </a:r>
          </a:p>
        </p:txBody>
      </p:sp>
      <p:sp>
        <p:nvSpPr>
          <p:cNvPr id="26" name="TextBox 25">
            <a:extLst>
              <a:ext uri="{FF2B5EF4-FFF2-40B4-BE49-F238E27FC236}">
                <a16:creationId xmlns:a16="http://schemas.microsoft.com/office/drawing/2014/main" id="{B410FCF6-76B4-CFE0-01A4-2EF27D8A55CB}"/>
              </a:ext>
            </a:extLst>
          </p:cNvPr>
          <p:cNvSpPr txBox="1"/>
          <p:nvPr/>
        </p:nvSpPr>
        <p:spPr>
          <a:xfrm>
            <a:off x="4881164" y="3975990"/>
            <a:ext cx="1755235" cy="971100"/>
          </a:xfrm>
          <a:prstGeom prst="rect">
            <a:avLst/>
          </a:prstGeom>
          <a:noFill/>
        </p:spPr>
        <p:txBody>
          <a:bodyPr wrap="square">
            <a:spAutoFit/>
          </a:bodyPr>
          <a:lstStyle/>
          <a:p>
            <a:pPr>
              <a:lnSpc>
                <a:spcPct val="107000"/>
              </a:lnSpc>
              <a:spcAft>
                <a:spcPts val="800"/>
              </a:spcAft>
            </a:pPr>
            <a:r>
              <a:rPr lang="en-GB" sz="1200" b="1" dirty="0">
                <a:solidFill>
                  <a:srgbClr val="D5E9F2"/>
                </a:solidFill>
                <a:effectLst/>
                <a:latin typeface="Arial" panose="020B0604020202020204" pitchFamily="34" charset="0"/>
                <a:ea typeface="Calibri" panose="020F0502020204030204" pitchFamily="34" charset="0"/>
                <a:cs typeface="Arial" panose="020B0604020202020204" pitchFamily="34" charset="0"/>
              </a:rPr>
              <a:t>We’re curious </a:t>
            </a:r>
          </a:p>
          <a:p>
            <a:pPr>
              <a:lnSpc>
                <a:spcPct val="107000"/>
              </a:lnSpc>
              <a:spcAft>
                <a:spcPts val="800"/>
              </a:spcAft>
            </a:pPr>
            <a:r>
              <a:rPr lang="en-GB" sz="120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GB"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e explore, innovate, and challenge to improve what we do.</a:t>
            </a:r>
          </a:p>
        </p:txBody>
      </p:sp>
      <p:pic>
        <p:nvPicPr>
          <p:cNvPr id="2" name="Picture 1" descr="A group of people standing together&#10;&#10;AI-generated content may be incorrect.">
            <a:extLst>
              <a:ext uri="{FF2B5EF4-FFF2-40B4-BE49-F238E27FC236}">
                <a16:creationId xmlns:a16="http://schemas.microsoft.com/office/drawing/2014/main" id="{9D052ECE-DC63-3861-8BE0-15F3D350C8D9}"/>
              </a:ext>
            </a:extLst>
          </p:cNvPr>
          <p:cNvPicPr>
            <a:picLocks noChangeAspect="1"/>
          </p:cNvPicPr>
          <p:nvPr/>
        </p:nvPicPr>
        <p:blipFill>
          <a:blip r:embed="rId8"/>
          <a:stretch>
            <a:fillRect/>
          </a:stretch>
        </p:blipFill>
        <p:spPr>
          <a:xfrm>
            <a:off x="977584" y="7756623"/>
            <a:ext cx="5082581" cy="2933308"/>
          </a:xfrm>
          <a:prstGeom prst="rect">
            <a:avLst/>
          </a:prstGeom>
        </p:spPr>
      </p:pic>
    </p:spTree>
    <p:extLst>
      <p:ext uri="{BB962C8B-B14F-4D97-AF65-F5344CB8AC3E}">
        <p14:creationId xmlns:p14="http://schemas.microsoft.com/office/powerpoint/2010/main" val="28060991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6553B8F7BB54CB4981BC2BFCFBAF2" ma:contentTypeVersion="19" ma:contentTypeDescription="Create a new document." ma:contentTypeScope="" ma:versionID="6de76bf6670dc65cb19a1108c7a58776">
  <xsd:schema xmlns:xsd="http://www.w3.org/2001/XMLSchema" xmlns:xs="http://www.w3.org/2001/XMLSchema" xmlns:p="http://schemas.microsoft.com/office/2006/metadata/properties" xmlns:ns2="27fdaa2b-ac31-47fe-8616-bd4d1c8ef7f3" xmlns:ns3="7e1d6809-6e68-43b6-b7f9-a0b0dc0dc300" targetNamespace="http://schemas.microsoft.com/office/2006/metadata/properties" ma:root="true" ma:fieldsID="341b54838d58fedbfa132b739b3ab56d" ns2:_="" ns3:_="">
    <xsd:import namespace="27fdaa2b-ac31-47fe-8616-bd4d1c8ef7f3"/>
    <xsd:import namespace="7e1d6809-6e68-43b6-b7f9-a0b0dc0dc3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fdaa2b-ac31-47fe-8616-bd4d1c8ef7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4fa03e4-426a-41c6-a776-1cd48614a9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1d6809-6e68-43b6-b7f9-a0b0dc0dc30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7a1c83f-4757-4665-8413-bb43073bc30b}" ma:internalName="TaxCatchAll" ma:showField="CatchAllData" ma:web="7e1d6809-6e68-43b6-b7f9-a0b0dc0dc3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7fdaa2b-ac31-47fe-8616-bd4d1c8ef7f3">
      <Terms xmlns="http://schemas.microsoft.com/office/infopath/2007/PartnerControls"/>
    </lcf76f155ced4ddcb4097134ff3c332f>
    <TaxCatchAll xmlns="7e1d6809-6e68-43b6-b7f9-a0b0dc0dc300" xsi:nil="true"/>
  </documentManagement>
</p:properties>
</file>

<file path=customXml/itemProps1.xml><?xml version="1.0" encoding="utf-8"?>
<ds:datastoreItem xmlns:ds="http://schemas.openxmlformats.org/officeDocument/2006/customXml" ds:itemID="{C0F7B086-82F9-45A8-8B31-60F091AD6A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fdaa2b-ac31-47fe-8616-bd4d1c8ef7f3"/>
    <ds:schemaRef ds:uri="7e1d6809-6e68-43b6-b7f9-a0b0dc0dc3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88CD9B-75BA-484D-BC70-B914D20E31D7}">
  <ds:schemaRefs>
    <ds:schemaRef ds:uri="http://schemas.microsoft.com/sharepoint/v3/contenttype/forms"/>
  </ds:schemaRefs>
</ds:datastoreItem>
</file>

<file path=customXml/itemProps3.xml><?xml version="1.0" encoding="utf-8"?>
<ds:datastoreItem xmlns:ds="http://schemas.openxmlformats.org/officeDocument/2006/customXml" ds:itemID="{BB77DEE2-1DD8-4637-A4C2-58D10A81D5B3}">
  <ds:schemaRefs>
    <ds:schemaRef ds:uri="http://purl.org/dc/dcmitype/"/>
    <ds:schemaRef ds:uri="http://schemas.microsoft.com/office/2006/documentManagement/types"/>
    <ds:schemaRef ds:uri="27fdaa2b-ac31-47fe-8616-bd4d1c8ef7f3"/>
    <ds:schemaRef ds:uri="http://schemas.microsoft.com/office/2006/metadata/properties"/>
    <ds:schemaRef ds:uri="http://www.w3.org/XML/1998/namespace"/>
    <ds:schemaRef ds:uri="http://schemas.microsoft.com/office/infopath/2007/PartnerControls"/>
    <ds:schemaRef ds:uri="http://purl.org/dc/terms/"/>
    <ds:schemaRef ds:uri="http://purl.org/dc/elements/1.1/"/>
    <ds:schemaRef ds:uri="http://schemas.openxmlformats.org/package/2006/metadata/core-properties"/>
    <ds:schemaRef ds:uri="7e1d6809-6e68-43b6-b7f9-a0b0dc0dc300"/>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1609</Words>
  <Application>Microsoft Office PowerPoint</Application>
  <PresentationFormat>Custom</PresentationFormat>
  <Paragraphs>141</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Akkurat-Bold</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Vincent Gerighty</dc:creator>
  <cp:lastModifiedBy>Zoe Cole</cp:lastModifiedBy>
  <cp:revision>7</cp:revision>
  <dcterms:created xsi:type="dcterms:W3CDTF">2026-10-07T13:16:55Z</dcterms:created>
  <dcterms:modified xsi:type="dcterms:W3CDTF">2026-11-03T16:24:29Z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0x0101006336553B8F7BB54CB4981BC2BFCFBAF2</vt:lpwstr>
  </property>
  <property fmtid="{D5CDD505-2E9C-101B-9397-08002B2CF9AE}" pid="3" name="MediaServiceImageTags">
    <vt:lpwstr/>
  </property>
  <property fmtid="{D5CDD505-2E9C-101B-9397-08002B2CF9AE}" pid="4" name="MSIP_Label_47e51286-47c4-4123-8966-22562bada071_Enabled">
    <vt:lpwstr>true</vt:lpwstr>
  </property>
  <property fmtid="{D5CDD505-2E9C-101B-9397-08002B2CF9AE}" pid="5" name="MSIP_Label_47e51286-47c4-4123-8966-22562bada071_SetDate">
    <vt:lpwstr>2026-10-07T13:16:55Z</vt:lpwstr>
  </property>
  <property fmtid="{D5CDD505-2E9C-101B-9397-08002B2CF9AE}" pid="6" name="MSIP_Label_47e51286-47c4-4123-8966-22562bada071_Method">
    <vt:lpwstr>Privileged</vt:lpwstr>
  </property>
  <property fmtid="{D5CDD505-2E9C-101B-9397-08002B2CF9AE}" pid="7" name="MSIP_Label_47e51286-47c4-4123-8966-22562bada071_Name">
    <vt:lpwstr>Internal</vt:lpwstr>
  </property>
  <property fmtid="{D5CDD505-2E9C-101B-9397-08002B2CF9AE}" pid="8" name="MSIP_Label_47e51286-47c4-4123-8966-22562bada071_SiteId">
    <vt:lpwstr>f1ded84e-ebd3-46b2-98f8-658f4ca1209c</vt:lpwstr>
  </property>
  <property fmtid="{D5CDD505-2E9C-101B-9397-08002B2CF9AE}" pid="9" name="MSIP_Label_47e51286-47c4-4123-8966-22562bada071_ActionId">
    <vt:lpwstr>933f09ad-39df-41e8-be78-5a40466818b8</vt:lpwstr>
  </property>
  <property fmtid="{D5CDD505-2E9C-101B-9397-08002B2CF9AE}" pid="10" name="MSIP_Label_47e51286-47c4-4123-8966-22562bada071_ContentBits">
    <vt:lpwstr>0</vt:lpwstr>
  </property>
</Properties>
</file>