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2"/>
  </p:notesMasterIdLst>
  <p:sldIdLst>
    <p:sldId id="256" r:id="rId5"/>
    <p:sldId id="257" r:id="rId6"/>
    <p:sldId id="258" r:id="rId7"/>
    <p:sldId id="259" r:id="rId8"/>
    <p:sldId id="260" r:id="rId9"/>
    <p:sldId id="261" r:id="rId10"/>
    <p:sldId id="262" r:id="rId11"/>
  </p:sldIdLst>
  <p:sldSz cx="7199313"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D6C"/>
    <a:srgbClr val="D5E9F2"/>
    <a:srgbClr val="F18700"/>
    <a:srgbClr val="3899B5"/>
    <a:srgbClr val="FB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4794D5-514C-4874-A203-AFDA69D08317}" v="3" dt="2026-07-28T10:58:24.8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p:restoredTop sz="94617"/>
  </p:normalViewPr>
  <p:slideViewPr>
    <p:cSldViewPr snapToGrid="0">
      <p:cViewPr varScale="1">
        <p:scale>
          <a:sx n="68" d="100"/>
          <a:sy n="68" d="100"/>
        </p:scale>
        <p:origin x="322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Harrison" userId="42735e20-2f1b-4911-87ed-6dca8dd99fb2" providerId="ADAL" clId="{20528029-02D8-49DF-94E7-4A61902EAE68}"/>
    <pc:docChg chg="custSel modSld">
      <pc:chgData name="Charlotte Harrison" userId="42735e20-2f1b-4911-87ed-6dca8dd99fb2" providerId="ADAL" clId="{20528029-02D8-49DF-94E7-4A61902EAE68}" dt="2026-07-28T10:58:55.003" v="925" actId="20577"/>
      <pc:docMkLst>
        <pc:docMk/>
      </pc:docMkLst>
      <pc:sldChg chg="modSp mod">
        <pc:chgData name="Charlotte Harrison" userId="42735e20-2f1b-4911-87ed-6dca8dd99fb2" providerId="ADAL" clId="{20528029-02D8-49DF-94E7-4A61902EAE68}" dt="2026-07-23T15:52:50.709" v="768" actId="20577"/>
        <pc:sldMkLst>
          <pc:docMk/>
          <pc:sldMk cId="2840316452" sldId="256"/>
        </pc:sldMkLst>
        <pc:spChg chg="mod">
          <ac:chgData name="Charlotte Harrison" userId="42735e20-2f1b-4911-87ed-6dca8dd99fb2" providerId="ADAL" clId="{20528029-02D8-49DF-94E7-4A61902EAE68}" dt="2026-07-23T15:52:50.709" v="768" actId="20577"/>
          <ac:spMkLst>
            <pc:docMk/>
            <pc:sldMk cId="2840316452" sldId="256"/>
            <ac:spMk id="11" creationId="{0F4333C0-325D-9411-65C3-2A652AB7A1B4}"/>
          </ac:spMkLst>
        </pc:spChg>
        <pc:graphicFrameChg chg="modGraphic">
          <ac:chgData name="Charlotte Harrison" userId="42735e20-2f1b-4911-87ed-6dca8dd99fb2" providerId="ADAL" clId="{20528029-02D8-49DF-94E7-4A61902EAE68}" dt="2026-07-23T15:52:40.408" v="732" actId="20577"/>
          <ac:graphicFrameMkLst>
            <pc:docMk/>
            <pc:sldMk cId="2840316452" sldId="256"/>
            <ac:graphicFrameMk id="7" creationId="{9775AF59-DC27-2550-D15B-D8DC9C3B5431}"/>
          </ac:graphicFrameMkLst>
        </pc:graphicFrameChg>
      </pc:sldChg>
      <pc:sldChg chg="delSp modSp mod">
        <pc:chgData name="Charlotte Harrison" userId="42735e20-2f1b-4911-87ed-6dca8dd99fb2" providerId="ADAL" clId="{20528029-02D8-49DF-94E7-4A61902EAE68}" dt="2026-07-23T15:53:15.766" v="787" actId="20577"/>
        <pc:sldMkLst>
          <pc:docMk/>
          <pc:sldMk cId="430411320" sldId="257"/>
        </pc:sldMkLst>
        <pc:spChg chg="mod">
          <ac:chgData name="Charlotte Harrison" userId="42735e20-2f1b-4911-87ed-6dca8dd99fb2" providerId="ADAL" clId="{20528029-02D8-49DF-94E7-4A61902EAE68}" dt="2026-07-23T15:53:15.766" v="787" actId="20577"/>
          <ac:spMkLst>
            <pc:docMk/>
            <pc:sldMk cId="430411320" sldId="257"/>
            <ac:spMk id="11" creationId="{0CAAE7C6-9F4F-008C-EA7A-626A2C8B4BDF}"/>
          </ac:spMkLst>
        </pc:spChg>
      </pc:sldChg>
      <pc:sldChg chg="modSp mod">
        <pc:chgData name="Charlotte Harrison" userId="42735e20-2f1b-4911-87ed-6dca8dd99fb2" providerId="ADAL" clId="{20528029-02D8-49DF-94E7-4A61902EAE68}" dt="2026-07-23T15:53:48.622" v="799" actId="20577"/>
        <pc:sldMkLst>
          <pc:docMk/>
          <pc:sldMk cId="626485205" sldId="258"/>
        </pc:sldMkLst>
        <pc:graphicFrameChg chg="mod modGraphic">
          <ac:chgData name="Charlotte Harrison" userId="42735e20-2f1b-4911-87ed-6dca8dd99fb2" providerId="ADAL" clId="{20528029-02D8-49DF-94E7-4A61902EAE68}" dt="2026-07-23T15:53:48.622" v="799" actId="20577"/>
          <ac:graphicFrameMkLst>
            <pc:docMk/>
            <pc:sldMk cId="626485205" sldId="258"/>
            <ac:graphicFrameMk id="3" creationId="{04CCC3F9-8C57-1C55-A01D-6D06786D7DB7}"/>
          </ac:graphicFrameMkLst>
        </pc:graphicFrameChg>
      </pc:sldChg>
      <pc:sldChg chg="modSp mod">
        <pc:chgData name="Charlotte Harrison" userId="42735e20-2f1b-4911-87ed-6dca8dd99fb2" providerId="ADAL" clId="{20528029-02D8-49DF-94E7-4A61902EAE68}" dt="2026-07-28T10:58:55.003" v="925" actId="20577"/>
        <pc:sldMkLst>
          <pc:docMk/>
          <pc:sldMk cId="2413529172" sldId="259"/>
        </pc:sldMkLst>
        <pc:graphicFrameChg chg="mod modGraphic">
          <ac:chgData name="Charlotte Harrison" userId="42735e20-2f1b-4911-87ed-6dca8dd99fb2" providerId="ADAL" clId="{20528029-02D8-49DF-94E7-4A61902EAE68}" dt="2026-07-28T10:58:55.003" v="925" actId="20577"/>
          <ac:graphicFrameMkLst>
            <pc:docMk/>
            <pc:sldMk cId="2413529172" sldId="259"/>
            <ac:graphicFrameMk id="3" creationId="{641D6FE8-4620-9777-3ED5-1958E14AE59D}"/>
          </ac:graphicFrameMkLst>
        </pc:graphicFrameChg>
      </pc:sldChg>
      <pc:sldChg chg="modSp mod">
        <pc:chgData name="Charlotte Harrison" userId="42735e20-2f1b-4911-87ed-6dca8dd99fb2" providerId="ADAL" clId="{20528029-02D8-49DF-94E7-4A61902EAE68}" dt="2026-07-23T15:54:33.922" v="840" actId="20577"/>
        <pc:sldMkLst>
          <pc:docMk/>
          <pc:sldMk cId="4009884711" sldId="260"/>
        </pc:sldMkLst>
        <pc:spChg chg="mod">
          <ac:chgData name="Charlotte Harrison" userId="42735e20-2f1b-4911-87ed-6dca8dd99fb2" providerId="ADAL" clId="{20528029-02D8-49DF-94E7-4A61902EAE68}" dt="2026-07-23T15:54:33.922" v="840" actId="20577"/>
          <ac:spMkLst>
            <pc:docMk/>
            <pc:sldMk cId="4009884711" sldId="260"/>
            <ac:spMk id="11" creationId="{34319FFD-CB67-D5F9-D1B1-588B8BA34C4D}"/>
          </ac:spMkLst>
        </pc:spChg>
        <pc:graphicFrameChg chg="modGraphic">
          <ac:chgData name="Charlotte Harrison" userId="42735e20-2f1b-4911-87ed-6dca8dd99fb2" providerId="ADAL" clId="{20528029-02D8-49DF-94E7-4A61902EAE68}" dt="2026-07-23T15:54:26.899" v="829" actId="20577"/>
          <ac:graphicFrameMkLst>
            <pc:docMk/>
            <pc:sldMk cId="4009884711" sldId="260"/>
            <ac:graphicFrameMk id="2" creationId="{4CCBC961-C81C-4898-8A04-B0285A97E8EC}"/>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E27FCF-2D66-8940-8424-7CC09AE20646}" type="datetimeFigureOut">
              <a:rPr lang="en-US" smtClean="0"/>
              <a:t>7/28/2026</a:t>
            </a:fld>
            <a:endParaRPr lang="en-US"/>
          </a:p>
        </p:txBody>
      </p:sp>
      <p:sp>
        <p:nvSpPr>
          <p:cNvPr id="4" name="Slide Image Placeholder 3"/>
          <p:cNvSpPr>
            <a:spLocks noGrp="1" noRot="1" noChangeAspect="1"/>
          </p:cNvSpPr>
          <p:nvPr>
            <p:ph type="sldImg" idx="2"/>
          </p:nvPr>
        </p:nvSpPr>
        <p:spPr>
          <a:xfrm>
            <a:off x="2390775" y="1143000"/>
            <a:ext cx="20764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803D0-0E12-D74C-B82D-67A7AD1751AF}" type="slidenum">
              <a:rPr lang="en-US" smtClean="0"/>
              <a:t>‹#›</a:t>
            </a:fld>
            <a:endParaRPr lang="en-US"/>
          </a:p>
        </p:txBody>
      </p:sp>
    </p:spTree>
    <p:extLst>
      <p:ext uri="{BB962C8B-B14F-4D97-AF65-F5344CB8AC3E}">
        <p14:creationId xmlns:p14="http://schemas.microsoft.com/office/powerpoint/2010/main" val="1788603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803D0-0E12-D74C-B82D-67A7AD1751AF}" type="slidenum">
              <a:rPr lang="en-US" smtClean="0"/>
              <a:t>1</a:t>
            </a:fld>
            <a:endParaRPr lang="en-US"/>
          </a:p>
        </p:txBody>
      </p:sp>
    </p:spTree>
    <p:extLst>
      <p:ext uri="{BB962C8B-B14F-4D97-AF65-F5344CB8AC3E}">
        <p14:creationId xmlns:p14="http://schemas.microsoft.com/office/powerpoint/2010/main" val="209461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D7FA4-E7B0-E103-E54D-A1200FF5B2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253F0-D518-BC5A-3323-7A6BB50FBE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EEF1D2-01EC-6511-3238-7B5ED9E3C2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331680-BD8E-F81D-440E-33B5E065F3CB}"/>
              </a:ext>
            </a:extLst>
          </p:cNvPr>
          <p:cNvSpPr>
            <a:spLocks noGrp="1"/>
          </p:cNvSpPr>
          <p:nvPr>
            <p:ph type="sldNum" sz="quarter" idx="5"/>
          </p:nvPr>
        </p:nvSpPr>
        <p:spPr/>
        <p:txBody>
          <a:bodyPr/>
          <a:lstStyle/>
          <a:p>
            <a:fld id="{AF6803D0-0E12-D74C-B82D-67A7AD1751AF}" type="slidenum">
              <a:rPr lang="en-US" smtClean="0"/>
              <a:t>2</a:t>
            </a:fld>
            <a:endParaRPr lang="en-US"/>
          </a:p>
        </p:txBody>
      </p:sp>
    </p:spTree>
    <p:extLst>
      <p:ext uri="{BB962C8B-B14F-4D97-AF65-F5344CB8AC3E}">
        <p14:creationId xmlns:p14="http://schemas.microsoft.com/office/powerpoint/2010/main" val="1398622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15CBE-289D-C012-5950-19DFE984C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BD305-0900-7571-74F1-18D417DC74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11826E-6160-8143-BDB0-704179D56F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26BDE0-1873-9745-9EA8-C3E2926DDFEE}"/>
              </a:ext>
            </a:extLst>
          </p:cNvPr>
          <p:cNvSpPr>
            <a:spLocks noGrp="1"/>
          </p:cNvSpPr>
          <p:nvPr>
            <p:ph type="sldNum" sz="quarter" idx="5"/>
          </p:nvPr>
        </p:nvSpPr>
        <p:spPr/>
        <p:txBody>
          <a:bodyPr/>
          <a:lstStyle/>
          <a:p>
            <a:fld id="{AF6803D0-0E12-D74C-B82D-67A7AD1751AF}" type="slidenum">
              <a:rPr lang="en-US" smtClean="0"/>
              <a:t>3</a:t>
            </a:fld>
            <a:endParaRPr lang="en-US"/>
          </a:p>
        </p:txBody>
      </p:sp>
    </p:spTree>
    <p:extLst>
      <p:ext uri="{BB962C8B-B14F-4D97-AF65-F5344CB8AC3E}">
        <p14:creationId xmlns:p14="http://schemas.microsoft.com/office/powerpoint/2010/main" val="183502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DAAF8-8004-90F7-6DEE-7A960C262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2879CF-3F10-3528-2C79-ED83553D3B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B6A899-B687-0048-B42C-130A7C64E7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566DE3-AD35-B822-F1FC-81361B9478C5}"/>
              </a:ext>
            </a:extLst>
          </p:cNvPr>
          <p:cNvSpPr>
            <a:spLocks noGrp="1"/>
          </p:cNvSpPr>
          <p:nvPr>
            <p:ph type="sldNum" sz="quarter" idx="5"/>
          </p:nvPr>
        </p:nvSpPr>
        <p:spPr/>
        <p:txBody>
          <a:bodyPr/>
          <a:lstStyle/>
          <a:p>
            <a:fld id="{AF6803D0-0E12-D74C-B82D-67A7AD1751AF}" type="slidenum">
              <a:rPr lang="en-US" smtClean="0"/>
              <a:t>4</a:t>
            </a:fld>
            <a:endParaRPr lang="en-US"/>
          </a:p>
        </p:txBody>
      </p:sp>
    </p:spTree>
    <p:extLst>
      <p:ext uri="{BB962C8B-B14F-4D97-AF65-F5344CB8AC3E}">
        <p14:creationId xmlns:p14="http://schemas.microsoft.com/office/powerpoint/2010/main" val="1262717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C2999-C85C-8207-0BBB-68E7B7682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BEBBAB-DC69-4765-4C8B-8C9908D8E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F0F0D-5F52-A8FE-2918-4E52D83C0F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2CB46E-426C-9B2C-E1CD-9D552D69F34B}"/>
              </a:ext>
            </a:extLst>
          </p:cNvPr>
          <p:cNvSpPr>
            <a:spLocks noGrp="1"/>
          </p:cNvSpPr>
          <p:nvPr>
            <p:ph type="sldNum" sz="quarter" idx="5"/>
          </p:nvPr>
        </p:nvSpPr>
        <p:spPr/>
        <p:txBody>
          <a:bodyPr/>
          <a:lstStyle/>
          <a:p>
            <a:fld id="{AF6803D0-0E12-D74C-B82D-67A7AD1751AF}" type="slidenum">
              <a:rPr lang="en-US" smtClean="0"/>
              <a:t>5</a:t>
            </a:fld>
            <a:endParaRPr lang="en-US"/>
          </a:p>
        </p:txBody>
      </p:sp>
    </p:spTree>
    <p:extLst>
      <p:ext uri="{BB962C8B-B14F-4D97-AF65-F5344CB8AC3E}">
        <p14:creationId xmlns:p14="http://schemas.microsoft.com/office/powerpoint/2010/main" val="1893185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3AB29-A1D1-B0F0-18F3-AEFAA19A0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23CC3B-6CF8-D525-2013-434B718C02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482DF-BA26-28D2-E24B-99ECD4C321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714B46-9C0D-CFF6-7D94-003D4C424523}"/>
              </a:ext>
            </a:extLst>
          </p:cNvPr>
          <p:cNvSpPr>
            <a:spLocks noGrp="1"/>
          </p:cNvSpPr>
          <p:nvPr>
            <p:ph type="sldNum" sz="quarter" idx="5"/>
          </p:nvPr>
        </p:nvSpPr>
        <p:spPr/>
        <p:txBody>
          <a:bodyPr/>
          <a:lstStyle/>
          <a:p>
            <a:fld id="{AF6803D0-0E12-D74C-B82D-67A7AD1751AF}" type="slidenum">
              <a:rPr lang="en-US" smtClean="0"/>
              <a:t>6</a:t>
            </a:fld>
            <a:endParaRPr lang="en-US"/>
          </a:p>
        </p:txBody>
      </p:sp>
    </p:spTree>
    <p:extLst>
      <p:ext uri="{BB962C8B-B14F-4D97-AF65-F5344CB8AC3E}">
        <p14:creationId xmlns:p14="http://schemas.microsoft.com/office/powerpoint/2010/main" val="2636813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334D6-8ADC-1B50-AAB6-0794C4F98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92EF2B-2CA9-6E7B-648C-B88AE361D3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066DFF-CC1F-F918-4CD4-054ED53CC5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98623A-8991-397F-5899-65F447660E40}"/>
              </a:ext>
            </a:extLst>
          </p:cNvPr>
          <p:cNvSpPr>
            <a:spLocks noGrp="1"/>
          </p:cNvSpPr>
          <p:nvPr>
            <p:ph type="sldNum" sz="quarter" idx="5"/>
          </p:nvPr>
        </p:nvSpPr>
        <p:spPr/>
        <p:txBody>
          <a:bodyPr/>
          <a:lstStyle/>
          <a:p>
            <a:fld id="{AF6803D0-0E12-D74C-B82D-67A7AD1751AF}" type="slidenum">
              <a:rPr lang="en-US" smtClean="0"/>
              <a:t>7</a:t>
            </a:fld>
            <a:endParaRPr lang="en-US"/>
          </a:p>
        </p:txBody>
      </p:sp>
    </p:spTree>
    <p:extLst>
      <p:ext uri="{BB962C8B-B14F-4D97-AF65-F5344CB8AC3E}">
        <p14:creationId xmlns:p14="http://schemas.microsoft.com/office/powerpoint/2010/main" val="3471916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39949" y="1749795"/>
            <a:ext cx="6119416" cy="3722335"/>
          </a:xfrm>
        </p:spPr>
        <p:txBody>
          <a:bodyPr anchor="b"/>
          <a:lstStyle>
            <a:lvl1pPr algn="ctr">
              <a:defRPr sz="4724"/>
            </a:lvl1pPr>
          </a:lstStyle>
          <a:p>
            <a:r>
              <a:rPr lang="en-GB"/>
              <a:t>Click to edit Master title style</a:t>
            </a:r>
            <a:endParaRPr lang="en-US" dirty="0"/>
          </a:p>
        </p:txBody>
      </p:sp>
      <p:sp>
        <p:nvSpPr>
          <p:cNvPr id="3" name="Subtitle 2"/>
          <p:cNvSpPr>
            <a:spLocks noGrp="1"/>
          </p:cNvSpPr>
          <p:nvPr>
            <p:ph type="subTitle" idx="1"/>
          </p:nvPr>
        </p:nvSpPr>
        <p:spPr>
          <a:xfrm>
            <a:off x="899914" y="5615678"/>
            <a:ext cx="5399485" cy="2581379"/>
          </a:xfrm>
        </p:spPr>
        <p:txBody>
          <a:bodyPr/>
          <a:lstStyle>
            <a:lvl1pPr marL="0" indent="0" algn="ctr">
              <a:buNone/>
              <a:defRPr sz="1890"/>
            </a:lvl1pPr>
            <a:lvl2pPr marL="359954" indent="0" algn="ctr">
              <a:buNone/>
              <a:defRPr sz="1575"/>
            </a:lvl2pPr>
            <a:lvl3pPr marL="719907" indent="0" algn="ctr">
              <a:buNone/>
              <a:defRPr sz="1417"/>
            </a:lvl3pPr>
            <a:lvl4pPr marL="1079861" indent="0" algn="ctr">
              <a:buNone/>
              <a:defRPr sz="1260"/>
            </a:lvl4pPr>
            <a:lvl5pPr marL="1439814" indent="0" algn="ctr">
              <a:buNone/>
              <a:defRPr sz="1260"/>
            </a:lvl5pPr>
            <a:lvl6pPr marL="1799768" indent="0" algn="ctr">
              <a:buNone/>
              <a:defRPr sz="1260"/>
            </a:lvl6pPr>
            <a:lvl7pPr marL="2159721" indent="0" algn="ctr">
              <a:buNone/>
              <a:defRPr sz="1260"/>
            </a:lvl7pPr>
            <a:lvl8pPr marL="2519675" indent="0" algn="ctr">
              <a:buNone/>
              <a:defRPr sz="1260"/>
            </a:lvl8pPr>
            <a:lvl9pPr marL="2879628" indent="0" algn="ctr">
              <a:buNone/>
              <a:defRPr sz="126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2D536386-C03D-9145-B9B6-E2C5BB69DA3A}"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888157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D536386-C03D-9145-B9B6-E2C5BB69DA3A}"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432887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52009" y="569240"/>
            <a:ext cx="1552352" cy="906081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94953" y="569240"/>
            <a:ext cx="4567064" cy="9060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D536386-C03D-9145-B9B6-E2C5BB69DA3A}"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1085469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D536386-C03D-9145-B9B6-E2C5BB69DA3A}"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474424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1204" y="2665532"/>
            <a:ext cx="6209407" cy="4447496"/>
          </a:xfrm>
        </p:spPr>
        <p:txBody>
          <a:bodyPr anchor="b"/>
          <a:lstStyle>
            <a:lvl1pPr>
              <a:defRPr sz="4724"/>
            </a:lvl1pPr>
          </a:lstStyle>
          <a:p>
            <a:r>
              <a:rPr lang="en-GB"/>
              <a:t>Click to edit Master title style</a:t>
            </a:r>
            <a:endParaRPr lang="en-US" dirty="0"/>
          </a:p>
        </p:txBody>
      </p:sp>
      <p:sp>
        <p:nvSpPr>
          <p:cNvPr id="3" name="Text Placeholder 2"/>
          <p:cNvSpPr>
            <a:spLocks noGrp="1"/>
          </p:cNvSpPr>
          <p:nvPr>
            <p:ph type="body" idx="1"/>
          </p:nvPr>
        </p:nvSpPr>
        <p:spPr>
          <a:xfrm>
            <a:off x="491204" y="7155103"/>
            <a:ext cx="6209407" cy="2338833"/>
          </a:xfrm>
        </p:spPr>
        <p:txBody>
          <a:bodyPr/>
          <a:lstStyle>
            <a:lvl1pPr marL="0" indent="0">
              <a:buNone/>
              <a:defRPr sz="1890">
                <a:solidFill>
                  <a:schemeClr val="tx1">
                    <a:tint val="82000"/>
                  </a:schemeClr>
                </a:solidFill>
              </a:defRPr>
            </a:lvl1pPr>
            <a:lvl2pPr marL="359954" indent="0">
              <a:buNone/>
              <a:defRPr sz="1575">
                <a:solidFill>
                  <a:schemeClr val="tx1">
                    <a:tint val="82000"/>
                  </a:schemeClr>
                </a:solidFill>
              </a:defRPr>
            </a:lvl2pPr>
            <a:lvl3pPr marL="719907" indent="0">
              <a:buNone/>
              <a:defRPr sz="1417">
                <a:solidFill>
                  <a:schemeClr val="tx1">
                    <a:tint val="82000"/>
                  </a:schemeClr>
                </a:solidFill>
              </a:defRPr>
            </a:lvl3pPr>
            <a:lvl4pPr marL="1079861" indent="0">
              <a:buNone/>
              <a:defRPr sz="1260">
                <a:solidFill>
                  <a:schemeClr val="tx1">
                    <a:tint val="82000"/>
                  </a:schemeClr>
                </a:solidFill>
              </a:defRPr>
            </a:lvl4pPr>
            <a:lvl5pPr marL="1439814" indent="0">
              <a:buNone/>
              <a:defRPr sz="1260">
                <a:solidFill>
                  <a:schemeClr val="tx1">
                    <a:tint val="82000"/>
                  </a:schemeClr>
                </a:solidFill>
              </a:defRPr>
            </a:lvl5pPr>
            <a:lvl6pPr marL="1799768" indent="0">
              <a:buNone/>
              <a:defRPr sz="1260">
                <a:solidFill>
                  <a:schemeClr val="tx1">
                    <a:tint val="82000"/>
                  </a:schemeClr>
                </a:solidFill>
              </a:defRPr>
            </a:lvl6pPr>
            <a:lvl7pPr marL="2159721" indent="0">
              <a:buNone/>
              <a:defRPr sz="1260">
                <a:solidFill>
                  <a:schemeClr val="tx1">
                    <a:tint val="82000"/>
                  </a:schemeClr>
                </a:solidFill>
              </a:defRPr>
            </a:lvl7pPr>
            <a:lvl8pPr marL="2519675" indent="0">
              <a:buNone/>
              <a:defRPr sz="1260">
                <a:solidFill>
                  <a:schemeClr val="tx1">
                    <a:tint val="82000"/>
                  </a:schemeClr>
                </a:solidFill>
              </a:defRPr>
            </a:lvl8pPr>
            <a:lvl9pPr marL="2879628" indent="0">
              <a:buNone/>
              <a:defRPr sz="126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D536386-C03D-9145-B9B6-E2C5BB69DA3A}"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319533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94953" y="2846200"/>
            <a:ext cx="3059708"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644652" y="2846200"/>
            <a:ext cx="3059708"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D536386-C03D-9145-B9B6-E2C5BB69DA3A}"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4146549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891" y="569242"/>
            <a:ext cx="6209407" cy="2066590"/>
          </a:xfrm>
        </p:spPr>
        <p:txBody>
          <a:bodyPr/>
          <a:lstStyle/>
          <a:p>
            <a:r>
              <a:rPr lang="en-GB"/>
              <a:t>Click to edit Master title style</a:t>
            </a:r>
            <a:endParaRPr lang="en-US" dirty="0"/>
          </a:p>
        </p:txBody>
      </p:sp>
      <p:sp>
        <p:nvSpPr>
          <p:cNvPr id="3" name="Text Placeholder 2"/>
          <p:cNvSpPr>
            <a:spLocks noGrp="1"/>
          </p:cNvSpPr>
          <p:nvPr>
            <p:ph type="body" idx="1"/>
          </p:nvPr>
        </p:nvSpPr>
        <p:spPr>
          <a:xfrm>
            <a:off x="495891" y="2620980"/>
            <a:ext cx="3045646" cy="1284502"/>
          </a:xfrm>
        </p:spPr>
        <p:txBody>
          <a:bodyPr anchor="b"/>
          <a:lstStyle>
            <a:lvl1pPr marL="0" indent="0">
              <a:buNone/>
              <a:defRPr sz="1890" b="1"/>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en-GB"/>
              <a:t>Click to edit Master text styles</a:t>
            </a:r>
          </a:p>
        </p:txBody>
      </p:sp>
      <p:sp>
        <p:nvSpPr>
          <p:cNvPr id="4" name="Content Placeholder 3"/>
          <p:cNvSpPr>
            <a:spLocks noGrp="1"/>
          </p:cNvSpPr>
          <p:nvPr>
            <p:ph sz="half" idx="2"/>
          </p:nvPr>
        </p:nvSpPr>
        <p:spPr>
          <a:xfrm>
            <a:off x="495891" y="3905482"/>
            <a:ext cx="3045646"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644652" y="2620980"/>
            <a:ext cx="3060646" cy="1284502"/>
          </a:xfrm>
        </p:spPr>
        <p:txBody>
          <a:bodyPr anchor="b"/>
          <a:lstStyle>
            <a:lvl1pPr marL="0" indent="0">
              <a:buNone/>
              <a:defRPr sz="1890" b="1"/>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en-GB"/>
              <a:t>Click to edit Master text styles</a:t>
            </a:r>
          </a:p>
        </p:txBody>
      </p:sp>
      <p:sp>
        <p:nvSpPr>
          <p:cNvPr id="6" name="Content Placeholder 5"/>
          <p:cNvSpPr>
            <a:spLocks noGrp="1"/>
          </p:cNvSpPr>
          <p:nvPr>
            <p:ph sz="quarter" idx="4"/>
          </p:nvPr>
        </p:nvSpPr>
        <p:spPr>
          <a:xfrm>
            <a:off x="3644652" y="3905482"/>
            <a:ext cx="3060646"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D536386-C03D-9145-B9B6-E2C5BB69DA3A}" type="datetimeFigureOut">
              <a:rPr lang="en-US" smtClean="0"/>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661257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D536386-C03D-9145-B9B6-E2C5BB69DA3A}" type="datetimeFigureOut">
              <a:rPr lang="en-US" smtClean="0"/>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3706723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536386-C03D-9145-B9B6-E2C5BB69DA3A}" type="datetimeFigureOut">
              <a:rPr lang="en-US" smtClean="0"/>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3426560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890" y="712788"/>
            <a:ext cx="2321966" cy="2494756"/>
          </a:xfrm>
        </p:spPr>
        <p:txBody>
          <a:bodyPr anchor="b"/>
          <a:lstStyle>
            <a:lvl1pPr>
              <a:defRPr sz="2519"/>
            </a:lvl1pPr>
          </a:lstStyle>
          <a:p>
            <a:r>
              <a:rPr lang="en-GB"/>
              <a:t>Click to edit Master title style</a:t>
            </a:r>
            <a:endParaRPr lang="en-US" dirty="0"/>
          </a:p>
        </p:txBody>
      </p:sp>
      <p:sp>
        <p:nvSpPr>
          <p:cNvPr id="3" name="Content Placeholder 2"/>
          <p:cNvSpPr>
            <a:spLocks noGrp="1"/>
          </p:cNvSpPr>
          <p:nvPr>
            <p:ph idx="1"/>
          </p:nvPr>
        </p:nvSpPr>
        <p:spPr>
          <a:xfrm>
            <a:off x="3060646" y="1539425"/>
            <a:ext cx="3644652" cy="7598117"/>
          </a:xfrm>
        </p:spPr>
        <p:txBody>
          <a:bodyPr/>
          <a:lstStyle>
            <a:lvl1pPr>
              <a:defRPr sz="2519"/>
            </a:lvl1pPr>
            <a:lvl2pPr>
              <a:defRPr sz="2204"/>
            </a:lvl2pPr>
            <a:lvl3pPr>
              <a:defRPr sz="1890"/>
            </a:lvl3pPr>
            <a:lvl4pPr>
              <a:defRPr sz="1575"/>
            </a:lvl4pPr>
            <a:lvl5pPr>
              <a:defRPr sz="1575"/>
            </a:lvl5pPr>
            <a:lvl6pPr>
              <a:defRPr sz="1575"/>
            </a:lvl6pPr>
            <a:lvl7pPr>
              <a:defRPr sz="1575"/>
            </a:lvl7pPr>
            <a:lvl8pPr>
              <a:defRPr sz="1575"/>
            </a:lvl8pPr>
            <a:lvl9pPr>
              <a:defRPr sz="157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95890" y="3207544"/>
            <a:ext cx="2321966" cy="5942372"/>
          </a:xfrm>
        </p:spPr>
        <p:txBody>
          <a:bodyPr/>
          <a:lstStyle>
            <a:lvl1pPr marL="0" indent="0">
              <a:buNone/>
              <a:defRPr sz="1260"/>
            </a:lvl1pPr>
            <a:lvl2pPr marL="359954" indent="0">
              <a:buNone/>
              <a:defRPr sz="1102"/>
            </a:lvl2pPr>
            <a:lvl3pPr marL="719907" indent="0">
              <a:buNone/>
              <a:defRPr sz="945"/>
            </a:lvl3pPr>
            <a:lvl4pPr marL="1079861" indent="0">
              <a:buNone/>
              <a:defRPr sz="787"/>
            </a:lvl4pPr>
            <a:lvl5pPr marL="1439814" indent="0">
              <a:buNone/>
              <a:defRPr sz="787"/>
            </a:lvl5pPr>
            <a:lvl6pPr marL="1799768" indent="0">
              <a:buNone/>
              <a:defRPr sz="787"/>
            </a:lvl6pPr>
            <a:lvl7pPr marL="2159721" indent="0">
              <a:buNone/>
              <a:defRPr sz="787"/>
            </a:lvl7pPr>
            <a:lvl8pPr marL="2519675" indent="0">
              <a:buNone/>
              <a:defRPr sz="787"/>
            </a:lvl8pPr>
            <a:lvl9pPr marL="2879628" indent="0">
              <a:buNone/>
              <a:defRPr sz="787"/>
            </a:lvl9pPr>
          </a:lstStyle>
          <a:p>
            <a:pPr lvl="0"/>
            <a:r>
              <a:rPr lang="en-GB"/>
              <a:t>Click to edit Master text styles</a:t>
            </a:r>
          </a:p>
        </p:txBody>
      </p:sp>
      <p:sp>
        <p:nvSpPr>
          <p:cNvPr id="5" name="Date Placeholder 4"/>
          <p:cNvSpPr>
            <a:spLocks noGrp="1"/>
          </p:cNvSpPr>
          <p:nvPr>
            <p:ph type="dt" sz="half" idx="10"/>
          </p:nvPr>
        </p:nvSpPr>
        <p:spPr/>
        <p:txBody>
          <a:bodyPr/>
          <a:lstStyle/>
          <a:p>
            <a:fld id="{2D536386-C03D-9145-B9B6-E2C5BB69DA3A}"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549491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890" y="712788"/>
            <a:ext cx="2321966" cy="2494756"/>
          </a:xfrm>
        </p:spPr>
        <p:txBody>
          <a:bodyPr anchor="b"/>
          <a:lstStyle>
            <a:lvl1pPr>
              <a:defRPr sz="2519"/>
            </a:lvl1pPr>
          </a:lstStyle>
          <a:p>
            <a:r>
              <a:rPr lang="en-GB"/>
              <a:t>Click to edit Master title style</a:t>
            </a:r>
            <a:endParaRPr lang="en-US" dirty="0"/>
          </a:p>
        </p:txBody>
      </p:sp>
      <p:sp>
        <p:nvSpPr>
          <p:cNvPr id="3" name="Picture Placeholder 2"/>
          <p:cNvSpPr>
            <a:spLocks noGrp="1" noChangeAspect="1"/>
          </p:cNvSpPr>
          <p:nvPr>
            <p:ph type="pic" idx="1"/>
          </p:nvPr>
        </p:nvSpPr>
        <p:spPr>
          <a:xfrm>
            <a:off x="3060646" y="1539425"/>
            <a:ext cx="3644652" cy="7598117"/>
          </a:xfrm>
        </p:spPr>
        <p:txBody>
          <a:bodyPr anchor="t"/>
          <a:lstStyle>
            <a:lvl1pPr marL="0" indent="0">
              <a:buNone/>
              <a:defRPr sz="2519"/>
            </a:lvl1pPr>
            <a:lvl2pPr marL="359954" indent="0">
              <a:buNone/>
              <a:defRPr sz="2204"/>
            </a:lvl2pPr>
            <a:lvl3pPr marL="719907" indent="0">
              <a:buNone/>
              <a:defRPr sz="1890"/>
            </a:lvl3pPr>
            <a:lvl4pPr marL="1079861" indent="0">
              <a:buNone/>
              <a:defRPr sz="1575"/>
            </a:lvl4pPr>
            <a:lvl5pPr marL="1439814" indent="0">
              <a:buNone/>
              <a:defRPr sz="1575"/>
            </a:lvl5pPr>
            <a:lvl6pPr marL="1799768" indent="0">
              <a:buNone/>
              <a:defRPr sz="1575"/>
            </a:lvl6pPr>
            <a:lvl7pPr marL="2159721" indent="0">
              <a:buNone/>
              <a:defRPr sz="1575"/>
            </a:lvl7pPr>
            <a:lvl8pPr marL="2519675" indent="0">
              <a:buNone/>
              <a:defRPr sz="1575"/>
            </a:lvl8pPr>
            <a:lvl9pPr marL="2879628" indent="0">
              <a:buNone/>
              <a:defRPr sz="1575"/>
            </a:lvl9pPr>
          </a:lstStyle>
          <a:p>
            <a:r>
              <a:rPr lang="en-GB"/>
              <a:t>Click icon to add picture</a:t>
            </a:r>
            <a:endParaRPr lang="en-US" dirty="0"/>
          </a:p>
        </p:txBody>
      </p:sp>
      <p:sp>
        <p:nvSpPr>
          <p:cNvPr id="4" name="Text Placeholder 3"/>
          <p:cNvSpPr>
            <a:spLocks noGrp="1"/>
          </p:cNvSpPr>
          <p:nvPr>
            <p:ph type="body" sz="half" idx="2"/>
          </p:nvPr>
        </p:nvSpPr>
        <p:spPr>
          <a:xfrm>
            <a:off x="495890" y="3207544"/>
            <a:ext cx="2321966" cy="5942372"/>
          </a:xfrm>
        </p:spPr>
        <p:txBody>
          <a:bodyPr/>
          <a:lstStyle>
            <a:lvl1pPr marL="0" indent="0">
              <a:buNone/>
              <a:defRPr sz="1260"/>
            </a:lvl1pPr>
            <a:lvl2pPr marL="359954" indent="0">
              <a:buNone/>
              <a:defRPr sz="1102"/>
            </a:lvl2pPr>
            <a:lvl3pPr marL="719907" indent="0">
              <a:buNone/>
              <a:defRPr sz="945"/>
            </a:lvl3pPr>
            <a:lvl4pPr marL="1079861" indent="0">
              <a:buNone/>
              <a:defRPr sz="787"/>
            </a:lvl4pPr>
            <a:lvl5pPr marL="1439814" indent="0">
              <a:buNone/>
              <a:defRPr sz="787"/>
            </a:lvl5pPr>
            <a:lvl6pPr marL="1799768" indent="0">
              <a:buNone/>
              <a:defRPr sz="787"/>
            </a:lvl6pPr>
            <a:lvl7pPr marL="2159721" indent="0">
              <a:buNone/>
              <a:defRPr sz="787"/>
            </a:lvl7pPr>
            <a:lvl8pPr marL="2519675" indent="0">
              <a:buNone/>
              <a:defRPr sz="787"/>
            </a:lvl8pPr>
            <a:lvl9pPr marL="2879628" indent="0">
              <a:buNone/>
              <a:defRPr sz="787"/>
            </a:lvl9pPr>
          </a:lstStyle>
          <a:p>
            <a:pPr lvl="0"/>
            <a:r>
              <a:rPr lang="en-GB"/>
              <a:t>Click to edit Master text styles</a:t>
            </a:r>
          </a:p>
        </p:txBody>
      </p:sp>
      <p:sp>
        <p:nvSpPr>
          <p:cNvPr id="5" name="Date Placeholder 4"/>
          <p:cNvSpPr>
            <a:spLocks noGrp="1"/>
          </p:cNvSpPr>
          <p:nvPr>
            <p:ph type="dt" sz="half" idx="10"/>
          </p:nvPr>
        </p:nvSpPr>
        <p:spPr/>
        <p:txBody>
          <a:bodyPr/>
          <a:lstStyle/>
          <a:p>
            <a:fld id="{2D536386-C03D-9145-B9B6-E2C5BB69DA3A}"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198662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4953" y="569242"/>
            <a:ext cx="6209407"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94953" y="2846200"/>
            <a:ext cx="6209407"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94953" y="9909729"/>
            <a:ext cx="1619845" cy="569240"/>
          </a:xfrm>
          <a:prstGeom prst="rect">
            <a:avLst/>
          </a:prstGeom>
        </p:spPr>
        <p:txBody>
          <a:bodyPr vert="horz" lIns="91440" tIns="45720" rIns="91440" bIns="45720" rtlCol="0" anchor="ctr"/>
          <a:lstStyle>
            <a:lvl1pPr algn="l">
              <a:defRPr sz="945">
                <a:solidFill>
                  <a:schemeClr val="tx1">
                    <a:tint val="82000"/>
                  </a:schemeClr>
                </a:solidFill>
              </a:defRPr>
            </a:lvl1pPr>
          </a:lstStyle>
          <a:p>
            <a:fld id="{2D536386-C03D-9145-B9B6-E2C5BB69DA3A}" type="datetimeFigureOut">
              <a:rPr lang="en-US" smtClean="0"/>
              <a:t>7/28/2026</a:t>
            </a:fld>
            <a:endParaRPr lang="en-US"/>
          </a:p>
        </p:txBody>
      </p:sp>
      <p:sp>
        <p:nvSpPr>
          <p:cNvPr id="5" name="Footer Placeholder 4"/>
          <p:cNvSpPr>
            <a:spLocks noGrp="1"/>
          </p:cNvSpPr>
          <p:nvPr>
            <p:ph type="ftr" sz="quarter" idx="3"/>
          </p:nvPr>
        </p:nvSpPr>
        <p:spPr>
          <a:xfrm>
            <a:off x="2384773" y="9909729"/>
            <a:ext cx="2429768" cy="569240"/>
          </a:xfrm>
          <a:prstGeom prst="rect">
            <a:avLst/>
          </a:prstGeom>
        </p:spPr>
        <p:txBody>
          <a:bodyPr vert="horz" lIns="91440" tIns="45720" rIns="91440" bIns="45720" rtlCol="0" anchor="ctr"/>
          <a:lstStyle>
            <a:lvl1pPr algn="ctr">
              <a:defRPr sz="94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5084515" y="9909729"/>
            <a:ext cx="1619845" cy="569240"/>
          </a:xfrm>
          <a:prstGeom prst="rect">
            <a:avLst/>
          </a:prstGeom>
        </p:spPr>
        <p:txBody>
          <a:bodyPr vert="horz" lIns="91440" tIns="45720" rIns="91440" bIns="45720" rtlCol="0" anchor="ctr"/>
          <a:lstStyle>
            <a:lvl1pPr algn="r">
              <a:defRPr sz="945">
                <a:solidFill>
                  <a:schemeClr val="tx1">
                    <a:tint val="82000"/>
                  </a:schemeClr>
                </a:solidFill>
              </a:defRPr>
            </a:lvl1pPr>
          </a:lstStyle>
          <a:p>
            <a:fld id="{8ECC003D-31E0-D843-B372-3288020A7571}" type="slidenum">
              <a:rPr lang="en-US" smtClean="0"/>
              <a:t>‹#›</a:t>
            </a:fld>
            <a:endParaRPr lang="en-US"/>
          </a:p>
        </p:txBody>
      </p:sp>
    </p:spTree>
    <p:extLst>
      <p:ext uri="{BB962C8B-B14F-4D97-AF65-F5344CB8AC3E}">
        <p14:creationId xmlns:p14="http://schemas.microsoft.com/office/powerpoint/2010/main" val="3737390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19907" rtl="0" eaLnBrk="1" latinLnBrk="0" hangingPunct="1">
        <a:lnSpc>
          <a:spcPct val="90000"/>
        </a:lnSpc>
        <a:spcBef>
          <a:spcPct val="0"/>
        </a:spcBef>
        <a:buNone/>
        <a:defRPr sz="3464" kern="1200">
          <a:solidFill>
            <a:schemeClr val="tx1"/>
          </a:solidFill>
          <a:latin typeface="+mj-lt"/>
          <a:ea typeface="+mj-ea"/>
          <a:cs typeface="+mj-cs"/>
        </a:defRPr>
      </a:lvl1pPr>
    </p:titleStyle>
    <p:bodyStyle>
      <a:lvl1pPr marL="179977" indent="-179977" algn="l" defTabSz="719907" rtl="0" eaLnBrk="1" latinLnBrk="0" hangingPunct="1">
        <a:lnSpc>
          <a:spcPct val="90000"/>
        </a:lnSpc>
        <a:spcBef>
          <a:spcPts val="787"/>
        </a:spcBef>
        <a:buFont typeface="Arial" panose="020B0604020202020204" pitchFamily="34" charset="0"/>
        <a:buChar char="•"/>
        <a:defRPr sz="2204" kern="1200">
          <a:solidFill>
            <a:schemeClr val="tx1"/>
          </a:solidFill>
          <a:latin typeface="+mn-lt"/>
          <a:ea typeface="+mn-ea"/>
          <a:cs typeface="+mn-cs"/>
        </a:defRPr>
      </a:lvl1pPr>
      <a:lvl2pPr marL="539930" indent="-179977" algn="l" defTabSz="719907" rtl="0" eaLnBrk="1" latinLnBrk="0" hangingPunct="1">
        <a:lnSpc>
          <a:spcPct val="90000"/>
        </a:lnSpc>
        <a:spcBef>
          <a:spcPts val="394"/>
        </a:spcBef>
        <a:buFont typeface="Arial" panose="020B0604020202020204" pitchFamily="34" charset="0"/>
        <a:buChar char="•"/>
        <a:defRPr sz="1890" kern="1200">
          <a:solidFill>
            <a:schemeClr val="tx1"/>
          </a:solidFill>
          <a:latin typeface="+mn-lt"/>
          <a:ea typeface="+mn-ea"/>
          <a:cs typeface="+mn-cs"/>
        </a:defRPr>
      </a:lvl2pPr>
      <a:lvl3pPr marL="899884" indent="-179977" algn="l" defTabSz="719907" rtl="0" eaLnBrk="1" latinLnBrk="0" hangingPunct="1">
        <a:lnSpc>
          <a:spcPct val="90000"/>
        </a:lnSpc>
        <a:spcBef>
          <a:spcPts val="394"/>
        </a:spcBef>
        <a:buFont typeface="Arial" panose="020B0604020202020204" pitchFamily="34" charset="0"/>
        <a:buChar char="•"/>
        <a:defRPr sz="1575" kern="1200">
          <a:solidFill>
            <a:schemeClr val="tx1"/>
          </a:solidFill>
          <a:latin typeface="+mn-lt"/>
          <a:ea typeface="+mn-ea"/>
          <a:cs typeface="+mn-cs"/>
        </a:defRPr>
      </a:lvl3pPr>
      <a:lvl4pPr marL="1259837"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4pPr>
      <a:lvl5pPr marL="1619791"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5pPr>
      <a:lvl6pPr marL="1979745"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6pPr>
      <a:lvl7pPr marL="2339698"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7pPr>
      <a:lvl8pPr marL="2699652"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8pPr>
      <a:lvl9pPr marL="3059605"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9pPr>
    </p:bodyStyle>
    <p:otherStyle>
      <a:defPPr>
        <a:defRPr lang="en-US"/>
      </a:defPPr>
      <a:lvl1pPr marL="0" algn="l" defTabSz="719907" rtl="0" eaLnBrk="1" latinLnBrk="0" hangingPunct="1">
        <a:defRPr sz="1417" kern="1200">
          <a:solidFill>
            <a:schemeClr val="tx1"/>
          </a:solidFill>
          <a:latin typeface="+mn-lt"/>
          <a:ea typeface="+mn-ea"/>
          <a:cs typeface="+mn-cs"/>
        </a:defRPr>
      </a:lvl1pPr>
      <a:lvl2pPr marL="359954" algn="l" defTabSz="719907" rtl="0" eaLnBrk="1" latinLnBrk="0" hangingPunct="1">
        <a:defRPr sz="1417" kern="1200">
          <a:solidFill>
            <a:schemeClr val="tx1"/>
          </a:solidFill>
          <a:latin typeface="+mn-lt"/>
          <a:ea typeface="+mn-ea"/>
          <a:cs typeface="+mn-cs"/>
        </a:defRPr>
      </a:lvl2pPr>
      <a:lvl3pPr marL="719907" algn="l" defTabSz="719907" rtl="0" eaLnBrk="1" latinLnBrk="0" hangingPunct="1">
        <a:defRPr sz="1417" kern="1200">
          <a:solidFill>
            <a:schemeClr val="tx1"/>
          </a:solidFill>
          <a:latin typeface="+mn-lt"/>
          <a:ea typeface="+mn-ea"/>
          <a:cs typeface="+mn-cs"/>
        </a:defRPr>
      </a:lvl3pPr>
      <a:lvl4pPr marL="1079861" algn="l" defTabSz="719907" rtl="0" eaLnBrk="1" latinLnBrk="0" hangingPunct="1">
        <a:defRPr sz="1417" kern="1200">
          <a:solidFill>
            <a:schemeClr val="tx1"/>
          </a:solidFill>
          <a:latin typeface="+mn-lt"/>
          <a:ea typeface="+mn-ea"/>
          <a:cs typeface="+mn-cs"/>
        </a:defRPr>
      </a:lvl4pPr>
      <a:lvl5pPr marL="1439814" algn="l" defTabSz="719907" rtl="0" eaLnBrk="1" latinLnBrk="0" hangingPunct="1">
        <a:defRPr sz="1417" kern="1200">
          <a:solidFill>
            <a:schemeClr val="tx1"/>
          </a:solidFill>
          <a:latin typeface="+mn-lt"/>
          <a:ea typeface="+mn-ea"/>
          <a:cs typeface="+mn-cs"/>
        </a:defRPr>
      </a:lvl5pPr>
      <a:lvl6pPr marL="1799768" algn="l" defTabSz="719907" rtl="0" eaLnBrk="1" latinLnBrk="0" hangingPunct="1">
        <a:defRPr sz="1417" kern="1200">
          <a:solidFill>
            <a:schemeClr val="tx1"/>
          </a:solidFill>
          <a:latin typeface="+mn-lt"/>
          <a:ea typeface="+mn-ea"/>
          <a:cs typeface="+mn-cs"/>
        </a:defRPr>
      </a:lvl6pPr>
      <a:lvl7pPr marL="2159721" algn="l" defTabSz="719907" rtl="0" eaLnBrk="1" latinLnBrk="0" hangingPunct="1">
        <a:defRPr sz="1417" kern="1200">
          <a:solidFill>
            <a:schemeClr val="tx1"/>
          </a:solidFill>
          <a:latin typeface="+mn-lt"/>
          <a:ea typeface="+mn-ea"/>
          <a:cs typeface="+mn-cs"/>
        </a:defRPr>
      </a:lvl7pPr>
      <a:lvl8pPr marL="2519675" algn="l" defTabSz="719907" rtl="0" eaLnBrk="1" latinLnBrk="0" hangingPunct="1">
        <a:defRPr sz="1417" kern="1200">
          <a:solidFill>
            <a:schemeClr val="tx1"/>
          </a:solidFill>
          <a:latin typeface="+mn-lt"/>
          <a:ea typeface="+mn-ea"/>
          <a:cs typeface="+mn-cs"/>
        </a:defRPr>
      </a:lvl8pPr>
      <a:lvl9pPr marL="2879628" algn="l" defTabSz="719907" rtl="0" eaLnBrk="1" latinLnBrk="0" hangingPunct="1">
        <a:defRPr sz="14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60293F-9C40-1247-4655-BCDC7194D8C2}"/>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text on a black background&#10;&#10;AI-generated content may be incorrect.">
            <a:extLst>
              <a:ext uri="{FF2B5EF4-FFF2-40B4-BE49-F238E27FC236}">
                <a16:creationId xmlns:a16="http://schemas.microsoft.com/office/drawing/2014/main" id="{6F6749B8-922F-56F7-F01F-B72A15458B58}"/>
              </a:ext>
            </a:extLst>
          </p:cNvPr>
          <p:cNvPicPr>
            <a:picLocks noChangeAspect="1"/>
          </p:cNvPicPr>
          <p:nvPr/>
        </p:nvPicPr>
        <p:blipFill>
          <a:blip r:embed="rId3"/>
          <a:stretch>
            <a:fillRect/>
          </a:stretch>
        </p:blipFill>
        <p:spPr>
          <a:xfrm>
            <a:off x="6035040" y="192361"/>
            <a:ext cx="972488" cy="972488"/>
          </a:xfrm>
          <a:prstGeom prst="rect">
            <a:avLst/>
          </a:prstGeom>
        </p:spPr>
      </p:pic>
      <p:sp>
        <p:nvSpPr>
          <p:cNvPr id="6" name="TextBox 5">
            <a:extLst>
              <a:ext uri="{FF2B5EF4-FFF2-40B4-BE49-F238E27FC236}">
                <a16:creationId xmlns:a16="http://schemas.microsoft.com/office/drawing/2014/main" id="{5914D5B3-A26B-D1BE-78F0-4C258C847AE8}"/>
              </a:ext>
            </a:extLst>
          </p:cNvPr>
          <p:cNvSpPr txBox="1"/>
          <p:nvPr/>
        </p:nvSpPr>
        <p:spPr>
          <a:xfrm>
            <a:off x="407865" y="472155"/>
            <a:ext cx="5435390" cy="1227195"/>
          </a:xfrm>
          <a:prstGeom prst="rect">
            <a:avLst/>
          </a:prstGeom>
          <a:noFill/>
        </p:spPr>
        <p:txBody>
          <a:bodyPr wrap="square">
            <a:spAutoFit/>
          </a:bodyPr>
          <a:lstStyle/>
          <a:p>
            <a:pPr>
              <a:lnSpc>
                <a:spcPct val="107000"/>
              </a:lnSpc>
              <a:spcAft>
                <a:spcPts val="800"/>
              </a:spcAft>
            </a:pPr>
            <a:r>
              <a:rPr lang="en-GB" sz="44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JOB DESCRIPTION</a:t>
            </a:r>
          </a:p>
          <a:p>
            <a:pPr>
              <a:spcAft>
                <a:spcPts val="80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9775AF59-DC27-2550-D15B-D8DC9C3B5431}"/>
              </a:ext>
            </a:extLst>
          </p:cNvPr>
          <p:cNvGraphicFramePr>
            <a:graphicFrameLocks noGrp="1"/>
          </p:cNvGraphicFramePr>
          <p:nvPr>
            <p:extLst>
              <p:ext uri="{D42A27DB-BD31-4B8C-83A1-F6EECF244321}">
                <p14:modId xmlns:p14="http://schemas.microsoft.com/office/powerpoint/2010/main" val="2169648421"/>
              </p:ext>
            </p:extLst>
          </p:nvPr>
        </p:nvGraphicFramePr>
        <p:xfrm>
          <a:off x="407866" y="1778446"/>
          <a:ext cx="6383580" cy="2593531"/>
        </p:xfrm>
        <a:graphic>
          <a:graphicData uri="http://schemas.openxmlformats.org/drawingml/2006/table">
            <a:tbl>
              <a:tblPr firstRow="1" bandRow="1">
                <a:tableStyleId>{5C22544A-7EE6-4342-B048-85BDC9FD1C3A}</a:tableStyleId>
              </a:tblPr>
              <a:tblGrid>
                <a:gridCol w="1932998">
                  <a:extLst>
                    <a:ext uri="{9D8B030D-6E8A-4147-A177-3AD203B41FA5}">
                      <a16:colId xmlns:a16="http://schemas.microsoft.com/office/drawing/2014/main" val="684503369"/>
                    </a:ext>
                  </a:extLst>
                </a:gridCol>
                <a:gridCol w="4450582">
                  <a:extLst>
                    <a:ext uri="{9D8B030D-6E8A-4147-A177-3AD203B41FA5}">
                      <a16:colId xmlns:a16="http://schemas.microsoft.com/office/drawing/2014/main" val="3786468033"/>
                    </a:ext>
                  </a:extLst>
                </a:gridCol>
              </a:tblGrid>
              <a:tr h="370840">
                <a:tc>
                  <a:txBody>
                    <a:bodyPr/>
                    <a:lstStyle/>
                    <a:p>
                      <a:r>
                        <a:rPr lang="en-US" b="1" dirty="0">
                          <a:solidFill>
                            <a:schemeClr val="tx1"/>
                          </a:solidFill>
                          <a:latin typeface="Arial" panose="020B0604020202020204" pitchFamily="34" charset="0"/>
                          <a:cs typeface="Arial" panose="020B0604020202020204" pitchFamily="34" charset="0"/>
                        </a:rPr>
                        <a:t>JOB TITLE</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Employment Specialist</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1180759"/>
                  </a:ext>
                </a:extLst>
              </a:tr>
              <a:tr h="370840">
                <a:tc>
                  <a:txBody>
                    <a:bodyPr/>
                    <a:lstStyle/>
                    <a:p>
                      <a:r>
                        <a:rPr lang="en-US" b="1" dirty="0">
                          <a:solidFill>
                            <a:schemeClr val="tx1"/>
                          </a:solidFill>
                          <a:latin typeface="Arial" panose="020B0604020202020204" pitchFamily="34" charset="0"/>
                          <a:cs typeface="Arial" panose="020B0604020202020204" pitchFamily="34" charset="0"/>
                        </a:rPr>
                        <a:t>SERVICE</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Connect to Work Liverpool</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8950989"/>
                  </a:ext>
                </a:extLst>
              </a:tr>
              <a:tr h="370840">
                <a:tc>
                  <a:txBody>
                    <a:bodyPr/>
                    <a:lstStyle/>
                    <a:p>
                      <a:r>
                        <a:rPr lang="en-US" b="1" dirty="0">
                          <a:solidFill>
                            <a:schemeClr val="tx1"/>
                          </a:solidFill>
                          <a:latin typeface="Arial" panose="020B0604020202020204" pitchFamily="34" charset="0"/>
                          <a:cs typeface="Arial" panose="020B0604020202020204" pitchFamily="34" charset="0"/>
                        </a:rPr>
                        <a:t>HUB</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Employability</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9853593"/>
                  </a:ext>
                </a:extLst>
              </a:tr>
              <a:tr h="370840">
                <a:tc>
                  <a:txBody>
                    <a:bodyPr/>
                    <a:lstStyle/>
                    <a:p>
                      <a:r>
                        <a:rPr lang="en-US" b="1" dirty="0">
                          <a:solidFill>
                            <a:schemeClr val="tx1"/>
                          </a:solidFill>
                          <a:latin typeface="Arial" panose="020B0604020202020204" pitchFamily="34" charset="0"/>
                          <a:cs typeface="Arial" panose="020B0604020202020204" pitchFamily="34" charset="0"/>
                        </a:rPr>
                        <a:t>LOCATION</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Liverpool</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1266663"/>
                  </a:ext>
                </a:extLst>
              </a:tr>
              <a:tr h="370840">
                <a:tc>
                  <a:txBody>
                    <a:bodyPr/>
                    <a:lstStyle/>
                    <a:p>
                      <a:r>
                        <a:rPr lang="en-US" b="1" dirty="0">
                          <a:solidFill>
                            <a:schemeClr val="tx1"/>
                          </a:solidFill>
                          <a:latin typeface="Arial" panose="020B0604020202020204" pitchFamily="34" charset="0"/>
                          <a:cs typeface="Arial" panose="020B0604020202020204" pitchFamily="34" charset="0"/>
                        </a:rPr>
                        <a:t>SALARY BAND</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Practitioner</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530901"/>
                  </a:ext>
                </a:extLst>
              </a:tr>
              <a:tr h="370840">
                <a:tc>
                  <a:txBody>
                    <a:bodyPr/>
                    <a:lstStyle/>
                    <a:p>
                      <a:pPr marL="0" marR="0" indent="0" algn="l" defTabSz="719907"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CRIMINAL RECORDS CHECK (DBS LEVEL): </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Enhanced DBS Adult Workforce</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0850392"/>
                  </a:ext>
                </a:extLst>
              </a:tr>
            </a:tbl>
          </a:graphicData>
        </a:graphic>
      </p:graphicFrame>
      <p:sp>
        <p:nvSpPr>
          <p:cNvPr id="10" name="TextBox 9">
            <a:extLst>
              <a:ext uri="{FF2B5EF4-FFF2-40B4-BE49-F238E27FC236}">
                <a16:creationId xmlns:a16="http://schemas.microsoft.com/office/drawing/2014/main" id="{4A029E65-BA83-5465-009E-1A1595A9395C}"/>
              </a:ext>
            </a:extLst>
          </p:cNvPr>
          <p:cNvSpPr txBox="1"/>
          <p:nvPr/>
        </p:nvSpPr>
        <p:spPr>
          <a:xfrm>
            <a:off x="407866" y="4929894"/>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WHAT WE ARE LOOKING FOR</a:t>
            </a:r>
          </a:p>
          <a:p>
            <a:pPr>
              <a:spcAft>
                <a:spcPts val="80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40F0B5F-D674-7694-23B4-02EA45121050}"/>
              </a:ext>
            </a:extLst>
          </p:cNvPr>
          <p:cNvSpPr txBox="1"/>
          <p:nvPr/>
        </p:nvSpPr>
        <p:spPr>
          <a:xfrm>
            <a:off x="-3500466" y="1783564"/>
            <a:ext cx="2971077" cy="2062103"/>
          </a:xfrm>
          <a:prstGeom prst="rect">
            <a:avLst/>
          </a:prstGeom>
          <a:noFill/>
        </p:spPr>
        <p:txBody>
          <a:bodyPr wrap="square">
            <a:spAutoFit/>
          </a:bodyPr>
          <a:lstStyle/>
          <a:p>
            <a:r>
              <a:rPr lang="en-US" sz="3200" dirty="0"/>
              <a:t>Please keep text to the space allowed on page</a:t>
            </a:r>
          </a:p>
        </p:txBody>
      </p:sp>
      <p:pic>
        <p:nvPicPr>
          <p:cNvPr id="3" name="Picture 2" descr="A group of people standing together&#10;&#10;AI-generated content may be incorrect.">
            <a:extLst>
              <a:ext uri="{FF2B5EF4-FFF2-40B4-BE49-F238E27FC236}">
                <a16:creationId xmlns:a16="http://schemas.microsoft.com/office/drawing/2014/main" id="{86A14396-9C71-6462-0C5E-49DBB38B9F59}"/>
              </a:ext>
            </a:extLst>
          </p:cNvPr>
          <p:cNvPicPr>
            <a:picLocks noChangeAspect="1"/>
          </p:cNvPicPr>
          <p:nvPr/>
        </p:nvPicPr>
        <p:blipFill>
          <a:blip r:embed="rId4">
            <a:alphaModFix amt="20000"/>
          </a:blip>
          <a:stretch>
            <a:fillRect/>
          </a:stretch>
        </p:blipFill>
        <p:spPr>
          <a:xfrm>
            <a:off x="3352801" y="8582561"/>
            <a:ext cx="3654728" cy="2109252"/>
          </a:xfrm>
          <a:prstGeom prst="rect">
            <a:avLst/>
          </a:prstGeom>
        </p:spPr>
      </p:pic>
      <p:sp>
        <p:nvSpPr>
          <p:cNvPr id="11" name="TextBox 10">
            <a:extLst>
              <a:ext uri="{FF2B5EF4-FFF2-40B4-BE49-F238E27FC236}">
                <a16:creationId xmlns:a16="http://schemas.microsoft.com/office/drawing/2014/main" id="{0F4333C0-325D-9411-65C3-2A652AB7A1B4}"/>
              </a:ext>
            </a:extLst>
          </p:cNvPr>
          <p:cNvSpPr txBox="1"/>
          <p:nvPr/>
        </p:nvSpPr>
        <p:spPr>
          <a:xfrm>
            <a:off x="461690" y="5408206"/>
            <a:ext cx="6084956" cy="2492029"/>
          </a:xfrm>
          <a:prstGeom prst="rect">
            <a:avLst/>
          </a:prstGeom>
          <a:noFill/>
        </p:spPr>
        <p:txBody>
          <a:bodyPr wrap="square">
            <a:spAutoFit/>
          </a:bodyPr>
          <a:lstStyle/>
          <a:p>
            <a:pPr>
              <a:lnSpc>
                <a:spcPct val="107000"/>
              </a:lnSpc>
              <a:spcAft>
                <a:spcPts val="800"/>
              </a:spcAft>
            </a:pPr>
            <a:r>
              <a:rPr lang="en-GB" sz="1100" b="1"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Written role overview here. Include information on :</a:t>
            </a:r>
          </a:p>
          <a:p>
            <a:pPr fontAlgn="t">
              <a:lnSpc>
                <a:spcPts val="1500"/>
              </a:lnSpc>
              <a:buNone/>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 </a:t>
            </a:r>
            <a:r>
              <a:rPr lang="en-GB" sz="1050" dirty="0">
                <a:latin typeface="Arial" panose="020B0604020202020204" pitchFamily="34" charset="0"/>
                <a:cs typeface="Arial" panose="020B0604020202020204" pitchFamily="34" charset="0"/>
              </a:rPr>
              <a:t>As an Employment Specialist, you will play a vital role in supporting individuals facing barriers to employment, education and training to achieve their career aspirations and build brighter futures. Through a person-centred, strengths-based approach, you will engage participants, identify their goals and talents, and provide tailored coaching, employability support and employer engagement to help them secure and sustain meaningful opportunities.</a:t>
            </a:r>
          </a:p>
          <a:p>
            <a:pPr fontAlgn="t">
              <a:lnSpc>
                <a:spcPts val="1500"/>
              </a:lnSpc>
              <a:buNone/>
            </a:pPr>
            <a:endParaRPr lang="en-GB" sz="1050" dirty="0">
              <a:latin typeface="Arial" panose="020B0604020202020204" pitchFamily="34" charset="0"/>
              <a:cs typeface="Arial" panose="020B0604020202020204" pitchFamily="34" charset="0"/>
            </a:endParaRPr>
          </a:p>
          <a:p>
            <a:pPr fontAlgn="t">
              <a:lnSpc>
                <a:spcPts val="1500"/>
              </a:lnSpc>
              <a:buNone/>
            </a:pPr>
            <a:r>
              <a:rPr lang="en-GB" sz="1050" dirty="0">
                <a:latin typeface="Arial" panose="020B0604020202020204" pitchFamily="34" charset="0"/>
                <a:cs typeface="Arial" panose="020B0604020202020204" pitchFamily="34" charset="0"/>
              </a:rPr>
              <a:t>Working as part of Catch22's Employability team, you will contribute to delivering high-quality services that create lasting social impact. By building strong relationships with participants, employers and partner organisations, you will help break down barriers, promote inclusion and empower individuals to develop the confidence, skills and resilience needed to thrive in work and life.</a:t>
            </a:r>
          </a:p>
        </p:txBody>
      </p:sp>
    </p:spTree>
    <p:extLst>
      <p:ext uri="{BB962C8B-B14F-4D97-AF65-F5344CB8AC3E}">
        <p14:creationId xmlns:p14="http://schemas.microsoft.com/office/powerpoint/2010/main" val="2840316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1C193-C595-2C42-7C4B-7088AF1EB9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E71F39-8CCB-A4B3-8CF8-7414B95C4CD5}"/>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text on a black background&#10;&#10;AI-generated content may be incorrect.">
            <a:extLst>
              <a:ext uri="{FF2B5EF4-FFF2-40B4-BE49-F238E27FC236}">
                <a16:creationId xmlns:a16="http://schemas.microsoft.com/office/drawing/2014/main" id="{C024A981-04C4-51C4-55D7-133A93107FF2}"/>
              </a:ext>
            </a:extLst>
          </p:cNvPr>
          <p:cNvPicPr>
            <a:picLocks noChangeAspect="1"/>
          </p:cNvPicPr>
          <p:nvPr/>
        </p:nvPicPr>
        <p:blipFill>
          <a:blip r:embed="rId3"/>
          <a:stretch>
            <a:fillRect/>
          </a:stretch>
        </p:blipFill>
        <p:spPr>
          <a:xfrm>
            <a:off x="6035040" y="192361"/>
            <a:ext cx="972488" cy="972488"/>
          </a:xfrm>
          <a:prstGeom prst="rect">
            <a:avLst/>
          </a:prstGeom>
        </p:spPr>
      </p:pic>
      <p:sp>
        <p:nvSpPr>
          <p:cNvPr id="6" name="TextBox 5">
            <a:extLst>
              <a:ext uri="{FF2B5EF4-FFF2-40B4-BE49-F238E27FC236}">
                <a16:creationId xmlns:a16="http://schemas.microsoft.com/office/drawing/2014/main" id="{FE776221-158F-075D-F4E4-8743C69F8076}"/>
              </a:ext>
            </a:extLst>
          </p:cNvPr>
          <p:cNvSpPr txBox="1"/>
          <p:nvPr/>
        </p:nvSpPr>
        <p:spPr>
          <a:xfrm>
            <a:off x="407866" y="551251"/>
            <a:ext cx="6383580" cy="1593257"/>
          </a:xfrm>
          <a:prstGeom prst="rect">
            <a:avLst/>
          </a:prstGeom>
          <a:noFill/>
        </p:spPr>
        <p:txBody>
          <a:bodyPr wrap="square">
            <a:spAutoFit/>
          </a:bodyPr>
          <a:lstStyle/>
          <a:p>
            <a:pPr>
              <a:lnSpc>
                <a:spcPct val="107000"/>
              </a:lnSpc>
              <a:spcAft>
                <a:spcPts val="800"/>
              </a:spcAft>
            </a:pPr>
            <a:r>
              <a:rPr lang="en-GB" sz="44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JOB DESCRIPTION</a:t>
            </a:r>
          </a:p>
          <a:p>
            <a:pPr>
              <a:lnSpc>
                <a:spcPct val="107000"/>
              </a:lnSpc>
              <a:spcAft>
                <a:spcPts val="800"/>
              </a:spcAft>
            </a:pPr>
            <a:r>
              <a:rPr lang="en-GB" sz="1600" b="1" dirty="0">
                <a:solidFill>
                  <a:srgbClr val="205D6C"/>
                </a:solidFill>
                <a:latin typeface="Arial" panose="020B0604020202020204" pitchFamily="34" charset="0"/>
                <a:ea typeface="Calibri" panose="020F0502020204030204" pitchFamily="34" charset="0"/>
                <a:cs typeface="Arial" panose="020B0604020202020204" pitchFamily="34" charset="0"/>
              </a:rPr>
              <a:t>(Continued)</a:t>
            </a:r>
            <a:endParaRPr lang="en-GB" sz="1600" dirty="0">
              <a:solidFill>
                <a:srgbClr val="205D6C"/>
              </a:solidFill>
              <a:effectLst/>
              <a:latin typeface="Arial" panose="020B0604020202020204" pitchFamily="34" charset="0"/>
              <a:ea typeface="Calibri" panose="020F0502020204030204" pitchFamily="34" charset="0"/>
              <a:cs typeface="Arial" panose="020B0604020202020204" pitchFamily="34" charset="0"/>
            </a:endParaRPr>
          </a:p>
          <a:p>
            <a:pPr>
              <a:spcAft>
                <a:spcPts val="800"/>
              </a:spcAft>
            </a:pPr>
            <a:r>
              <a:rPr lang="en-GB" sz="2000" dirty="0">
                <a:effectLst/>
                <a:latin typeface="Akkurat-Bold" panose="02000503030000020004" pitchFamily="2" charset="77"/>
                <a:ea typeface="Calibri" panose="020F0502020204030204" pitchFamily="34" charset="0"/>
                <a:cs typeface="Times New Roman" panose="02020603050405020304" pitchFamily="18" charset="0"/>
              </a:rPr>
              <a:t> </a:t>
            </a:r>
            <a:endParaRPr lang="en-US" dirty="0">
              <a:latin typeface="Akkurat-Bold" panose="02000503030000020004" pitchFamily="2" charset="77"/>
            </a:endParaRPr>
          </a:p>
        </p:txBody>
      </p:sp>
      <p:sp>
        <p:nvSpPr>
          <p:cNvPr id="10" name="TextBox 9">
            <a:extLst>
              <a:ext uri="{FF2B5EF4-FFF2-40B4-BE49-F238E27FC236}">
                <a16:creationId xmlns:a16="http://schemas.microsoft.com/office/drawing/2014/main" id="{B13B0373-1CCA-78C7-EB00-FE644B8F1E7A}"/>
              </a:ext>
            </a:extLst>
          </p:cNvPr>
          <p:cNvSpPr txBox="1"/>
          <p:nvPr/>
        </p:nvSpPr>
        <p:spPr>
          <a:xfrm>
            <a:off x="407866" y="1992674"/>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WHAT YOU WILL DO</a:t>
            </a: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0CAAE7C6-9F4F-008C-EA7A-626A2C8B4BDF}"/>
              </a:ext>
            </a:extLst>
          </p:cNvPr>
          <p:cNvSpPr txBox="1"/>
          <p:nvPr/>
        </p:nvSpPr>
        <p:spPr>
          <a:xfrm>
            <a:off x="436327" y="2390136"/>
            <a:ext cx="6096819" cy="7286610"/>
          </a:xfrm>
          <a:prstGeom prst="rect">
            <a:avLst/>
          </a:prstGeom>
          <a:noFill/>
        </p:spPr>
        <p:txBody>
          <a:bodyPr wrap="square" anchor="t">
            <a:spAutoFit/>
          </a:bodyPr>
          <a:lstStyle/>
          <a:p>
            <a:pPr>
              <a:lnSpc>
                <a:spcPct val="107000"/>
              </a:lnSpc>
              <a:spcAft>
                <a:spcPts val="800"/>
              </a:spcAft>
            </a:pPr>
            <a:r>
              <a:rPr lang="en-GB" sz="1400" dirty="0">
                <a:solidFill>
                  <a:srgbClr val="205D6C"/>
                </a:solidFill>
                <a:latin typeface="Arial" panose="020B0604020202020204" pitchFamily="34" charset="0"/>
                <a:ea typeface="Calibri" panose="020F0502020204030204" pitchFamily="34" charset="0"/>
                <a:cs typeface="Arial" panose="020B0604020202020204" pitchFamily="34" charset="0"/>
              </a:rPr>
              <a:t>Key duties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Deliver </a:t>
            </a:r>
            <a:r>
              <a:rPr lang="en-US" sz="1100" dirty="0" err="1">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personalised</a:t>
            </a: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 strengths-based employment support to individuals facing barriers to employment, education and training.</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Build trusted relationships with participants to identify aspirations, develop vocational goals and support progression into sustainable outcomes.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Apply supported employment principles, including vocational profiling, job matching, rapid job search and in-work support, to achieve positive participant outcomes.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Work collaboratively with employers, referral partners and community organisations to create opportunities and remove barriers to progression.</a:t>
            </a:r>
          </a:p>
          <a:p>
            <a:pPr lvl="0">
              <a:lnSpc>
                <a:spcPct val="107000"/>
              </a:lnSpc>
              <a:tabLst>
                <a:tab pos="937260" algn="l"/>
              </a:tabLst>
            </a:pPr>
            <a:endPar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lvl="0">
              <a:lnSpc>
                <a:spcPct val="107000"/>
              </a:lnSpc>
              <a:tabLst>
                <a:tab pos="937260" algn="l"/>
              </a:tabLst>
            </a:pPr>
            <a:r>
              <a:rPr lang="en-GB" sz="1400" dirty="0">
                <a:solidFill>
                  <a:srgbClr val="205D6C"/>
                </a:solidFill>
                <a:latin typeface="Arial" panose="020B0604020202020204" pitchFamily="34" charset="0"/>
                <a:ea typeface="Calibri" panose="020F0502020204030204" pitchFamily="34" charset="0"/>
                <a:cs typeface="Arial" panose="020B0604020202020204" pitchFamily="34" charset="0"/>
              </a:rPr>
              <a:t>Operational responsibilities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Manage a caseload of participants, maintaining accurate records, action plans, reviews and outcome evidence using organisational case management systems.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Deliver high-quality Information, Advice and Guidance (IAG), employability coaching, vocational profiling and job search support in line with contract requirements.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Engage employers to identify vacancies, work experience, apprenticeships and sustainable employment opportunities that align with participant aspirations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Monitor participant progress, performance targets and outcome measures, ensuring timely reporting and compliance with contractual and organisational standards.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Adhere to safeguarding, data protection, health and safety, equality and quality assurance requirements</a:t>
            </a:r>
          </a:p>
          <a:p>
            <a:pPr lvl="0">
              <a:lnSpc>
                <a:spcPct val="107000"/>
              </a:lnSpc>
              <a:tabLst>
                <a:tab pos="937260" algn="l"/>
              </a:tabLst>
            </a:pPr>
            <a:endParaRPr lang="en-GB"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dirty="0">
                <a:solidFill>
                  <a:srgbClr val="205D6C"/>
                </a:solidFill>
                <a:latin typeface="Arial" panose="020B0604020202020204" pitchFamily="34" charset="0"/>
                <a:ea typeface="Calibri" panose="020F0502020204030204" pitchFamily="34" charset="0"/>
                <a:cs typeface="Arial" panose="020B0604020202020204" pitchFamily="34" charset="0"/>
              </a:rPr>
              <a:t>People responsibilities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Develop positive and effective relationships with participants, creating a supportive environment that promotes confidence, resilience and independence.</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Collaborate with colleagues, employers, local authorities, education providers, health services and community organisations to coordinate holistic support for participants.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Connect with employers and external stakeholders to promote inclusive recruitment practices and create opportunities for individuals facing disadvantage.</a:t>
            </a:r>
          </a:p>
          <a:p>
            <a:pPr marL="342900" lvl="0" indent="-342900">
              <a:lnSpc>
                <a:spcPct val="107000"/>
              </a:lnSpc>
              <a:buFont typeface="Calibri" panose="020F0502020204030204" pitchFamily="34" charset="0"/>
              <a:buChar char="-"/>
              <a:tabLst>
                <a:tab pos="937260" algn="l"/>
              </a:tabLst>
            </a:pPr>
            <a:endParaRPr lang="en-GB"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dirty="0">
                <a:solidFill>
                  <a:srgbClr val="205D6C"/>
                </a:solidFill>
                <a:latin typeface="Arial" panose="020B0604020202020204" pitchFamily="34" charset="0"/>
                <a:ea typeface="Calibri" panose="020F0502020204030204" pitchFamily="34" charset="0"/>
                <a:cs typeface="Arial" panose="020B0604020202020204" pitchFamily="34" charset="0"/>
              </a:rPr>
              <a:t>Individual responsibilities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Demonstrate and uphold Catch22's values, promoting equality, diversity, inclusion and respect in all interactions.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Maintain the highest standards of safeguarding, confidentiality, data protection and professional conduct.</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Take personal responsibility for managing workload, achieving performance expectations and delivering high-quality outcomes for participants.</a:t>
            </a:r>
          </a:p>
        </p:txBody>
      </p:sp>
    </p:spTree>
    <p:extLst>
      <p:ext uri="{BB962C8B-B14F-4D97-AF65-F5344CB8AC3E}">
        <p14:creationId xmlns:p14="http://schemas.microsoft.com/office/powerpoint/2010/main" val="430411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14720-014C-2B21-504C-25F66DC8FE0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A16B5B2-3711-7281-A2C8-5339966ECE6A}"/>
              </a:ext>
            </a:extLst>
          </p:cNvPr>
          <p:cNvSpPr txBox="1"/>
          <p:nvPr/>
        </p:nvSpPr>
        <p:spPr>
          <a:xfrm>
            <a:off x="407866" y="609950"/>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WE WILL NEED YOU TO HAVE THIS</a:t>
            </a: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22AA0B4-AD51-AC95-AC88-EF0098F75EF2}"/>
              </a:ext>
            </a:extLst>
          </p:cNvPr>
          <p:cNvPicPr>
            <a:picLocks noChangeAspect="1"/>
          </p:cNvPicPr>
          <p:nvPr/>
        </p:nvPicPr>
        <p:blipFill>
          <a:blip r:embed="rId3"/>
          <a:stretch>
            <a:fillRect/>
          </a:stretch>
        </p:blipFill>
        <p:spPr>
          <a:xfrm>
            <a:off x="5987621" y="146827"/>
            <a:ext cx="1067326" cy="1063555"/>
          </a:xfrm>
          <a:prstGeom prst="rect">
            <a:avLst/>
          </a:prstGeom>
        </p:spPr>
      </p:pic>
      <p:graphicFrame>
        <p:nvGraphicFramePr>
          <p:cNvPr id="3" name="Table 2">
            <a:extLst>
              <a:ext uri="{FF2B5EF4-FFF2-40B4-BE49-F238E27FC236}">
                <a16:creationId xmlns:a16="http://schemas.microsoft.com/office/drawing/2014/main" id="{04CCC3F9-8C57-1C55-A01D-6D06786D7DB7}"/>
              </a:ext>
            </a:extLst>
          </p:cNvPr>
          <p:cNvGraphicFramePr>
            <a:graphicFrameLocks noGrp="1"/>
          </p:cNvGraphicFramePr>
          <p:nvPr>
            <p:extLst>
              <p:ext uri="{D42A27DB-BD31-4B8C-83A1-F6EECF244321}">
                <p14:modId xmlns:p14="http://schemas.microsoft.com/office/powerpoint/2010/main" val="68375247"/>
              </p:ext>
            </p:extLst>
          </p:nvPr>
        </p:nvGraphicFramePr>
        <p:xfrm>
          <a:off x="407866" y="1772338"/>
          <a:ext cx="6383580" cy="5567807"/>
        </p:xfrm>
        <a:graphic>
          <a:graphicData uri="http://schemas.openxmlformats.org/drawingml/2006/table">
            <a:tbl>
              <a:tblPr firstRow="1" bandRow="1">
                <a:tableStyleId>{5C22544A-7EE6-4342-B048-85BDC9FD1C3A}</a:tableStyleId>
              </a:tblPr>
              <a:tblGrid>
                <a:gridCol w="1932998">
                  <a:extLst>
                    <a:ext uri="{9D8B030D-6E8A-4147-A177-3AD203B41FA5}">
                      <a16:colId xmlns:a16="http://schemas.microsoft.com/office/drawing/2014/main" val="684503369"/>
                    </a:ext>
                  </a:extLst>
                </a:gridCol>
                <a:gridCol w="4450582">
                  <a:extLst>
                    <a:ext uri="{9D8B030D-6E8A-4147-A177-3AD203B41FA5}">
                      <a16:colId xmlns:a16="http://schemas.microsoft.com/office/drawing/2014/main" val="3786468033"/>
                    </a:ext>
                  </a:extLst>
                </a:gridCol>
              </a:tblGrid>
              <a:tr h="370840">
                <a:tc>
                  <a:txBody>
                    <a:bodyPr/>
                    <a:lstStyle/>
                    <a:p>
                      <a:r>
                        <a:rPr lang="en-US" b="1" dirty="0">
                          <a:solidFill>
                            <a:schemeClr val="bg1"/>
                          </a:solidFill>
                          <a:latin typeface="Arial" panose="020B0604020202020204" pitchFamily="34" charset="0"/>
                          <a:cs typeface="Arial" panose="020B0604020202020204" pitchFamily="34" charset="0"/>
                        </a:rPr>
                        <a:t>SKILLS &amp; QUALIFICATIONS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tc>
                  <a:txBody>
                    <a:bodyPr/>
                    <a:lstStyle/>
                    <a:p>
                      <a:r>
                        <a:rPr lang="en-US" dirty="0">
                          <a:latin typeface="Arial" panose="020B0604020202020204" pitchFamily="34" charset="0"/>
                          <a:cs typeface="Arial" panose="020B0604020202020204" pitchFamily="34" charset="0"/>
                        </a:rPr>
                        <a:t>WHY WE NEED YOU TO HAVE THIS</a:t>
                      </a:r>
                    </a:p>
                  </a:txBody>
                  <a:tcPr anchor="ct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extLst>
                  <a:ext uri="{0D108BD9-81ED-4DB2-BD59-A6C34878D82A}">
                    <a16:rowId xmlns:a16="http://schemas.microsoft.com/office/drawing/2014/main" val="1881180759"/>
                  </a:ext>
                </a:extLst>
              </a:tr>
              <a:tr h="370840">
                <a:tc>
                  <a:txBody>
                    <a:bodyPr/>
                    <a:lstStyle/>
                    <a:p>
                      <a:pPr marL="0" marR="0" indent="0" algn="l" defTabSz="719907" rtl="0" eaLnBrk="1" fontAlgn="auto" latinLnBrk="0" hangingPunct="1">
                        <a:lnSpc>
                          <a:spcPct val="100000"/>
                        </a:lnSpc>
                        <a:spcBef>
                          <a:spcPts val="0"/>
                        </a:spcBef>
                        <a:spcAft>
                          <a:spcPts val="0"/>
                        </a:spcAft>
                        <a:buClrTx/>
                        <a:buSzTx/>
                        <a:buFontTx/>
                        <a:buNone/>
                        <a:tabLst/>
                        <a:defRPr/>
                      </a:pPr>
                      <a:r>
                        <a:rPr lang="en-US" sz="1100" dirty="0">
                          <a:solidFill>
                            <a:schemeClr val="tx1">
                              <a:lumMod val="85000"/>
                              <a:lumOff val="15000"/>
                            </a:schemeClr>
                          </a:solidFill>
                          <a:latin typeface="Arial" panose="020B0604020202020204" pitchFamily="34" charset="0"/>
                          <a:cs typeface="Arial" panose="020B0604020202020204" pitchFamily="34" charset="0"/>
                        </a:rPr>
                        <a:t>Relationship Building Skills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Ability to build trust and positive relationships with participants, employers and partner organisations to support progression into ETE.</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8950989"/>
                  </a:ext>
                </a:extLst>
              </a:tr>
              <a:tr h="370840">
                <a:tc>
                  <a:txBody>
                    <a:bodyPr/>
                    <a:lstStyle/>
                    <a:p>
                      <a:r>
                        <a:rPr lang="en-US" sz="1100" dirty="0">
                          <a:solidFill>
                            <a:schemeClr val="tx1">
                              <a:lumMod val="85000"/>
                              <a:lumOff val="15000"/>
                            </a:schemeClr>
                          </a:solidFill>
                          <a:latin typeface="Arial" panose="020B0604020202020204" pitchFamily="34" charset="0"/>
                          <a:cs typeface="Arial" panose="020B0604020202020204" pitchFamily="34" charset="0"/>
                        </a:rPr>
                        <a:t>Employment Coaching Skills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Ability to motivate and support individuals to overcome barriers, build confidence and achieve their goals.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9853593"/>
                  </a:ext>
                </a:extLst>
              </a:tr>
              <a:tr h="370840">
                <a:tc>
                  <a:txBody>
                    <a:bodyPr/>
                    <a:lstStyle/>
                    <a:p>
                      <a:r>
                        <a:rPr lang="en-GB" sz="1100" dirty="0">
                          <a:latin typeface="Arial" panose="020B0604020202020204" pitchFamily="34" charset="0"/>
                          <a:cs typeface="Arial" panose="020B0604020202020204" pitchFamily="34" charset="0"/>
                        </a:rPr>
                        <a:t>Five GCSEs or equivalent at Grade C or above</a:t>
                      </a:r>
                      <a:endParaRPr lang="en-US" sz="1100" dirty="0">
                        <a:solidFill>
                          <a:schemeClr val="tx1">
                            <a:lumMod val="85000"/>
                            <a:lumOff val="15000"/>
                          </a:schemeClr>
                        </a:solidFill>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provides a foundation in communication, literacy and numeracy, enabling you to deliver high-quality support</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1266663"/>
                  </a:ext>
                </a:extLst>
              </a:tr>
              <a:tr h="370840">
                <a:tc>
                  <a:txBody>
                    <a:bodyPr/>
                    <a:lstStyle/>
                    <a:p>
                      <a:r>
                        <a:rPr lang="en-US" sz="1100" dirty="0">
                          <a:solidFill>
                            <a:schemeClr val="tx1">
                              <a:lumMod val="85000"/>
                              <a:lumOff val="15000"/>
                            </a:schemeClr>
                          </a:solidFill>
                          <a:latin typeface="Arial" panose="020B0604020202020204" pitchFamily="34" charset="0"/>
                          <a:cs typeface="Arial" panose="020B0604020202020204" pitchFamily="34" charset="0"/>
                        </a:rPr>
                        <a:t>Employer Engagement Skills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Ability to develop relationships with employers and identify suitable opportunities that match participants' skills, strengths and career aspirations.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530901"/>
                  </a:ext>
                </a:extLst>
              </a:tr>
              <a:tr h="138578">
                <a:tc>
                  <a:txBody>
                    <a:bodyPr/>
                    <a:lstStyle/>
                    <a:p>
                      <a:r>
                        <a:rPr lang="en-US" sz="1100" b="1" dirty="0">
                          <a:solidFill>
                            <a:schemeClr val="bg1"/>
                          </a:solidFill>
                          <a:latin typeface="Arial" panose="020B0604020202020204" pitchFamily="34" charset="0"/>
                          <a:cs typeface="Arial" panose="020B0604020202020204" pitchFamily="34" charset="0"/>
                        </a:rPr>
                        <a:t>EXPERIENCE &amp; KNOWLEDGE</a:t>
                      </a:r>
                      <a:endParaRPr lang="en-US" sz="1100" b="1" dirty="0">
                        <a:solidFill>
                          <a:schemeClr val="tx1">
                            <a:lumMod val="85000"/>
                            <a:lumOff val="15000"/>
                          </a:schemeClr>
                        </a:solidFill>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tc>
                  <a:txBody>
                    <a:bodyPr/>
                    <a:lstStyle/>
                    <a:p>
                      <a:pPr marL="0" marR="0" lvl="0" indent="0" algn="l" defTabSz="719907" rtl="0" eaLnBrk="1" fontAlgn="auto" latinLnBrk="0" hangingPunct="1">
                        <a:lnSpc>
                          <a:spcPct val="100000"/>
                        </a:lnSpc>
                        <a:spcBef>
                          <a:spcPts val="0"/>
                        </a:spcBef>
                        <a:spcAft>
                          <a:spcPts val="0"/>
                        </a:spcAft>
                        <a:buClrTx/>
                        <a:buSzTx/>
                        <a:buFontTx/>
                        <a:buNone/>
                        <a:tabLst/>
                        <a:defRPr/>
                      </a:pPr>
                      <a:endParaRPr lang="en-US" sz="1100" b="1" dirty="0">
                        <a:solidFill>
                          <a:schemeClr val="bg1"/>
                        </a:solidFill>
                        <a:latin typeface="Arial" panose="020B0604020202020204" pitchFamily="34" charset="0"/>
                        <a:cs typeface="Arial" panose="020B0604020202020204" pitchFamily="34" charset="0"/>
                      </a:endParaRPr>
                    </a:p>
                    <a:p>
                      <a:pPr marL="0" marR="0" lvl="0" indent="0" algn="l" defTabSz="719907" rtl="0" eaLnBrk="1" fontAlgn="auto" latinLnBrk="0" hangingPunct="1">
                        <a:lnSpc>
                          <a:spcPct val="100000"/>
                        </a:lnSpc>
                        <a:spcBef>
                          <a:spcPts val="0"/>
                        </a:spcBef>
                        <a:spcAft>
                          <a:spcPts val="0"/>
                        </a:spcAft>
                        <a:buClrTx/>
                        <a:buSzTx/>
                        <a:buFontTx/>
                        <a:buNone/>
                        <a:tabLst/>
                        <a:defRPr/>
                      </a:pPr>
                      <a:r>
                        <a:rPr lang="en-US" sz="1100" b="1" dirty="0">
                          <a:solidFill>
                            <a:schemeClr val="bg1"/>
                          </a:solidFill>
                          <a:latin typeface="Arial" panose="020B0604020202020204" pitchFamily="34" charset="0"/>
                          <a:cs typeface="Arial" panose="020B0604020202020204" pitchFamily="34" charset="0"/>
                        </a:rPr>
                        <a:t>WHY WE NEED YOU TO HAVE THIS</a:t>
                      </a:r>
                    </a:p>
                    <a:p>
                      <a:endParaRPr lang="en-US" sz="1100" b="1" dirty="0">
                        <a:solidFill>
                          <a:schemeClr val="tx1">
                            <a:lumMod val="85000"/>
                            <a:lumOff val="15000"/>
                          </a:schemeClr>
                        </a:solidFill>
                        <a:latin typeface="Arial" panose="020B0604020202020204" pitchFamily="34" charset="0"/>
                        <a:cs typeface="Arial" panose="020B0604020202020204" pitchFamily="34" charset="0"/>
                      </a:endParaRPr>
                    </a:p>
                  </a:txBody>
                  <a:tcPr anchor="b">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extLst>
                  <a:ext uri="{0D108BD9-81ED-4DB2-BD59-A6C34878D82A}">
                    <a16:rowId xmlns:a16="http://schemas.microsoft.com/office/drawing/2014/main" val="3881062158"/>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Knowledge of person-centred and strengths-based approaches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ensures support is tailored to each individual's goals, skills and aspirations.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2153138"/>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Knowledge of employability and career progression pathways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Provide relevant advice and support participants into suitable opportunities.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9079664"/>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Experience of supporting people facing barriers to employment, education or training</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Understand the challenges participants face and provide effective, person-centred support.</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3427294"/>
                  </a:ext>
                </a:extLst>
              </a:tr>
            </a:tbl>
          </a:graphicData>
        </a:graphic>
      </p:graphicFrame>
      <p:sp>
        <p:nvSpPr>
          <p:cNvPr id="4" name="TextBox 3">
            <a:extLst>
              <a:ext uri="{FF2B5EF4-FFF2-40B4-BE49-F238E27FC236}">
                <a16:creationId xmlns:a16="http://schemas.microsoft.com/office/drawing/2014/main" id="{DE20ED39-840B-559F-8143-C49BC6C35635}"/>
              </a:ext>
            </a:extLst>
          </p:cNvPr>
          <p:cNvSpPr txBox="1"/>
          <p:nvPr/>
        </p:nvSpPr>
        <p:spPr>
          <a:xfrm>
            <a:off x="-3500466" y="1783564"/>
            <a:ext cx="2971077" cy="2062103"/>
          </a:xfrm>
          <a:prstGeom prst="rect">
            <a:avLst/>
          </a:prstGeom>
          <a:noFill/>
        </p:spPr>
        <p:txBody>
          <a:bodyPr wrap="square">
            <a:spAutoFit/>
          </a:bodyPr>
          <a:lstStyle/>
          <a:p>
            <a:r>
              <a:rPr lang="en-US" sz="3200" dirty="0"/>
              <a:t>Please include the essential criteria on this page</a:t>
            </a:r>
          </a:p>
        </p:txBody>
      </p:sp>
    </p:spTree>
    <p:extLst>
      <p:ext uri="{BB962C8B-B14F-4D97-AF65-F5344CB8AC3E}">
        <p14:creationId xmlns:p14="http://schemas.microsoft.com/office/powerpoint/2010/main" val="626485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8CBE5-11C5-A62D-10A7-F86C9C57E16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0CCAE32F-DF32-9631-571B-DC74659772AE}"/>
              </a:ext>
            </a:extLst>
          </p:cNvPr>
          <p:cNvSpPr txBox="1"/>
          <p:nvPr/>
        </p:nvSpPr>
        <p:spPr>
          <a:xfrm>
            <a:off x="407865" y="735828"/>
            <a:ext cx="4176327" cy="1161344"/>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WE WOULD LOVE IT IF YOU COULD HAVE THIS:</a:t>
            </a: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7C771E7-42F5-32AA-96FF-2402ADEABFBA}"/>
              </a:ext>
            </a:extLst>
          </p:cNvPr>
          <p:cNvPicPr>
            <a:picLocks noChangeAspect="1"/>
          </p:cNvPicPr>
          <p:nvPr/>
        </p:nvPicPr>
        <p:blipFill>
          <a:blip r:embed="rId3"/>
          <a:stretch>
            <a:fillRect/>
          </a:stretch>
        </p:blipFill>
        <p:spPr>
          <a:xfrm>
            <a:off x="5987621" y="146827"/>
            <a:ext cx="1067326" cy="1063555"/>
          </a:xfrm>
          <a:prstGeom prst="rect">
            <a:avLst/>
          </a:prstGeom>
        </p:spPr>
      </p:pic>
      <p:graphicFrame>
        <p:nvGraphicFramePr>
          <p:cNvPr id="3" name="Table 2">
            <a:extLst>
              <a:ext uri="{FF2B5EF4-FFF2-40B4-BE49-F238E27FC236}">
                <a16:creationId xmlns:a16="http://schemas.microsoft.com/office/drawing/2014/main" id="{641D6FE8-4620-9777-3ED5-1958E14AE59D}"/>
              </a:ext>
            </a:extLst>
          </p:cNvPr>
          <p:cNvGraphicFramePr>
            <a:graphicFrameLocks noGrp="1"/>
          </p:cNvGraphicFramePr>
          <p:nvPr>
            <p:extLst>
              <p:ext uri="{D42A27DB-BD31-4B8C-83A1-F6EECF244321}">
                <p14:modId xmlns:p14="http://schemas.microsoft.com/office/powerpoint/2010/main" val="3968661696"/>
              </p:ext>
            </p:extLst>
          </p:nvPr>
        </p:nvGraphicFramePr>
        <p:xfrm>
          <a:off x="407866" y="1819782"/>
          <a:ext cx="6383580" cy="4315460"/>
        </p:xfrm>
        <a:graphic>
          <a:graphicData uri="http://schemas.openxmlformats.org/drawingml/2006/table">
            <a:tbl>
              <a:tblPr firstRow="1" bandRow="1">
                <a:tableStyleId>{5C22544A-7EE6-4342-B048-85BDC9FD1C3A}</a:tableStyleId>
              </a:tblPr>
              <a:tblGrid>
                <a:gridCol w="1932998">
                  <a:extLst>
                    <a:ext uri="{9D8B030D-6E8A-4147-A177-3AD203B41FA5}">
                      <a16:colId xmlns:a16="http://schemas.microsoft.com/office/drawing/2014/main" val="684503369"/>
                    </a:ext>
                  </a:extLst>
                </a:gridCol>
                <a:gridCol w="4450582">
                  <a:extLst>
                    <a:ext uri="{9D8B030D-6E8A-4147-A177-3AD203B41FA5}">
                      <a16:colId xmlns:a16="http://schemas.microsoft.com/office/drawing/2014/main" val="3786468033"/>
                    </a:ext>
                  </a:extLst>
                </a:gridCol>
              </a:tblGrid>
              <a:tr h="370840">
                <a:tc>
                  <a:txBody>
                    <a:bodyPr/>
                    <a:lstStyle/>
                    <a:p>
                      <a:r>
                        <a:rPr lang="en-US" sz="1100" b="1" dirty="0">
                          <a:solidFill>
                            <a:schemeClr val="bg1"/>
                          </a:solidFill>
                          <a:latin typeface="Arial" panose="020B0604020202020204" pitchFamily="34" charset="0"/>
                          <a:cs typeface="Arial" panose="020B0604020202020204" pitchFamily="34" charset="0"/>
                        </a:rPr>
                        <a:t>SKILLS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tc>
                  <a:txBody>
                    <a:bodyPr/>
                    <a:lstStyle/>
                    <a:p>
                      <a:r>
                        <a:rPr lang="en-US" sz="1100" dirty="0">
                          <a:latin typeface="Arial" panose="020B0604020202020204" pitchFamily="34" charset="0"/>
                          <a:cs typeface="Arial" panose="020B0604020202020204" pitchFamily="34" charset="0"/>
                        </a:rPr>
                        <a:t>WHY WE WOULD LOVE YOU TO HAVE THIS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extLst>
                  <a:ext uri="{0D108BD9-81ED-4DB2-BD59-A6C34878D82A}">
                    <a16:rowId xmlns:a16="http://schemas.microsoft.com/office/drawing/2014/main" val="1881180759"/>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Information, Advice and Guidance (IAG) skills – IEP Level 2/3</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would enhance the quality of guidance and support provided to participants.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8950989"/>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Networking and partnership-building skills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would help create new opportunities for participants through effective employer and stakeholder engagement.</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9853593"/>
                  </a:ext>
                </a:extLst>
              </a:tr>
              <a:tr h="370840">
                <a:tc>
                  <a:txBody>
                    <a:bodyPr/>
                    <a:lstStyle/>
                    <a:p>
                      <a:endParaRPr lang="en-US" sz="1100" dirty="0">
                        <a:solidFill>
                          <a:schemeClr val="tx1">
                            <a:lumMod val="85000"/>
                            <a:lumOff val="15000"/>
                          </a:schemeClr>
                        </a:solidFill>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100" dirty="0">
                        <a:solidFill>
                          <a:schemeClr val="tx1">
                            <a:lumMod val="85000"/>
                            <a:lumOff val="15000"/>
                          </a:schemeClr>
                        </a:solidFill>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347031"/>
                  </a:ext>
                </a:extLst>
              </a:tr>
              <a:tr h="225507">
                <a:tc>
                  <a:txBody>
                    <a:bodyPr/>
                    <a:lstStyle/>
                    <a:p>
                      <a:r>
                        <a:rPr lang="en-US" sz="1100" b="1" dirty="0">
                          <a:solidFill>
                            <a:schemeClr val="bg1"/>
                          </a:solidFill>
                          <a:latin typeface="Arial" panose="020B0604020202020204" pitchFamily="34" charset="0"/>
                          <a:cs typeface="Arial" panose="020B0604020202020204" pitchFamily="34" charset="0"/>
                        </a:rPr>
                        <a:t>EXPERIENCE</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tc>
                  <a:txBody>
                    <a:bodyPr/>
                    <a:lstStyle/>
                    <a:p>
                      <a:r>
                        <a:rPr lang="en-US" sz="1100" dirty="0">
                          <a:solidFill>
                            <a:schemeClr val="bg1"/>
                          </a:solidFill>
                          <a:latin typeface="Arial" panose="020B0604020202020204" pitchFamily="34" charset="0"/>
                          <a:cs typeface="Arial" panose="020B0604020202020204" pitchFamily="34" charset="0"/>
                        </a:rPr>
                        <a:t>WHY WE WOULD LOVE YOU TO HAVE THIS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extLst>
                  <a:ext uri="{0D108BD9-81ED-4DB2-BD59-A6C34878D82A}">
                    <a16:rowId xmlns:a16="http://schemas.microsoft.com/office/drawing/2014/main" val="2256406603"/>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Experience working in partnership with community, education or support services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would strengthen collaborative working and help participants access wider support and opportunities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530901"/>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Experience delivering supported employment services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would bring additional expertise in helping participants move into and sustain meaningful employment.</a:t>
                      </a:r>
                    </a:p>
                    <a:p>
                      <a:pPr fontAlgn="t">
                        <a:lnSpc>
                          <a:spcPts val="1500"/>
                        </a:lnSpc>
                        <a:buNone/>
                      </a:pPr>
                      <a:endParaRPr lang="en-GB" sz="1100" b="0" i="0" dirty="0">
                        <a:effectLst/>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98844697"/>
                  </a:ext>
                </a:extLst>
              </a:tr>
              <a:tr h="370840">
                <a:tc>
                  <a:txBody>
                    <a:bodyPr/>
                    <a:lstStyle/>
                    <a:p>
                      <a:pPr fontAlgn="t">
                        <a:lnSpc>
                          <a:spcPts val="1500"/>
                        </a:lnSpc>
                        <a:buNone/>
                      </a:pPr>
                      <a:r>
                        <a:rPr lang="en-GB" sz="1100" dirty="0">
                          <a:effectLst/>
                          <a:latin typeface="Arial" panose="020B0604020202020204" pitchFamily="34" charset="0"/>
                          <a:ea typeface="Arial" panose="020B0604020202020204" pitchFamily="34" charset="0"/>
                        </a:rPr>
                        <a:t>Understanding of welfare benefits and employment legislation.</a:t>
                      </a:r>
                      <a:endParaRPr lang="en-GB" sz="1100" b="0" i="0" dirty="0">
                        <a:effectLst/>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US" sz="1100" b="0" i="0" dirty="0">
                          <a:effectLst/>
                          <a:latin typeface="Arial" panose="020B0604020202020204" pitchFamily="34" charset="0"/>
                          <a:cs typeface="Arial" panose="020B0604020202020204" pitchFamily="34" charset="0"/>
                        </a:rPr>
                        <a:t>This would help to support participants understand </a:t>
                      </a:r>
                      <a:r>
                        <a:rPr lang="en-US" sz="1100" b="0" i="0">
                          <a:effectLst/>
                          <a:latin typeface="Arial" panose="020B0604020202020204" pitchFamily="34" charset="0"/>
                          <a:cs typeface="Arial" panose="020B0604020202020204" pitchFamily="34" charset="0"/>
                        </a:rPr>
                        <a:t>their entitlements</a:t>
                      </a:r>
                      <a:endParaRPr lang="en-GB" sz="1100" b="0" i="0" dirty="0">
                        <a:effectLst/>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6903669"/>
                  </a:ext>
                </a:extLst>
              </a:tr>
            </a:tbl>
          </a:graphicData>
        </a:graphic>
      </p:graphicFrame>
      <p:sp>
        <p:nvSpPr>
          <p:cNvPr id="4" name="Rectangle 3">
            <a:extLst>
              <a:ext uri="{FF2B5EF4-FFF2-40B4-BE49-F238E27FC236}">
                <a16:creationId xmlns:a16="http://schemas.microsoft.com/office/drawing/2014/main" id="{750D7B03-0AD6-B644-435E-ECDE85DE90A5}"/>
              </a:ext>
            </a:extLst>
          </p:cNvPr>
          <p:cNvSpPr/>
          <p:nvPr/>
        </p:nvSpPr>
        <p:spPr>
          <a:xfrm>
            <a:off x="0" y="8985504"/>
            <a:ext cx="7199313" cy="1706309"/>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F9BD527-1EDF-5BCD-D8D8-569DF0EF3937}"/>
              </a:ext>
            </a:extLst>
          </p:cNvPr>
          <p:cNvSpPr txBox="1"/>
          <p:nvPr/>
        </p:nvSpPr>
        <p:spPr>
          <a:xfrm>
            <a:off x="453657" y="9162197"/>
            <a:ext cx="6291999" cy="1390509"/>
          </a:xfrm>
          <a:prstGeom prst="rect">
            <a:avLst/>
          </a:prstGeom>
          <a:noFill/>
        </p:spPr>
        <p:txBody>
          <a:bodyPr wrap="square">
            <a:spAutoFit/>
          </a:bodyPr>
          <a:lstStyle/>
          <a:p>
            <a:pPr>
              <a:lnSpc>
                <a:spcPct val="107000"/>
              </a:lnSpc>
              <a:spcAft>
                <a:spcPts val="800"/>
              </a:spcAft>
            </a:pPr>
            <a:r>
              <a:rPr lang="en-GB" sz="16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If you think you could do the role, but don’t have everything on this list, we would still love to see an application from you - particularly if you have lived experience. We ask everyone to provide a supporting statement detailing their experience, and will shortlist the most qualified people for the role from this.  </a:t>
            </a:r>
          </a:p>
        </p:txBody>
      </p:sp>
      <p:sp>
        <p:nvSpPr>
          <p:cNvPr id="5" name="TextBox 4">
            <a:extLst>
              <a:ext uri="{FF2B5EF4-FFF2-40B4-BE49-F238E27FC236}">
                <a16:creationId xmlns:a16="http://schemas.microsoft.com/office/drawing/2014/main" id="{B6E45D69-9088-9A77-A5DD-0F3604966028}"/>
              </a:ext>
            </a:extLst>
          </p:cNvPr>
          <p:cNvSpPr txBox="1"/>
          <p:nvPr/>
        </p:nvSpPr>
        <p:spPr>
          <a:xfrm>
            <a:off x="-3500466" y="1783564"/>
            <a:ext cx="2971077" cy="2062103"/>
          </a:xfrm>
          <a:prstGeom prst="rect">
            <a:avLst/>
          </a:prstGeom>
          <a:noFill/>
        </p:spPr>
        <p:txBody>
          <a:bodyPr wrap="square">
            <a:spAutoFit/>
          </a:bodyPr>
          <a:lstStyle/>
          <a:p>
            <a:r>
              <a:rPr lang="en-US" sz="3200" dirty="0"/>
              <a:t>Please include the desirable criteria on this page</a:t>
            </a:r>
          </a:p>
        </p:txBody>
      </p:sp>
    </p:spTree>
    <p:extLst>
      <p:ext uri="{BB962C8B-B14F-4D97-AF65-F5344CB8AC3E}">
        <p14:creationId xmlns:p14="http://schemas.microsoft.com/office/powerpoint/2010/main" val="2413529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266C5-C3B5-F703-2E34-D071500C6F9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7816CCB-A642-1828-8B62-B905488C4711}"/>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text on a black background&#10;&#10;AI-generated content may be incorrect.">
            <a:extLst>
              <a:ext uri="{FF2B5EF4-FFF2-40B4-BE49-F238E27FC236}">
                <a16:creationId xmlns:a16="http://schemas.microsoft.com/office/drawing/2014/main" id="{35AB10ED-2DC0-8300-E875-821A07585377}"/>
              </a:ext>
            </a:extLst>
          </p:cNvPr>
          <p:cNvPicPr>
            <a:picLocks noChangeAspect="1"/>
          </p:cNvPicPr>
          <p:nvPr/>
        </p:nvPicPr>
        <p:blipFill>
          <a:blip r:embed="rId3"/>
          <a:stretch>
            <a:fillRect/>
          </a:stretch>
        </p:blipFill>
        <p:spPr>
          <a:xfrm>
            <a:off x="6035040" y="192361"/>
            <a:ext cx="972488" cy="972488"/>
          </a:xfrm>
          <a:prstGeom prst="rect">
            <a:avLst/>
          </a:prstGeom>
        </p:spPr>
      </p:pic>
      <p:sp>
        <p:nvSpPr>
          <p:cNvPr id="10" name="TextBox 9">
            <a:extLst>
              <a:ext uri="{FF2B5EF4-FFF2-40B4-BE49-F238E27FC236}">
                <a16:creationId xmlns:a16="http://schemas.microsoft.com/office/drawing/2014/main" id="{7B3A1F0F-57DF-D3AE-E721-BE6387EDAE51}"/>
              </a:ext>
            </a:extLst>
          </p:cNvPr>
          <p:cNvSpPr txBox="1"/>
          <p:nvPr/>
        </p:nvSpPr>
        <p:spPr>
          <a:xfrm>
            <a:off x="407866" y="678605"/>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WHERE THE ROLE FITS WITHIN CATCH22</a:t>
            </a:r>
          </a:p>
          <a:p>
            <a:pPr>
              <a:spcAft>
                <a:spcPts val="80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4319FFD-CB67-D5F9-D1B1-588B8BA34C4D}"/>
              </a:ext>
            </a:extLst>
          </p:cNvPr>
          <p:cNvSpPr txBox="1"/>
          <p:nvPr/>
        </p:nvSpPr>
        <p:spPr>
          <a:xfrm>
            <a:off x="436328" y="1357210"/>
            <a:ext cx="6084956" cy="1160895"/>
          </a:xfrm>
          <a:prstGeom prst="rect">
            <a:avLst/>
          </a:prstGeom>
          <a:noFill/>
        </p:spPr>
        <p:txBody>
          <a:bodyPr wrap="square">
            <a:spAutoFit/>
          </a:bodyPr>
          <a:lstStyle/>
          <a:p>
            <a:pPr>
              <a:lnSpc>
                <a:spcPct val="107000"/>
              </a:lnSpc>
              <a:spcAft>
                <a:spcPts val="800"/>
              </a:spcAft>
            </a:pPr>
            <a:r>
              <a:rPr lang="en-GB" sz="14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Our structure</a:t>
            </a:r>
          </a:p>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Will report to programme team leader</a:t>
            </a:r>
          </a:p>
          <a:p>
            <a:pPr>
              <a:lnSpc>
                <a:spcPct val="107000"/>
              </a:lnSpc>
              <a:spcAft>
                <a:spcPts val="800"/>
              </a:spcAft>
            </a:pPr>
            <a:r>
              <a:rPr lang="en-GB"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Will sit within employability hub </a:t>
            </a:r>
          </a:p>
          <a:p>
            <a:pPr>
              <a:lnSpc>
                <a:spcPct val="107000"/>
              </a:lnSpc>
              <a:spcAft>
                <a:spcPts val="800"/>
              </a:spcAft>
            </a:pPr>
            <a:endPar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4CCBC961-C81C-4898-8A04-B0285A97E8EC}"/>
              </a:ext>
            </a:extLst>
          </p:cNvPr>
          <p:cNvGraphicFramePr>
            <a:graphicFrameLocks noGrp="1"/>
          </p:cNvGraphicFramePr>
          <p:nvPr>
            <p:extLst>
              <p:ext uri="{D42A27DB-BD31-4B8C-83A1-F6EECF244321}">
                <p14:modId xmlns:p14="http://schemas.microsoft.com/office/powerpoint/2010/main" val="3456862771"/>
              </p:ext>
            </p:extLst>
          </p:nvPr>
        </p:nvGraphicFramePr>
        <p:xfrm>
          <a:off x="407866" y="5551535"/>
          <a:ext cx="6383580" cy="1112520"/>
        </p:xfrm>
        <a:graphic>
          <a:graphicData uri="http://schemas.openxmlformats.org/drawingml/2006/table">
            <a:tbl>
              <a:tblPr firstRow="1" bandRow="1">
                <a:tableStyleId>{5C22544A-7EE6-4342-B048-85BDC9FD1C3A}</a:tableStyleId>
              </a:tblPr>
              <a:tblGrid>
                <a:gridCol w="3200966">
                  <a:extLst>
                    <a:ext uri="{9D8B030D-6E8A-4147-A177-3AD203B41FA5}">
                      <a16:colId xmlns:a16="http://schemas.microsoft.com/office/drawing/2014/main" val="684503369"/>
                    </a:ext>
                  </a:extLst>
                </a:gridCol>
                <a:gridCol w="3182614">
                  <a:extLst>
                    <a:ext uri="{9D8B030D-6E8A-4147-A177-3AD203B41FA5}">
                      <a16:colId xmlns:a16="http://schemas.microsoft.com/office/drawing/2014/main" val="3786468033"/>
                    </a:ext>
                  </a:extLst>
                </a:gridCol>
              </a:tblGrid>
              <a:tr h="370840">
                <a:tc>
                  <a:txBody>
                    <a:bodyPr/>
                    <a:lstStyle/>
                    <a:p>
                      <a:r>
                        <a:rPr lang="en-US" sz="1200" b="1" dirty="0">
                          <a:solidFill>
                            <a:schemeClr val="tx1"/>
                          </a:solidFill>
                          <a:latin typeface="Arial" panose="020B0604020202020204" pitchFamily="34" charset="0"/>
                          <a:cs typeface="Arial" panose="020B0604020202020204" pitchFamily="34" charset="0"/>
                        </a:rPr>
                        <a:t>REPORTS TO</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Team Leader</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1180759"/>
                  </a:ext>
                </a:extLst>
              </a:tr>
              <a:tr h="370840">
                <a:tc>
                  <a:txBody>
                    <a:bodyPr/>
                    <a:lstStyle/>
                    <a:p>
                      <a:r>
                        <a:rPr lang="en-US" sz="1200" b="1" dirty="0">
                          <a:solidFill>
                            <a:schemeClr val="tx1"/>
                          </a:solidFill>
                          <a:latin typeface="Arial" panose="020B0604020202020204" pitchFamily="34" charset="0"/>
                          <a:cs typeface="Arial" panose="020B0604020202020204" pitchFamily="34" charset="0"/>
                        </a:rPr>
                        <a:t>LINE MANAGEMENT RESPONSIBILITY</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N/A</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8950989"/>
                  </a:ext>
                </a:extLst>
              </a:tr>
              <a:tr h="370840">
                <a:tc>
                  <a:txBody>
                    <a:bodyPr/>
                    <a:lstStyle/>
                    <a:p>
                      <a:r>
                        <a:rPr lang="en-US" sz="1200" b="1" dirty="0">
                          <a:solidFill>
                            <a:schemeClr val="tx1"/>
                          </a:solidFill>
                          <a:latin typeface="Arial" panose="020B0604020202020204" pitchFamily="34" charset="0"/>
                          <a:cs typeface="Arial" panose="020B0604020202020204" pitchFamily="34" charset="0"/>
                        </a:rPr>
                        <a:t>BUDGET RESPONSIBILITY</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9853593"/>
                  </a:ext>
                </a:extLst>
              </a:tr>
            </a:tbl>
          </a:graphicData>
        </a:graphic>
      </p:graphicFrame>
    </p:spTree>
    <p:extLst>
      <p:ext uri="{BB962C8B-B14F-4D97-AF65-F5344CB8AC3E}">
        <p14:creationId xmlns:p14="http://schemas.microsoft.com/office/powerpoint/2010/main" val="400988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789E4-9A42-C150-6B88-F7ED58B8286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0D89B9A-B996-54D4-0A2E-C542B92813A0}"/>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C0090BC4-37B0-73A9-1AA1-712F14316043}"/>
              </a:ext>
            </a:extLst>
          </p:cNvPr>
          <p:cNvSpPr txBox="1"/>
          <p:nvPr/>
        </p:nvSpPr>
        <p:spPr>
          <a:xfrm>
            <a:off x="407865" y="735828"/>
            <a:ext cx="4176327"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OUR BEHAVIOURS</a:t>
            </a:r>
            <a:endParaRPr lang="en-GB" sz="2000" dirty="0">
              <a:solidFill>
                <a:srgbClr val="205D6C"/>
              </a:solidFill>
              <a:effectLst/>
              <a:latin typeface="Arial" panose="020B0604020202020204" pitchFamily="34" charset="0"/>
              <a:ea typeface="Calibri" panose="020F0502020204030204" pitchFamily="34" charset="0"/>
              <a:cs typeface="Arial" panose="020B0604020202020204" pitchFamily="34" charset="0"/>
            </a:endParaRP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3B0A8B0-A284-4C81-61C4-F94E3F82A072}"/>
              </a:ext>
            </a:extLst>
          </p:cNvPr>
          <p:cNvSpPr txBox="1"/>
          <p:nvPr/>
        </p:nvSpPr>
        <p:spPr>
          <a:xfrm>
            <a:off x="436328" y="1576367"/>
            <a:ext cx="6084956" cy="986552"/>
          </a:xfrm>
          <a:prstGeom prst="rect">
            <a:avLst/>
          </a:prstGeom>
          <a:noFill/>
        </p:spPr>
        <p:txBody>
          <a:bodyPr wrap="square">
            <a:spAutoFit/>
          </a:bodyPr>
          <a:lstStyle/>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Who we are at Catch22 is determined by ‘The How’ (our behaviours) and ‘The What’ (our capabilities and skills). Our Behaviour Framework (‘The How’) guides how we work, make decisions, and engage with others. It is important because it ensures our values are reflected in everything we do, helping us build trust, deliver consistently high-quality outcomes, and create a positive, inclusive workplace. </a:t>
            </a:r>
          </a:p>
        </p:txBody>
      </p:sp>
      <p:sp>
        <p:nvSpPr>
          <p:cNvPr id="19" name="Pie 18">
            <a:extLst>
              <a:ext uri="{FF2B5EF4-FFF2-40B4-BE49-F238E27FC236}">
                <a16:creationId xmlns:a16="http://schemas.microsoft.com/office/drawing/2014/main" id="{D7DC95B3-7980-317C-DD02-B3012D161B50}"/>
              </a:ext>
            </a:extLst>
          </p:cNvPr>
          <p:cNvSpPr/>
          <p:nvPr/>
        </p:nvSpPr>
        <p:spPr>
          <a:xfrm rot="10800000">
            <a:off x="286932" y="3042007"/>
            <a:ext cx="6026716" cy="6026716"/>
          </a:xfrm>
          <a:prstGeom prst="pie">
            <a:avLst>
              <a:gd name="adj1" fmla="val 0"/>
              <a:gd name="adj2" fmla="val 5400000"/>
            </a:avLst>
          </a:prstGeom>
          <a:solidFill>
            <a:schemeClr val="bg1"/>
          </a:solidFill>
          <a:ln>
            <a:solidFill>
              <a:srgbClr val="FB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BCC00"/>
              </a:highlight>
            </a:endParaRPr>
          </a:p>
        </p:txBody>
      </p:sp>
      <p:sp>
        <p:nvSpPr>
          <p:cNvPr id="20" name="Pie 19">
            <a:extLst>
              <a:ext uri="{FF2B5EF4-FFF2-40B4-BE49-F238E27FC236}">
                <a16:creationId xmlns:a16="http://schemas.microsoft.com/office/drawing/2014/main" id="{25982E28-DDD6-A03F-2137-F64FE509E95E}"/>
              </a:ext>
            </a:extLst>
          </p:cNvPr>
          <p:cNvSpPr/>
          <p:nvPr/>
        </p:nvSpPr>
        <p:spPr>
          <a:xfrm rot="16200000">
            <a:off x="875416" y="3042007"/>
            <a:ext cx="6026716" cy="6026716"/>
          </a:xfrm>
          <a:prstGeom prst="pie">
            <a:avLst>
              <a:gd name="adj1" fmla="val 0"/>
              <a:gd name="adj2" fmla="val 5400000"/>
            </a:avLst>
          </a:prstGeom>
          <a:solidFill>
            <a:schemeClr val="bg1"/>
          </a:solidFill>
          <a:ln>
            <a:solidFill>
              <a:srgbClr val="3899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BCC00"/>
              </a:highlight>
            </a:endParaRPr>
          </a:p>
        </p:txBody>
      </p:sp>
      <p:sp>
        <p:nvSpPr>
          <p:cNvPr id="22" name="Pie 21">
            <a:extLst>
              <a:ext uri="{FF2B5EF4-FFF2-40B4-BE49-F238E27FC236}">
                <a16:creationId xmlns:a16="http://schemas.microsoft.com/office/drawing/2014/main" id="{80B2422A-2535-BD7F-3883-90E1508D90C6}"/>
              </a:ext>
            </a:extLst>
          </p:cNvPr>
          <p:cNvSpPr/>
          <p:nvPr/>
        </p:nvSpPr>
        <p:spPr>
          <a:xfrm>
            <a:off x="875416" y="3665214"/>
            <a:ext cx="6026716" cy="6026716"/>
          </a:xfrm>
          <a:prstGeom prst="pie">
            <a:avLst>
              <a:gd name="adj1" fmla="val 0"/>
              <a:gd name="adj2" fmla="val 5400000"/>
            </a:avLst>
          </a:prstGeom>
          <a:solidFill>
            <a:schemeClr val="bg1"/>
          </a:solidFill>
          <a:ln>
            <a:solidFill>
              <a:srgbClr val="205D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BCC00"/>
              </a:highlight>
            </a:endParaRPr>
          </a:p>
        </p:txBody>
      </p:sp>
      <p:sp>
        <p:nvSpPr>
          <p:cNvPr id="21" name="Pie 20">
            <a:extLst>
              <a:ext uri="{FF2B5EF4-FFF2-40B4-BE49-F238E27FC236}">
                <a16:creationId xmlns:a16="http://schemas.microsoft.com/office/drawing/2014/main" id="{B3BF9DB0-FFE1-2898-1D65-E57622A7A183}"/>
              </a:ext>
            </a:extLst>
          </p:cNvPr>
          <p:cNvSpPr/>
          <p:nvPr/>
        </p:nvSpPr>
        <p:spPr>
          <a:xfrm rot="5400000">
            <a:off x="286931" y="3665214"/>
            <a:ext cx="6026716" cy="6026716"/>
          </a:xfrm>
          <a:prstGeom prst="pie">
            <a:avLst>
              <a:gd name="adj1" fmla="val 0"/>
              <a:gd name="adj2" fmla="val 5400000"/>
            </a:avLst>
          </a:prstGeom>
          <a:solidFill>
            <a:schemeClr val="bg1"/>
          </a:solidFill>
          <a:ln>
            <a:solidFill>
              <a:srgbClr val="F187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BCC00"/>
              </a:highlight>
            </a:endParaRPr>
          </a:p>
        </p:txBody>
      </p:sp>
      <p:sp>
        <p:nvSpPr>
          <p:cNvPr id="14" name="Pie 13">
            <a:extLst>
              <a:ext uri="{FF2B5EF4-FFF2-40B4-BE49-F238E27FC236}">
                <a16:creationId xmlns:a16="http://schemas.microsoft.com/office/drawing/2014/main" id="{56FB59D3-76BA-C365-483D-8F252D088AF5}"/>
              </a:ext>
            </a:extLst>
          </p:cNvPr>
          <p:cNvSpPr/>
          <p:nvPr/>
        </p:nvSpPr>
        <p:spPr>
          <a:xfrm>
            <a:off x="2456305" y="5246102"/>
            <a:ext cx="2864939" cy="2864939"/>
          </a:xfrm>
          <a:prstGeom prst="pie">
            <a:avLst>
              <a:gd name="adj1" fmla="val 0"/>
              <a:gd name="adj2" fmla="val 540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Pie 14">
            <a:extLst>
              <a:ext uri="{FF2B5EF4-FFF2-40B4-BE49-F238E27FC236}">
                <a16:creationId xmlns:a16="http://schemas.microsoft.com/office/drawing/2014/main" id="{10AE1874-828B-51BD-DE37-9A87856610AD}"/>
              </a:ext>
            </a:extLst>
          </p:cNvPr>
          <p:cNvSpPr/>
          <p:nvPr/>
        </p:nvSpPr>
        <p:spPr>
          <a:xfrm rot="10800000">
            <a:off x="1882110" y="4620274"/>
            <a:ext cx="2864939" cy="2864939"/>
          </a:xfrm>
          <a:prstGeom prst="pie">
            <a:avLst>
              <a:gd name="adj1" fmla="val 0"/>
              <a:gd name="adj2" fmla="val 5400000"/>
            </a:avLst>
          </a:prstGeom>
          <a:solidFill>
            <a:srgbClr val="FB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Pie 15">
            <a:extLst>
              <a:ext uri="{FF2B5EF4-FFF2-40B4-BE49-F238E27FC236}">
                <a16:creationId xmlns:a16="http://schemas.microsoft.com/office/drawing/2014/main" id="{97418FC1-A216-8AB7-263F-76ABE9ED4FEB}"/>
              </a:ext>
            </a:extLst>
          </p:cNvPr>
          <p:cNvSpPr/>
          <p:nvPr/>
        </p:nvSpPr>
        <p:spPr>
          <a:xfrm rot="16200000">
            <a:off x="2453523" y="4625918"/>
            <a:ext cx="2864939" cy="2864939"/>
          </a:xfrm>
          <a:prstGeom prst="pie">
            <a:avLst>
              <a:gd name="adj1" fmla="val 0"/>
              <a:gd name="adj2" fmla="val 5400000"/>
            </a:avLst>
          </a:prstGeom>
          <a:solidFill>
            <a:srgbClr val="3899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Pie 16">
            <a:extLst>
              <a:ext uri="{FF2B5EF4-FFF2-40B4-BE49-F238E27FC236}">
                <a16:creationId xmlns:a16="http://schemas.microsoft.com/office/drawing/2014/main" id="{C3897E34-8AC9-FD5F-C6D2-058D52C77B20}"/>
              </a:ext>
            </a:extLst>
          </p:cNvPr>
          <p:cNvSpPr/>
          <p:nvPr/>
        </p:nvSpPr>
        <p:spPr>
          <a:xfrm rot="5400000">
            <a:off x="1882109" y="5246102"/>
            <a:ext cx="2864939" cy="2864939"/>
          </a:xfrm>
          <a:prstGeom prst="pie">
            <a:avLst>
              <a:gd name="adj1" fmla="val 0"/>
              <a:gd name="adj2" fmla="val 5400000"/>
            </a:avLst>
          </a:prstGeom>
          <a:solidFill>
            <a:srgbClr val="F18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Oval 17">
            <a:extLst>
              <a:ext uri="{FF2B5EF4-FFF2-40B4-BE49-F238E27FC236}">
                <a16:creationId xmlns:a16="http://schemas.microsoft.com/office/drawing/2014/main" id="{700AEBC0-A63E-96D8-C4FE-9577A99533FE}"/>
              </a:ext>
            </a:extLst>
          </p:cNvPr>
          <p:cNvSpPr/>
          <p:nvPr/>
        </p:nvSpPr>
        <p:spPr>
          <a:xfrm>
            <a:off x="3045445" y="5781484"/>
            <a:ext cx="1119052" cy="1119053"/>
          </a:xfrm>
          <a:prstGeom prst="ellipse">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0B542666-2471-D45C-9763-22254ABDC724}"/>
              </a:ext>
            </a:extLst>
          </p:cNvPr>
          <p:cNvSpPr txBox="1"/>
          <p:nvPr/>
        </p:nvSpPr>
        <p:spPr>
          <a:xfrm>
            <a:off x="3039521" y="6140955"/>
            <a:ext cx="1119052"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VALUES</a:t>
            </a:r>
          </a:p>
        </p:txBody>
      </p:sp>
      <p:sp>
        <p:nvSpPr>
          <p:cNvPr id="26" name="TextBox 25">
            <a:extLst>
              <a:ext uri="{FF2B5EF4-FFF2-40B4-BE49-F238E27FC236}">
                <a16:creationId xmlns:a16="http://schemas.microsoft.com/office/drawing/2014/main" id="{6DA359E3-1682-0C01-59B9-8A03DE322561}"/>
              </a:ext>
            </a:extLst>
          </p:cNvPr>
          <p:cNvSpPr txBox="1"/>
          <p:nvPr/>
        </p:nvSpPr>
        <p:spPr>
          <a:xfrm rot="18939463">
            <a:off x="402454" y="4029759"/>
            <a:ext cx="3064396" cy="1015663"/>
          </a:xfrm>
          <a:prstGeom prst="rect">
            <a:avLst/>
          </a:prstGeom>
          <a:noFill/>
        </p:spPr>
        <p:txBody>
          <a:bodyPr wrap="square">
            <a:spAutoFit/>
          </a:bodyPr>
          <a:lstStyle/>
          <a:p>
            <a:r>
              <a:rPr lang="en-GB" sz="1200" b="0" i="0" u="none" strike="noStrike" dirty="0">
                <a:solidFill>
                  <a:schemeClr val="tx1">
                    <a:lumMod val="85000"/>
                    <a:lumOff val="15000"/>
                  </a:schemeClr>
                </a:solidFill>
                <a:effectLst/>
                <a:latin typeface="Arial" panose="020B0604020202020204" pitchFamily="34" charset="0"/>
                <a:cs typeface="Arial" panose="020B0604020202020204" pitchFamily="34" charset="0"/>
              </a:rPr>
              <a:t>We recognise and understand the impact of our emotions on others, empathise with their perspectives, build relationships, adapt to their needs, appreciate diverse backgrounds and show kindness.</a:t>
            </a:r>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16A58410-A61B-030F-B5F9-35946895424B}"/>
              </a:ext>
            </a:extLst>
          </p:cNvPr>
          <p:cNvSpPr txBox="1"/>
          <p:nvPr/>
        </p:nvSpPr>
        <p:spPr>
          <a:xfrm rot="2769682">
            <a:off x="3887382" y="4107221"/>
            <a:ext cx="3064396" cy="1200329"/>
          </a:xfrm>
          <a:prstGeom prst="rect">
            <a:avLst/>
          </a:prstGeom>
          <a:noFill/>
        </p:spPr>
        <p:txBody>
          <a:bodyPr wrap="square">
            <a:spAutoFit/>
          </a:bodyPr>
          <a:lstStyle/>
          <a:p>
            <a:r>
              <a:rPr lang="en-GB" sz="1200" b="0" i="0" u="none" strike="noStrike" dirty="0">
                <a:solidFill>
                  <a:schemeClr val="tx1">
                    <a:lumMod val="85000"/>
                    <a:lumOff val="15000"/>
                  </a:schemeClr>
                </a:solidFill>
                <a:effectLst/>
                <a:latin typeface="Arial" panose="020B0604020202020204" pitchFamily="34" charset="0"/>
                <a:cs typeface="Arial" panose="020B0604020202020204" pitchFamily="34" charset="0"/>
              </a:rPr>
              <a:t>We know our strengths and weaknesses, communicate proactively about obstacles, meet client needs professionally, share knowledge under pressure, and support students and service users in achieving their goals.</a:t>
            </a:r>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E20E41C7-0E75-6712-E064-D8773D10D376}"/>
              </a:ext>
            </a:extLst>
          </p:cNvPr>
          <p:cNvSpPr txBox="1"/>
          <p:nvPr/>
        </p:nvSpPr>
        <p:spPr>
          <a:xfrm rot="2769682">
            <a:off x="334232" y="7586191"/>
            <a:ext cx="3064396" cy="1200329"/>
          </a:xfrm>
          <a:prstGeom prst="rect">
            <a:avLst/>
          </a:prstGeom>
          <a:noFill/>
        </p:spPr>
        <p:txBody>
          <a:bodyPr wrap="square">
            <a:spAutoFit/>
          </a:bodyPr>
          <a:lstStyle/>
          <a:p>
            <a:r>
              <a:rPr lang="en-GB" sz="1200" b="0" i="0" u="none" strike="noStrike" dirty="0">
                <a:solidFill>
                  <a:schemeClr val="tx1">
                    <a:lumMod val="85000"/>
                    <a:lumOff val="15000"/>
                  </a:schemeClr>
                </a:solidFill>
                <a:effectLst/>
                <a:latin typeface="Arial" panose="020B0604020202020204" pitchFamily="34" charset="0"/>
                <a:cs typeface="Arial" panose="020B0604020202020204" pitchFamily="34" charset="0"/>
              </a:rPr>
              <a:t>We work cooperatively to ensure a high standard of service delivery, support and collaborate with colleagues and partners, engage stakeholders appropriately, value contributions and build local support networks.</a:t>
            </a:r>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6E00287-1A97-8BC0-725D-967E44B1BD44}"/>
              </a:ext>
            </a:extLst>
          </p:cNvPr>
          <p:cNvSpPr txBox="1"/>
          <p:nvPr/>
        </p:nvSpPr>
        <p:spPr>
          <a:xfrm rot="18939463">
            <a:off x="3903487" y="7510877"/>
            <a:ext cx="3064396" cy="1200329"/>
          </a:xfrm>
          <a:prstGeom prst="rect">
            <a:avLst/>
          </a:prstGeom>
          <a:noFill/>
        </p:spPr>
        <p:txBody>
          <a:bodyPr wrap="square">
            <a:spAutoFit/>
          </a:bodyPr>
          <a:lstStyle/>
          <a:p>
            <a:r>
              <a:rPr lang="en-GB" sz="1200" b="0" i="0" u="none" strike="noStrike" dirty="0">
                <a:solidFill>
                  <a:schemeClr val="tx1">
                    <a:lumMod val="85000"/>
                    <a:lumOff val="15000"/>
                  </a:schemeClr>
                </a:solidFill>
                <a:effectLst/>
                <a:latin typeface="Arial" panose="020B0604020202020204" pitchFamily="34" charset="0"/>
                <a:cs typeface="Arial" panose="020B0604020202020204" pitchFamily="34" charset="0"/>
              </a:rPr>
              <a:t>We listen without judgement, propose improvements, embrace new ways of working, use challenges to find creative solutions, turn difficult situations into opportunities and engage collaboratively with other areas of the organisation.</a:t>
            </a:r>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pic>
        <p:nvPicPr>
          <p:cNvPr id="39" name="Graphic 38" descr="Lightbulb and gear with solid fill">
            <a:extLst>
              <a:ext uri="{FF2B5EF4-FFF2-40B4-BE49-F238E27FC236}">
                <a16:creationId xmlns:a16="http://schemas.microsoft.com/office/drawing/2014/main" id="{663C735E-E224-BFE3-005E-34042F9534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64472" y="6744868"/>
            <a:ext cx="1102730" cy="1102730"/>
          </a:xfrm>
          <a:prstGeom prst="rect">
            <a:avLst/>
          </a:prstGeom>
        </p:spPr>
      </p:pic>
      <p:pic>
        <p:nvPicPr>
          <p:cNvPr id="41" name="Graphic 40" descr="Meeting with solid fill">
            <a:extLst>
              <a:ext uri="{FF2B5EF4-FFF2-40B4-BE49-F238E27FC236}">
                <a16:creationId xmlns:a16="http://schemas.microsoft.com/office/drawing/2014/main" id="{0FD755A3-AB26-CF8D-AB3A-022ED59B48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70964" y="6816996"/>
            <a:ext cx="1151448" cy="1151448"/>
          </a:xfrm>
          <a:prstGeom prst="rect">
            <a:avLst/>
          </a:prstGeom>
        </p:spPr>
      </p:pic>
      <p:pic>
        <p:nvPicPr>
          <p:cNvPr id="43" name="Graphic 42" descr="Rocket with solid fill">
            <a:extLst>
              <a:ext uri="{FF2B5EF4-FFF2-40B4-BE49-F238E27FC236}">
                <a16:creationId xmlns:a16="http://schemas.microsoft.com/office/drawing/2014/main" id="{37E99E7D-2CEA-7586-252C-ACC0477EDA0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886946">
            <a:off x="3979690" y="4870426"/>
            <a:ext cx="1201414" cy="1201414"/>
          </a:xfrm>
          <a:prstGeom prst="rect">
            <a:avLst/>
          </a:prstGeom>
        </p:spPr>
      </p:pic>
      <p:pic>
        <p:nvPicPr>
          <p:cNvPr id="45" name="Graphic 44" descr="Comment Heart with solid fill">
            <a:extLst>
              <a:ext uri="{FF2B5EF4-FFF2-40B4-BE49-F238E27FC236}">
                <a16:creationId xmlns:a16="http://schemas.microsoft.com/office/drawing/2014/main" id="{383E15DB-5014-2434-EF3B-0AC1A97ED8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13057" y="4885532"/>
            <a:ext cx="1099702" cy="1099702"/>
          </a:xfrm>
          <a:prstGeom prst="rect">
            <a:avLst/>
          </a:prstGeom>
        </p:spPr>
      </p:pic>
      <p:sp>
        <p:nvSpPr>
          <p:cNvPr id="46" name="Rectangle 45">
            <a:extLst>
              <a:ext uri="{FF2B5EF4-FFF2-40B4-BE49-F238E27FC236}">
                <a16:creationId xmlns:a16="http://schemas.microsoft.com/office/drawing/2014/main" id="{9EE9AD75-BA04-5041-75E6-D983BD88C2BB}"/>
              </a:ext>
            </a:extLst>
          </p:cNvPr>
          <p:cNvSpPr/>
          <p:nvPr/>
        </p:nvSpPr>
        <p:spPr>
          <a:xfrm>
            <a:off x="200866" y="6035610"/>
            <a:ext cx="2601739" cy="430887"/>
          </a:xfrm>
          <a:prstGeom prst="rect">
            <a:avLst/>
          </a:prstGeom>
          <a:noFill/>
        </p:spPr>
        <p:txBody>
          <a:bodyPr wrap="none" lIns="91440" tIns="45720" rIns="91440" bIns="45720">
            <a:spAutoFit/>
          </a:bodyPr>
          <a:lstStyle/>
          <a:p>
            <a:pPr algn="ctr"/>
            <a:r>
              <a:rPr lang="en-GB" sz="2200" b="0" cap="none" spc="0" dirty="0">
                <a:ln w="0"/>
                <a:solidFill>
                  <a:srgbClr val="FBCC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COMPASSIONATE</a:t>
            </a:r>
          </a:p>
        </p:txBody>
      </p:sp>
      <p:sp>
        <p:nvSpPr>
          <p:cNvPr id="48" name="Rectangle 47">
            <a:extLst>
              <a:ext uri="{FF2B5EF4-FFF2-40B4-BE49-F238E27FC236}">
                <a16:creationId xmlns:a16="http://schemas.microsoft.com/office/drawing/2014/main" id="{7C8E5CDB-BA1C-864B-08AF-83625887D167}"/>
              </a:ext>
            </a:extLst>
          </p:cNvPr>
          <p:cNvSpPr/>
          <p:nvPr/>
        </p:nvSpPr>
        <p:spPr>
          <a:xfrm rot="16200000">
            <a:off x="2847351" y="3582130"/>
            <a:ext cx="1672254" cy="430887"/>
          </a:xfrm>
          <a:prstGeom prst="rect">
            <a:avLst/>
          </a:prstGeom>
          <a:noFill/>
        </p:spPr>
        <p:txBody>
          <a:bodyPr wrap="none" lIns="91440" tIns="45720" rIns="91440" bIns="45720">
            <a:spAutoFit/>
          </a:bodyPr>
          <a:lstStyle/>
          <a:p>
            <a:pPr algn="ctr"/>
            <a:r>
              <a:rPr lang="en-GB" sz="2200" b="0" cap="none" spc="0" dirty="0">
                <a:ln w="0"/>
                <a:solidFill>
                  <a:srgbClr val="3899B5"/>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EMPOWER</a:t>
            </a:r>
          </a:p>
        </p:txBody>
      </p:sp>
      <p:sp>
        <p:nvSpPr>
          <p:cNvPr id="49" name="Rectangle 48">
            <a:extLst>
              <a:ext uri="{FF2B5EF4-FFF2-40B4-BE49-F238E27FC236}">
                <a16:creationId xmlns:a16="http://schemas.microsoft.com/office/drawing/2014/main" id="{1684B5A3-7D42-D97F-4D5F-62AA56570F95}"/>
              </a:ext>
            </a:extLst>
          </p:cNvPr>
          <p:cNvSpPr/>
          <p:nvPr/>
        </p:nvSpPr>
        <p:spPr>
          <a:xfrm>
            <a:off x="5499734" y="6277016"/>
            <a:ext cx="1484702" cy="430887"/>
          </a:xfrm>
          <a:prstGeom prst="rect">
            <a:avLst/>
          </a:prstGeom>
          <a:noFill/>
        </p:spPr>
        <p:txBody>
          <a:bodyPr wrap="none" lIns="91440" tIns="45720" rIns="91440" bIns="45720">
            <a:spAutoFit/>
          </a:bodyPr>
          <a:lstStyle/>
          <a:p>
            <a:pPr algn="ctr"/>
            <a:r>
              <a:rPr lang="en-GB" sz="2200" b="0" cap="none" spc="0" dirty="0">
                <a:ln w="0"/>
                <a:solidFill>
                  <a:srgbClr val="205D6C"/>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CURIOUS</a:t>
            </a:r>
          </a:p>
        </p:txBody>
      </p:sp>
      <p:sp>
        <p:nvSpPr>
          <p:cNvPr id="50" name="Rectangle 49">
            <a:extLst>
              <a:ext uri="{FF2B5EF4-FFF2-40B4-BE49-F238E27FC236}">
                <a16:creationId xmlns:a16="http://schemas.microsoft.com/office/drawing/2014/main" id="{83B6ACF5-92A7-4B53-3AE4-85C468F066F4}"/>
              </a:ext>
            </a:extLst>
          </p:cNvPr>
          <p:cNvSpPr/>
          <p:nvPr/>
        </p:nvSpPr>
        <p:spPr>
          <a:xfrm rot="5400000">
            <a:off x="2264564" y="8333348"/>
            <a:ext cx="2513701" cy="430887"/>
          </a:xfrm>
          <a:prstGeom prst="rect">
            <a:avLst/>
          </a:prstGeom>
          <a:noFill/>
        </p:spPr>
        <p:txBody>
          <a:bodyPr wrap="none" lIns="91440" tIns="45720" rIns="91440" bIns="45720">
            <a:spAutoFit/>
          </a:bodyPr>
          <a:lstStyle/>
          <a:p>
            <a:pPr algn="ctr"/>
            <a:r>
              <a:rPr lang="en-GB" sz="2200" b="0" cap="none" spc="0" dirty="0">
                <a:ln w="0"/>
                <a:solidFill>
                  <a:srgbClr val="F187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COLLABORATIVE</a:t>
            </a:r>
          </a:p>
        </p:txBody>
      </p:sp>
      <p:pic>
        <p:nvPicPr>
          <p:cNvPr id="8" name="Picture 7" descr="A white text on a black background&#10;&#10;AI-generated content may be incorrect.">
            <a:extLst>
              <a:ext uri="{FF2B5EF4-FFF2-40B4-BE49-F238E27FC236}">
                <a16:creationId xmlns:a16="http://schemas.microsoft.com/office/drawing/2014/main" id="{E769FAFE-031C-2731-7F32-01719B1DD831}"/>
              </a:ext>
            </a:extLst>
          </p:cNvPr>
          <p:cNvPicPr>
            <a:picLocks noChangeAspect="1"/>
          </p:cNvPicPr>
          <p:nvPr/>
        </p:nvPicPr>
        <p:blipFill>
          <a:blip r:embed="rId7"/>
          <a:stretch>
            <a:fillRect/>
          </a:stretch>
        </p:blipFill>
        <p:spPr>
          <a:xfrm>
            <a:off x="6035040" y="192361"/>
            <a:ext cx="972488" cy="972488"/>
          </a:xfrm>
          <a:prstGeom prst="rect">
            <a:avLst/>
          </a:prstGeom>
        </p:spPr>
      </p:pic>
    </p:spTree>
    <p:extLst>
      <p:ext uri="{BB962C8B-B14F-4D97-AF65-F5344CB8AC3E}">
        <p14:creationId xmlns:p14="http://schemas.microsoft.com/office/powerpoint/2010/main" val="1193314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DB33-BC36-B0F1-2B2B-D7637A2F447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8D5847-941F-5919-0E4E-B0ABB954EDD4}"/>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white text on a black background&#10;&#10;AI-generated content may be incorrect.">
            <a:extLst>
              <a:ext uri="{FF2B5EF4-FFF2-40B4-BE49-F238E27FC236}">
                <a16:creationId xmlns:a16="http://schemas.microsoft.com/office/drawing/2014/main" id="{EA533E8C-6FE6-7469-0F04-ADBF88C73EFF}"/>
              </a:ext>
            </a:extLst>
          </p:cNvPr>
          <p:cNvPicPr>
            <a:picLocks noChangeAspect="1"/>
          </p:cNvPicPr>
          <p:nvPr/>
        </p:nvPicPr>
        <p:blipFill>
          <a:blip r:embed="rId3"/>
          <a:stretch>
            <a:fillRect/>
          </a:stretch>
        </p:blipFill>
        <p:spPr>
          <a:xfrm>
            <a:off x="6035040" y="192361"/>
            <a:ext cx="972488" cy="972488"/>
          </a:xfrm>
          <a:prstGeom prst="rect">
            <a:avLst/>
          </a:prstGeom>
        </p:spPr>
      </p:pic>
      <p:sp>
        <p:nvSpPr>
          <p:cNvPr id="10" name="TextBox 9">
            <a:extLst>
              <a:ext uri="{FF2B5EF4-FFF2-40B4-BE49-F238E27FC236}">
                <a16:creationId xmlns:a16="http://schemas.microsoft.com/office/drawing/2014/main" id="{C58A6BDE-C173-738C-1EB3-030986C2EDE4}"/>
              </a:ext>
            </a:extLst>
          </p:cNvPr>
          <p:cNvSpPr txBox="1"/>
          <p:nvPr/>
        </p:nvSpPr>
        <p:spPr>
          <a:xfrm>
            <a:off x="407866" y="678605"/>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OUR VALUES</a:t>
            </a: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83A6C51-0EC3-3E6D-D2B0-DCF6CC0574BD}"/>
              </a:ext>
            </a:extLst>
          </p:cNvPr>
          <p:cNvSpPr txBox="1"/>
          <p:nvPr/>
        </p:nvSpPr>
        <p:spPr>
          <a:xfrm>
            <a:off x="481688" y="1352427"/>
            <a:ext cx="6235935" cy="443070"/>
          </a:xfrm>
          <a:prstGeom prst="rect">
            <a:avLst/>
          </a:prstGeom>
          <a:noFill/>
        </p:spPr>
        <p:txBody>
          <a:bodyPr wrap="square">
            <a:spAutoFit/>
          </a:bodyPr>
          <a:lstStyle/>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Our values are at the heart of everything we do. They were created by colleagues across Catch22 and guide how we work together to support others.</a:t>
            </a:r>
          </a:p>
        </p:txBody>
      </p:sp>
      <p:sp>
        <p:nvSpPr>
          <p:cNvPr id="3" name="TextBox 2">
            <a:extLst>
              <a:ext uri="{FF2B5EF4-FFF2-40B4-BE49-F238E27FC236}">
                <a16:creationId xmlns:a16="http://schemas.microsoft.com/office/drawing/2014/main" id="{B9223409-43F2-500A-02B9-0AFC658447DA}"/>
              </a:ext>
            </a:extLst>
          </p:cNvPr>
          <p:cNvSpPr txBox="1"/>
          <p:nvPr/>
        </p:nvSpPr>
        <p:spPr>
          <a:xfrm>
            <a:off x="407866" y="5364018"/>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ADDITIONAL INFORMATION</a:t>
            </a:r>
          </a:p>
          <a:p>
            <a:pPr>
              <a:spcAft>
                <a:spcPts val="80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D41A466-8536-C0B2-81B4-D3A49DC84241}"/>
              </a:ext>
            </a:extLst>
          </p:cNvPr>
          <p:cNvSpPr txBox="1"/>
          <p:nvPr/>
        </p:nvSpPr>
        <p:spPr>
          <a:xfrm>
            <a:off x="481688" y="6021209"/>
            <a:ext cx="6235935" cy="1191673"/>
          </a:xfrm>
          <a:prstGeom prst="rect">
            <a:avLst/>
          </a:prstGeom>
          <a:noFill/>
        </p:spPr>
        <p:txBody>
          <a:bodyPr wrap="square">
            <a:spAutoFit/>
          </a:bodyPr>
          <a:lstStyle/>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The post holder will be required to comply with all policies and procedures issued by Catch22.</a:t>
            </a:r>
          </a:p>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This job description cannot cover every issue or task that may arise within the post at various times and the post-holder will be expected to carry out other duties from time to time which are broadly consistent with those in this document. </a:t>
            </a:r>
          </a:p>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This job description does not form part of the contract of employment.</a:t>
            </a:r>
          </a:p>
        </p:txBody>
      </p:sp>
      <p:sp>
        <p:nvSpPr>
          <p:cNvPr id="9" name="Rectangle 8">
            <a:extLst>
              <a:ext uri="{FF2B5EF4-FFF2-40B4-BE49-F238E27FC236}">
                <a16:creationId xmlns:a16="http://schemas.microsoft.com/office/drawing/2014/main" id="{B89139BC-12ED-5D45-316D-BBD7792A1343}"/>
              </a:ext>
            </a:extLst>
          </p:cNvPr>
          <p:cNvSpPr/>
          <p:nvPr/>
        </p:nvSpPr>
        <p:spPr>
          <a:xfrm>
            <a:off x="494321" y="1977916"/>
            <a:ext cx="3024554" cy="1557338"/>
          </a:xfrm>
          <a:prstGeom prst="rect">
            <a:avLst/>
          </a:prstGeom>
          <a:solidFill>
            <a:srgbClr val="FB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8C5A704-7069-D5E6-F0C0-3D58D97E69C7}"/>
              </a:ext>
            </a:extLst>
          </p:cNvPr>
          <p:cNvSpPr/>
          <p:nvPr/>
        </p:nvSpPr>
        <p:spPr>
          <a:xfrm>
            <a:off x="3693069" y="1971699"/>
            <a:ext cx="3024554" cy="1557338"/>
          </a:xfrm>
          <a:prstGeom prst="rect">
            <a:avLst/>
          </a:prstGeom>
          <a:solidFill>
            <a:srgbClr val="3899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1F047A0-28EA-ABD2-A3FF-B06049FC6E7A}"/>
              </a:ext>
            </a:extLst>
          </p:cNvPr>
          <p:cNvSpPr/>
          <p:nvPr/>
        </p:nvSpPr>
        <p:spPr>
          <a:xfrm>
            <a:off x="3693068" y="3682871"/>
            <a:ext cx="3024554" cy="155733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2CC8D66-4F02-6D71-6F5A-6C6A438A3AD2}"/>
              </a:ext>
            </a:extLst>
          </p:cNvPr>
          <p:cNvSpPr/>
          <p:nvPr/>
        </p:nvSpPr>
        <p:spPr>
          <a:xfrm>
            <a:off x="484202" y="3682871"/>
            <a:ext cx="3024554" cy="1557338"/>
          </a:xfrm>
          <a:prstGeom prst="rect">
            <a:avLst/>
          </a:prstGeom>
          <a:solidFill>
            <a:srgbClr val="F18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Lightbulb and gear with solid fill">
            <a:extLst>
              <a:ext uri="{FF2B5EF4-FFF2-40B4-BE49-F238E27FC236}">
                <a16:creationId xmlns:a16="http://schemas.microsoft.com/office/drawing/2014/main" id="{B9547E86-57B3-0882-CC35-34078B9018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01041" y="3813941"/>
            <a:ext cx="1290222" cy="1333353"/>
          </a:xfrm>
          <a:prstGeom prst="rect">
            <a:avLst/>
          </a:prstGeom>
        </p:spPr>
      </p:pic>
      <p:pic>
        <p:nvPicPr>
          <p:cNvPr id="16" name="Graphic 15" descr="Meeting with solid fill">
            <a:extLst>
              <a:ext uri="{FF2B5EF4-FFF2-40B4-BE49-F238E27FC236}">
                <a16:creationId xmlns:a16="http://schemas.microsoft.com/office/drawing/2014/main" id="{92F72271-8BC0-7BC0-E918-BD1B41D2CD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7696" y="3717673"/>
            <a:ext cx="1287004" cy="1381319"/>
          </a:xfrm>
          <a:prstGeom prst="rect">
            <a:avLst/>
          </a:prstGeom>
        </p:spPr>
      </p:pic>
      <p:pic>
        <p:nvPicPr>
          <p:cNvPr id="17" name="Graphic 16" descr="Rocket with solid fill">
            <a:extLst>
              <a:ext uri="{FF2B5EF4-FFF2-40B4-BE49-F238E27FC236}">
                <a16:creationId xmlns:a16="http://schemas.microsoft.com/office/drawing/2014/main" id="{CD08919E-96D2-63C9-2E1B-083294BA585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0028971">
            <a:off x="3737032" y="2212712"/>
            <a:ext cx="1282607" cy="1322168"/>
          </a:xfrm>
          <a:prstGeom prst="rect">
            <a:avLst/>
          </a:prstGeom>
        </p:spPr>
      </p:pic>
      <p:pic>
        <p:nvPicPr>
          <p:cNvPr id="18" name="Graphic 17" descr="Comment Heart with solid fill">
            <a:extLst>
              <a:ext uri="{FF2B5EF4-FFF2-40B4-BE49-F238E27FC236}">
                <a16:creationId xmlns:a16="http://schemas.microsoft.com/office/drawing/2014/main" id="{BEA96400-CF0F-A4F1-DE7F-A3CD5A7F0EC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22897" y="2079350"/>
            <a:ext cx="1548691" cy="1491454"/>
          </a:xfrm>
          <a:prstGeom prst="rect">
            <a:avLst/>
          </a:prstGeom>
        </p:spPr>
      </p:pic>
      <p:sp>
        <p:nvSpPr>
          <p:cNvPr id="20" name="TextBox 19">
            <a:extLst>
              <a:ext uri="{FF2B5EF4-FFF2-40B4-BE49-F238E27FC236}">
                <a16:creationId xmlns:a16="http://schemas.microsoft.com/office/drawing/2014/main" id="{F8E12FA2-6FD4-2719-631F-FB07B6F028AE}"/>
              </a:ext>
            </a:extLst>
          </p:cNvPr>
          <p:cNvSpPr txBox="1"/>
          <p:nvPr/>
        </p:nvSpPr>
        <p:spPr>
          <a:xfrm>
            <a:off x="1810420" y="2271035"/>
            <a:ext cx="1779879" cy="971100"/>
          </a:xfrm>
          <a:prstGeom prst="rect">
            <a:avLst/>
          </a:prstGeom>
          <a:noFill/>
        </p:spPr>
        <p:txBody>
          <a:bodyPr wrap="square">
            <a:spAutoFit/>
          </a:bodyPr>
          <a:lstStyle/>
          <a:p>
            <a:pPr>
              <a:lnSpc>
                <a:spcPct val="107000"/>
              </a:lnSpc>
              <a:spcAft>
                <a:spcPts val="800"/>
              </a:spcAft>
            </a:pPr>
            <a:r>
              <a:rPr lang="en-GB" sz="12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We’re compassionate</a:t>
            </a:r>
            <a:r>
              <a:rPr lang="en-GB" sz="1200" b="1"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r>
              <a:rPr lang="en-GB" sz="12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W</a:t>
            </a:r>
            <a:r>
              <a:rPr lang="en-GB" sz="12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e care about people, supporting them to move forward.</a:t>
            </a:r>
          </a:p>
        </p:txBody>
      </p:sp>
      <p:sp>
        <p:nvSpPr>
          <p:cNvPr id="22" name="TextBox 21">
            <a:extLst>
              <a:ext uri="{FF2B5EF4-FFF2-40B4-BE49-F238E27FC236}">
                <a16:creationId xmlns:a16="http://schemas.microsoft.com/office/drawing/2014/main" id="{DFDB11C7-9B5D-82A5-2319-6CFF4042E43D}"/>
              </a:ext>
            </a:extLst>
          </p:cNvPr>
          <p:cNvSpPr txBox="1"/>
          <p:nvPr/>
        </p:nvSpPr>
        <p:spPr>
          <a:xfrm>
            <a:off x="4881164" y="2264818"/>
            <a:ext cx="1725607" cy="971100"/>
          </a:xfrm>
          <a:prstGeom prst="rect">
            <a:avLst/>
          </a:prstGeom>
          <a:noFill/>
        </p:spPr>
        <p:txBody>
          <a:bodyPr wrap="square">
            <a:spAutoFit/>
          </a:bodyPr>
          <a:lstStyle/>
          <a:p>
            <a:pPr>
              <a:lnSpc>
                <a:spcPct val="107000"/>
              </a:lnSpc>
              <a:spcAft>
                <a:spcPts val="800"/>
              </a:spcAft>
            </a:pPr>
            <a:r>
              <a:rPr lang="en-GB" sz="1200" b="1" dirty="0">
                <a:solidFill>
                  <a:srgbClr val="D5E9F2"/>
                </a:solidFill>
                <a:effectLst/>
                <a:latin typeface="Arial" panose="020B0604020202020204" pitchFamily="34" charset="0"/>
                <a:ea typeface="Calibri" panose="020F0502020204030204" pitchFamily="34" charset="0"/>
                <a:cs typeface="Arial" panose="020B0604020202020204" pitchFamily="34" charset="0"/>
              </a:rPr>
              <a:t>We empower others</a:t>
            </a:r>
          </a:p>
          <a:p>
            <a:pPr>
              <a:lnSpc>
                <a:spcPct val="107000"/>
              </a:lnSpc>
              <a:spcAft>
                <a:spcPts val="800"/>
              </a:spcAft>
            </a:pPr>
            <a:r>
              <a:rPr lang="en-GB" sz="1200" dirty="0">
                <a:solidFill>
                  <a:schemeClr val="bg1"/>
                </a:solidFill>
                <a:latin typeface="Arial" panose="020B0604020202020204" pitchFamily="34" charset="0"/>
                <a:ea typeface="Calibri" panose="020F0502020204030204" pitchFamily="34" charset="0"/>
                <a:cs typeface="Arial" panose="020B0604020202020204" pitchFamily="34" charset="0"/>
              </a:rPr>
              <a:t>W</a:t>
            </a:r>
            <a:r>
              <a:rPr lang="en-GB" sz="1200" dirty="0">
                <a:solidFill>
                  <a:schemeClr val="bg1"/>
                </a:solidFill>
                <a:effectLst/>
                <a:latin typeface="Arial" panose="020B0604020202020204" pitchFamily="34" charset="0"/>
                <a:ea typeface="Calibri" panose="020F0502020204030204" pitchFamily="34" charset="0"/>
                <a:cs typeface="Arial" panose="020B0604020202020204" pitchFamily="34" charset="0"/>
              </a:rPr>
              <a:t>e give people the knowledge, skills, and opportunities to thrive.</a:t>
            </a:r>
          </a:p>
        </p:txBody>
      </p:sp>
      <p:sp>
        <p:nvSpPr>
          <p:cNvPr id="24" name="TextBox 23">
            <a:extLst>
              <a:ext uri="{FF2B5EF4-FFF2-40B4-BE49-F238E27FC236}">
                <a16:creationId xmlns:a16="http://schemas.microsoft.com/office/drawing/2014/main" id="{88BC75DB-79A3-D00F-7F08-E41BE200C18E}"/>
              </a:ext>
            </a:extLst>
          </p:cNvPr>
          <p:cNvSpPr txBox="1"/>
          <p:nvPr/>
        </p:nvSpPr>
        <p:spPr>
          <a:xfrm>
            <a:off x="1822885" y="3876284"/>
            <a:ext cx="1395872" cy="1170513"/>
          </a:xfrm>
          <a:prstGeom prst="rect">
            <a:avLst/>
          </a:prstGeom>
          <a:noFill/>
        </p:spPr>
        <p:txBody>
          <a:bodyPr wrap="square">
            <a:spAutoFit/>
          </a:bodyPr>
          <a:lstStyle/>
          <a:p>
            <a:pPr>
              <a:lnSpc>
                <a:spcPct val="107000"/>
              </a:lnSpc>
              <a:spcAft>
                <a:spcPts val="800"/>
              </a:spcAft>
            </a:pPr>
            <a:r>
              <a:rPr lang="en-GB" sz="1200" b="1" dirty="0">
                <a:solidFill>
                  <a:srgbClr val="D5E9F2"/>
                </a:solidFill>
                <a:effectLst/>
                <a:latin typeface="Arial" panose="020B0604020202020204" pitchFamily="34" charset="0"/>
                <a:ea typeface="Calibri" panose="020F0502020204030204" pitchFamily="34" charset="0"/>
                <a:cs typeface="Arial" panose="020B0604020202020204" pitchFamily="34" charset="0"/>
              </a:rPr>
              <a:t>We’re collaborative</a:t>
            </a:r>
          </a:p>
          <a:p>
            <a:pPr>
              <a:lnSpc>
                <a:spcPct val="107000"/>
              </a:lnSpc>
              <a:spcAft>
                <a:spcPts val="800"/>
              </a:spcAft>
            </a:pPr>
            <a:r>
              <a:rPr lang="en-GB" sz="1200" dirty="0">
                <a:solidFill>
                  <a:schemeClr val="bg1"/>
                </a:solidFill>
                <a:latin typeface="Arial" panose="020B0604020202020204" pitchFamily="34" charset="0"/>
                <a:ea typeface="Calibri" panose="020F0502020204030204" pitchFamily="34" charset="0"/>
                <a:cs typeface="Arial" panose="020B0604020202020204" pitchFamily="34" charset="0"/>
              </a:rPr>
              <a:t>W</a:t>
            </a:r>
            <a:r>
              <a:rPr lang="en-GB" sz="1200" dirty="0">
                <a:solidFill>
                  <a:schemeClr val="bg1"/>
                </a:solidFill>
                <a:effectLst/>
                <a:latin typeface="Arial" panose="020B0604020202020204" pitchFamily="34" charset="0"/>
                <a:ea typeface="Calibri" panose="020F0502020204030204" pitchFamily="34" charset="0"/>
                <a:cs typeface="Arial" panose="020B0604020202020204" pitchFamily="34" charset="0"/>
              </a:rPr>
              <a:t>e do things with people, not to them.</a:t>
            </a:r>
          </a:p>
        </p:txBody>
      </p:sp>
      <p:sp>
        <p:nvSpPr>
          <p:cNvPr id="26" name="TextBox 25">
            <a:extLst>
              <a:ext uri="{FF2B5EF4-FFF2-40B4-BE49-F238E27FC236}">
                <a16:creationId xmlns:a16="http://schemas.microsoft.com/office/drawing/2014/main" id="{B410FCF6-76B4-CFE0-01A4-2EF27D8A55CB}"/>
              </a:ext>
            </a:extLst>
          </p:cNvPr>
          <p:cNvSpPr txBox="1"/>
          <p:nvPr/>
        </p:nvSpPr>
        <p:spPr>
          <a:xfrm>
            <a:off x="4881164" y="3975990"/>
            <a:ext cx="1755235" cy="971100"/>
          </a:xfrm>
          <a:prstGeom prst="rect">
            <a:avLst/>
          </a:prstGeom>
          <a:noFill/>
        </p:spPr>
        <p:txBody>
          <a:bodyPr wrap="square">
            <a:spAutoFit/>
          </a:bodyPr>
          <a:lstStyle/>
          <a:p>
            <a:pPr>
              <a:lnSpc>
                <a:spcPct val="107000"/>
              </a:lnSpc>
              <a:spcAft>
                <a:spcPts val="800"/>
              </a:spcAft>
            </a:pPr>
            <a:r>
              <a:rPr lang="en-GB" sz="1200" b="1" dirty="0">
                <a:solidFill>
                  <a:srgbClr val="D5E9F2"/>
                </a:solidFill>
                <a:effectLst/>
                <a:latin typeface="Arial" panose="020B0604020202020204" pitchFamily="34" charset="0"/>
                <a:ea typeface="Calibri" panose="020F0502020204030204" pitchFamily="34" charset="0"/>
                <a:cs typeface="Arial" panose="020B0604020202020204" pitchFamily="34" charset="0"/>
              </a:rPr>
              <a:t>We’re curious </a:t>
            </a:r>
          </a:p>
          <a:p>
            <a:pPr>
              <a:lnSpc>
                <a:spcPct val="107000"/>
              </a:lnSpc>
              <a:spcAft>
                <a:spcPts val="800"/>
              </a:spcAft>
            </a:pPr>
            <a:r>
              <a:rPr lang="en-GB" sz="1200" dirty="0">
                <a:solidFill>
                  <a:schemeClr val="bg1"/>
                </a:solidFill>
                <a:latin typeface="Arial" panose="020B0604020202020204" pitchFamily="34" charset="0"/>
                <a:ea typeface="Calibri" panose="020F0502020204030204" pitchFamily="34" charset="0"/>
                <a:cs typeface="Arial" panose="020B0604020202020204" pitchFamily="34" charset="0"/>
              </a:rPr>
              <a:t>W</a:t>
            </a:r>
            <a:r>
              <a:rPr lang="en-GB" sz="1200" dirty="0">
                <a:solidFill>
                  <a:schemeClr val="bg1"/>
                </a:solidFill>
                <a:effectLst/>
                <a:latin typeface="Arial" panose="020B0604020202020204" pitchFamily="34" charset="0"/>
                <a:ea typeface="Calibri" panose="020F0502020204030204" pitchFamily="34" charset="0"/>
                <a:cs typeface="Arial" panose="020B0604020202020204" pitchFamily="34" charset="0"/>
              </a:rPr>
              <a:t>e explore, innovate, and challenge to improve what we do.</a:t>
            </a:r>
          </a:p>
        </p:txBody>
      </p:sp>
      <p:pic>
        <p:nvPicPr>
          <p:cNvPr id="2" name="Picture 1" descr="A group of people standing together&#10;&#10;AI-generated content may be incorrect.">
            <a:extLst>
              <a:ext uri="{FF2B5EF4-FFF2-40B4-BE49-F238E27FC236}">
                <a16:creationId xmlns:a16="http://schemas.microsoft.com/office/drawing/2014/main" id="{9D052ECE-DC63-3861-8BE0-15F3D350C8D9}"/>
              </a:ext>
            </a:extLst>
          </p:cNvPr>
          <p:cNvPicPr>
            <a:picLocks noChangeAspect="1"/>
          </p:cNvPicPr>
          <p:nvPr/>
        </p:nvPicPr>
        <p:blipFill>
          <a:blip r:embed="rId8"/>
          <a:stretch>
            <a:fillRect/>
          </a:stretch>
        </p:blipFill>
        <p:spPr>
          <a:xfrm>
            <a:off x="977584" y="7756623"/>
            <a:ext cx="5082581" cy="2933308"/>
          </a:xfrm>
          <a:prstGeom prst="rect">
            <a:avLst/>
          </a:prstGeom>
        </p:spPr>
      </p:pic>
    </p:spTree>
    <p:extLst>
      <p:ext uri="{BB962C8B-B14F-4D97-AF65-F5344CB8AC3E}">
        <p14:creationId xmlns:p14="http://schemas.microsoft.com/office/powerpoint/2010/main" val="28060991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6553B8F7BB54CB4981BC2BFCFBAF2" ma:contentTypeVersion="19" ma:contentTypeDescription="Create a new document." ma:contentTypeScope="" ma:versionID="6de76bf6670dc65cb19a1108c7a58776">
  <xsd:schema xmlns:xsd="http://www.w3.org/2001/XMLSchema" xmlns:xs="http://www.w3.org/2001/XMLSchema" xmlns:p="http://schemas.microsoft.com/office/2006/metadata/properties" xmlns:ns2="27fdaa2b-ac31-47fe-8616-bd4d1c8ef7f3" xmlns:ns3="7e1d6809-6e68-43b6-b7f9-a0b0dc0dc300" targetNamespace="http://schemas.microsoft.com/office/2006/metadata/properties" ma:root="true" ma:fieldsID="341b54838d58fedbfa132b739b3ab56d" ns2:_="" ns3:_="">
    <xsd:import namespace="27fdaa2b-ac31-47fe-8616-bd4d1c8ef7f3"/>
    <xsd:import namespace="7e1d6809-6e68-43b6-b7f9-a0b0dc0dc3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fdaa2b-ac31-47fe-8616-bd4d1c8ef7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4fa03e4-426a-41c6-a776-1cd48614a92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1d6809-6e68-43b6-b7f9-a0b0dc0dc3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7a1c83f-4757-4665-8413-bb43073bc30b}" ma:internalName="TaxCatchAll" ma:showField="CatchAllData" ma:web="7e1d6809-6e68-43b6-b7f9-a0b0dc0dc3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7fdaa2b-ac31-47fe-8616-bd4d1c8ef7f3">
      <Terms xmlns="http://schemas.microsoft.com/office/infopath/2007/PartnerControls"/>
    </lcf76f155ced4ddcb4097134ff3c332f>
    <TaxCatchAll xmlns="7e1d6809-6e68-43b6-b7f9-a0b0dc0dc30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F7B086-82F9-45A8-8B31-60F091AD6A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fdaa2b-ac31-47fe-8616-bd4d1c8ef7f3"/>
    <ds:schemaRef ds:uri="7e1d6809-6e68-43b6-b7f9-a0b0dc0dc3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77DEE2-1DD8-4637-A4C2-58D10A81D5B3}">
  <ds:schemaRefs>
    <ds:schemaRef ds:uri="http://purl.org/dc/dcmitype/"/>
    <ds:schemaRef ds:uri="http://schemas.microsoft.com/office/2006/documentManagement/types"/>
    <ds:schemaRef ds:uri="27fdaa2b-ac31-47fe-8616-bd4d1c8ef7f3"/>
    <ds:schemaRef ds:uri="http://schemas.microsoft.com/office/2006/metadata/properties"/>
    <ds:schemaRef ds:uri="http://www.w3.org/XML/1998/namespace"/>
    <ds:schemaRef ds:uri="http://schemas.microsoft.com/office/infopath/2007/PartnerControls"/>
    <ds:schemaRef ds:uri="http://purl.org/dc/terms/"/>
    <ds:schemaRef ds:uri="http://purl.org/dc/elements/1.1/"/>
    <ds:schemaRef ds:uri="http://schemas.openxmlformats.org/package/2006/metadata/core-properties"/>
    <ds:schemaRef ds:uri="7e1d6809-6e68-43b6-b7f9-a0b0dc0dc300"/>
  </ds:schemaRefs>
</ds:datastoreItem>
</file>

<file path=customXml/itemProps3.xml><?xml version="1.0" encoding="utf-8"?>
<ds:datastoreItem xmlns:ds="http://schemas.openxmlformats.org/officeDocument/2006/customXml" ds:itemID="{5388CD9B-75BA-484D-BC70-B914D20E31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1317</Words>
  <Application>Microsoft Office PowerPoint</Application>
  <PresentationFormat>Custom</PresentationFormat>
  <Paragraphs>133</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Akkurat-Bold</vt: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Courtney Greenfield</dc:creator>
  <cp:lastModifiedBy>Charlotte Harrison</cp:lastModifiedBy>
  <cp:revision>5</cp:revision>
  <dcterms:created xsi:type="dcterms:W3CDTF">2025-10-07T12:44:22Z</dcterms:created>
  <dcterms:modified xsi:type="dcterms:W3CDTF">2026-07-28T10:59:02Z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ab23607-7d12-4109-be75-965b8867fb0b_Enabled">
    <vt:lpwstr>true</vt:lpwstr>
  </property>
  <property fmtid="{D5CDD505-2E9C-101B-9397-08002B2CF9AE}" pid="3" name="MSIP_Label_dab23607-7d12-4109-be75-965b8867fb0b_SetDate">
    <vt:lpwstr>2025-10-07T13:12:36Z</vt:lpwstr>
  </property>
  <property fmtid="{D5CDD505-2E9C-101B-9397-08002B2CF9AE}" pid="4" name="MSIP_Label_dab23607-7d12-4109-be75-965b8867fb0b_Method">
    <vt:lpwstr>Privileged</vt:lpwstr>
  </property>
  <property fmtid="{D5CDD505-2E9C-101B-9397-08002B2CF9AE}" pid="5" name="MSIP_Label_dab23607-7d12-4109-be75-965b8867fb0b_Name">
    <vt:lpwstr>Unrestricted - No Label</vt:lpwstr>
  </property>
  <property fmtid="{D5CDD505-2E9C-101B-9397-08002B2CF9AE}" pid="6" name="MSIP_Label_dab23607-7d12-4109-be75-965b8867fb0b_SiteId">
    <vt:lpwstr>f1ded84e-ebd3-46b2-98f8-658f4ca1209c</vt:lpwstr>
  </property>
  <property fmtid="{D5CDD505-2E9C-101B-9397-08002B2CF9AE}" pid="7" name="MSIP_Label_dab23607-7d12-4109-be75-965b8867fb0b_ActionId">
    <vt:lpwstr>c5c71c2b-6b96-4d80-b293-5ee7b85d9931</vt:lpwstr>
  </property>
  <property fmtid="{D5CDD505-2E9C-101B-9397-08002B2CF9AE}" pid="8" name="MSIP_Label_dab23607-7d12-4109-be75-965b8867fb0b_ContentBits">
    <vt:lpwstr>0</vt:lpwstr>
  </property>
  <property fmtid="{D5CDD505-2E9C-101B-9397-08002B2CF9AE}" pid="9" name="MSIP_Label_dab23607-7d12-4109-be75-965b8867fb0b_Tag">
    <vt:lpwstr>50, 0, 1, 1</vt:lpwstr>
  </property>
  <property fmtid="{D5CDD505-2E9C-101B-9397-08002B2CF9AE}" pid="10" name="ContentTypeId">
    <vt:lpwstr>0x0101006336553B8F7BB54CB4981BC2BFCFBAF2</vt:lpwstr>
  </property>
  <property fmtid="{D5CDD505-2E9C-101B-9397-08002B2CF9AE}" pid="11" name="MediaServiceImageTags">
    <vt:lpwstr/>
  </property>
</Properties>
</file>