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5"/>
  </p:sldMasterIdLst>
  <p:sldIdLst>
    <p:sldId id="256" r:id="rId6"/>
    <p:sldId id="257" r:id="rId7"/>
  </p:sldIdLst>
  <p:sldSz cx="10680700" cy="757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1AC903B-B020-6409-011C-385DFE028FEA}" name="Jarrod Wyatt" initials="JW" userId="S::Jarrod.Wyatt@meridianenergy.co.nz::526d4778-8a5d-4f80-b40c-86e2ab12fd9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5ED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99" autoAdjust="0"/>
    <p:restoredTop sz="96327"/>
  </p:normalViewPr>
  <p:slideViewPr>
    <p:cSldViewPr snapToGrid="0" snapToObjects="1">
      <p:cViewPr varScale="1">
        <p:scale>
          <a:sx n="86" d="100"/>
          <a:sy n="86" d="100"/>
        </p:scale>
        <p:origin x="2070"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053" y="1239016"/>
            <a:ext cx="9078595" cy="2635756"/>
          </a:xfrm>
        </p:spPr>
        <p:txBody>
          <a:bodyPr anchor="b"/>
          <a:lstStyle>
            <a:lvl1pPr algn="ctr">
              <a:defRPr sz="6623"/>
            </a:lvl1pPr>
          </a:lstStyle>
          <a:p>
            <a:r>
              <a:rPr lang="en-GB"/>
              <a:t>Click to edit Master title style</a:t>
            </a:r>
            <a:endParaRPr lang="en-US" dirty="0"/>
          </a:p>
        </p:txBody>
      </p:sp>
      <p:sp>
        <p:nvSpPr>
          <p:cNvPr id="3" name="Subtitle 2"/>
          <p:cNvSpPr>
            <a:spLocks noGrp="1"/>
          </p:cNvSpPr>
          <p:nvPr>
            <p:ph type="subTitle" idx="1"/>
          </p:nvPr>
        </p:nvSpPr>
        <p:spPr>
          <a:xfrm>
            <a:off x="1335088" y="3976417"/>
            <a:ext cx="8010525" cy="1827854"/>
          </a:xfrm>
        </p:spPr>
        <p:txBody>
          <a:bodyPr/>
          <a:lstStyle>
            <a:lvl1pPr marL="0" indent="0" algn="ctr">
              <a:buNone/>
              <a:defRPr sz="2649"/>
            </a:lvl1pPr>
            <a:lvl2pPr marL="504703" indent="0" algn="ctr">
              <a:buNone/>
              <a:defRPr sz="2208"/>
            </a:lvl2pPr>
            <a:lvl3pPr marL="1009406" indent="0" algn="ctr">
              <a:buNone/>
              <a:defRPr sz="1987"/>
            </a:lvl3pPr>
            <a:lvl4pPr marL="1514109" indent="0" algn="ctr">
              <a:buNone/>
              <a:defRPr sz="1766"/>
            </a:lvl4pPr>
            <a:lvl5pPr marL="2018812" indent="0" algn="ctr">
              <a:buNone/>
              <a:defRPr sz="1766"/>
            </a:lvl5pPr>
            <a:lvl6pPr marL="2523515" indent="0" algn="ctr">
              <a:buNone/>
              <a:defRPr sz="1766"/>
            </a:lvl6pPr>
            <a:lvl7pPr marL="3028218" indent="0" algn="ctr">
              <a:buNone/>
              <a:defRPr sz="1766"/>
            </a:lvl7pPr>
            <a:lvl8pPr marL="3532922" indent="0" algn="ctr">
              <a:buNone/>
              <a:defRPr sz="1766"/>
            </a:lvl8pPr>
            <a:lvl9pPr marL="4037625" indent="0" algn="ctr">
              <a:buNone/>
              <a:defRPr sz="1766"/>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717007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212742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43376" y="403074"/>
            <a:ext cx="2303026" cy="6415893"/>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734299" y="403074"/>
            <a:ext cx="6775569" cy="641589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182505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648F7E63-76AD-864C-9F37-9947DD773DD0}"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747436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8736" y="1887442"/>
            <a:ext cx="9212104" cy="3149237"/>
          </a:xfrm>
        </p:spPr>
        <p:txBody>
          <a:bodyPr anchor="b"/>
          <a:lstStyle>
            <a:lvl1pPr>
              <a:defRPr sz="6623"/>
            </a:lvl1pPr>
          </a:lstStyle>
          <a:p>
            <a:r>
              <a:rPr lang="en-GB"/>
              <a:t>Click to edit Master title style</a:t>
            </a:r>
            <a:endParaRPr lang="en-US" dirty="0"/>
          </a:p>
        </p:txBody>
      </p:sp>
      <p:sp>
        <p:nvSpPr>
          <p:cNvPr id="3" name="Text Placeholder 2"/>
          <p:cNvSpPr>
            <a:spLocks noGrp="1"/>
          </p:cNvSpPr>
          <p:nvPr>
            <p:ph type="body" idx="1"/>
          </p:nvPr>
        </p:nvSpPr>
        <p:spPr>
          <a:xfrm>
            <a:off x="728736" y="5066472"/>
            <a:ext cx="9212104" cy="1656109"/>
          </a:xfrm>
        </p:spPr>
        <p:txBody>
          <a:bodyPr/>
          <a:lstStyle>
            <a:lvl1pPr marL="0" indent="0">
              <a:buNone/>
              <a:defRPr sz="2649">
                <a:solidFill>
                  <a:schemeClr val="tx1"/>
                </a:solidFill>
              </a:defRPr>
            </a:lvl1pPr>
            <a:lvl2pPr marL="504703" indent="0">
              <a:buNone/>
              <a:defRPr sz="2208">
                <a:solidFill>
                  <a:schemeClr val="tx1">
                    <a:tint val="75000"/>
                  </a:schemeClr>
                </a:solidFill>
              </a:defRPr>
            </a:lvl2pPr>
            <a:lvl3pPr marL="1009406" indent="0">
              <a:buNone/>
              <a:defRPr sz="1987">
                <a:solidFill>
                  <a:schemeClr val="tx1">
                    <a:tint val="75000"/>
                  </a:schemeClr>
                </a:solidFill>
              </a:defRPr>
            </a:lvl3pPr>
            <a:lvl4pPr marL="1514109" indent="0">
              <a:buNone/>
              <a:defRPr sz="1766">
                <a:solidFill>
                  <a:schemeClr val="tx1">
                    <a:tint val="75000"/>
                  </a:schemeClr>
                </a:solidFill>
              </a:defRPr>
            </a:lvl4pPr>
            <a:lvl5pPr marL="2018812" indent="0">
              <a:buNone/>
              <a:defRPr sz="1766">
                <a:solidFill>
                  <a:schemeClr val="tx1">
                    <a:tint val="75000"/>
                  </a:schemeClr>
                </a:solidFill>
              </a:defRPr>
            </a:lvl5pPr>
            <a:lvl6pPr marL="2523515" indent="0">
              <a:buNone/>
              <a:defRPr sz="1766">
                <a:solidFill>
                  <a:schemeClr val="tx1">
                    <a:tint val="75000"/>
                  </a:schemeClr>
                </a:solidFill>
              </a:defRPr>
            </a:lvl6pPr>
            <a:lvl7pPr marL="3028218" indent="0">
              <a:buNone/>
              <a:defRPr sz="1766">
                <a:solidFill>
                  <a:schemeClr val="tx1">
                    <a:tint val="75000"/>
                  </a:schemeClr>
                </a:solidFill>
              </a:defRPr>
            </a:lvl7pPr>
            <a:lvl8pPr marL="3532922" indent="0">
              <a:buNone/>
              <a:defRPr sz="1766">
                <a:solidFill>
                  <a:schemeClr val="tx1">
                    <a:tint val="75000"/>
                  </a:schemeClr>
                </a:solidFill>
              </a:defRPr>
            </a:lvl8pPr>
            <a:lvl9pPr marL="4037625" indent="0">
              <a:buNone/>
              <a:defRPr sz="1766">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8F7E63-76AD-864C-9F37-9947DD773DD0}" type="datetimeFigureOut">
              <a:rPr lang="en-US" smtClean="0"/>
              <a:t>5/21/2026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3011414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734298"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407104" y="2015372"/>
            <a:ext cx="4539298" cy="4803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648F7E63-76AD-864C-9F37-9947DD773DD0}" type="datetimeFigureOut">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078845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5689" y="403076"/>
            <a:ext cx="9212104" cy="1463336"/>
          </a:xfrm>
        </p:spPr>
        <p:txBody>
          <a:bodyPr/>
          <a:lstStyle/>
          <a:p>
            <a:r>
              <a:rPr lang="en-GB"/>
              <a:t>Click to edit Master title style</a:t>
            </a:r>
            <a:endParaRPr lang="en-US" dirty="0"/>
          </a:p>
        </p:txBody>
      </p:sp>
      <p:sp>
        <p:nvSpPr>
          <p:cNvPr id="3" name="Text Placeholder 2"/>
          <p:cNvSpPr>
            <a:spLocks noGrp="1"/>
          </p:cNvSpPr>
          <p:nvPr>
            <p:ph type="body" idx="1"/>
          </p:nvPr>
        </p:nvSpPr>
        <p:spPr>
          <a:xfrm>
            <a:off x="735690" y="1855895"/>
            <a:ext cx="4518436"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4" name="Content Placeholder 3"/>
          <p:cNvSpPr>
            <a:spLocks noGrp="1"/>
          </p:cNvSpPr>
          <p:nvPr>
            <p:ph sz="half" idx="2"/>
          </p:nvPr>
        </p:nvSpPr>
        <p:spPr>
          <a:xfrm>
            <a:off x="735690" y="2765440"/>
            <a:ext cx="4518436"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407105" y="1855895"/>
            <a:ext cx="4540689" cy="909546"/>
          </a:xfrm>
        </p:spPr>
        <p:txBody>
          <a:bodyPr anchor="b"/>
          <a:lstStyle>
            <a:lvl1pPr marL="0" indent="0">
              <a:buNone/>
              <a:defRPr sz="2649" b="1"/>
            </a:lvl1pPr>
            <a:lvl2pPr marL="504703" indent="0">
              <a:buNone/>
              <a:defRPr sz="2208" b="1"/>
            </a:lvl2pPr>
            <a:lvl3pPr marL="1009406" indent="0">
              <a:buNone/>
              <a:defRPr sz="1987" b="1"/>
            </a:lvl3pPr>
            <a:lvl4pPr marL="1514109" indent="0">
              <a:buNone/>
              <a:defRPr sz="1766" b="1"/>
            </a:lvl4pPr>
            <a:lvl5pPr marL="2018812" indent="0">
              <a:buNone/>
              <a:defRPr sz="1766" b="1"/>
            </a:lvl5pPr>
            <a:lvl6pPr marL="2523515" indent="0">
              <a:buNone/>
              <a:defRPr sz="1766" b="1"/>
            </a:lvl6pPr>
            <a:lvl7pPr marL="3028218" indent="0">
              <a:buNone/>
              <a:defRPr sz="1766" b="1"/>
            </a:lvl7pPr>
            <a:lvl8pPr marL="3532922" indent="0">
              <a:buNone/>
              <a:defRPr sz="1766" b="1"/>
            </a:lvl8pPr>
            <a:lvl9pPr marL="4037625" indent="0">
              <a:buNone/>
              <a:defRPr sz="1766" b="1"/>
            </a:lvl9pPr>
          </a:lstStyle>
          <a:p>
            <a:pPr lvl="0"/>
            <a:r>
              <a:rPr lang="en-GB"/>
              <a:t>Click to edit Master text styles</a:t>
            </a:r>
          </a:p>
        </p:txBody>
      </p:sp>
      <p:sp>
        <p:nvSpPr>
          <p:cNvPr id="6" name="Content Placeholder 5"/>
          <p:cNvSpPr>
            <a:spLocks noGrp="1"/>
          </p:cNvSpPr>
          <p:nvPr>
            <p:ph sz="quarter" idx="4"/>
          </p:nvPr>
        </p:nvSpPr>
        <p:spPr>
          <a:xfrm>
            <a:off x="5407105" y="2765440"/>
            <a:ext cx="4540689" cy="406754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648F7E63-76AD-864C-9F37-9947DD773DD0}" type="datetimeFigureOut">
              <a:rPr lang="en-US" smtClean="0"/>
              <a:t>5/21/2026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03189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648F7E63-76AD-864C-9F37-9947DD773DD0}" type="datetimeFigureOut">
              <a:rPr lang="en-US" smtClean="0"/>
              <a:t>5/21/2026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45612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8F7E63-76AD-864C-9F37-9947DD773DD0}" type="datetimeFigureOut">
              <a:rPr lang="en-US" smtClean="0"/>
              <a:t>5/21/2026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2934506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dirty="0"/>
          </a:p>
        </p:txBody>
      </p:sp>
      <p:sp>
        <p:nvSpPr>
          <p:cNvPr id="3" name="Content Placeholder 2"/>
          <p:cNvSpPr>
            <a:spLocks noGrp="1"/>
          </p:cNvSpPr>
          <p:nvPr>
            <p:ph idx="1"/>
          </p:nvPr>
        </p:nvSpPr>
        <p:spPr>
          <a:xfrm>
            <a:off x="4540689" y="1090055"/>
            <a:ext cx="5407104" cy="5380166"/>
          </a:xfrm>
        </p:spPr>
        <p:txBody>
          <a:bodyPr/>
          <a:lstStyle>
            <a:lvl1pPr>
              <a:defRPr sz="3532"/>
            </a:lvl1pPr>
            <a:lvl2pPr>
              <a:defRPr sz="3091"/>
            </a:lvl2pPr>
            <a:lvl3pPr>
              <a:defRPr sz="2649"/>
            </a:lvl3pPr>
            <a:lvl4pPr>
              <a:defRPr sz="2208"/>
            </a:lvl4pPr>
            <a:lvl5pPr>
              <a:defRPr sz="2208"/>
            </a:lvl5pPr>
            <a:lvl6pPr>
              <a:defRPr sz="2208"/>
            </a:lvl6pPr>
            <a:lvl7pPr>
              <a:defRPr sz="2208"/>
            </a:lvl7pPr>
            <a:lvl8pPr>
              <a:defRPr sz="2208"/>
            </a:lvl8pPr>
            <a:lvl9pPr>
              <a:defRPr sz="220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415613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5689" y="504719"/>
            <a:ext cx="3444804" cy="1766517"/>
          </a:xfrm>
        </p:spPr>
        <p:txBody>
          <a:bodyPr anchor="b"/>
          <a:lstStyle>
            <a:lvl1pPr>
              <a:defRPr sz="3532"/>
            </a:lvl1pPr>
          </a:lstStyle>
          <a:p>
            <a:r>
              <a:rPr lang="en-GB"/>
              <a:t>Click to edit Master title style</a:t>
            </a:r>
            <a:endParaRPr lang="en-US" dirty="0"/>
          </a:p>
        </p:txBody>
      </p:sp>
      <p:sp>
        <p:nvSpPr>
          <p:cNvPr id="3" name="Picture Placeholder 2"/>
          <p:cNvSpPr>
            <a:spLocks noGrp="1" noChangeAspect="1"/>
          </p:cNvSpPr>
          <p:nvPr>
            <p:ph type="pic" idx="1"/>
          </p:nvPr>
        </p:nvSpPr>
        <p:spPr>
          <a:xfrm>
            <a:off x="4540689" y="1090055"/>
            <a:ext cx="5407104" cy="5380166"/>
          </a:xfrm>
        </p:spPr>
        <p:txBody>
          <a:bodyPr anchor="t"/>
          <a:lstStyle>
            <a:lvl1pPr marL="0" indent="0">
              <a:buNone/>
              <a:defRPr sz="3532"/>
            </a:lvl1pPr>
            <a:lvl2pPr marL="504703" indent="0">
              <a:buNone/>
              <a:defRPr sz="3091"/>
            </a:lvl2pPr>
            <a:lvl3pPr marL="1009406" indent="0">
              <a:buNone/>
              <a:defRPr sz="2649"/>
            </a:lvl3pPr>
            <a:lvl4pPr marL="1514109" indent="0">
              <a:buNone/>
              <a:defRPr sz="2208"/>
            </a:lvl4pPr>
            <a:lvl5pPr marL="2018812" indent="0">
              <a:buNone/>
              <a:defRPr sz="2208"/>
            </a:lvl5pPr>
            <a:lvl6pPr marL="2523515" indent="0">
              <a:buNone/>
              <a:defRPr sz="2208"/>
            </a:lvl6pPr>
            <a:lvl7pPr marL="3028218" indent="0">
              <a:buNone/>
              <a:defRPr sz="2208"/>
            </a:lvl7pPr>
            <a:lvl8pPr marL="3532922" indent="0">
              <a:buNone/>
              <a:defRPr sz="2208"/>
            </a:lvl8pPr>
            <a:lvl9pPr marL="4037625" indent="0">
              <a:buNone/>
              <a:defRPr sz="2208"/>
            </a:lvl9pPr>
          </a:lstStyle>
          <a:p>
            <a:r>
              <a:rPr lang="en-GB"/>
              <a:t>Click icon to add picture</a:t>
            </a:r>
            <a:endParaRPr lang="en-US" dirty="0"/>
          </a:p>
        </p:txBody>
      </p:sp>
      <p:sp>
        <p:nvSpPr>
          <p:cNvPr id="4" name="Text Placeholder 3"/>
          <p:cNvSpPr>
            <a:spLocks noGrp="1"/>
          </p:cNvSpPr>
          <p:nvPr>
            <p:ph type="body" sz="half" idx="2"/>
          </p:nvPr>
        </p:nvSpPr>
        <p:spPr>
          <a:xfrm>
            <a:off x="735689" y="2271237"/>
            <a:ext cx="3444804" cy="4207746"/>
          </a:xfrm>
        </p:spPr>
        <p:txBody>
          <a:bodyPr/>
          <a:lstStyle>
            <a:lvl1pPr marL="0" indent="0">
              <a:buNone/>
              <a:defRPr sz="1766"/>
            </a:lvl1pPr>
            <a:lvl2pPr marL="504703" indent="0">
              <a:buNone/>
              <a:defRPr sz="1545"/>
            </a:lvl2pPr>
            <a:lvl3pPr marL="1009406" indent="0">
              <a:buNone/>
              <a:defRPr sz="1325"/>
            </a:lvl3pPr>
            <a:lvl4pPr marL="1514109" indent="0">
              <a:buNone/>
              <a:defRPr sz="1104"/>
            </a:lvl4pPr>
            <a:lvl5pPr marL="2018812" indent="0">
              <a:buNone/>
              <a:defRPr sz="1104"/>
            </a:lvl5pPr>
            <a:lvl6pPr marL="2523515" indent="0">
              <a:buNone/>
              <a:defRPr sz="1104"/>
            </a:lvl6pPr>
            <a:lvl7pPr marL="3028218" indent="0">
              <a:buNone/>
              <a:defRPr sz="1104"/>
            </a:lvl7pPr>
            <a:lvl8pPr marL="3532922" indent="0">
              <a:buNone/>
              <a:defRPr sz="1104"/>
            </a:lvl8pPr>
            <a:lvl9pPr marL="4037625" indent="0">
              <a:buNone/>
              <a:defRPr sz="1104"/>
            </a:lvl9pPr>
          </a:lstStyle>
          <a:p>
            <a:pPr lvl="0"/>
            <a:r>
              <a:rPr lang="en-GB"/>
              <a:t>Click to edit Master text styles</a:t>
            </a:r>
          </a:p>
        </p:txBody>
      </p:sp>
      <p:sp>
        <p:nvSpPr>
          <p:cNvPr id="5" name="Date Placeholder 4"/>
          <p:cNvSpPr>
            <a:spLocks noGrp="1"/>
          </p:cNvSpPr>
          <p:nvPr>
            <p:ph type="dt" sz="half" idx="10"/>
          </p:nvPr>
        </p:nvSpPr>
        <p:spPr/>
        <p:txBody>
          <a:bodyPr/>
          <a:lstStyle/>
          <a:p>
            <a:fld id="{648F7E63-76AD-864C-9F37-9947DD773DD0}" type="datetimeFigureOut">
              <a:rPr lang="en-US" smtClean="0"/>
              <a:t>5/21/2026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6F584D-BE5E-D542-93A6-6151E93BBAAE}" type="slidenum">
              <a:rPr lang="en-US" smtClean="0"/>
              <a:t>‹#›</a:t>
            </a:fld>
            <a:endParaRPr lang="en-US"/>
          </a:p>
        </p:txBody>
      </p:sp>
    </p:spTree>
    <p:extLst>
      <p:ext uri="{BB962C8B-B14F-4D97-AF65-F5344CB8AC3E}">
        <p14:creationId xmlns:p14="http://schemas.microsoft.com/office/powerpoint/2010/main" val="150039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4298" y="403076"/>
            <a:ext cx="9212104" cy="146333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34298" y="2015372"/>
            <a:ext cx="9212104" cy="480359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34298" y="7017001"/>
            <a:ext cx="2403158" cy="403074"/>
          </a:xfrm>
          <a:prstGeom prst="rect">
            <a:avLst/>
          </a:prstGeom>
        </p:spPr>
        <p:txBody>
          <a:bodyPr vert="horz" lIns="91440" tIns="45720" rIns="91440" bIns="45720" rtlCol="0" anchor="ctr"/>
          <a:lstStyle>
            <a:lvl1pPr algn="l">
              <a:defRPr sz="1325">
                <a:solidFill>
                  <a:schemeClr val="tx1">
                    <a:tint val="75000"/>
                  </a:schemeClr>
                </a:solidFill>
              </a:defRPr>
            </a:lvl1pPr>
          </a:lstStyle>
          <a:p>
            <a:fld id="{648F7E63-76AD-864C-9F37-9947DD773DD0}" type="datetimeFigureOut">
              <a:rPr lang="en-US" smtClean="0"/>
              <a:t>5/21/2026</a:t>
            </a:fld>
            <a:endParaRPr lang="en-US"/>
          </a:p>
        </p:txBody>
      </p:sp>
      <p:sp>
        <p:nvSpPr>
          <p:cNvPr id="5" name="Footer Placeholder 4"/>
          <p:cNvSpPr>
            <a:spLocks noGrp="1"/>
          </p:cNvSpPr>
          <p:nvPr>
            <p:ph type="ftr" sz="quarter" idx="3"/>
          </p:nvPr>
        </p:nvSpPr>
        <p:spPr>
          <a:xfrm>
            <a:off x="3537982" y="7017001"/>
            <a:ext cx="3604736" cy="403074"/>
          </a:xfrm>
          <a:prstGeom prst="rect">
            <a:avLst/>
          </a:prstGeom>
        </p:spPr>
        <p:txBody>
          <a:bodyPr vert="horz" lIns="91440" tIns="45720" rIns="91440" bIns="45720" rtlCol="0" anchor="ctr"/>
          <a:lstStyle>
            <a:lvl1pPr algn="ctr">
              <a:defRPr sz="13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543244" y="7017001"/>
            <a:ext cx="2403158" cy="403074"/>
          </a:xfrm>
          <a:prstGeom prst="rect">
            <a:avLst/>
          </a:prstGeom>
        </p:spPr>
        <p:txBody>
          <a:bodyPr vert="horz" lIns="91440" tIns="45720" rIns="91440" bIns="45720" rtlCol="0" anchor="ctr"/>
          <a:lstStyle>
            <a:lvl1pPr algn="r">
              <a:defRPr sz="1325">
                <a:solidFill>
                  <a:schemeClr val="tx1">
                    <a:tint val="75000"/>
                  </a:schemeClr>
                </a:solidFill>
              </a:defRPr>
            </a:lvl1pPr>
          </a:lstStyle>
          <a:p>
            <a:fld id="{D66F584D-BE5E-D542-93A6-6151E93BBAAE}" type="slidenum">
              <a:rPr lang="en-US" smtClean="0"/>
              <a:t>‹#›</a:t>
            </a:fld>
            <a:endParaRPr lang="en-US"/>
          </a:p>
        </p:txBody>
      </p:sp>
    </p:spTree>
    <p:extLst>
      <p:ext uri="{BB962C8B-B14F-4D97-AF65-F5344CB8AC3E}">
        <p14:creationId xmlns:p14="http://schemas.microsoft.com/office/powerpoint/2010/main" val="1202714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9406" rtl="0" eaLnBrk="1" latinLnBrk="0" hangingPunct="1">
        <a:lnSpc>
          <a:spcPct val="90000"/>
        </a:lnSpc>
        <a:spcBef>
          <a:spcPct val="0"/>
        </a:spcBef>
        <a:buNone/>
        <a:defRPr sz="4857" kern="1200">
          <a:solidFill>
            <a:schemeClr val="tx1"/>
          </a:solidFill>
          <a:latin typeface="+mj-lt"/>
          <a:ea typeface="+mj-ea"/>
          <a:cs typeface="+mj-cs"/>
        </a:defRPr>
      </a:lvl1pPr>
    </p:titleStyle>
    <p:bodyStyle>
      <a:lvl1pPr marL="252352" indent="-252352" algn="l" defTabSz="1009406" rtl="0" eaLnBrk="1" latinLnBrk="0" hangingPunct="1">
        <a:lnSpc>
          <a:spcPct val="90000"/>
        </a:lnSpc>
        <a:spcBef>
          <a:spcPts val="1104"/>
        </a:spcBef>
        <a:buFont typeface="Arial" panose="020B0604020202020204" pitchFamily="34" charset="0"/>
        <a:buChar char="•"/>
        <a:defRPr sz="3091" kern="1200">
          <a:solidFill>
            <a:schemeClr val="tx1"/>
          </a:solidFill>
          <a:latin typeface="+mn-lt"/>
          <a:ea typeface="+mn-ea"/>
          <a:cs typeface="+mn-cs"/>
        </a:defRPr>
      </a:lvl1pPr>
      <a:lvl2pPr marL="757055" indent="-252352" algn="l" defTabSz="1009406" rtl="0" eaLnBrk="1" latinLnBrk="0" hangingPunct="1">
        <a:lnSpc>
          <a:spcPct val="90000"/>
        </a:lnSpc>
        <a:spcBef>
          <a:spcPts val="552"/>
        </a:spcBef>
        <a:buFont typeface="Arial" panose="020B0604020202020204" pitchFamily="34" charset="0"/>
        <a:buChar char="•"/>
        <a:defRPr sz="2649" kern="1200">
          <a:solidFill>
            <a:schemeClr val="tx1"/>
          </a:solidFill>
          <a:latin typeface="+mn-lt"/>
          <a:ea typeface="+mn-ea"/>
          <a:cs typeface="+mn-cs"/>
        </a:defRPr>
      </a:lvl2pPr>
      <a:lvl3pPr marL="1261758" indent="-252352" algn="l" defTabSz="1009406" rtl="0" eaLnBrk="1" latinLnBrk="0" hangingPunct="1">
        <a:lnSpc>
          <a:spcPct val="90000"/>
        </a:lnSpc>
        <a:spcBef>
          <a:spcPts val="552"/>
        </a:spcBef>
        <a:buFont typeface="Arial" panose="020B0604020202020204" pitchFamily="34" charset="0"/>
        <a:buChar char="•"/>
        <a:defRPr sz="2208" kern="1200">
          <a:solidFill>
            <a:schemeClr val="tx1"/>
          </a:solidFill>
          <a:latin typeface="+mn-lt"/>
          <a:ea typeface="+mn-ea"/>
          <a:cs typeface="+mn-cs"/>
        </a:defRPr>
      </a:lvl3pPr>
      <a:lvl4pPr marL="1766461"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4pPr>
      <a:lvl5pPr marL="2271164"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5pPr>
      <a:lvl6pPr marL="2775867"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6pPr>
      <a:lvl7pPr marL="3280570"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7pPr>
      <a:lvl8pPr marL="3785273"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8pPr>
      <a:lvl9pPr marL="4289976" indent="-252352" algn="l" defTabSz="1009406" rtl="0" eaLnBrk="1" latinLnBrk="0" hangingPunct="1">
        <a:lnSpc>
          <a:spcPct val="90000"/>
        </a:lnSpc>
        <a:spcBef>
          <a:spcPts val="552"/>
        </a:spcBef>
        <a:buFont typeface="Arial" panose="020B0604020202020204" pitchFamily="34" charset="0"/>
        <a:buChar char="•"/>
        <a:defRPr sz="1987" kern="1200">
          <a:solidFill>
            <a:schemeClr val="tx1"/>
          </a:solidFill>
          <a:latin typeface="+mn-lt"/>
          <a:ea typeface="+mn-ea"/>
          <a:cs typeface="+mn-cs"/>
        </a:defRPr>
      </a:lvl9pPr>
    </p:bodyStyle>
    <p:otherStyle>
      <a:defPPr>
        <a:defRPr lang="en-US"/>
      </a:defPPr>
      <a:lvl1pPr marL="0" algn="l" defTabSz="1009406" rtl="0" eaLnBrk="1" latinLnBrk="0" hangingPunct="1">
        <a:defRPr sz="1987" kern="1200">
          <a:solidFill>
            <a:schemeClr val="tx1"/>
          </a:solidFill>
          <a:latin typeface="+mn-lt"/>
          <a:ea typeface="+mn-ea"/>
          <a:cs typeface="+mn-cs"/>
        </a:defRPr>
      </a:lvl1pPr>
      <a:lvl2pPr marL="504703" algn="l" defTabSz="1009406" rtl="0" eaLnBrk="1" latinLnBrk="0" hangingPunct="1">
        <a:defRPr sz="1987" kern="1200">
          <a:solidFill>
            <a:schemeClr val="tx1"/>
          </a:solidFill>
          <a:latin typeface="+mn-lt"/>
          <a:ea typeface="+mn-ea"/>
          <a:cs typeface="+mn-cs"/>
        </a:defRPr>
      </a:lvl2pPr>
      <a:lvl3pPr marL="1009406" algn="l" defTabSz="1009406" rtl="0" eaLnBrk="1" latinLnBrk="0" hangingPunct="1">
        <a:defRPr sz="1987" kern="1200">
          <a:solidFill>
            <a:schemeClr val="tx1"/>
          </a:solidFill>
          <a:latin typeface="+mn-lt"/>
          <a:ea typeface="+mn-ea"/>
          <a:cs typeface="+mn-cs"/>
        </a:defRPr>
      </a:lvl3pPr>
      <a:lvl4pPr marL="1514109" algn="l" defTabSz="1009406" rtl="0" eaLnBrk="1" latinLnBrk="0" hangingPunct="1">
        <a:defRPr sz="1987" kern="1200">
          <a:solidFill>
            <a:schemeClr val="tx1"/>
          </a:solidFill>
          <a:latin typeface="+mn-lt"/>
          <a:ea typeface="+mn-ea"/>
          <a:cs typeface="+mn-cs"/>
        </a:defRPr>
      </a:lvl4pPr>
      <a:lvl5pPr marL="2018812" algn="l" defTabSz="1009406" rtl="0" eaLnBrk="1" latinLnBrk="0" hangingPunct="1">
        <a:defRPr sz="1987" kern="1200">
          <a:solidFill>
            <a:schemeClr val="tx1"/>
          </a:solidFill>
          <a:latin typeface="+mn-lt"/>
          <a:ea typeface="+mn-ea"/>
          <a:cs typeface="+mn-cs"/>
        </a:defRPr>
      </a:lvl5pPr>
      <a:lvl6pPr marL="2523515" algn="l" defTabSz="1009406" rtl="0" eaLnBrk="1" latinLnBrk="0" hangingPunct="1">
        <a:defRPr sz="1987" kern="1200">
          <a:solidFill>
            <a:schemeClr val="tx1"/>
          </a:solidFill>
          <a:latin typeface="+mn-lt"/>
          <a:ea typeface="+mn-ea"/>
          <a:cs typeface="+mn-cs"/>
        </a:defRPr>
      </a:lvl6pPr>
      <a:lvl7pPr marL="3028218" algn="l" defTabSz="1009406" rtl="0" eaLnBrk="1" latinLnBrk="0" hangingPunct="1">
        <a:defRPr sz="1987" kern="1200">
          <a:solidFill>
            <a:schemeClr val="tx1"/>
          </a:solidFill>
          <a:latin typeface="+mn-lt"/>
          <a:ea typeface="+mn-ea"/>
          <a:cs typeface="+mn-cs"/>
        </a:defRPr>
      </a:lvl7pPr>
      <a:lvl8pPr marL="3532922" algn="l" defTabSz="1009406" rtl="0" eaLnBrk="1" latinLnBrk="0" hangingPunct="1">
        <a:defRPr sz="1987" kern="1200">
          <a:solidFill>
            <a:schemeClr val="tx1"/>
          </a:solidFill>
          <a:latin typeface="+mn-lt"/>
          <a:ea typeface="+mn-ea"/>
          <a:cs typeface="+mn-cs"/>
        </a:defRPr>
      </a:lvl8pPr>
      <a:lvl9pPr marL="4037625" algn="l" defTabSz="1009406" rtl="0" eaLnBrk="1" latinLnBrk="0" hangingPunct="1">
        <a:defRPr sz="19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bject 20">
            <a:extLst>
              <a:ext uri="{FF2B5EF4-FFF2-40B4-BE49-F238E27FC236}">
                <a16:creationId xmlns:a16="http://schemas.microsoft.com/office/drawing/2014/main" id="{A5B11B46-AB73-234F-8BD5-0B11C9093D8F}"/>
              </a:ext>
            </a:extLst>
          </p:cNvPr>
          <p:cNvSpPr txBox="1"/>
          <p:nvPr/>
        </p:nvSpPr>
        <p:spPr>
          <a:xfrm>
            <a:off x="539750" y="1532988"/>
            <a:ext cx="2445612" cy="502702"/>
          </a:xfrm>
          <a:prstGeom prst="rect">
            <a:avLst/>
          </a:prstGeom>
        </p:spPr>
        <p:txBody>
          <a:bodyPr vert="horz" wrap="square" lIns="0" tIns="0" rIns="0" bIns="0" rtlCol="0">
            <a:spAutoFit/>
          </a:bodyPr>
          <a:lstStyle/>
          <a:p>
            <a:pPr marL="12700">
              <a:lnSpc>
                <a:spcPct val="100000"/>
              </a:lnSpc>
            </a:pPr>
            <a:r>
              <a:rPr lang="en-US" sz="1100" b="1" dirty="0">
                <a:solidFill>
                  <a:srgbClr val="05EDB5"/>
                </a:solidFill>
                <a:latin typeface="Arial"/>
                <a:cs typeface="Arial"/>
              </a:rPr>
              <a:t>Reporting </a:t>
            </a:r>
            <a:r>
              <a:rPr sz="1100" b="1" dirty="0">
                <a:solidFill>
                  <a:srgbClr val="05EDB5"/>
                </a:solidFill>
                <a:latin typeface="Arial"/>
                <a:cs typeface="Arial"/>
              </a:rPr>
              <a:t>to:</a:t>
            </a:r>
          </a:p>
          <a:p>
            <a:pPr marL="12700">
              <a:lnSpc>
                <a:spcPct val="100000"/>
              </a:lnSpc>
              <a:spcBef>
                <a:spcPts val="200"/>
              </a:spcBef>
            </a:pPr>
            <a:r>
              <a:rPr lang="en-NZ" sz="1000" dirty="0">
                <a:solidFill>
                  <a:schemeClr val="bg1"/>
                </a:solidFill>
                <a:latin typeface="Arial"/>
                <a:cs typeface="Arial"/>
              </a:rPr>
              <a:t>Engineering Procurement &amp; Logistics Manager</a:t>
            </a:r>
            <a:endParaRPr sz="1000" dirty="0">
              <a:solidFill>
                <a:schemeClr val="bg1"/>
              </a:solidFill>
              <a:latin typeface="Arial"/>
              <a:cs typeface="Arial"/>
            </a:endParaRPr>
          </a:p>
        </p:txBody>
      </p:sp>
      <p:sp>
        <p:nvSpPr>
          <p:cNvPr id="8" name="object 21">
            <a:extLst>
              <a:ext uri="{FF2B5EF4-FFF2-40B4-BE49-F238E27FC236}">
                <a16:creationId xmlns:a16="http://schemas.microsoft.com/office/drawing/2014/main" id="{695FE911-531B-BF4D-99CF-1C9DB1085BCF}"/>
              </a:ext>
            </a:extLst>
          </p:cNvPr>
          <p:cNvSpPr txBox="1"/>
          <p:nvPr/>
        </p:nvSpPr>
        <p:spPr>
          <a:xfrm>
            <a:off x="3377731" y="1532988"/>
            <a:ext cx="1084099" cy="348813"/>
          </a:xfrm>
          <a:prstGeom prst="rect">
            <a:avLst/>
          </a:prstGeom>
        </p:spPr>
        <p:txBody>
          <a:bodyPr vert="horz" wrap="square" lIns="0" tIns="0" rIns="0" bIns="0" rtlCol="0">
            <a:spAutoFit/>
          </a:bodyPr>
          <a:lstStyle/>
          <a:p>
            <a:pPr marL="12700">
              <a:lnSpc>
                <a:spcPct val="100000"/>
              </a:lnSpc>
            </a:pPr>
            <a:r>
              <a:rPr sz="1100" b="1" dirty="0">
                <a:solidFill>
                  <a:srgbClr val="05EDB5"/>
                </a:solidFill>
                <a:latin typeface="Arial"/>
                <a:cs typeface="Arial"/>
              </a:rPr>
              <a:t>Date:</a:t>
            </a:r>
          </a:p>
          <a:p>
            <a:pPr marL="12700">
              <a:lnSpc>
                <a:spcPct val="100000"/>
              </a:lnSpc>
              <a:spcBef>
                <a:spcPts val="200"/>
              </a:spcBef>
            </a:pPr>
            <a:r>
              <a:rPr lang="en-NZ" sz="1000" dirty="0">
                <a:solidFill>
                  <a:schemeClr val="bg1"/>
                </a:solidFill>
                <a:latin typeface="Arial"/>
                <a:cs typeface="Arial"/>
              </a:rPr>
              <a:t>May 2026</a:t>
            </a:r>
            <a:endParaRPr sz="1000" dirty="0">
              <a:solidFill>
                <a:schemeClr val="bg1"/>
              </a:solidFill>
              <a:latin typeface="Arial"/>
              <a:cs typeface="Arial"/>
            </a:endParaRPr>
          </a:p>
        </p:txBody>
      </p:sp>
      <p:sp>
        <p:nvSpPr>
          <p:cNvPr id="9" name="object 29">
            <a:extLst>
              <a:ext uri="{FF2B5EF4-FFF2-40B4-BE49-F238E27FC236}">
                <a16:creationId xmlns:a16="http://schemas.microsoft.com/office/drawing/2014/main" id="{500A467D-8649-8E41-BACB-F069E69694AC}"/>
              </a:ext>
            </a:extLst>
          </p:cNvPr>
          <p:cNvSpPr txBox="1"/>
          <p:nvPr/>
        </p:nvSpPr>
        <p:spPr>
          <a:xfrm>
            <a:off x="539750" y="584200"/>
            <a:ext cx="5778672" cy="671402"/>
          </a:xfrm>
          <a:prstGeom prst="rect">
            <a:avLst/>
          </a:prstGeom>
        </p:spPr>
        <p:txBody>
          <a:bodyPr vert="horz" wrap="square" lIns="0" tIns="0" rIns="0" bIns="0" rtlCol="0">
            <a:spAutoFit/>
          </a:bodyPr>
          <a:lstStyle/>
          <a:p>
            <a:pPr marL="12700">
              <a:lnSpc>
                <a:spcPct val="150000"/>
              </a:lnSpc>
            </a:pPr>
            <a:r>
              <a:rPr sz="1100" b="1" dirty="0">
                <a:solidFill>
                  <a:srgbClr val="05EDB5"/>
                </a:solidFill>
                <a:latin typeface="Arial"/>
                <a:cs typeface="Arial"/>
              </a:rPr>
              <a:t>Position description:</a:t>
            </a:r>
          </a:p>
          <a:p>
            <a:pPr marL="12700">
              <a:lnSpc>
                <a:spcPct val="150000"/>
              </a:lnSpc>
              <a:spcBef>
                <a:spcPts val="140"/>
              </a:spcBef>
            </a:pPr>
            <a:r>
              <a:rPr lang="en-NZ" sz="2000" b="1" dirty="0">
                <a:solidFill>
                  <a:schemeClr val="bg1"/>
                </a:solidFill>
                <a:latin typeface="Arial"/>
                <a:cs typeface="Arial"/>
              </a:rPr>
              <a:t>Renewable Construction Contract Manager</a:t>
            </a:r>
            <a:endParaRPr sz="2000" b="1" dirty="0">
              <a:solidFill>
                <a:schemeClr val="bg1"/>
              </a:solidFill>
              <a:latin typeface="Arial"/>
              <a:cs typeface="Arial"/>
            </a:endParaRPr>
          </a:p>
        </p:txBody>
      </p:sp>
      <p:sp>
        <p:nvSpPr>
          <p:cNvPr id="11" name="object 22">
            <a:extLst>
              <a:ext uri="{FF2B5EF4-FFF2-40B4-BE49-F238E27FC236}">
                <a16:creationId xmlns:a16="http://schemas.microsoft.com/office/drawing/2014/main" id="{888BC5EF-D97F-2B4F-9AF6-FF87F954C531}"/>
              </a:ext>
            </a:extLst>
          </p:cNvPr>
          <p:cNvSpPr txBox="1"/>
          <p:nvPr/>
        </p:nvSpPr>
        <p:spPr>
          <a:xfrm>
            <a:off x="539750" y="2246171"/>
            <a:ext cx="3922081" cy="3544560"/>
          </a:xfrm>
          <a:prstGeom prst="rect">
            <a:avLst/>
          </a:prstGeom>
        </p:spPr>
        <p:txBody>
          <a:bodyPr vert="horz" wrap="square" lIns="0" tIns="0" rIns="0" bIns="0" rtlCol="0">
            <a:spAutoFit/>
          </a:bodyPr>
          <a:lstStyle/>
          <a:p>
            <a:pPr marL="12700">
              <a:lnSpc>
                <a:spcPct val="100000"/>
              </a:lnSpc>
            </a:pPr>
            <a:r>
              <a:rPr sz="1100" b="1" dirty="0">
                <a:solidFill>
                  <a:srgbClr val="05EDB5"/>
                </a:solidFill>
                <a:latin typeface="Arial"/>
                <a:cs typeface="Arial"/>
              </a:rPr>
              <a:t>The role</a:t>
            </a:r>
            <a:br>
              <a:rPr lang="en-US" sz="1100" b="1" dirty="0">
                <a:solidFill>
                  <a:srgbClr val="05EDB5"/>
                </a:solidFill>
                <a:latin typeface="Arial"/>
                <a:cs typeface="Arial"/>
              </a:rPr>
            </a:br>
            <a:endParaRPr lang="en-NZ" sz="1100" b="1" dirty="0">
              <a:solidFill>
                <a:srgbClr val="05EDB5"/>
              </a:solidFill>
              <a:latin typeface="Arial"/>
              <a:cs typeface="Arial"/>
            </a:endParaRPr>
          </a:p>
          <a:p>
            <a:pPr marL="184150" indent="-171450">
              <a:lnSpc>
                <a:spcPts val="1400"/>
              </a:lnSpc>
              <a:buFont typeface="Arial" panose="020B0604020202020204" pitchFamily="34" charset="0"/>
              <a:buChar char="•"/>
            </a:pPr>
            <a:r>
              <a:rPr lang="en-NZ" sz="1000" spc="-20" dirty="0">
                <a:solidFill>
                  <a:srgbClr val="FFFFFF"/>
                </a:solidFill>
                <a:latin typeface="Arial"/>
                <a:cs typeface="Arial"/>
              </a:rPr>
              <a:t>You’ll be part of the Renewable Construction Team within the Development Business Unit.  This team is responsible for building new generation assets to meet Meridian’s strategic goal of playing our part in decarbonising NZ.  The team is responsible for detailed design, contract tendering, negotiations and award of key contracts, site construction works, commissioning and handover to Generation.  To be successful we work closely with many teams within Meridian as well as suppliers and consultants.</a:t>
            </a:r>
          </a:p>
          <a:p>
            <a:pPr marL="184150" indent="-171450">
              <a:lnSpc>
                <a:spcPts val="1400"/>
              </a:lnSpc>
              <a:buFont typeface="Arial" panose="020B0604020202020204" pitchFamily="34" charset="0"/>
              <a:buChar char="•"/>
            </a:pPr>
            <a:endParaRPr lang="en-NZ" sz="1000" spc="-20" dirty="0">
              <a:solidFill>
                <a:srgbClr val="FFFFFF"/>
              </a:solidFill>
              <a:latin typeface="Arial"/>
              <a:cs typeface="Arial"/>
            </a:endParaRPr>
          </a:p>
          <a:p>
            <a:pPr marL="184150" indent="-171450">
              <a:lnSpc>
                <a:spcPts val="1400"/>
              </a:lnSpc>
              <a:buFont typeface="Arial" panose="020B0604020202020204" pitchFamily="34" charset="0"/>
              <a:buChar char="•"/>
            </a:pPr>
            <a:r>
              <a:rPr lang="en-NZ" sz="1000" spc="-20" dirty="0">
                <a:solidFill>
                  <a:srgbClr val="FFFFFF"/>
                </a:solidFill>
                <a:latin typeface="Arial"/>
                <a:cs typeface="Arial"/>
              </a:rPr>
              <a:t>Your role is critical to the success of every project and provides Contract Development and Management assistance on behalf of the team.  </a:t>
            </a:r>
          </a:p>
          <a:p>
            <a:pPr marL="184150" indent="-171450">
              <a:lnSpc>
                <a:spcPts val="1400"/>
              </a:lnSpc>
              <a:buFont typeface="Arial" panose="020B0604020202020204" pitchFamily="34" charset="0"/>
              <a:buChar char="•"/>
            </a:pPr>
            <a:endParaRPr lang="en-NZ" sz="1000" spc="-20" dirty="0">
              <a:solidFill>
                <a:srgbClr val="FFFFFF"/>
              </a:solidFill>
              <a:latin typeface="Arial"/>
              <a:cs typeface="Arial"/>
            </a:endParaRPr>
          </a:p>
          <a:p>
            <a:pPr marL="184150" indent="-171450">
              <a:lnSpc>
                <a:spcPts val="1400"/>
              </a:lnSpc>
              <a:buFont typeface="Arial" panose="020B0604020202020204" pitchFamily="34" charset="0"/>
              <a:buChar char="•"/>
            </a:pPr>
            <a:r>
              <a:rPr lang="en-NZ" sz="1000" spc="-20" dirty="0">
                <a:solidFill>
                  <a:srgbClr val="FFFFFF"/>
                </a:solidFill>
                <a:latin typeface="Arial"/>
                <a:cs typeface="Arial"/>
              </a:rPr>
              <a:t>While a credible specialist in your own right you will also be a team player and respond to the challenges of complex construction interdependencies with an emphasis on doing great work for our internal Customers.  </a:t>
            </a:r>
          </a:p>
          <a:p>
            <a:pPr marL="12700"/>
            <a:r>
              <a:rPr lang="en-NZ" sz="1000" dirty="0">
                <a:solidFill>
                  <a:srgbClr val="FFFFFF"/>
                </a:solidFill>
                <a:latin typeface="Arial"/>
                <a:cs typeface="Arial"/>
              </a:rPr>
              <a:t> </a:t>
            </a:r>
          </a:p>
        </p:txBody>
      </p:sp>
      <p:sp>
        <p:nvSpPr>
          <p:cNvPr id="12" name="object 23">
            <a:extLst>
              <a:ext uri="{FF2B5EF4-FFF2-40B4-BE49-F238E27FC236}">
                <a16:creationId xmlns:a16="http://schemas.microsoft.com/office/drawing/2014/main" id="{16C00225-0221-D041-B785-CF36376C8BB4}"/>
              </a:ext>
            </a:extLst>
          </p:cNvPr>
          <p:cNvSpPr txBox="1"/>
          <p:nvPr/>
        </p:nvSpPr>
        <p:spPr>
          <a:xfrm>
            <a:off x="4800859" y="2246171"/>
            <a:ext cx="4131268" cy="3303148"/>
          </a:xfrm>
          <a:prstGeom prst="rect">
            <a:avLst/>
          </a:prstGeom>
        </p:spPr>
        <p:txBody>
          <a:bodyPr vert="horz" wrap="square" lIns="0" tIns="0" rIns="0" bIns="0" rtlCol="0">
            <a:spAutoFit/>
          </a:bodyPr>
          <a:lstStyle/>
          <a:p>
            <a:pPr marL="12700" marR="648970">
              <a:lnSpc>
                <a:spcPct val="103499"/>
              </a:lnSpc>
            </a:pPr>
            <a:r>
              <a:rPr sz="1100" b="1" spc="-85" dirty="0">
                <a:solidFill>
                  <a:srgbClr val="05EDB5"/>
                </a:solidFill>
                <a:latin typeface="Arial" panose="020B0604020202020204" pitchFamily="34" charset="0"/>
                <a:cs typeface="Arial" panose="020B0604020202020204" pitchFamily="34" charset="0"/>
              </a:rPr>
              <a:t>P</a:t>
            </a:r>
            <a:r>
              <a:rPr sz="1100" b="1" spc="-10" dirty="0">
                <a:solidFill>
                  <a:srgbClr val="05EDB5"/>
                </a:solidFill>
                <a:latin typeface="Arial" panose="020B0604020202020204" pitchFamily="34" charset="0"/>
                <a:cs typeface="Arial" panose="020B0604020202020204" pitchFamily="34" charset="0"/>
              </a:rPr>
              <a:t>o</a:t>
            </a:r>
            <a:r>
              <a:rPr sz="1100" b="1" spc="-20" dirty="0">
                <a:solidFill>
                  <a:srgbClr val="05EDB5"/>
                </a:solidFill>
                <a:latin typeface="Arial" panose="020B0604020202020204" pitchFamily="34" charset="0"/>
                <a:cs typeface="Arial" panose="020B0604020202020204" pitchFamily="34" charset="0"/>
              </a:rPr>
              <a:t>si</a:t>
            </a:r>
            <a:r>
              <a:rPr sz="1100" b="1" spc="-15" dirty="0">
                <a:solidFill>
                  <a:srgbClr val="05EDB5"/>
                </a:solidFill>
                <a:latin typeface="Arial" panose="020B0604020202020204" pitchFamily="34" charset="0"/>
                <a:cs typeface="Arial" panose="020B0604020202020204" pitchFamily="34" charset="0"/>
              </a:rPr>
              <a:t>t</a:t>
            </a:r>
            <a:r>
              <a:rPr sz="1100" b="1" spc="-10" dirty="0">
                <a:solidFill>
                  <a:srgbClr val="05EDB5"/>
                </a:solidFill>
                <a:latin typeface="Arial" panose="020B0604020202020204" pitchFamily="34" charset="0"/>
                <a:cs typeface="Arial" panose="020B0604020202020204" pitchFamily="34" charset="0"/>
              </a:rPr>
              <a:t>ion</a:t>
            </a:r>
            <a:r>
              <a:rPr sz="1100" b="1" spc="-40" dirty="0">
                <a:solidFill>
                  <a:srgbClr val="05EDB5"/>
                </a:solidFill>
                <a:latin typeface="Arial" panose="020B0604020202020204" pitchFamily="34" charset="0"/>
                <a:cs typeface="Arial" panose="020B0604020202020204" pitchFamily="34" charset="0"/>
              </a:rPr>
              <a:t> </a:t>
            </a:r>
            <a:r>
              <a:rPr sz="1100" b="1" spc="-25" dirty="0">
                <a:solidFill>
                  <a:srgbClr val="05EDB5"/>
                </a:solidFill>
                <a:latin typeface="Arial" panose="020B0604020202020204" pitchFamily="34" charset="0"/>
                <a:cs typeface="Arial" panose="020B0604020202020204" pitchFamily="34" charset="0"/>
              </a:rPr>
              <a:t>acc</a:t>
            </a:r>
            <a:r>
              <a:rPr sz="1100" b="1" spc="-30" dirty="0">
                <a:solidFill>
                  <a:srgbClr val="05EDB5"/>
                </a:solidFill>
                <a:latin typeface="Arial" panose="020B0604020202020204" pitchFamily="34" charset="0"/>
                <a:cs typeface="Arial" panose="020B0604020202020204" pitchFamily="34" charset="0"/>
              </a:rPr>
              <a:t>o</a:t>
            </a:r>
            <a:r>
              <a:rPr sz="1100" b="1" spc="-15" dirty="0">
                <a:solidFill>
                  <a:srgbClr val="05EDB5"/>
                </a:solidFill>
                <a:latin typeface="Arial" panose="020B0604020202020204" pitchFamily="34" charset="0"/>
                <a:cs typeface="Arial" panose="020B0604020202020204" pitchFamily="34" charset="0"/>
              </a:rPr>
              <a:t>u</a:t>
            </a:r>
            <a:r>
              <a:rPr sz="1100" b="1" spc="-20" dirty="0">
                <a:solidFill>
                  <a:srgbClr val="05EDB5"/>
                </a:solidFill>
                <a:latin typeface="Arial" panose="020B0604020202020204" pitchFamily="34" charset="0"/>
                <a:cs typeface="Arial" panose="020B0604020202020204" pitchFamily="34" charset="0"/>
              </a:rPr>
              <a:t>n</a:t>
            </a:r>
            <a:r>
              <a:rPr sz="1100" b="1" spc="30" dirty="0">
                <a:solidFill>
                  <a:srgbClr val="05EDB5"/>
                </a:solidFill>
                <a:latin typeface="Arial" panose="020B0604020202020204" pitchFamily="34" charset="0"/>
                <a:cs typeface="Arial" panose="020B0604020202020204" pitchFamily="34" charset="0"/>
              </a:rPr>
              <a:t>t</a:t>
            </a:r>
            <a:r>
              <a:rPr sz="1100" b="1" spc="15" dirty="0">
                <a:solidFill>
                  <a:srgbClr val="05EDB5"/>
                </a:solidFill>
                <a:latin typeface="Arial" panose="020B0604020202020204" pitchFamily="34" charset="0"/>
                <a:cs typeface="Arial" panose="020B0604020202020204" pitchFamily="34" charset="0"/>
              </a:rPr>
              <a:t>abili</a:t>
            </a:r>
            <a:r>
              <a:rPr sz="1100" b="1" spc="20" dirty="0">
                <a:solidFill>
                  <a:srgbClr val="05EDB5"/>
                </a:solidFill>
                <a:latin typeface="Arial" panose="020B0604020202020204" pitchFamily="34" charset="0"/>
                <a:cs typeface="Arial" panose="020B0604020202020204" pitchFamily="34" charset="0"/>
              </a:rPr>
              <a:t>t</a:t>
            </a:r>
            <a:r>
              <a:rPr sz="1100" b="1" dirty="0">
                <a:solidFill>
                  <a:srgbClr val="05EDB5"/>
                </a:solidFill>
                <a:latin typeface="Arial" panose="020B0604020202020204" pitchFamily="34" charset="0"/>
                <a:cs typeface="Arial" panose="020B0604020202020204" pitchFamily="34" charset="0"/>
              </a:rPr>
              <a:t>ie</a:t>
            </a:r>
            <a:r>
              <a:rPr sz="1100" b="1" spc="-85" dirty="0">
                <a:solidFill>
                  <a:srgbClr val="05EDB5"/>
                </a:solidFill>
                <a:latin typeface="Arial" panose="020B0604020202020204" pitchFamily="34" charset="0"/>
                <a:cs typeface="Arial" panose="020B0604020202020204" pitchFamily="34" charset="0"/>
              </a:rPr>
              <a:t>s</a:t>
            </a:r>
            <a:r>
              <a:rPr sz="1100" b="1" spc="-45" dirty="0">
                <a:solidFill>
                  <a:srgbClr val="05EDB5"/>
                </a:solidFill>
                <a:latin typeface="Arial" panose="020B0604020202020204" pitchFamily="34" charset="0"/>
                <a:cs typeface="Arial" panose="020B0604020202020204" pitchFamily="34" charset="0"/>
              </a:rPr>
              <a:t> </a:t>
            </a:r>
            <a:r>
              <a:rPr lang="en-US" sz="1100" b="1" spc="-45" dirty="0">
                <a:solidFill>
                  <a:srgbClr val="05EDB5"/>
                </a:solidFill>
                <a:latin typeface="Arial" panose="020B0604020202020204" pitchFamily="34" charset="0"/>
                <a:cs typeface="Arial" panose="020B0604020202020204" pitchFamily="34" charset="0"/>
              </a:rPr>
              <a:t> </a:t>
            </a:r>
            <a:r>
              <a:rPr sz="1100" spc="25" dirty="0">
                <a:solidFill>
                  <a:srgbClr val="05EDB5"/>
                </a:solidFill>
                <a:latin typeface="Arial" panose="020B0604020202020204" pitchFamily="34" charset="0"/>
                <a:cs typeface="Arial" panose="020B0604020202020204" pitchFamily="34" charset="0"/>
              </a:rPr>
              <a:t>(W</a:t>
            </a:r>
            <a:r>
              <a:rPr sz="1100" spc="15" dirty="0">
                <a:solidFill>
                  <a:srgbClr val="05EDB5"/>
                </a:solidFill>
                <a:latin typeface="Arial" panose="020B0604020202020204" pitchFamily="34" charset="0"/>
                <a:cs typeface="Arial" panose="020B0604020202020204" pitchFamily="34" charset="0"/>
              </a:rPr>
              <a:t>h</a:t>
            </a:r>
            <a:r>
              <a:rPr sz="1100" spc="45" dirty="0">
                <a:solidFill>
                  <a:srgbClr val="05EDB5"/>
                </a:solidFill>
                <a:latin typeface="Arial" panose="020B0604020202020204" pitchFamily="34" charset="0"/>
                <a:cs typeface="Arial" panose="020B0604020202020204" pitchFamily="34" charset="0"/>
              </a:rPr>
              <a:t>at</a:t>
            </a:r>
            <a:r>
              <a:rPr sz="1100" spc="-40" dirty="0">
                <a:solidFill>
                  <a:srgbClr val="05EDB5"/>
                </a:solidFill>
                <a:latin typeface="Arial" panose="020B0604020202020204" pitchFamily="34" charset="0"/>
                <a:cs typeface="Arial" panose="020B0604020202020204" pitchFamily="34" charset="0"/>
              </a:rPr>
              <a:t> </a:t>
            </a:r>
            <a:r>
              <a:rPr sz="1100" spc="-10" dirty="0">
                <a:solidFill>
                  <a:srgbClr val="05EDB5"/>
                </a:solidFill>
                <a:latin typeface="Arial" panose="020B0604020202020204" pitchFamily="34" charset="0"/>
                <a:cs typeface="Arial" panose="020B0604020202020204" pitchFamily="34" charset="0"/>
              </a:rPr>
              <a:t>yo</a:t>
            </a:r>
            <a:r>
              <a:rPr sz="1100" spc="-25" dirty="0">
                <a:solidFill>
                  <a:srgbClr val="05EDB5"/>
                </a:solidFill>
                <a:latin typeface="Arial" panose="020B0604020202020204" pitchFamily="34" charset="0"/>
                <a:cs typeface="Arial" panose="020B0604020202020204" pitchFamily="34" charset="0"/>
              </a:rPr>
              <a:t>u</a:t>
            </a:r>
            <a:r>
              <a:rPr sz="1100" spc="-50" dirty="0">
                <a:solidFill>
                  <a:srgbClr val="05EDB5"/>
                </a:solidFill>
                <a:latin typeface="Arial" panose="020B0604020202020204" pitchFamily="34" charset="0"/>
                <a:cs typeface="Arial" panose="020B0604020202020204" pitchFamily="34" charset="0"/>
              </a:rPr>
              <a:t>’</a:t>
            </a:r>
            <a:r>
              <a:rPr sz="1100" spc="-10" dirty="0">
                <a:solidFill>
                  <a:srgbClr val="05EDB5"/>
                </a:solidFill>
                <a:latin typeface="Arial" panose="020B0604020202020204" pitchFamily="34" charset="0"/>
                <a:cs typeface="Arial" panose="020B0604020202020204" pitchFamily="34" charset="0"/>
              </a:rPr>
              <a:t>r</a:t>
            </a:r>
            <a:r>
              <a:rPr sz="1100" spc="5" dirty="0">
                <a:solidFill>
                  <a:srgbClr val="05EDB5"/>
                </a:solidFill>
                <a:latin typeface="Arial" panose="020B0604020202020204" pitchFamily="34" charset="0"/>
                <a:cs typeface="Arial" panose="020B0604020202020204" pitchFamily="34" charset="0"/>
              </a:rPr>
              <a:t>e</a:t>
            </a:r>
            <a:r>
              <a:rPr sz="1100" spc="-40" dirty="0">
                <a:solidFill>
                  <a:srgbClr val="05EDB5"/>
                </a:solidFill>
                <a:latin typeface="Arial" panose="020B0604020202020204" pitchFamily="34" charset="0"/>
                <a:cs typeface="Arial" panose="020B0604020202020204" pitchFamily="34" charset="0"/>
              </a:rPr>
              <a:t> </a:t>
            </a:r>
            <a:r>
              <a:rPr sz="1100" spc="-10" dirty="0">
                <a:solidFill>
                  <a:srgbClr val="05EDB5"/>
                </a:solidFill>
                <a:latin typeface="Arial" panose="020B0604020202020204" pitchFamily="34" charset="0"/>
                <a:cs typeface="Arial" panose="020B0604020202020204" pitchFamily="34" charset="0"/>
              </a:rPr>
              <a:t>r</a:t>
            </a:r>
            <a:r>
              <a:rPr sz="1100" spc="5" dirty="0">
                <a:solidFill>
                  <a:srgbClr val="05EDB5"/>
                </a:solidFill>
                <a:latin typeface="Arial" panose="020B0604020202020204" pitchFamily="34" charset="0"/>
                <a:cs typeface="Arial" panose="020B0604020202020204" pitchFamily="34" charset="0"/>
              </a:rPr>
              <a:t>e</a:t>
            </a:r>
            <a:r>
              <a:rPr sz="1100" spc="-35" dirty="0">
                <a:solidFill>
                  <a:srgbClr val="05EDB5"/>
                </a:solidFill>
                <a:latin typeface="Arial" panose="020B0604020202020204" pitchFamily="34" charset="0"/>
                <a:cs typeface="Arial" panose="020B0604020202020204" pitchFamily="34" charset="0"/>
              </a:rPr>
              <a:t>sp</a:t>
            </a:r>
            <a:r>
              <a:rPr sz="1100" spc="-10" dirty="0">
                <a:solidFill>
                  <a:srgbClr val="05EDB5"/>
                </a:solidFill>
                <a:latin typeface="Arial" panose="020B0604020202020204" pitchFamily="34" charset="0"/>
                <a:cs typeface="Arial" panose="020B0604020202020204" pitchFamily="34" charset="0"/>
              </a:rPr>
              <a:t>o</a:t>
            </a:r>
            <a:r>
              <a:rPr sz="1100" spc="-15" dirty="0">
                <a:solidFill>
                  <a:srgbClr val="05EDB5"/>
                </a:solidFill>
                <a:latin typeface="Arial" panose="020B0604020202020204" pitchFamily="34" charset="0"/>
                <a:cs typeface="Arial" panose="020B0604020202020204" pitchFamily="34" charset="0"/>
              </a:rPr>
              <a:t>nsible</a:t>
            </a:r>
            <a:r>
              <a:rPr lang="en-NZ" sz="1100" spc="-40" dirty="0">
                <a:solidFill>
                  <a:srgbClr val="05EDB5"/>
                </a:solidFill>
                <a:latin typeface="Arial" panose="020B0604020202020204" pitchFamily="34" charset="0"/>
                <a:cs typeface="Arial" panose="020B0604020202020204" pitchFamily="34" charset="0"/>
              </a:rPr>
              <a:t> </a:t>
            </a:r>
            <a:r>
              <a:rPr sz="1100" spc="15" dirty="0">
                <a:solidFill>
                  <a:srgbClr val="05EDB5"/>
                </a:solidFill>
                <a:latin typeface="Arial" panose="020B0604020202020204" pitchFamily="34" charset="0"/>
                <a:cs typeface="Arial" panose="020B0604020202020204" pitchFamily="34" charset="0"/>
              </a:rPr>
              <a:t>f</a:t>
            </a:r>
            <a:r>
              <a:rPr sz="1100" dirty="0">
                <a:solidFill>
                  <a:srgbClr val="05EDB5"/>
                </a:solidFill>
                <a:latin typeface="Arial" panose="020B0604020202020204" pitchFamily="34" charset="0"/>
                <a:cs typeface="Arial" panose="020B0604020202020204" pitchFamily="34" charset="0"/>
              </a:rPr>
              <a:t>or)</a:t>
            </a:r>
            <a:endParaRPr lang="en-NZ" sz="1100" dirty="0">
              <a:solidFill>
                <a:srgbClr val="05EDB5"/>
              </a:solidFill>
              <a:latin typeface="Arial" panose="020B0604020202020204" pitchFamily="34" charset="0"/>
              <a:cs typeface="Arial" panose="020B0604020202020204" pitchFamily="34" charset="0"/>
            </a:endParaRPr>
          </a:p>
          <a:p>
            <a:pPr marL="12700" marR="648970">
              <a:lnSpc>
                <a:spcPct val="103499"/>
              </a:lnSpc>
            </a:pPr>
            <a:r>
              <a:rPr lang="en-NZ" sz="1050" dirty="0">
                <a:solidFill>
                  <a:schemeClr val="bg1"/>
                </a:solidFill>
                <a:latin typeface="Arial" panose="020B0604020202020204" pitchFamily="34" charset="0"/>
                <a:cs typeface="Arial" panose="020B0604020202020204" pitchFamily="34" charset="0"/>
              </a:rPr>
              <a:t> </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Manage the drafting and commercial development of key project works contracts, with technical input from workstream leads. </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Manage and integrate with the project workstreams, especially main equipment, civil and electrical scope interfaces and contracts to ensure seamless transitions. </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Assist with development of contract structures and procurement processes to manage the risk/reward, performance management, reporting, and assurances.</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Manage the procurement processes for key project works packages, including evaluation, ensuring alignment with business policies and objectives. </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Provide support with the management of effective contractual and commercial relationships with contractors and suppliers. </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Provide contract management administration and support to the workstream leads. </a:t>
            </a:r>
          </a:p>
          <a:p>
            <a:pPr marL="171450" indent="-171450" fontAlgn="base">
              <a:spcBef>
                <a:spcPts val="300"/>
              </a:spcBef>
              <a:spcAft>
                <a:spcPts val="300"/>
              </a:spcAft>
              <a:buFont typeface="Arial" panose="020B0604020202020204" pitchFamily="34" charset="0"/>
              <a:buChar char="•"/>
            </a:pPr>
            <a:endParaRPr lang="en-US" sz="1000" dirty="0">
              <a:solidFill>
                <a:schemeClr val="bg1"/>
              </a:solidFill>
              <a:latin typeface="Arial" panose="020B0604020202020204" pitchFamily="34" charset="0"/>
              <a:cs typeface="Arial" panose="020B0604020202020204" pitchFamily="34" charset="0"/>
            </a:endParaRPr>
          </a:p>
        </p:txBody>
      </p:sp>
      <p:sp>
        <p:nvSpPr>
          <p:cNvPr id="13" name="object 21">
            <a:extLst>
              <a:ext uri="{FF2B5EF4-FFF2-40B4-BE49-F238E27FC236}">
                <a16:creationId xmlns:a16="http://schemas.microsoft.com/office/drawing/2014/main" id="{0B0B6F8B-9D95-7F46-83BE-DDFDA6FAC92F}"/>
              </a:ext>
            </a:extLst>
          </p:cNvPr>
          <p:cNvSpPr txBox="1"/>
          <p:nvPr/>
        </p:nvSpPr>
        <p:spPr>
          <a:xfrm>
            <a:off x="4828651" y="1521448"/>
            <a:ext cx="2979541" cy="348813"/>
          </a:xfrm>
          <a:prstGeom prst="rect">
            <a:avLst/>
          </a:prstGeom>
        </p:spPr>
        <p:txBody>
          <a:bodyPr vert="horz" wrap="square" lIns="0" tIns="0" rIns="0" bIns="0" rtlCol="0">
            <a:spAutoFit/>
          </a:bodyPr>
          <a:lstStyle/>
          <a:p>
            <a:pPr marL="12700">
              <a:lnSpc>
                <a:spcPct val="100000"/>
              </a:lnSpc>
            </a:pPr>
            <a:r>
              <a:rPr lang="en-US" sz="1100" b="1" dirty="0">
                <a:solidFill>
                  <a:srgbClr val="05EDB5"/>
                </a:solidFill>
                <a:latin typeface="Arial"/>
                <a:cs typeface="Arial"/>
              </a:rPr>
              <a:t>Location:</a:t>
            </a:r>
            <a:endParaRPr sz="1100" b="1" dirty="0">
              <a:solidFill>
                <a:srgbClr val="05EDB5"/>
              </a:solidFill>
              <a:latin typeface="Arial"/>
              <a:cs typeface="Arial"/>
            </a:endParaRPr>
          </a:p>
          <a:p>
            <a:pPr marL="12700">
              <a:lnSpc>
                <a:spcPct val="100000"/>
              </a:lnSpc>
              <a:spcBef>
                <a:spcPts val="200"/>
              </a:spcBef>
            </a:pPr>
            <a:r>
              <a:rPr lang="en-NZ" sz="1000" dirty="0">
                <a:solidFill>
                  <a:schemeClr val="bg1"/>
                </a:solidFill>
                <a:latin typeface="Arial"/>
                <a:cs typeface="Arial"/>
              </a:rPr>
              <a:t>Wellington &amp; Christchurch</a:t>
            </a:r>
            <a:endParaRPr sz="1000" dirty="0">
              <a:solidFill>
                <a:schemeClr val="bg1"/>
              </a:solidFill>
              <a:latin typeface="Arial"/>
              <a:cs typeface="Arial"/>
            </a:endParaRPr>
          </a:p>
        </p:txBody>
      </p:sp>
    </p:spTree>
    <p:extLst>
      <p:ext uri="{BB962C8B-B14F-4D97-AF65-F5344CB8AC3E}">
        <p14:creationId xmlns:p14="http://schemas.microsoft.com/office/powerpoint/2010/main" val="3600062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object 23">
            <a:extLst>
              <a:ext uri="{FF2B5EF4-FFF2-40B4-BE49-F238E27FC236}">
                <a16:creationId xmlns:a16="http://schemas.microsoft.com/office/drawing/2014/main" id="{81A9F11A-3942-094A-B65F-99E786F0AE50}"/>
              </a:ext>
            </a:extLst>
          </p:cNvPr>
          <p:cNvSpPr txBox="1"/>
          <p:nvPr/>
        </p:nvSpPr>
        <p:spPr>
          <a:xfrm>
            <a:off x="5001581" y="1307793"/>
            <a:ext cx="3922081" cy="477054"/>
          </a:xfrm>
          <a:prstGeom prst="rect">
            <a:avLst/>
          </a:prstGeom>
        </p:spPr>
        <p:txBody>
          <a:bodyPr vert="horz" wrap="square" lIns="0" tIns="0" rIns="0" bIns="0" rtlCol="0">
            <a:spAutoFit/>
          </a:bodyPr>
          <a:lstStyle/>
          <a:p>
            <a:pPr marL="12700" lvl="0"/>
            <a:r>
              <a:rPr lang="en-NZ" sz="1100" b="1" spc="10" dirty="0">
                <a:solidFill>
                  <a:srgbClr val="05EDB5"/>
                </a:solidFill>
                <a:latin typeface="Arial" panose="020B0604020202020204" pitchFamily="34" charset="0"/>
                <a:cs typeface="Arial" panose="020B0604020202020204" pitchFamily="34" charset="0"/>
              </a:rPr>
              <a:t>Kn</a:t>
            </a:r>
            <a:r>
              <a:rPr lang="en-NZ" sz="1100" b="1" dirty="0">
                <a:solidFill>
                  <a:srgbClr val="05EDB5"/>
                </a:solidFill>
                <a:latin typeface="Arial" panose="020B0604020202020204" pitchFamily="34" charset="0"/>
                <a:cs typeface="Arial" panose="020B0604020202020204" pitchFamily="34" charset="0"/>
              </a:rPr>
              <a:t>o</a:t>
            </a:r>
            <a:r>
              <a:rPr lang="en-NZ" sz="1100" b="1" spc="35" dirty="0">
                <a:solidFill>
                  <a:srgbClr val="05EDB5"/>
                </a:solidFill>
                <a:latin typeface="Arial" panose="020B0604020202020204" pitchFamily="34" charset="0"/>
                <a:cs typeface="Arial" panose="020B0604020202020204" pitchFamily="34" charset="0"/>
              </a:rPr>
              <a:t>wle</a:t>
            </a:r>
            <a:r>
              <a:rPr lang="en-NZ" sz="1100" b="1" spc="25" dirty="0">
                <a:solidFill>
                  <a:srgbClr val="05EDB5"/>
                </a:solidFill>
                <a:latin typeface="Arial" panose="020B0604020202020204" pitchFamily="34" charset="0"/>
                <a:cs typeface="Arial" panose="020B0604020202020204" pitchFamily="34" charset="0"/>
              </a:rPr>
              <a:t>dge,</a:t>
            </a:r>
            <a:r>
              <a:rPr lang="en-NZ" sz="1100" b="1" spc="-35" dirty="0">
                <a:solidFill>
                  <a:srgbClr val="05EDB5"/>
                </a:solidFill>
                <a:latin typeface="Arial" panose="020B0604020202020204" pitchFamily="34" charset="0"/>
                <a:cs typeface="Arial" panose="020B0604020202020204" pitchFamily="34" charset="0"/>
              </a:rPr>
              <a:t> </a:t>
            </a:r>
            <a:r>
              <a:rPr lang="en-NZ" sz="1100" b="1" spc="-15" dirty="0">
                <a:solidFill>
                  <a:srgbClr val="05EDB5"/>
                </a:solidFill>
                <a:latin typeface="Arial" panose="020B0604020202020204" pitchFamily="34" charset="0"/>
                <a:cs typeface="Arial" panose="020B0604020202020204" pitchFamily="34" charset="0"/>
              </a:rPr>
              <a:t>e</a:t>
            </a:r>
            <a:r>
              <a:rPr lang="en-NZ" sz="1100" b="1" spc="35" dirty="0">
                <a:solidFill>
                  <a:srgbClr val="05EDB5"/>
                </a:solidFill>
                <a:latin typeface="Arial" panose="020B0604020202020204" pitchFamily="34" charset="0"/>
                <a:cs typeface="Arial" panose="020B0604020202020204" pitchFamily="34" charset="0"/>
              </a:rPr>
              <a:t>xp</a:t>
            </a:r>
            <a:r>
              <a:rPr lang="en-NZ" sz="1100" b="1" spc="10" dirty="0">
                <a:solidFill>
                  <a:srgbClr val="05EDB5"/>
                </a:solidFill>
                <a:latin typeface="Arial" panose="020B0604020202020204" pitchFamily="34" charset="0"/>
                <a:cs typeface="Arial" panose="020B0604020202020204" pitchFamily="34" charset="0"/>
              </a:rPr>
              <a:t>erience</a:t>
            </a:r>
            <a:r>
              <a:rPr lang="en-NZ" sz="1100" b="1" spc="-35" dirty="0">
                <a:solidFill>
                  <a:srgbClr val="05EDB5"/>
                </a:solidFill>
                <a:latin typeface="Arial" panose="020B0604020202020204" pitchFamily="34" charset="0"/>
                <a:cs typeface="Arial" panose="020B0604020202020204" pitchFamily="34" charset="0"/>
              </a:rPr>
              <a:t> </a:t>
            </a:r>
            <a:r>
              <a:rPr lang="en-NZ" sz="1100" b="1" spc="45" dirty="0">
                <a:solidFill>
                  <a:srgbClr val="05EDB5"/>
                </a:solidFill>
                <a:latin typeface="Arial" panose="020B0604020202020204" pitchFamily="34" charset="0"/>
                <a:cs typeface="Arial" panose="020B0604020202020204" pitchFamily="34" charset="0"/>
              </a:rPr>
              <a:t>and</a:t>
            </a:r>
            <a:r>
              <a:rPr lang="en-NZ" sz="1100" b="1" spc="-35" dirty="0">
                <a:solidFill>
                  <a:srgbClr val="05EDB5"/>
                </a:solidFill>
                <a:latin typeface="Arial" panose="020B0604020202020204" pitchFamily="34" charset="0"/>
                <a:cs typeface="Arial" panose="020B0604020202020204" pitchFamily="34" charset="0"/>
              </a:rPr>
              <a:t> </a:t>
            </a:r>
            <a:r>
              <a:rPr lang="en-NZ" sz="1100" b="1" dirty="0">
                <a:solidFill>
                  <a:srgbClr val="05EDB5"/>
                </a:solidFill>
                <a:latin typeface="Arial" panose="020B0604020202020204" pitchFamily="34" charset="0"/>
                <a:cs typeface="Arial" panose="020B0604020202020204" pitchFamily="34" charset="0"/>
              </a:rPr>
              <a:t>skills</a:t>
            </a:r>
            <a:br>
              <a:rPr lang="en-NZ" sz="1100" b="1" dirty="0">
                <a:solidFill>
                  <a:srgbClr val="05EDB5"/>
                </a:solidFill>
                <a:latin typeface="Arial" panose="020B0604020202020204" pitchFamily="34" charset="0"/>
                <a:cs typeface="Arial" panose="020B0604020202020204" pitchFamily="34" charset="0"/>
              </a:rPr>
            </a:br>
            <a:endParaRPr lang="en-NZ" sz="1000" dirty="0">
              <a:solidFill>
                <a:prstClr val="white"/>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NZ" sz="1000" dirty="0">
              <a:solidFill>
                <a:prstClr val="white"/>
              </a:solidFill>
              <a:latin typeface="Arial" panose="020B0604020202020204" pitchFamily="34" charset="0"/>
              <a:cs typeface="Arial" panose="020B0604020202020204" pitchFamily="34" charset="0"/>
            </a:endParaRPr>
          </a:p>
        </p:txBody>
      </p:sp>
      <p:sp>
        <p:nvSpPr>
          <p:cNvPr id="4" name="object 22">
            <a:extLst>
              <a:ext uri="{FF2B5EF4-FFF2-40B4-BE49-F238E27FC236}">
                <a16:creationId xmlns:a16="http://schemas.microsoft.com/office/drawing/2014/main" id="{9123C626-80D0-43FB-83A4-07C3114819D9}"/>
              </a:ext>
            </a:extLst>
          </p:cNvPr>
          <p:cNvSpPr txBox="1"/>
          <p:nvPr/>
        </p:nvSpPr>
        <p:spPr>
          <a:xfrm>
            <a:off x="539750" y="1298046"/>
            <a:ext cx="3922081" cy="1623521"/>
          </a:xfrm>
          <a:prstGeom prst="rect">
            <a:avLst/>
          </a:prstGeom>
        </p:spPr>
        <p:txBody>
          <a:bodyPr vert="horz" wrap="square" lIns="0" tIns="0" rIns="0" bIns="0" rtlCol="0" anchor="t">
            <a:spAutoFit/>
          </a:bodyPr>
          <a:lstStyle/>
          <a:p>
            <a:pPr marL="12700" lvl="0"/>
            <a:r>
              <a:rPr lang="en-NZ" sz="1100" b="1" spc="10" dirty="0">
                <a:solidFill>
                  <a:srgbClr val="05EDB5"/>
                </a:solidFill>
                <a:latin typeface="Arial" panose="020B0604020202020204" pitchFamily="34" charset="0"/>
                <a:cs typeface="Arial" panose="020B0604020202020204" pitchFamily="34" charset="0"/>
              </a:rPr>
              <a:t>Position accountabilities </a:t>
            </a:r>
            <a:r>
              <a:rPr lang="en-NZ" sz="1100" spc="10" dirty="0">
                <a:solidFill>
                  <a:srgbClr val="05EDB5"/>
                </a:solidFill>
                <a:latin typeface="Arial" panose="020B0604020202020204" pitchFamily="34" charset="0"/>
                <a:cs typeface="Arial" panose="020B0604020202020204" pitchFamily="34" charset="0"/>
              </a:rPr>
              <a:t>(What you’re responsible for continued)</a:t>
            </a:r>
            <a:br>
              <a:rPr lang="en-NZ" sz="1100" b="1" spc="10" dirty="0">
                <a:solidFill>
                  <a:srgbClr val="05EDB5"/>
                </a:solidFill>
                <a:latin typeface="Arial" panose="020B0604020202020204" pitchFamily="34" charset="0"/>
                <a:cs typeface="Arial" panose="020B0604020202020204" pitchFamily="34" charset="0"/>
              </a:rPr>
            </a:br>
            <a:endParaRPr lang="en-NZ" sz="1100" b="1" spc="10" dirty="0">
              <a:solidFill>
                <a:srgbClr val="05EDB5"/>
              </a:solidFill>
              <a:latin typeface="Arial" panose="020B0604020202020204" pitchFamily="34" charset="0"/>
              <a:cs typeface="Arial" panose="020B0604020202020204" pitchFamily="34" charset="0"/>
            </a:endParaRP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a:cs typeface="Arial"/>
              </a:rPr>
              <a:t>Assist in contract negotiations to achieve optimal outcomes for the business. </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a:cs typeface="Arial"/>
              </a:rPr>
              <a:t>Ensure that key interfaces between major workstreams are well managed and included in contracts. </a:t>
            </a:r>
          </a:p>
          <a:p>
            <a:pPr marL="171450" indent="-171450" fontAlgn="base">
              <a:spcBef>
                <a:spcPts val="300"/>
              </a:spcBef>
              <a:spcAft>
                <a:spcPts val="300"/>
              </a:spcAft>
              <a:buFont typeface="Arial" panose="020B0604020202020204" pitchFamily="34" charset="0"/>
              <a:buChar char="•"/>
            </a:pPr>
            <a:r>
              <a:rPr lang="en-US" sz="1000" dirty="0">
                <a:solidFill>
                  <a:schemeClr val="bg1"/>
                </a:solidFill>
                <a:latin typeface="Arial" panose="020B0604020202020204" pitchFamily="34" charset="0"/>
                <a:cs typeface="Arial" panose="020B0604020202020204" pitchFamily="34" charset="0"/>
              </a:rPr>
              <a:t>Personable and engaging to build rapport with suppliers and contractors. </a:t>
            </a:r>
            <a:endParaRPr lang="en-NZ" sz="1000"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5420587-461C-42B6-B1CE-DA37F24DA314}"/>
              </a:ext>
            </a:extLst>
          </p:cNvPr>
          <p:cNvSpPr txBox="1"/>
          <p:nvPr/>
        </p:nvSpPr>
        <p:spPr>
          <a:xfrm>
            <a:off x="5001581" y="1592775"/>
            <a:ext cx="4129443" cy="4016484"/>
          </a:xfrm>
          <a:prstGeom prst="rect">
            <a:avLst/>
          </a:prstGeom>
          <a:noFill/>
        </p:spPr>
        <p:txBody>
          <a:bodyPr wrap="square">
            <a:spAutoFit/>
          </a:bodyPr>
          <a:lstStyle/>
          <a:p>
            <a:pPr marL="171450" marR="0" lvl="0" indent="-171450" algn="l" defTabSz="4572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000" dirty="0">
                <a:solidFill>
                  <a:prstClr val="white"/>
                </a:solidFill>
                <a:latin typeface="Arial" panose="020B0604020202020204" pitchFamily="34" charset="0"/>
                <a:cs typeface="Arial" panose="020B0604020202020204" pitchFamily="34" charset="0"/>
              </a:rPr>
              <a:t>A professional with prior demonstrated achievement and success in construction projects and experience in managing mitigations to deliver complex project / programme outcomes. </a:t>
            </a:r>
          </a:p>
          <a:p>
            <a:pPr marL="171450" indent="-171450" fontAlgn="base">
              <a:spcBef>
                <a:spcPts val="300"/>
              </a:spcBef>
              <a:spcAft>
                <a:spcPts val="300"/>
              </a:spcAft>
              <a:buFont typeface="Arial" panose="020B0604020202020204" pitchFamily="34" charset="0"/>
              <a:buChar char="•"/>
              <a:defRPr/>
            </a:pPr>
            <a:r>
              <a:rPr lang="en-US" sz="1000" dirty="0">
                <a:solidFill>
                  <a:prstClr val="white"/>
                </a:solidFill>
                <a:latin typeface="Arial" panose="020B0604020202020204" pitchFamily="34" charset="0"/>
                <a:cs typeface="Arial" panose="020B0604020202020204" pitchFamily="34" charset="0"/>
              </a:rPr>
              <a:t>Experience in the preparation and execution of large construction works contracts. </a:t>
            </a:r>
          </a:p>
          <a:p>
            <a:pPr marL="171450" marR="0" lvl="0" indent="-171450" algn="l" defTabSz="4572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US" sz="1000" dirty="0">
                <a:solidFill>
                  <a:prstClr val="white"/>
                </a:solidFill>
                <a:latin typeface="Arial" panose="020B0604020202020204" pitchFamily="34" charset="0"/>
                <a:cs typeface="Arial" panose="020B0604020202020204" pitchFamily="34" charset="0"/>
              </a:rPr>
              <a:t>You’ll understand the renewable energy construction sector within NZ and what mechanisms are best used to manage risks and drive value.</a:t>
            </a:r>
          </a:p>
          <a:p>
            <a:pPr marL="171450" indent="-171450" fontAlgn="base">
              <a:spcBef>
                <a:spcPts val="300"/>
              </a:spcBef>
              <a:spcAft>
                <a:spcPts val="300"/>
              </a:spcAft>
              <a:buFont typeface="Arial" panose="020B0604020202020204" pitchFamily="34" charset="0"/>
              <a:buChar char="•"/>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Business/law Degree and/or commercial experience essential. </a:t>
            </a:r>
          </a:p>
          <a:p>
            <a:pPr marL="171450" marR="0" lvl="0" indent="-171450" algn="l" defTabSz="4572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Speaks up when something isn’t right or doesn’t seem right. It’s important to capture and resolve issues prior to crystalising a cost, time </a:t>
            </a:r>
            <a:r>
              <a:rPr lang="en-US" sz="1000" dirty="0">
                <a:solidFill>
                  <a:prstClr val="white"/>
                </a:solidFill>
                <a:latin typeface="Arial" panose="020B0604020202020204" pitchFamily="34" charset="0"/>
                <a:cs typeface="Arial" panose="020B0604020202020204" pitchFamily="34" charset="0"/>
              </a:rPr>
              <a:t>or quality matter</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or reputational issue.</a:t>
            </a:r>
          </a:p>
          <a:p>
            <a:pPr marL="171450" marR="0" lvl="0" indent="-171450" algn="l" defTabSz="457200" rtl="0" eaLnBrk="1" fontAlgn="base" latinLnBrk="0" hangingPunct="1">
              <a:lnSpc>
                <a:spcPct val="100000"/>
              </a:lnSpc>
              <a:spcBef>
                <a:spcPts val="300"/>
              </a:spcBef>
              <a:spcAft>
                <a:spcPts val="300"/>
              </a:spcAft>
              <a:buClrTx/>
              <a:buSzTx/>
              <a:buFont typeface="Arial" panose="020B0604020202020204" pitchFamily="34" charset="0"/>
              <a:buChar char="•"/>
              <a:tabLst/>
              <a:defRPr/>
            </a:pPr>
            <a:r>
              <a:rPr lang="en-NZ" sz="1000" spc="10" dirty="0">
                <a:solidFill>
                  <a:prstClr val="white"/>
                </a:solidFill>
                <a:latin typeface="Arial" panose="020B0604020202020204" pitchFamily="34" charset="0"/>
                <a:cs typeface="Arial" panose="020B0604020202020204" pitchFamily="34" charset="0"/>
              </a:rPr>
              <a:t>A self-directed individual who gets energy from integrating their work with the wider teams' requirements and demands.</a:t>
            </a:r>
          </a:p>
          <a:p>
            <a:pPr marL="171450" indent="-171450" fontAlgn="base">
              <a:spcBef>
                <a:spcPts val="300"/>
              </a:spcBef>
              <a:spcAft>
                <a:spcPts val="300"/>
              </a:spcAft>
              <a:buFont typeface="Arial" panose="020B0604020202020204" pitchFamily="34" charset="0"/>
              <a:buChar char="•"/>
              <a:defRPr/>
            </a:pPr>
            <a:r>
              <a:rPr lang="en-NZ" sz="1000" dirty="0">
                <a:solidFill>
                  <a:prstClr val="white"/>
                </a:solidFill>
                <a:latin typeface="Arial" panose="020B0604020202020204" pitchFamily="34" charset="0"/>
                <a:cs typeface="Arial" panose="020B0604020202020204" pitchFamily="34" charset="0"/>
              </a:rPr>
              <a:t>Well connected to the engineering construction and consultancy markets within NZ and overseas. </a:t>
            </a:r>
          </a:p>
          <a:p>
            <a:pPr marL="171450" indent="-171450" fontAlgn="base">
              <a:spcBef>
                <a:spcPts val="300"/>
              </a:spcBef>
              <a:spcAft>
                <a:spcPts val="300"/>
              </a:spcAft>
              <a:buFont typeface="Arial" panose="020B0604020202020204" pitchFamily="34" charset="0"/>
              <a:buChar char="•"/>
              <a:defRPr/>
            </a:pPr>
            <a:r>
              <a:rPr lang="en-NZ" sz="1000" dirty="0">
                <a:solidFill>
                  <a:prstClr val="white"/>
                </a:solidFill>
                <a:latin typeface="Arial" panose="020B0604020202020204" pitchFamily="34" charset="0"/>
                <a:cs typeface="Arial" panose="020B0604020202020204" pitchFamily="34" charset="0"/>
              </a:rPr>
              <a:t>Have excellent written and oral communication skills. </a:t>
            </a:r>
          </a:p>
          <a:p>
            <a:pPr marL="171450" indent="-171450" fontAlgn="base">
              <a:spcBef>
                <a:spcPts val="300"/>
              </a:spcBef>
              <a:spcAft>
                <a:spcPts val="300"/>
              </a:spcAft>
              <a:buFont typeface="Arial" panose="020B0604020202020204" pitchFamily="34" charset="0"/>
              <a:buChar char="•"/>
              <a:defRPr/>
            </a:pPr>
            <a:r>
              <a:rPr lang="en-US" sz="1000" dirty="0">
                <a:solidFill>
                  <a:prstClr val="white"/>
                </a:solidFill>
                <a:latin typeface="Arial" panose="020B0604020202020204" pitchFamily="34" charset="0"/>
                <a:cs typeface="Arial" panose="020B0604020202020204" pitchFamily="34" charset="0"/>
              </a:rPr>
              <a:t>Being able to demonstrate knowledge of the technical and engineering aspects of renewable technologies, especially the interfaces between key pieces of equipment is an advantage. </a:t>
            </a:r>
          </a:p>
          <a:p>
            <a:pPr fontAlgn="base">
              <a:spcBef>
                <a:spcPts val="300"/>
              </a:spcBef>
              <a:spcAft>
                <a:spcPts val="300"/>
              </a:spcAft>
              <a:defRPr/>
            </a:pPr>
            <a:endParaRPr lang="en-NZ" sz="1000"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69617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 JD" id="{80015915-6F56-3245-8C45-4DA4442B1ACE}" vid="{829A69E3-043A-5845-85D3-8DFEF63EE9B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10B73B1D41444DA5102486704745D1" ma:contentTypeVersion="926" ma:contentTypeDescription="Create a new document." ma:contentTypeScope="" ma:versionID="ecc488eafe4982fea315e31a2ff84ea6">
  <xsd:schema xmlns:xsd="http://www.w3.org/2001/XMLSchema" xmlns:xs="http://www.w3.org/2001/XMLSchema" xmlns:p="http://schemas.microsoft.com/office/2006/metadata/properties" xmlns:ns2="43fbadee-b72b-4045-acd7-0c03f461bf4d" xmlns:ns3="7177a2d8-c5fe-4c8b-bcb3-ef0eeed29b0e" targetNamespace="http://schemas.microsoft.com/office/2006/metadata/properties" ma:root="true" ma:fieldsID="a24cec24dd05e8f35f51bda00135cedb" ns2:_="" ns3:_="">
    <xsd:import namespace="43fbadee-b72b-4045-acd7-0c03f461bf4d"/>
    <xsd:import namespace="7177a2d8-c5fe-4c8b-bcb3-ef0eeed29b0e"/>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badee-b72b-4045-acd7-0c03f461bf4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77a2d8-c5fe-4c8b-bcb3-ef0eeed29b0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B3025E66-FC8C-43A1-BC8B-37B1761175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badee-b72b-4045-acd7-0c03f461bf4d"/>
    <ds:schemaRef ds:uri="7177a2d8-c5fe-4c8b-bcb3-ef0eeed29b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5EFD34A-D263-43A4-A04C-9ABCB4583055}">
  <ds:schemaRefs>
    <ds:schemaRef ds:uri="http://schemas.microsoft.com/sharepoint/v3/contenttype/forms"/>
  </ds:schemaRefs>
</ds:datastoreItem>
</file>

<file path=customXml/itemProps3.xml><?xml version="1.0" encoding="utf-8"?>
<ds:datastoreItem xmlns:ds="http://schemas.openxmlformats.org/officeDocument/2006/customXml" ds:itemID="{C055FC9B-5724-4E52-B7CF-0DA26C5E6734}">
  <ds:schemaRefs>
    <ds:schemaRef ds:uri="http://purl.org/dc/terms/"/>
    <ds:schemaRef ds:uri="7177a2d8-c5fe-4c8b-bcb3-ef0eeed29b0e"/>
    <ds:schemaRef ds:uri="http://purl.org/dc/elements/1.1/"/>
    <ds:schemaRef ds:uri="http://purl.org/dc/dcmitype/"/>
    <ds:schemaRef ds:uri="http://schemas.microsoft.com/office/2006/documentManagement/types"/>
    <ds:schemaRef ds:uri="http://schemas.microsoft.com/office/infopath/2007/PartnerControls"/>
    <ds:schemaRef ds:uri="43fbadee-b72b-4045-acd7-0c03f461bf4d"/>
    <ds:schemaRef ds:uri="http://schemas.openxmlformats.org/package/2006/metadata/core-properties"/>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C8A3074A-3232-4EC4-929A-890BEAC574AA}">
  <ds:schemaRefs>
    <ds:schemaRef ds:uri="http://schemas.microsoft.com/sharepoint/events"/>
  </ds:schemaRefs>
</ds:datastoreItem>
</file>

<file path=docMetadata/LabelInfo.xml><?xml version="1.0" encoding="utf-8"?>
<clbl:labelList xmlns:clbl="http://schemas.microsoft.com/office/2020/mipLabelMetadata">
  <clbl:label id="{888bb889-6f8a-47ae-9880-0aeded6e10b8}" enabled="1" method="Standard" siteId="{e6cf3f80-614d-4939-895c-3d5287c0f245}" removed="0"/>
</clbl:labelList>
</file>

<file path=docProps/app.xml><?xml version="1.0" encoding="utf-8"?>
<Properties xmlns="http://schemas.openxmlformats.org/officeDocument/2006/extended-properties" xmlns:vt="http://schemas.openxmlformats.org/officeDocument/2006/docPropsVTypes">
  <Template>Office Theme</Template>
  <TotalTime>1649</TotalTime>
  <Words>516</Words>
  <Application>Microsoft Office PowerPoint</Application>
  <PresentationFormat>Custom</PresentationFormat>
  <Paragraphs>37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Yates</dc:creator>
  <cp:lastModifiedBy>Beccy Warwick</cp:lastModifiedBy>
  <cp:revision>17</cp:revision>
  <dcterms:created xsi:type="dcterms:W3CDTF">2022-02-10T01:09:19Z</dcterms:created>
  <dcterms:modified xsi:type="dcterms:W3CDTF">2026-05-21T04:22:16Z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0x0101006E10B73B1D41444DA5102486704745D1</vt:lpwstr>
  </property>
  <property fmtid="{D5CDD505-2E9C-101B-9397-08002B2CF9AE}" pid="3" name="MSIP_Label_888bb889-6f8a-47ae-9880-0aeded6e10b8_Enabled">
    <vt:lpwstr>true</vt:lpwstr>
  </property>
  <property fmtid="{D5CDD505-2E9C-101B-9397-08002B2CF9AE}" pid="4" name="MSIP_Label_888bb889-6f8a-47ae-9880-0aeded6e10b8_SetDate">
    <vt:lpwstr>2022-06-29T01:47:33Z</vt:lpwstr>
  </property>
  <property fmtid="{D5CDD505-2E9C-101B-9397-08002B2CF9AE}" pid="5" name="MSIP_Label_888bb889-6f8a-47ae-9880-0aeded6e10b8_Method">
    <vt:lpwstr>Standard</vt:lpwstr>
  </property>
  <property fmtid="{D5CDD505-2E9C-101B-9397-08002B2CF9AE}" pid="6" name="MSIP_Label_888bb889-6f8a-47ae-9880-0aeded6e10b8_Name">
    <vt:lpwstr>888bb889-6f8a-47ae-9880-0aeded6e10b8</vt:lpwstr>
  </property>
  <property fmtid="{D5CDD505-2E9C-101B-9397-08002B2CF9AE}" pid="7" name="MSIP_Label_888bb889-6f8a-47ae-9880-0aeded6e10b8_SiteId">
    <vt:lpwstr>e6cf3f80-614d-4939-895c-3d5287c0f245</vt:lpwstr>
  </property>
  <property fmtid="{D5CDD505-2E9C-101B-9397-08002B2CF9AE}" pid="8" name="MSIP_Label_888bb889-6f8a-47ae-9880-0aeded6e10b8_ActionId">
    <vt:lpwstr>d9f8ff44-6af0-4e90-b4ec-3347eb8c3dc1</vt:lpwstr>
  </property>
  <property fmtid="{D5CDD505-2E9C-101B-9397-08002B2CF9AE}" pid="9" name="MSIP_Label_888bb889-6f8a-47ae-9880-0aeded6e10b8_ContentBits">
    <vt:lpwstr>0</vt:lpwstr>
  </property>
</Properties>
</file>