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5"/>
  </p:sldMasterIdLst>
  <p:sldIdLst>
    <p:sldId id="256" r:id="rId6"/>
    <p:sldId id="257" r:id="rId7"/>
  </p:sldIdLst>
  <p:sldSz cx="10680700" cy="75707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E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56"/>
  </p:normalViewPr>
  <p:slideViewPr>
    <p:cSldViewPr snapToGrid="0">
      <p:cViewPr varScale="1">
        <p:scale>
          <a:sx n="84" d="100"/>
          <a:sy n="84" d="100"/>
        </p:scale>
        <p:origin x="181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053" y="1239016"/>
            <a:ext cx="9078595" cy="2635756"/>
          </a:xfrm>
        </p:spPr>
        <p:txBody>
          <a:bodyPr anchor="b"/>
          <a:lstStyle>
            <a:lvl1pPr algn="ctr">
              <a:defRPr sz="6623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5088" y="3976417"/>
            <a:ext cx="8010525" cy="1827854"/>
          </a:xfrm>
        </p:spPr>
        <p:txBody>
          <a:bodyPr/>
          <a:lstStyle>
            <a:lvl1pPr marL="0" indent="0" algn="ctr">
              <a:buNone/>
              <a:defRPr sz="2649"/>
            </a:lvl1pPr>
            <a:lvl2pPr marL="504703" indent="0" algn="ctr">
              <a:buNone/>
              <a:defRPr sz="2208"/>
            </a:lvl2pPr>
            <a:lvl3pPr marL="1009406" indent="0" algn="ctr">
              <a:buNone/>
              <a:defRPr sz="1987"/>
            </a:lvl3pPr>
            <a:lvl4pPr marL="1514109" indent="0" algn="ctr">
              <a:buNone/>
              <a:defRPr sz="1766"/>
            </a:lvl4pPr>
            <a:lvl5pPr marL="2018812" indent="0" algn="ctr">
              <a:buNone/>
              <a:defRPr sz="1766"/>
            </a:lvl5pPr>
            <a:lvl6pPr marL="2523515" indent="0" algn="ctr">
              <a:buNone/>
              <a:defRPr sz="1766"/>
            </a:lvl6pPr>
            <a:lvl7pPr marL="3028218" indent="0" algn="ctr">
              <a:buNone/>
              <a:defRPr sz="1766"/>
            </a:lvl7pPr>
            <a:lvl8pPr marL="3532922" indent="0" algn="ctr">
              <a:buNone/>
              <a:defRPr sz="1766"/>
            </a:lvl8pPr>
            <a:lvl9pPr marL="4037625" indent="0" algn="ctr">
              <a:buNone/>
              <a:defRPr sz="1766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7E63-76AD-864C-9F37-9947DD773DD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84D-BE5E-D542-93A6-6151E93B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0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7E63-76AD-864C-9F37-9947DD773DD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84D-BE5E-D542-93A6-6151E93B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3376" y="403074"/>
            <a:ext cx="2303026" cy="641589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4299" y="403074"/>
            <a:ext cx="6775569" cy="641589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7E63-76AD-864C-9F37-9947DD773DD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84D-BE5E-D542-93A6-6151E93B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0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7E63-76AD-864C-9F37-9947DD773DD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84D-BE5E-D542-93A6-6151E93B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3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36" y="1887442"/>
            <a:ext cx="9212104" cy="3149237"/>
          </a:xfrm>
        </p:spPr>
        <p:txBody>
          <a:bodyPr anchor="b"/>
          <a:lstStyle>
            <a:lvl1pPr>
              <a:defRPr sz="6623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8736" y="5066472"/>
            <a:ext cx="9212104" cy="1656109"/>
          </a:xfrm>
        </p:spPr>
        <p:txBody>
          <a:bodyPr/>
          <a:lstStyle>
            <a:lvl1pPr marL="0" indent="0">
              <a:buNone/>
              <a:defRPr sz="2649">
                <a:solidFill>
                  <a:schemeClr val="tx1"/>
                </a:solidFill>
              </a:defRPr>
            </a:lvl1pPr>
            <a:lvl2pPr marL="504703" indent="0">
              <a:buNone/>
              <a:defRPr sz="2208">
                <a:solidFill>
                  <a:schemeClr val="tx1">
                    <a:tint val="75000"/>
                  </a:schemeClr>
                </a:solidFill>
              </a:defRPr>
            </a:lvl2pPr>
            <a:lvl3pPr marL="1009406" indent="0">
              <a:buNone/>
              <a:defRPr sz="1987">
                <a:solidFill>
                  <a:schemeClr val="tx1">
                    <a:tint val="75000"/>
                  </a:schemeClr>
                </a:solidFill>
              </a:defRPr>
            </a:lvl3pPr>
            <a:lvl4pPr marL="1514109" indent="0">
              <a:buNone/>
              <a:defRPr sz="1766">
                <a:solidFill>
                  <a:schemeClr val="tx1">
                    <a:tint val="75000"/>
                  </a:schemeClr>
                </a:solidFill>
              </a:defRPr>
            </a:lvl4pPr>
            <a:lvl5pPr marL="2018812" indent="0">
              <a:buNone/>
              <a:defRPr sz="1766">
                <a:solidFill>
                  <a:schemeClr val="tx1">
                    <a:tint val="75000"/>
                  </a:schemeClr>
                </a:solidFill>
              </a:defRPr>
            </a:lvl5pPr>
            <a:lvl6pPr marL="2523515" indent="0">
              <a:buNone/>
              <a:defRPr sz="1766">
                <a:solidFill>
                  <a:schemeClr val="tx1">
                    <a:tint val="75000"/>
                  </a:schemeClr>
                </a:solidFill>
              </a:defRPr>
            </a:lvl6pPr>
            <a:lvl7pPr marL="3028218" indent="0">
              <a:buNone/>
              <a:defRPr sz="1766">
                <a:solidFill>
                  <a:schemeClr val="tx1">
                    <a:tint val="75000"/>
                  </a:schemeClr>
                </a:solidFill>
              </a:defRPr>
            </a:lvl7pPr>
            <a:lvl8pPr marL="3532922" indent="0">
              <a:buNone/>
              <a:defRPr sz="1766">
                <a:solidFill>
                  <a:schemeClr val="tx1">
                    <a:tint val="75000"/>
                  </a:schemeClr>
                </a:solidFill>
              </a:defRPr>
            </a:lvl8pPr>
            <a:lvl9pPr marL="4037625" indent="0">
              <a:buNone/>
              <a:defRPr sz="17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7E63-76AD-864C-9F37-9947DD773DD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84D-BE5E-D542-93A6-6151E93B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1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4298" y="2015372"/>
            <a:ext cx="4539298" cy="4803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7104" y="2015372"/>
            <a:ext cx="4539298" cy="4803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7E63-76AD-864C-9F37-9947DD773DD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84D-BE5E-D542-93A6-6151E93B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45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689" y="403076"/>
            <a:ext cx="9212104" cy="146333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690" y="1855895"/>
            <a:ext cx="4518436" cy="909546"/>
          </a:xfrm>
        </p:spPr>
        <p:txBody>
          <a:bodyPr anchor="b"/>
          <a:lstStyle>
            <a:lvl1pPr marL="0" indent="0">
              <a:buNone/>
              <a:defRPr sz="2649" b="1"/>
            </a:lvl1pPr>
            <a:lvl2pPr marL="504703" indent="0">
              <a:buNone/>
              <a:defRPr sz="2208" b="1"/>
            </a:lvl2pPr>
            <a:lvl3pPr marL="1009406" indent="0">
              <a:buNone/>
              <a:defRPr sz="1987" b="1"/>
            </a:lvl3pPr>
            <a:lvl4pPr marL="1514109" indent="0">
              <a:buNone/>
              <a:defRPr sz="1766" b="1"/>
            </a:lvl4pPr>
            <a:lvl5pPr marL="2018812" indent="0">
              <a:buNone/>
              <a:defRPr sz="1766" b="1"/>
            </a:lvl5pPr>
            <a:lvl6pPr marL="2523515" indent="0">
              <a:buNone/>
              <a:defRPr sz="1766" b="1"/>
            </a:lvl6pPr>
            <a:lvl7pPr marL="3028218" indent="0">
              <a:buNone/>
              <a:defRPr sz="1766" b="1"/>
            </a:lvl7pPr>
            <a:lvl8pPr marL="3532922" indent="0">
              <a:buNone/>
              <a:defRPr sz="1766" b="1"/>
            </a:lvl8pPr>
            <a:lvl9pPr marL="4037625" indent="0">
              <a:buNone/>
              <a:defRPr sz="176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5690" y="2765440"/>
            <a:ext cx="4518436" cy="40675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07105" y="1855895"/>
            <a:ext cx="4540689" cy="909546"/>
          </a:xfrm>
        </p:spPr>
        <p:txBody>
          <a:bodyPr anchor="b"/>
          <a:lstStyle>
            <a:lvl1pPr marL="0" indent="0">
              <a:buNone/>
              <a:defRPr sz="2649" b="1"/>
            </a:lvl1pPr>
            <a:lvl2pPr marL="504703" indent="0">
              <a:buNone/>
              <a:defRPr sz="2208" b="1"/>
            </a:lvl2pPr>
            <a:lvl3pPr marL="1009406" indent="0">
              <a:buNone/>
              <a:defRPr sz="1987" b="1"/>
            </a:lvl3pPr>
            <a:lvl4pPr marL="1514109" indent="0">
              <a:buNone/>
              <a:defRPr sz="1766" b="1"/>
            </a:lvl4pPr>
            <a:lvl5pPr marL="2018812" indent="0">
              <a:buNone/>
              <a:defRPr sz="1766" b="1"/>
            </a:lvl5pPr>
            <a:lvl6pPr marL="2523515" indent="0">
              <a:buNone/>
              <a:defRPr sz="1766" b="1"/>
            </a:lvl6pPr>
            <a:lvl7pPr marL="3028218" indent="0">
              <a:buNone/>
              <a:defRPr sz="1766" b="1"/>
            </a:lvl7pPr>
            <a:lvl8pPr marL="3532922" indent="0">
              <a:buNone/>
              <a:defRPr sz="1766" b="1"/>
            </a:lvl8pPr>
            <a:lvl9pPr marL="4037625" indent="0">
              <a:buNone/>
              <a:defRPr sz="176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07105" y="2765440"/>
            <a:ext cx="4540689" cy="40675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7E63-76AD-864C-9F37-9947DD773DD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84D-BE5E-D542-93A6-6151E93B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7E63-76AD-864C-9F37-9947DD773DD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84D-BE5E-D542-93A6-6151E93B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1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7E63-76AD-864C-9F37-9947DD773DD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84D-BE5E-D542-93A6-6151E93B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0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689" y="504719"/>
            <a:ext cx="3444804" cy="1766517"/>
          </a:xfrm>
        </p:spPr>
        <p:txBody>
          <a:bodyPr anchor="b"/>
          <a:lstStyle>
            <a:lvl1pPr>
              <a:defRPr sz="3532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689" y="1090055"/>
            <a:ext cx="5407104" cy="5380166"/>
          </a:xfrm>
        </p:spPr>
        <p:txBody>
          <a:bodyPr/>
          <a:lstStyle>
            <a:lvl1pPr>
              <a:defRPr sz="3532"/>
            </a:lvl1pPr>
            <a:lvl2pPr>
              <a:defRPr sz="3091"/>
            </a:lvl2pPr>
            <a:lvl3pPr>
              <a:defRPr sz="2649"/>
            </a:lvl3pPr>
            <a:lvl4pPr>
              <a:defRPr sz="2208"/>
            </a:lvl4pPr>
            <a:lvl5pPr>
              <a:defRPr sz="2208"/>
            </a:lvl5pPr>
            <a:lvl6pPr>
              <a:defRPr sz="2208"/>
            </a:lvl6pPr>
            <a:lvl7pPr>
              <a:defRPr sz="2208"/>
            </a:lvl7pPr>
            <a:lvl8pPr>
              <a:defRPr sz="2208"/>
            </a:lvl8pPr>
            <a:lvl9pPr>
              <a:defRPr sz="220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689" y="2271237"/>
            <a:ext cx="3444804" cy="4207746"/>
          </a:xfrm>
        </p:spPr>
        <p:txBody>
          <a:bodyPr/>
          <a:lstStyle>
            <a:lvl1pPr marL="0" indent="0">
              <a:buNone/>
              <a:defRPr sz="1766"/>
            </a:lvl1pPr>
            <a:lvl2pPr marL="504703" indent="0">
              <a:buNone/>
              <a:defRPr sz="1545"/>
            </a:lvl2pPr>
            <a:lvl3pPr marL="1009406" indent="0">
              <a:buNone/>
              <a:defRPr sz="1325"/>
            </a:lvl3pPr>
            <a:lvl4pPr marL="1514109" indent="0">
              <a:buNone/>
              <a:defRPr sz="1104"/>
            </a:lvl4pPr>
            <a:lvl5pPr marL="2018812" indent="0">
              <a:buNone/>
              <a:defRPr sz="1104"/>
            </a:lvl5pPr>
            <a:lvl6pPr marL="2523515" indent="0">
              <a:buNone/>
              <a:defRPr sz="1104"/>
            </a:lvl6pPr>
            <a:lvl7pPr marL="3028218" indent="0">
              <a:buNone/>
              <a:defRPr sz="1104"/>
            </a:lvl7pPr>
            <a:lvl8pPr marL="3532922" indent="0">
              <a:buNone/>
              <a:defRPr sz="1104"/>
            </a:lvl8pPr>
            <a:lvl9pPr marL="4037625" indent="0">
              <a:buNone/>
              <a:defRPr sz="110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7E63-76AD-864C-9F37-9947DD773DD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84D-BE5E-D542-93A6-6151E93B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3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689" y="504719"/>
            <a:ext cx="3444804" cy="1766517"/>
          </a:xfrm>
        </p:spPr>
        <p:txBody>
          <a:bodyPr anchor="b"/>
          <a:lstStyle>
            <a:lvl1pPr>
              <a:defRPr sz="3532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0689" y="1090055"/>
            <a:ext cx="5407104" cy="5380166"/>
          </a:xfrm>
        </p:spPr>
        <p:txBody>
          <a:bodyPr anchor="t"/>
          <a:lstStyle>
            <a:lvl1pPr marL="0" indent="0">
              <a:buNone/>
              <a:defRPr sz="3532"/>
            </a:lvl1pPr>
            <a:lvl2pPr marL="504703" indent="0">
              <a:buNone/>
              <a:defRPr sz="3091"/>
            </a:lvl2pPr>
            <a:lvl3pPr marL="1009406" indent="0">
              <a:buNone/>
              <a:defRPr sz="2649"/>
            </a:lvl3pPr>
            <a:lvl4pPr marL="1514109" indent="0">
              <a:buNone/>
              <a:defRPr sz="2208"/>
            </a:lvl4pPr>
            <a:lvl5pPr marL="2018812" indent="0">
              <a:buNone/>
              <a:defRPr sz="2208"/>
            </a:lvl5pPr>
            <a:lvl6pPr marL="2523515" indent="0">
              <a:buNone/>
              <a:defRPr sz="2208"/>
            </a:lvl6pPr>
            <a:lvl7pPr marL="3028218" indent="0">
              <a:buNone/>
              <a:defRPr sz="2208"/>
            </a:lvl7pPr>
            <a:lvl8pPr marL="3532922" indent="0">
              <a:buNone/>
              <a:defRPr sz="2208"/>
            </a:lvl8pPr>
            <a:lvl9pPr marL="4037625" indent="0">
              <a:buNone/>
              <a:defRPr sz="2208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689" y="2271237"/>
            <a:ext cx="3444804" cy="4207746"/>
          </a:xfrm>
        </p:spPr>
        <p:txBody>
          <a:bodyPr/>
          <a:lstStyle>
            <a:lvl1pPr marL="0" indent="0">
              <a:buNone/>
              <a:defRPr sz="1766"/>
            </a:lvl1pPr>
            <a:lvl2pPr marL="504703" indent="0">
              <a:buNone/>
              <a:defRPr sz="1545"/>
            </a:lvl2pPr>
            <a:lvl3pPr marL="1009406" indent="0">
              <a:buNone/>
              <a:defRPr sz="1325"/>
            </a:lvl3pPr>
            <a:lvl4pPr marL="1514109" indent="0">
              <a:buNone/>
              <a:defRPr sz="1104"/>
            </a:lvl4pPr>
            <a:lvl5pPr marL="2018812" indent="0">
              <a:buNone/>
              <a:defRPr sz="1104"/>
            </a:lvl5pPr>
            <a:lvl6pPr marL="2523515" indent="0">
              <a:buNone/>
              <a:defRPr sz="1104"/>
            </a:lvl6pPr>
            <a:lvl7pPr marL="3028218" indent="0">
              <a:buNone/>
              <a:defRPr sz="1104"/>
            </a:lvl7pPr>
            <a:lvl8pPr marL="3532922" indent="0">
              <a:buNone/>
              <a:defRPr sz="1104"/>
            </a:lvl8pPr>
            <a:lvl9pPr marL="4037625" indent="0">
              <a:buNone/>
              <a:defRPr sz="110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7E63-76AD-864C-9F37-9947DD773DD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F584D-BE5E-D542-93A6-6151E93BB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9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4298" y="403076"/>
            <a:ext cx="9212104" cy="146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4298" y="2015372"/>
            <a:ext cx="9212104" cy="4803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4298" y="7017001"/>
            <a:ext cx="2403158" cy="403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F7E63-76AD-864C-9F37-9947DD773DD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37982" y="7017001"/>
            <a:ext cx="3604736" cy="403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244" y="7017001"/>
            <a:ext cx="2403158" cy="403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F584D-BE5E-D542-93A6-6151E93BBAA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C325A7-E42B-6C02-AB04-9B49B663AD47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916488" y="63500"/>
            <a:ext cx="8731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CONFIDENTIAL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300B76-0F5F-6E3A-78A6-01DDD64DF65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916488" y="7354888"/>
            <a:ext cx="8731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20271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9406" rtl="0" eaLnBrk="1" latinLnBrk="0" hangingPunct="1">
        <a:lnSpc>
          <a:spcPct val="90000"/>
        </a:lnSpc>
        <a:spcBef>
          <a:spcPct val="0"/>
        </a:spcBef>
        <a:buNone/>
        <a:defRPr sz="48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352" indent="-252352" algn="l" defTabSz="1009406" rtl="0" eaLnBrk="1" latinLnBrk="0" hangingPunct="1">
        <a:lnSpc>
          <a:spcPct val="90000"/>
        </a:lnSpc>
        <a:spcBef>
          <a:spcPts val="1104"/>
        </a:spcBef>
        <a:buFont typeface="Arial" panose="020B0604020202020204" pitchFamily="34" charset="0"/>
        <a:buChar char="•"/>
        <a:defRPr sz="3091" kern="1200">
          <a:solidFill>
            <a:schemeClr val="tx1"/>
          </a:solidFill>
          <a:latin typeface="+mn-lt"/>
          <a:ea typeface="+mn-ea"/>
          <a:cs typeface="+mn-cs"/>
        </a:defRPr>
      </a:lvl1pPr>
      <a:lvl2pPr marL="757055" indent="-252352" algn="l" defTabSz="1009406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2649" kern="1200">
          <a:solidFill>
            <a:schemeClr val="tx1"/>
          </a:solidFill>
          <a:latin typeface="+mn-lt"/>
          <a:ea typeface="+mn-ea"/>
          <a:cs typeface="+mn-cs"/>
        </a:defRPr>
      </a:lvl2pPr>
      <a:lvl3pPr marL="1261758" indent="-252352" algn="l" defTabSz="1009406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2208" kern="1200">
          <a:solidFill>
            <a:schemeClr val="tx1"/>
          </a:solidFill>
          <a:latin typeface="+mn-lt"/>
          <a:ea typeface="+mn-ea"/>
          <a:cs typeface="+mn-cs"/>
        </a:defRPr>
      </a:lvl3pPr>
      <a:lvl4pPr marL="1766461" indent="-252352" algn="l" defTabSz="1009406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4pPr>
      <a:lvl5pPr marL="2271164" indent="-252352" algn="l" defTabSz="1009406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5pPr>
      <a:lvl6pPr marL="2775867" indent="-252352" algn="l" defTabSz="1009406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6pPr>
      <a:lvl7pPr marL="3280570" indent="-252352" algn="l" defTabSz="1009406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7pPr>
      <a:lvl8pPr marL="3785273" indent="-252352" algn="l" defTabSz="1009406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8pPr>
      <a:lvl9pPr marL="4289976" indent="-252352" algn="l" defTabSz="1009406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406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1pPr>
      <a:lvl2pPr marL="504703" algn="l" defTabSz="1009406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2pPr>
      <a:lvl3pPr marL="1009406" algn="l" defTabSz="1009406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3pPr>
      <a:lvl4pPr marL="1514109" algn="l" defTabSz="1009406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4pPr>
      <a:lvl5pPr marL="2018812" algn="l" defTabSz="1009406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5pPr>
      <a:lvl6pPr marL="2523515" algn="l" defTabSz="1009406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6pPr>
      <a:lvl7pPr marL="3028218" algn="l" defTabSz="1009406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7pPr>
      <a:lvl8pPr marL="3532922" algn="l" defTabSz="1009406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8pPr>
      <a:lvl9pPr marL="4037625" algn="l" defTabSz="1009406" rtl="0" eaLnBrk="1" latinLnBrk="0" hangingPunct="1">
        <a:defRPr sz="19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FBB76F0-DAA6-264F-911D-C9B7F43B4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0" y="0"/>
            <a:ext cx="10682940" cy="7570788"/>
          </a:xfrm>
          <a:prstGeom prst="rect">
            <a:avLst/>
          </a:prstGeom>
        </p:spPr>
      </p:pic>
      <p:sp>
        <p:nvSpPr>
          <p:cNvPr id="7" name="object 20">
            <a:extLst>
              <a:ext uri="{FF2B5EF4-FFF2-40B4-BE49-F238E27FC236}">
                <a16:creationId xmlns:a16="http://schemas.microsoft.com/office/drawing/2014/main" id="{A5B11B46-AB73-234F-8BD5-0B11C9093D8F}"/>
              </a:ext>
            </a:extLst>
          </p:cNvPr>
          <p:cNvSpPr txBox="1"/>
          <p:nvPr/>
        </p:nvSpPr>
        <p:spPr>
          <a:xfrm>
            <a:off x="539750" y="1532988"/>
            <a:ext cx="2445612" cy="3231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100" b="1" dirty="0">
                <a:solidFill>
                  <a:srgbClr val="05EDB5"/>
                </a:solidFill>
                <a:latin typeface="Arial"/>
                <a:cs typeface="Arial"/>
              </a:rPr>
              <a:t>Reporting </a:t>
            </a:r>
            <a:r>
              <a:rPr sz="1100" b="1" dirty="0">
                <a:solidFill>
                  <a:srgbClr val="05EDB5"/>
                </a:solidFill>
                <a:latin typeface="Arial"/>
                <a:cs typeface="Arial"/>
              </a:rPr>
              <a:t>to:</a:t>
            </a:r>
          </a:p>
          <a:p>
            <a:r>
              <a:rPr lang="en-NZ" sz="1000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Product Owner </a:t>
            </a:r>
            <a:endParaRPr lang="en-NZ" dirty="0">
              <a:solidFill>
                <a:schemeClr val="bg1"/>
              </a:solidFill>
              <a:latin typeface="Arial"/>
              <a:ea typeface="+mn-lt"/>
              <a:cs typeface="+mn-lt"/>
            </a:endParaRPr>
          </a:p>
        </p:txBody>
      </p:sp>
      <p:sp>
        <p:nvSpPr>
          <p:cNvPr id="8" name="object 21">
            <a:extLst>
              <a:ext uri="{FF2B5EF4-FFF2-40B4-BE49-F238E27FC236}">
                <a16:creationId xmlns:a16="http://schemas.microsoft.com/office/drawing/2014/main" id="{695FE911-531B-BF4D-99CF-1C9DB1085BCF}"/>
              </a:ext>
            </a:extLst>
          </p:cNvPr>
          <p:cNvSpPr txBox="1"/>
          <p:nvPr/>
        </p:nvSpPr>
        <p:spPr>
          <a:xfrm>
            <a:off x="3377732" y="1532988"/>
            <a:ext cx="918844" cy="3467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05EDB5"/>
                </a:solidFill>
                <a:latin typeface="Arial"/>
                <a:cs typeface="Arial"/>
              </a:rPr>
              <a:t>Date:</a:t>
            </a: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n-NZ" sz="1000" dirty="0">
                <a:solidFill>
                  <a:schemeClr val="bg1"/>
                </a:solidFill>
                <a:latin typeface="Arial"/>
                <a:cs typeface="Arial"/>
              </a:rPr>
              <a:t>Feb 2027</a:t>
            </a:r>
            <a:endParaRPr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object 29">
            <a:extLst>
              <a:ext uri="{FF2B5EF4-FFF2-40B4-BE49-F238E27FC236}">
                <a16:creationId xmlns:a16="http://schemas.microsoft.com/office/drawing/2014/main" id="{500A467D-8649-8E41-BACB-F069E69694AC}"/>
              </a:ext>
            </a:extLst>
          </p:cNvPr>
          <p:cNvSpPr txBox="1"/>
          <p:nvPr/>
        </p:nvSpPr>
        <p:spPr>
          <a:xfrm>
            <a:off x="539750" y="584200"/>
            <a:ext cx="5778672" cy="5616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>
              <a:lnSpc>
                <a:spcPct val="150000"/>
              </a:lnSpc>
            </a:pPr>
            <a:r>
              <a:rPr lang="en-US" sz="1100" b="1" dirty="0">
                <a:solidFill>
                  <a:srgbClr val="05EDB5"/>
                </a:solidFill>
                <a:latin typeface="Arial"/>
                <a:cs typeface="Arial"/>
              </a:rPr>
              <a:t>Position description:</a:t>
            </a:r>
            <a:endParaRPr lang="en-US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r>
              <a:rPr lang="en-NZ" sz="2000" b="1" dirty="0">
                <a:solidFill>
                  <a:schemeClr val="bg1"/>
                </a:solidFill>
                <a:latin typeface="Arial"/>
                <a:cs typeface="Calibri"/>
              </a:rPr>
              <a:t>Change lead – Fixed Term July 2027</a:t>
            </a:r>
            <a:endParaRPr lang="en-US" dirty="0"/>
          </a:p>
        </p:txBody>
      </p:sp>
      <p:sp>
        <p:nvSpPr>
          <p:cNvPr id="11" name="object 22">
            <a:extLst>
              <a:ext uri="{FF2B5EF4-FFF2-40B4-BE49-F238E27FC236}">
                <a16:creationId xmlns:a16="http://schemas.microsoft.com/office/drawing/2014/main" id="{888BC5EF-D97F-2B4F-9AF6-FF87F954C531}"/>
              </a:ext>
            </a:extLst>
          </p:cNvPr>
          <p:cNvSpPr txBox="1"/>
          <p:nvPr/>
        </p:nvSpPr>
        <p:spPr>
          <a:xfrm>
            <a:off x="539751" y="2067410"/>
            <a:ext cx="3487964" cy="34932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/>
            <a:r>
              <a:rPr sz="1100" b="1" dirty="0">
                <a:solidFill>
                  <a:srgbClr val="05EDB5"/>
                </a:solidFill>
                <a:latin typeface="Arial"/>
                <a:cs typeface="Arial"/>
              </a:rPr>
              <a:t>The role</a:t>
            </a:r>
            <a:br>
              <a:rPr lang="en-US" sz="1100" b="1" dirty="0">
                <a:latin typeface="Arial"/>
                <a:cs typeface="Arial"/>
              </a:rPr>
            </a:br>
            <a:endParaRPr 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12700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Project Alpha is delivering a replacement Generation Control System (SCADA/GMS) that underpins Meridian’s ability to safely and reliably operate its hydro, wind, solar and battery assets. </a:t>
            </a:r>
          </a:p>
          <a:p>
            <a:pPr marL="12700"/>
            <a:endParaRPr 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12700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The Change Lead is accountable for leading and coordinating the business change, adoption, and readiness required to ensure the solution is successfully embedded into Meridian’s operational environment.</a:t>
            </a:r>
          </a:p>
          <a:p>
            <a:pPr marL="12700"/>
            <a:endParaRPr 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12700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The role ensures that impacts to people, processes, roles, capabilities, and ways of working are clearly understood, proactively managed, and effectively transitioned into business-as-usual operations. The Change Lead works as part of the Project Alpha team and partners closely with the Business Lead, Training Lead, Service Transition, and operational stakeholders.</a:t>
            </a:r>
          </a:p>
        </p:txBody>
      </p:sp>
      <p:sp>
        <p:nvSpPr>
          <p:cNvPr id="12" name="object 23">
            <a:extLst>
              <a:ext uri="{FF2B5EF4-FFF2-40B4-BE49-F238E27FC236}">
                <a16:creationId xmlns:a16="http://schemas.microsoft.com/office/drawing/2014/main" id="{16C00225-0221-D041-B785-CF36376C8BB4}"/>
              </a:ext>
            </a:extLst>
          </p:cNvPr>
          <p:cNvSpPr txBox="1"/>
          <p:nvPr/>
        </p:nvSpPr>
        <p:spPr>
          <a:xfrm>
            <a:off x="4569705" y="2067410"/>
            <a:ext cx="4225951" cy="466788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marR="648970">
              <a:lnSpc>
                <a:spcPct val="103499"/>
              </a:lnSpc>
            </a:pPr>
            <a:r>
              <a:rPr sz="1100" b="1" spc="-85" dirty="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100" b="1" spc="-10" dirty="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100" b="1" spc="-20" dirty="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sz="1100" b="1" spc="-15" dirty="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100" b="1" spc="-10" dirty="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  <a:r>
              <a:rPr sz="1100" b="1" spc="-40" dirty="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b="1" spc="-25" dirty="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sz="1100" b="1" spc="-30" dirty="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100" b="1" spc="-15" dirty="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100" b="1" spc="-20" dirty="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100" b="1" spc="30" dirty="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100" b="1" spc="15" dirty="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</a:t>
            </a:r>
            <a:r>
              <a:rPr sz="1100" b="1" spc="20" dirty="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100" b="1" dirty="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sz="1100" b="1" spc="-85" dirty="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100" b="1" spc="-45" dirty="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spc="-45" dirty="0">
                <a:solidFill>
                  <a:srgbClr val="05ED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spc="1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184150" indent="-171450">
              <a:buFont typeface="Arial" panose="020B0604020202020204" pitchFamily="34" charset="0"/>
              <a:buChar char="•"/>
            </a:pPr>
            <a:r>
              <a:rPr lang="en-US" sz="1200" spc="10" dirty="0">
                <a:solidFill>
                  <a:schemeClr val="bg1"/>
                </a:solidFill>
                <a:cs typeface="Arial" panose="020B0604020202020204" pitchFamily="34" charset="0"/>
              </a:rPr>
              <a:t>Develop and maintain the Project Alpha Change Management Strategy, aligned to </a:t>
            </a:r>
            <a:r>
              <a:rPr lang="en-US" sz="1200" spc="10" dirty="0" err="1">
                <a:solidFill>
                  <a:schemeClr val="bg1"/>
                </a:solidFill>
                <a:cs typeface="Arial" panose="020B0604020202020204" pitchFamily="34" charset="0"/>
              </a:rPr>
              <a:t>programme</a:t>
            </a:r>
            <a:r>
              <a:rPr lang="en-US" sz="1200" spc="10" dirty="0">
                <a:solidFill>
                  <a:schemeClr val="bg1"/>
                </a:solidFill>
                <a:cs typeface="Arial" panose="020B0604020202020204" pitchFamily="34" charset="0"/>
              </a:rPr>
              <a:t> milestones and delivery phases.</a:t>
            </a:r>
          </a:p>
          <a:p>
            <a:pPr marL="184150" indent="-171450">
              <a:buFont typeface="Arial" panose="020B0604020202020204" pitchFamily="34" charset="0"/>
              <a:buChar char="•"/>
            </a:pPr>
            <a:r>
              <a:rPr lang="en-US" sz="1200" spc="10" dirty="0">
                <a:solidFill>
                  <a:schemeClr val="bg1"/>
                </a:solidFill>
                <a:cs typeface="Arial" panose="020B0604020202020204" pitchFamily="34" charset="0"/>
              </a:rPr>
              <a:t>Lead stakeholder impact analysis and segmentation across generation operations, support teams, ICT, and external partners.</a:t>
            </a:r>
          </a:p>
          <a:p>
            <a:pPr marL="184150" indent="-171450">
              <a:buFont typeface="Arial" panose="020B0604020202020204" pitchFamily="34" charset="0"/>
              <a:buChar char="•"/>
            </a:pPr>
            <a:r>
              <a:rPr lang="en-US" sz="1200" spc="10" dirty="0">
                <a:solidFill>
                  <a:schemeClr val="bg1"/>
                </a:solidFill>
                <a:cs typeface="Arial" panose="020B0604020202020204" pitchFamily="34" charset="0"/>
              </a:rPr>
              <a:t>'identify and manage stakeholders in line with stakeholder management plan</a:t>
            </a:r>
          </a:p>
          <a:p>
            <a:pPr marL="184150" indent="-171450">
              <a:buFont typeface="Arial" panose="020B0604020202020204" pitchFamily="34" charset="0"/>
              <a:buChar char="•"/>
            </a:pPr>
            <a:r>
              <a:rPr lang="en-US" sz="1200" spc="10" dirty="0">
                <a:solidFill>
                  <a:schemeClr val="bg1"/>
                </a:solidFill>
                <a:cs typeface="Arial" panose="020B0604020202020204" pitchFamily="34" charset="0"/>
              </a:rPr>
              <a:t>Identify, assess, and manage change impacts across operational, technical, and business domains.</a:t>
            </a:r>
          </a:p>
          <a:p>
            <a:pPr marL="184150" indent="-171450">
              <a:buFont typeface="Arial" panose="020B0604020202020204" pitchFamily="34" charset="0"/>
              <a:buChar char="•"/>
            </a:pPr>
            <a:r>
              <a:rPr lang="en-US" sz="1200" spc="10" dirty="0">
                <a:solidFill>
                  <a:schemeClr val="bg1"/>
                </a:solidFill>
                <a:cs typeface="Arial" panose="020B0604020202020204" pitchFamily="34" charset="0"/>
              </a:rPr>
              <a:t>Establish and maintain an integrated change plan covering communications, engagement, training alignment, readiness, and transition activities</a:t>
            </a:r>
          </a:p>
          <a:p>
            <a:pPr marL="184150" indent="-171450">
              <a:buFont typeface="Arial" panose="020B0604020202020204" pitchFamily="34" charset="0"/>
              <a:buChar char="•"/>
            </a:pPr>
            <a:r>
              <a:rPr lang="en-US" sz="1200" spc="10" dirty="0">
                <a:solidFill>
                  <a:schemeClr val="bg1"/>
                </a:solidFill>
                <a:cs typeface="Arial" panose="020B0604020202020204" pitchFamily="34" charset="0"/>
              </a:rPr>
              <a:t>Define and deliver targeted change communications in collaboration with the </a:t>
            </a:r>
            <a:r>
              <a:rPr lang="en-US" sz="1200" spc="10" dirty="0" err="1">
                <a:solidFill>
                  <a:schemeClr val="bg1"/>
                </a:solidFill>
                <a:cs typeface="Arial" panose="020B0604020202020204" pitchFamily="34" charset="0"/>
              </a:rPr>
              <a:t>Programme</a:t>
            </a:r>
            <a:r>
              <a:rPr lang="en-US" sz="1200" spc="10" dirty="0">
                <a:solidFill>
                  <a:schemeClr val="bg1"/>
                </a:solidFill>
                <a:cs typeface="Arial" panose="020B0604020202020204" pitchFamily="34" charset="0"/>
              </a:rPr>
              <a:t> and Business Leads.</a:t>
            </a:r>
          </a:p>
          <a:p>
            <a:pPr marL="184150" indent="-171450">
              <a:buFont typeface="Arial" panose="020B0604020202020204" pitchFamily="34" charset="0"/>
              <a:buChar char="•"/>
            </a:pPr>
            <a:r>
              <a:rPr lang="en-US" sz="1200" spc="10" dirty="0">
                <a:solidFill>
                  <a:schemeClr val="bg1"/>
                </a:solidFill>
                <a:cs typeface="Arial" panose="020B0604020202020204" pitchFamily="34" charset="0"/>
              </a:rPr>
              <a:t>Act as a trusted interface between the project and impacted business areas, ensuring concerns, risks, and feedback are surfaced and addressed.</a:t>
            </a:r>
          </a:p>
          <a:p>
            <a:pPr marL="184150" indent="-171450">
              <a:buFont typeface="Arial" panose="020B0604020202020204" pitchFamily="34" charset="0"/>
              <a:buChar char="•"/>
            </a:pPr>
            <a:r>
              <a:rPr lang="en-US" sz="1200" spc="10" dirty="0">
                <a:solidFill>
                  <a:schemeClr val="bg1"/>
                </a:solidFill>
                <a:cs typeface="Arial" panose="020B0604020202020204" pitchFamily="34" charset="0"/>
              </a:rPr>
              <a:t>Define and manage business readiness criteria for key project milestones, including testing phases, cutover, and go‑live.</a:t>
            </a:r>
          </a:p>
          <a:p>
            <a:pPr marL="184150" indent="-171450">
              <a:buFont typeface="Arial" panose="020B0604020202020204" pitchFamily="34" charset="0"/>
              <a:buChar char="•"/>
            </a:pPr>
            <a:endParaRPr lang="en-US" sz="1200" spc="1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184150" indent="-171450">
              <a:buFont typeface="Arial" panose="020B0604020202020204" pitchFamily="34" charset="0"/>
              <a:buChar char="•"/>
            </a:pPr>
            <a:endParaRPr lang="en-NZ" sz="1200" spc="1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sz="1000" dirty="0">
              <a:solidFill>
                <a:schemeClr val="bg1"/>
              </a:solidFill>
              <a:latin typeface="Arial"/>
              <a:cs typeface="Calibri"/>
            </a:endParaRPr>
          </a:p>
          <a:p>
            <a:pPr marL="171450" indent="-171450">
              <a:buFont typeface="Arial,Sans-Serif" panose="020B0604020202020204" pitchFamily="34" charset="0"/>
              <a:buChar char="•"/>
            </a:pPr>
            <a:endParaRPr lang="en-NZ" sz="1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71450" indent="-171450">
              <a:buFont typeface="Arial,Sans-Serif" panose="020B0604020202020204" pitchFamily="34" charset="0"/>
              <a:buChar char="•"/>
            </a:pPr>
            <a:endParaRPr lang="en-NZ" sz="10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NZ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0B0B6F8B-9D95-7F46-83BE-DDFDA6FAC92F}"/>
              </a:ext>
            </a:extLst>
          </p:cNvPr>
          <p:cNvSpPr txBox="1"/>
          <p:nvPr/>
        </p:nvSpPr>
        <p:spPr>
          <a:xfrm>
            <a:off x="4839464" y="1530982"/>
            <a:ext cx="2386084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100" b="1" dirty="0">
                <a:solidFill>
                  <a:srgbClr val="05EDB5"/>
                </a:solidFill>
                <a:latin typeface="Arial"/>
                <a:cs typeface="Arial"/>
              </a:rPr>
              <a:t>Location:</a:t>
            </a:r>
            <a:endParaRPr sz="1100" b="1" dirty="0">
              <a:solidFill>
                <a:srgbClr val="05EDB5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lang="en-NZ" sz="1000" dirty="0">
                <a:solidFill>
                  <a:schemeClr val="bg1"/>
                </a:solidFill>
                <a:latin typeface="Arial"/>
                <a:cs typeface="Arial"/>
              </a:rPr>
              <a:t>Wellington &amp; Christchurch</a:t>
            </a:r>
            <a:endParaRPr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006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electronics, display&#10;&#10;Description automatically generated">
            <a:extLst>
              <a:ext uri="{FF2B5EF4-FFF2-40B4-BE49-F238E27FC236}">
                <a16:creationId xmlns:a16="http://schemas.microsoft.com/office/drawing/2014/main" id="{60C3A97A-2249-8E44-B609-FC1AE98CE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48"/>
            <a:ext cx="10682940" cy="7570788"/>
          </a:xfrm>
        </p:spPr>
      </p:pic>
      <p:sp>
        <p:nvSpPr>
          <p:cNvPr id="13" name="object 22">
            <a:extLst>
              <a:ext uri="{FF2B5EF4-FFF2-40B4-BE49-F238E27FC236}">
                <a16:creationId xmlns:a16="http://schemas.microsoft.com/office/drawing/2014/main" id="{4430F701-86E1-6F47-8D85-029AF9D2D0A2}"/>
              </a:ext>
            </a:extLst>
          </p:cNvPr>
          <p:cNvSpPr txBox="1"/>
          <p:nvPr/>
        </p:nvSpPr>
        <p:spPr>
          <a:xfrm>
            <a:off x="456405" y="1011881"/>
            <a:ext cx="3669282" cy="498598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/>
            <a:r>
              <a:rPr lang="en-NZ" sz="1100" b="1" spc="10" dirty="0">
                <a:solidFill>
                  <a:srgbClr val="05EDB5"/>
                </a:solidFill>
                <a:latin typeface="Arial"/>
                <a:cs typeface="Arial"/>
              </a:rPr>
              <a:t>Position accountabilities continued </a:t>
            </a:r>
            <a:endParaRPr lang="en-US" sz="1100" spc="1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184150" indent="-171450">
              <a:buFont typeface="Arial" panose="020B0604020202020204" pitchFamily="34" charset="0"/>
              <a:buChar char="•"/>
            </a:pPr>
            <a:r>
              <a:rPr lang="en-US" sz="1100" spc="10" dirty="0">
                <a:solidFill>
                  <a:schemeClr val="bg1"/>
                </a:solidFill>
                <a:cs typeface="Arial" panose="020B0604020202020204" pitchFamily="34" charset="0"/>
              </a:rPr>
              <a:t>Ensure operational teams are prepared to adopt new systems, processes, and responsibilities.</a:t>
            </a:r>
          </a:p>
          <a:p>
            <a:pPr marL="184150" indent="-171450">
              <a:buFont typeface="Arial" panose="020B0604020202020204" pitchFamily="34" charset="0"/>
              <a:buChar char="•"/>
            </a:pPr>
            <a:r>
              <a:rPr lang="en-US" sz="1100" spc="10" dirty="0">
                <a:solidFill>
                  <a:schemeClr val="bg1"/>
                </a:solidFill>
                <a:cs typeface="Arial" panose="020B0604020202020204" pitchFamily="34" charset="0"/>
              </a:rPr>
              <a:t>Support the embedding of new roles, responsibilities, and ways of working introduced by Project Alpha</a:t>
            </a:r>
          </a:p>
          <a:p>
            <a:pPr marL="184150" indent="-171450">
              <a:buFont typeface="Arial" panose="020B0604020202020204" pitchFamily="34" charset="0"/>
              <a:buChar char="•"/>
            </a:pPr>
            <a:r>
              <a:rPr lang="en-US" sz="1100" spc="10" dirty="0">
                <a:solidFill>
                  <a:schemeClr val="bg1"/>
                </a:solidFill>
                <a:cs typeface="Arial" panose="020B0604020202020204" pitchFamily="34" charset="0"/>
              </a:rPr>
              <a:t>Ensure operational teams are prepared to adopt new systems, processes, and responsibilities.</a:t>
            </a:r>
          </a:p>
          <a:p>
            <a:pPr marL="184150" indent="-171450">
              <a:buFont typeface="Arial" panose="020B0604020202020204" pitchFamily="34" charset="0"/>
              <a:buChar char="•"/>
            </a:pPr>
            <a:r>
              <a:rPr lang="en-US" sz="1100" spc="10" dirty="0">
                <a:solidFill>
                  <a:schemeClr val="bg1"/>
                </a:solidFill>
                <a:cs typeface="Arial" panose="020B0604020202020204" pitchFamily="34" charset="0"/>
              </a:rPr>
              <a:t>Support the embedding of new roles, responsibilities, and ways of working introduced by Project Alpha</a:t>
            </a:r>
          </a:p>
          <a:p>
            <a:pPr marL="184150" indent="-171450">
              <a:buFont typeface="Arial" panose="020B0604020202020204" pitchFamily="34" charset="0"/>
              <a:buChar char="•"/>
            </a:pPr>
            <a:r>
              <a:rPr lang="en-US" sz="1100" spc="10" dirty="0">
                <a:solidFill>
                  <a:schemeClr val="bg1"/>
                </a:solidFill>
                <a:cs typeface="Arial" panose="020B0604020202020204" pitchFamily="34" charset="0"/>
              </a:rPr>
              <a:t>Partner with Service Transition and operational leads to support smooth handover from project to BAU.</a:t>
            </a:r>
          </a:p>
          <a:p>
            <a:pPr marL="184150" indent="-171450">
              <a:buFont typeface="Arial" panose="020B0604020202020204" pitchFamily="34" charset="0"/>
              <a:buChar char="•"/>
            </a:pPr>
            <a:r>
              <a:rPr lang="en-US" sz="1100" spc="10" dirty="0">
                <a:solidFill>
                  <a:schemeClr val="bg1"/>
                </a:solidFill>
                <a:cs typeface="Arial" panose="020B0604020202020204" pitchFamily="34" charset="0"/>
              </a:rPr>
              <a:t>Ensure change considerations are integrated into operational readiness, cutover, and early life support activities.</a:t>
            </a:r>
          </a:p>
          <a:p>
            <a:pPr marL="184150" indent="-171450">
              <a:buFont typeface="Arial" panose="020B0604020202020204" pitchFamily="34" charset="0"/>
              <a:buChar char="•"/>
            </a:pPr>
            <a:r>
              <a:rPr lang="en-US" sz="1100" spc="10" dirty="0">
                <a:solidFill>
                  <a:schemeClr val="bg1"/>
                </a:solidFill>
                <a:cs typeface="Arial" panose="020B0604020202020204" pitchFamily="34" charset="0"/>
              </a:rPr>
              <a:t>Identify and manage change‑related risks, issues, and dependencies, escalating where required.</a:t>
            </a:r>
          </a:p>
          <a:p>
            <a:pPr marL="184150" indent="-171450">
              <a:buFont typeface="Arial" panose="020B0604020202020204" pitchFamily="34" charset="0"/>
              <a:buChar char="•"/>
            </a:pPr>
            <a:r>
              <a:rPr lang="en-US" sz="1100" spc="10" dirty="0">
                <a:solidFill>
                  <a:schemeClr val="bg1"/>
                </a:solidFill>
                <a:cs typeface="Arial" panose="020B0604020202020204" pitchFamily="34" charset="0"/>
              </a:rPr>
              <a:t>Contribute to </a:t>
            </a:r>
            <a:r>
              <a:rPr lang="en-US" sz="1100" spc="10" dirty="0" err="1">
                <a:solidFill>
                  <a:schemeClr val="bg1"/>
                </a:solidFill>
                <a:cs typeface="Arial" panose="020B0604020202020204" pitchFamily="34" charset="0"/>
              </a:rPr>
              <a:t>programme</a:t>
            </a:r>
            <a:r>
              <a:rPr lang="en-US" sz="1100" spc="10" dirty="0">
                <a:solidFill>
                  <a:schemeClr val="bg1"/>
                </a:solidFill>
                <a:cs typeface="Arial" panose="020B0604020202020204" pitchFamily="34" charset="0"/>
              </a:rPr>
              <a:t> risk reporting with clear articulation of people and adoption risks.</a:t>
            </a:r>
          </a:p>
          <a:p>
            <a:pPr marL="184150" indent="-171450">
              <a:buFont typeface="Arial" panose="020B0604020202020204" pitchFamily="34" charset="0"/>
              <a:buChar char="•"/>
            </a:pPr>
            <a:r>
              <a:rPr lang="en-US" sz="1100" spc="10" dirty="0">
                <a:solidFill>
                  <a:schemeClr val="bg1"/>
                </a:solidFill>
                <a:cs typeface="Arial" panose="020B0604020202020204" pitchFamily="34" charset="0"/>
              </a:rPr>
              <a:t>Provide regular status reporting on change, readiness, and adoption .</a:t>
            </a:r>
          </a:p>
          <a:p>
            <a:pPr marL="12700"/>
            <a:endParaRPr lang="en-US" sz="1100" spc="1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184150" indent="-171450">
              <a:buFont typeface="Arial" panose="020B0604020202020204" pitchFamily="34" charset="0"/>
              <a:buChar char="•"/>
            </a:pPr>
            <a:endParaRPr lang="en-NZ" sz="1100" spc="1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184150" indent="-171450">
              <a:buFont typeface="Arial" panose="020B0604020202020204" pitchFamily="34" charset="0"/>
              <a:buChar char="•"/>
            </a:pPr>
            <a:endParaRPr lang="en-NZ" sz="1100" spc="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endParaRPr lang="en-NZ" sz="1100" spc="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endParaRPr lang="en-NZ" sz="1000" spc="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NZ" sz="1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/>
            <a:endParaRPr lang="en-NZ" sz="1000" spc="1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NZ" sz="1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br>
              <a:rPr lang="en-NZ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NZ" sz="1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23">
            <a:extLst>
              <a:ext uri="{FF2B5EF4-FFF2-40B4-BE49-F238E27FC236}">
                <a16:creationId xmlns:a16="http://schemas.microsoft.com/office/drawing/2014/main" id="{81A9F11A-3942-094A-B65F-99E786F0AE50}"/>
              </a:ext>
            </a:extLst>
          </p:cNvPr>
          <p:cNvSpPr txBox="1"/>
          <p:nvPr/>
        </p:nvSpPr>
        <p:spPr>
          <a:xfrm>
            <a:off x="4876790" y="1011881"/>
            <a:ext cx="3922081" cy="421653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 lvl="0"/>
            <a:r>
              <a:rPr lang="en-NZ" sz="1100" b="1" spc="10" dirty="0">
                <a:solidFill>
                  <a:srgbClr val="05EDB5"/>
                </a:solidFill>
                <a:latin typeface="Arial"/>
                <a:cs typeface="Arial"/>
              </a:rPr>
              <a:t>Kn</a:t>
            </a:r>
            <a:r>
              <a:rPr lang="en-NZ" sz="1100" b="1" dirty="0">
                <a:solidFill>
                  <a:srgbClr val="05EDB5"/>
                </a:solidFill>
                <a:latin typeface="Arial"/>
                <a:cs typeface="Arial"/>
              </a:rPr>
              <a:t>o</a:t>
            </a:r>
            <a:r>
              <a:rPr lang="en-NZ" sz="1100" b="1" spc="35" dirty="0">
                <a:solidFill>
                  <a:srgbClr val="05EDB5"/>
                </a:solidFill>
                <a:latin typeface="Arial"/>
                <a:cs typeface="Arial"/>
              </a:rPr>
              <a:t>wle</a:t>
            </a:r>
            <a:r>
              <a:rPr lang="en-NZ" sz="1100" b="1" spc="25" dirty="0">
                <a:solidFill>
                  <a:srgbClr val="05EDB5"/>
                </a:solidFill>
                <a:latin typeface="Arial"/>
                <a:cs typeface="Arial"/>
              </a:rPr>
              <a:t>dge,</a:t>
            </a:r>
            <a:r>
              <a:rPr lang="en-NZ" sz="1100" b="1" spc="-35" dirty="0">
                <a:solidFill>
                  <a:srgbClr val="05EDB5"/>
                </a:solidFill>
                <a:latin typeface="Arial"/>
                <a:cs typeface="Arial"/>
              </a:rPr>
              <a:t> </a:t>
            </a:r>
            <a:r>
              <a:rPr lang="en-NZ" sz="1100" b="1" spc="-15" dirty="0">
                <a:solidFill>
                  <a:srgbClr val="05EDB5"/>
                </a:solidFill>
                <a:latin typeface="Arial"/>
                <a:cs typeface="Arial"/>
              </a:rPr>
              <a:t>e</a:t>
            </a:r>
            <a:r>
              <a:rPr lang="en-NZ" sz="1100" b="1" spc="35" dirty="0">
                <a:solidFill>
                  <a:srgbClr val="05EDB5"/>
                </a:solidFill>
                <a:latin typeface="Arial"/>
                <a:cs typeface="Arial"/>
              </a:rPr>
              <a:t>xp</a:t>
            </a:r>
            <a:r>
              <a:rPr lang="en-NZ" sz="1100" b="1" spc="10" dirty="0">
                <a:solidFill>
                  <a:srgbClr val="05EDB5"/>
                </a:solidFill>
                <a:latin typeface="Arial"/>
                <a:cs typeface="Arial"/>
              </a:rPr>
              <a:t>erience</a:t>
            </a:r>
            <a:r>
              <a:rPr lang="en-NZ" sz="1100" b="1" spc="-35" dirty="0">
                <a:solidFill>
                  <a:srgbClr val="05EDB5"/>
                </a:solidFill>
                <a:latin typeface="Arial"/>
                <a:cs typeface="Arial"/>
              </a:rPr>
              <a:t> </a:t>
            </a:r>
            <a:r>
              <a:rPr lang="en-NZ" sz="1100" b="1" spc="45" dirty="0">
                <a:solidFill>
                  <a:srgbClr val="05EDB5"/>
                </a:solidFill>
                <a:latin typeface="Arial"/>
                <a:cs typeface="Arial"/>
              </a:rPr>
              <a:t>and</a:t>
            </a:r>
            <a:r>
              <a:rPr lang="en-NZ" sz="1100" b="1" spc="-35" dirty="0">
                <a:solidFill>
                  <a:srgbClr val="05EDB5"/>
                </a:solidFill>
                <a:latin typeface="Arial"/>
                <a:cs typeface="Arial"/>
              </a:rPr>
              <a:t> </a:t>
            </a:r>
            <a:r>
              <a:rPr lang="en-NZ" sz="1100" b="1" dirty="0">
                <a:solidFill>
                  <a:srgbClr val="05EDB5"/>
                </a:solidFill>
                <a:latin typeface="Arial"/>
                <a:cs typeface="Arial"/>
              </a:rPr>
              <a:t>skills</a:t>
            </a:r>
            <a:br>
              <a:rPr lang="en-NZ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1100" b="1" dirty="0">
                <a:solidFill>
                  <a:schemeClr val="bg1"/>
                </a:solidFill>
                <a:cs typeface="Arial"/>
              </a:rPr>
              <a:t>Essential</a:t>
            </a:r>
            <a:endParaRPr lang="en-US" sz="1100" dirty="0">
              <a:solidFill>
                <a:schemeClr val="bg1"/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cs typeface="Arial"/>
              </a:rPr>
              <a:t>Proven experience leading business change on complex technology‑enabled </a:t>
            </a:r>
            <a:r>
              <a:rPr lang="en-US" sz="1100" dirty="0" err="1">
                <a:solidFill>
                  <a:schemeClr val="bg1"/>
                </a:solidFill>
                <a:cs typeface="Arial"/>
              </a:rPr>
              <a:t>programmes</a:t>
            </a:r>
            <a:r>
              <a:rPr lang="en-US" sz="1100" dirty="0">
                <a:solidFill>
                  <a:schemeClr val="bg1"/>
                </a:solidFill>
                <a:cs typeface="Arial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cs typeface="Arial"/>
              </a:rPr>
              <a:t>Strong understanding of </a:t>
            </a:r>
            <a:r>
              <a:rPr lang="en-US" sz="1100" dirty="0" err="1">
                <a:solidFill>
                  <a:schemeClr val="bg1"/>
                </a:solidFill>
                <a:cs typeface="Arial"/>
              </a:rPr>
              <a:t>organisational</a:t>
            </a:r>
            <a:r>
              <a:rPr lang="en-US" sz="1100" dirty="0">
                <a:solidFill>
                  <a:schemeClr val="bg1"/>
                </a:solidFill>
                <a:cs typeface="Arial"/>
              </a:rPr>
              <a:t> change management principles and practical application.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cs typeface="Arial"/>
              </a:rPr>
              <a:t>Demonstrated ability to work with operational teams in high‑reliability or safety‑critical environments.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cs typeface="Arial"/>
              </a:rPr>
              <a:t>Excellent stakeholder engagement, communication, and facilitation skills.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cs typeface="Arial"/>
              </a:rPr>
              <a:t>Experience working alongside training, testing, and service transition functions.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cs typeface="Arial"/>
              </a:rPr>
              <a:t>Strong planning, dependency management, and delivery focus.</a:t>
            </a:r>
          </a:p>
          <a:p>
            <a:endParaRPr lang="en-US" sz="1100" dirty="0">
              <a:solidFill>
                <a:schemeClr val="bg1"/>
              </a:solidFill>
              <a:cs typeface="Arial"/>
            </a:endParaRPr>
          </a:p>
          <a:p>
            <a:r>
              <a:rPr lang="en-US" sz="1100" b="1" dirty="0">
                <a:solidFill>
                  <a:schemeClr val="bg1"/>
                </a:solidFill>
                <a:cs typeface="Arial"/>
              </a:rPr>
              <a:t>Desirable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cs typeface="Arial"/>
              </a:rPr>
              <a:t>Experience in utilities, energy, infrastructure, or industrial operations.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cs typeface="Arial"/>
              </a:rPr>
              <a:t>Experience supporting large system replacements or operational technology (OT) </a:t>
            </a:r>
            <a:r>
              <a:rPr lang="en-US" sz="1100" dirty="0" err="1">
                <a:solidFill>
                  <a:schemeClr val="bg1"/>
                </a:solidFill>
                <a:cs typeface="Arial"/>
              </a:rPr>
              <a:t>programmes</a:t>
            </a:r>
            <a:r>
              <a:rPr lang="en-US" sz="1100" dirty="0">
                <a:solidFill>
                  <a:schemeClr val="bg1"/>
                </a:solidFill>
                <a:cs typeface="Arial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cs typeface="Arial"/>
              </a:rPr>
              <a:t>Familiarity with SCADA, control systems, or operational ICT environments</a:t>
            </a:r>
          </a:p>
          <a:p>
            <a:endParaRPr lang="en-US" sz="1100" b="1" dirty="0">
              <a:solidFill>
                <a:schemeClr val="bg1"/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sz="1100" dirty="0">
              <a:solidFill>
                <a:schemeClr val="bg1"/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NZ" sz="1100" dirty="0">
              <a:solidFill>
                <a:schemeClr val="bg1"/>
              </a:solidFill>
              <a:cs typeface="Arial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N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ject 15">
            <a:extLst>
              <a:ext uri="{FF2B5EF4-FFF2-40B4-BE49-F238E27FC236}">
                <a16:creationId xmlns:a16="http://schemas.microsoft.com/office/drawing/2014/main" id="{0358EFD3-296E-96E7-DDE7-1AFC49EC7C04}"/>
              </a:ext>
            </a:extLst>
          </p:cNvPr>
          <p:cNvSpPr txBox="1"/>
          <p:nvPr/>
        </p:nvSpPr>
        <p:spPr>
          <a:xfrm>
            <a:off x="5001581" y="5045139"/>
            <a:ext cx="2192020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ts val="1400"/>
              </a:lnSpc>
            </a:pPr>
            <a:r>
              <a:rPr sz="1300" b="1" spc="5">
                <a:solidFill>
                  <a:srgbClr val="00EDB5"/>
                </a:solidFill>
                <a:latin typeface="Arial"/>
                <a:cs typeface="Arial"/>
              </a:rPr>
              <a:t>Our</a:t>
            </a:r>
            <a:r>
              <a:rPr sz="1300" b="1" spc="-6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b="1" spc="35">
                <a:solidFill>
                  <a:srgbClr val="00EDB5"/>
                </a:solidFill>
                <a:latin typeface="Arial"/>
                <a:cs typeface="Arial"/>
              </a:rPr>
              <a:t>b</a:t>
            </a:r>
            <a:r>
              <a:rPr sz="1300" b="1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b="1" spc="-5">
                <a:solidFill>
                  <a:srgbClr val="00EDB5"/>
                </a:solidFill>
                <a:latin typeface="Arial"/>
                <a:cs typeface="Arial"/>
              </a:rPr>
              <a:t>h</a:t>
            </a:r>
            <a:r>
              <a:rPr sz="1300" b="1" spc="15">
                <a:solidFill>
                  <a:srgbClr val="00EDB5"/>
                </a:solidFill>
                <a:latin typeface="Arial"/>
                <a:cs typeface="Arial"/>
              </a:rPr>
              <a:t>avio</a:t>
            </a:r>
            <a:r>
              <a:rPr sz="1300" b="1" spc="-10">
                <a:solidFill>
                  <a:srgbClr val="00EDB5"/>
                </a:solidFill>
                <a:latin typeface="Arial"/>
                <a:cs typeface="Arial"/>
              </a:rPr>
              <a:t>ur</a:t>
            </a:r>
            <a:r>
              <a:rPr sz="1300" b="1" spc="-140">
                <a:solidFill>
                  <a:srgbClr val="00EDB5"/>
                </a:solidFill>
                <a:latin typeface="Arial"/>
                <a:cs typeface="Arial"/>
              </a:rPr>
              <a:t>s</a:t>
            </a:r>
            <a:r>
              <a:rPr sz="1300" b="1" spc="-65">
                <a:solidFill>
                  <a:srgbClr val="00EDB5"/>
                </a:solidFill>
                <a:latin typeface="Arial"/>
                <a:cs typeface="Arial"/>
              </a:rPr>
              <a:t>:</a:t>
            </a:r>
            <a:r>
              <a:rPr sz="1300" b="1" spc="-6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b="1" spc="-20">
                <a:solidFill>
                  <a:srgbClr val="00EDB5"/>
                </a:solidFill>
                <a:latin typeface="Arial"/>
                <a:cs typeface="Arial"/>
              </a:rPr>
              <a:t>‘H</a:t>
            </a:r>
            <a:r>
              <a:rPr sz="1300" b="1" spc="-40">
                <a:solidFill>
                  <a:srgbClr val="00EDB5"/>
                </a:solidFill>
                <a:latin typeface="Arial"/>
                <a:cs typeface="Arial"/>
              </a:rPr>
              <a:t>o</a:t>
            </a:r>
            <a:r>
              <a:rPr sz="1300" b="1" spc="50">
                <a:solidFill>
                  <a:srgbClr val="00EDB5"/>
                </a:solidFill>
                <a:latin typeface="Arial"/>
                <a:cs typeface="Arial"/>
              </a:rPr>
              <a:t>w</a:t>
            </a:r>
            <a:r>
              <a:rPr sz="1300" b="1" spc="-6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b="1" spc="50">
                <a:solidFill>
                  <a:srgbClr val="00EDB5"/>
                </a:solidFill>
                <a:latin typeface="Arial"/>
                <a:cs typeface="Arial"/>
              </a:rPr>
              <a:t>t</a:t>
            </a:r>
            <a:r>
              <a:rPr sz="1300" b="1" spc="-10">
                <a:solidFill>
                  <a:srgbClr val="00EDB5"/>
                </a:solidFill>
                <a:latin typeface="Arial"/>
                <a:cs typeface="Arial"/>
              </a:rPr>
              <a:t>o</a:t>
            </a:r>
            <a:r>
              <a:rPr sz="1300" b="1" spc="-6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b="1" spc="-110">
                <a:solidFill>
                  <a:srgbClr val="00EDB5"/>
                </a:solidFill>
                <a:latin typeface="Arial"/>
                <a:cs typeface="Arial"/>
              </a:rPr>
              <a:t>B</a:t>
            </a:r>
            <a:r>
              <a:rPr sz="1300" b="1" spc="-30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b="1" spc="-65">
                <a:solidFill>
                  <a:srgbClr val="00EDB5"/>
                </a:solidFill>
                <a:latin typeface="Arial"/>
                <a:cs typeface="Arial"/>
              </a:rPr>
              <a:t>’ </a:t>
            </a:r>
            <a:r>
              <a:rPr sz="1300" spc="-65">
                <a:solidFill>
                  <a:srgbClr val="00EDB5"/>
                </a:solidFill>
                <a:latin typeface="Arial"/>
                <a:cs typeface="Arial"/>
              </a:rPr>
              <a:t>B</a:t>
            </a:r>
            <a:r>
              <a:rPr sz="1300" spc="5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85">
                <a:solidFill>
                  <a:srgbClr val="00EDB5"/>
                </a:solidFill>
                <a:latin typeface="Arial"/>
                <a:cs typeface="Arial"/>
              </a:rPr>
              <a:t>gu</a:t>
            </a:r>
            <a:r>
              <a:rPr sz="1300" spc="50">
                <a:solidFill>
                  <a:srgbClr val="00EDB5"/>
                </a:solidFill>
                <a:latin typeface="Arial"/>
                <a:cs typeface="Arial"/>
              </a:rPr>
              <a:t>t</a:t>
            </a:r>
            <a:r>
              <a:rPr sz="1300" spc="-50">
                <a:solidFill>
                  <a:srgbClr val="00EDB5"/>
                </a:solidFill>
                <a:latin typeface="Arial"/>
                <a:cs typeface="Arial"/>
              </a:rPr>
              <a:t>s</a:t>
            </a:r>
            <a:r>
              <a:rPr sz="1300" spc="-135">
                <a:solidFill>
                  <a:srgbClr val="00EDB5"/>
                </a:solidFill>
                <a:latin typeface="Arial"/>
                <a:cs typeface="Arial"/>
              </a:rPr>
              <a:t>y</a:t>
            </a:r>
            <a:r>
              <a:rPr lang="en-NZ" sz="1300" spc="-40">
                <a:solidFill>
                  <a:srgbClr val="00EDB5"/>
                </a:solidFill>
                <a:latin typeface="Arial"/>
                <a:cs typeface="Arial"/>
              </a:rPr>
              <a:t>,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-65">
                <a:solidFill>
                  <a:srgbClr val="00EDB5"/>
                </a:solidFill>
                <a:latin typeface="Arial"/>
                <a:cs typeface="Arial"/>
              </a:rPr>
              <a:t>B</a:t>
            </a:r>
            <a:r>
              <a:rPr sz="1300" spc="5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85">
                <a:solidFill>
                  <a:srgbClr val="00EDB5"/>
                </a:solidFill>
                <a:latin typeface="Arial"/>
                <a:cs typeface="Arial"/>
              </a:rPr>
              <a:t>a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65">
                <a:solidFill>
                  <a:srgbClr val="00EDB5"/>
                </a:solidFill>
                <a:latin typeface="Arial"/>
                <a:cs typeface="Arial"/>
              </a:rPr>
              <a:t>g</a:t>
            </a:r>
            <a:r>
              <a:rPr sz="1300" spc="70">
                <a:solidFill>
                  <a:srgbClr val="00EDB5"/>
                </a:solidFill>
                <a:latin typeface="Arial"/>
                <a:cs typeface="Arial"/>
              </a:rPr>
              <a:t>o</a:t>
            </a:r>
            <a:r>
              <a:rPr sz="1300" spc="55">
                <a:solidFill>
                  <a:srgbClr val="00EDB5"/>
                </a:solidFill>
                <a:latin typeface="Arial"/>
                <a:cs typeface="Arial"/>
              </a:rPr>
              <a:t>o</a:t>
            </a:r>
            <a:r>
              <a:rPr sz="1300" spc="85">
                <a:solidFill>
                  <a:srgbClr val="00EDB5"/>
                </a:solidFill>
                <a:latin typeface="Arial"/>
                <a:cs typeface="Arial"/>
              </a:rPr>
              <a:t>d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35">
                <a:solidFill>
                  <a:srgbClr val="00EDB5"/>
                </a:solidFill>
                <a:latin typeface="Arial"/>
                <a:cs typeface="Arial"/>
              </a:rPr>
              <a:t>human</a:t>
            </a:r>
            <a:r>
              <a:rPr lang="en-NZ" sz="1300" spc="35">
                <a:solidFill>
                  <a:srgbClr val="00EDB5"/>
                </a:solidFill>
                <a:latin typeface="Arial"/>
                <a:cs typeface="Arial"/>
              </a:rPr>
              <a:t>,</a:t>
            </a:r>
            <a:r>
              <a:rPr sz="1300" spc="1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-65">
                <a:solidFill>
                  <a:srgbClr val="00EDB5"/>
                </a:solidFill>
                <a:latin typeface="Arial"/>
                <a:cs typeface="Arial"/>
              </a:rPr>
              <a:t>B</a:t>
            </a:r>
            <a:r>
              <a:rPr sz="1300" spc="5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35">
                <a:solidFill>
                  <a:srgbClr val="00EDB5"/>
                </a:solidFill>
                <a:latin typeface="Arial"/>
                <a:cs typeface="Arial"/>
              </a:rPr>
              <a:t>in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45">
                <a:solidFill>
                  <a:srgbClr val="00EDB5"/>
                </a:solidFill>
                <a:latin typeface="Arial"/>
                <a:cs typeface="Arial"/>
              </a:rPr>
              <a:t>the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65">
                <a:solidFill>
                  <a:srgbClr val="00EDB5"/>
                </a:solidFill>
                <a:latin typeface="Arial"/>
                <a:cs typeface="Arial"/>
              </a:rPr>
              <a:t>w</a:t>
            </a:r>
            <a:r>
              <a:rPr sz="1300" spc="50">
                <a:solidFill>
                  <a:srgbClr val="00EDB5"/>
                </a:solidFill>
                <a:latin typeface="Arial"/>
                <a:cs typeface="Arial"/>
              </a:rPr>
              <a:t>a</a:t>
            </a:r>
            <a:r>
              <a:rPr sz="1300" spc="-5">
                <a:solidFill>
                  <a:srgbClr val="00EDB5"/>
                </a:solidFill>
                <a:latin typeface="Arial"/>
                <a:cs typeface="Arial"/>
              </a:rPr>
              <a:t>k</a:t>
            </a:r>
            <a:r>
              <a:rPr sz="1300" spc="25">
                <a:solidFill>
                  <a:srgbClr val="00EDB5"/>
                </a:solidFill>
                <a:latin typeface="Arial"/>
                <a:cs typeface="Arial"/>
              </a:rPr>
              <a:t>a.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16">
            <a:extLst>
              <a:ext uri="{FF2B5EF4-FFF2-40B4-BE49-F238E27FC236}">
                <a16:creationId xmlns:a16="http://schemas.microsoft.com/office/drawing/2014/main" id="{14B0A329-003B-94B6-0628-FEA43F040E9C}"/>
              </a:ext>
            </a:extLst>
          </p:cNvPr>
          <p:cNvSpPr txBox="1"/>
          <p:nvPr/>
        </p:nvSpPr>
        <p:spPr>
          <a:xfrm>
            <a:off x="2915750" y="5054287"/>
            <a:ext cx="1685289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1400"/>
              </a:lnSpc>
            </a:pPr>
            <a:r>
              <a:rPr sz="1300" b="1" spc="60">
                <a:solidFill>
                  <a:srgbClr val="00EDB5"/>
                </a:solidFill>
                <a:latin typeface="Arial"/>
                <a:cs typeface="Arial"/>
              </a:rPr>
              <a:t>W</a:t>
            </a:r>
            <a:r>
              <a:rPr sz="1300" b="1" spc="30">
                <a:solidFill>
                  <a:srgbClr val="00EDB5"/>
                </a:solidFill>
                <a:latin typeface="Arial"/>
                <a:cs typeface="Arial"/>
              </a:rPr>
              <a:t>h</a:t>
            </a:r>
            <a:r>
              <a:rPr sz="1300" b="1" spc="80">
                <a:solidFill>
                  <a:srgbClr val="00EDB5"/>
                </a:solidFill>
                <a:latin typeface="Arial"/>
                <a:cs typeface="Arial"/>
              </a:rPr>
              <a:t>at</a:t>
            </a:r>
            <a:r>
              <a:rPr sz="1300" b="1" spc="-6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b="1" spc="35">
                <a:solidFill>
                  <a:srgbClr val="00EDB5"/>
                </a:solidFill>
                <a:latin typeface="Arial"/>
                <a:cs typeface="Arial"/>
              </a:rPr>
              <a:t>w</a:t>
            </a:r>
            <a:r>
              <a:rPr sz="1300" b="1" spc="10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b="1" spc="-6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b="1" spc="-25">
                <a:solidFill>
                  <a:srgbClr val="00EDB5"/>
                </a:solidFill>
                <a:latin typeface="Arial"/>
                <a:cs typeface="Arial"/>
              </a:rPr>
              <a:t>v</a:t>
            </a:r>
            <a:r>
              <a:rPr sz="1300" b="1" spc="15">
                <a:solidFill>
                  <a:srgbClr val="00EDB5"/>
                </a:solidFill>
                <a:latin typeface="Arial"/>
                <a:cs typeface="Arial"/>
              </a:rPr>
              <a:t>alue</a:t>
            </a:r>
            <a:r>
              <a:rPr sz="1300" b="1" spc="1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-20">
                <a:solidFill>
                  <a:srgbClr val="00EDB5"/>
                </a:solidFill>
                <a:latin typeface="Arial"/>
                <a:cs typeface="Arial"/>
              </a:rPr>
              <a:t>Cust</a:t>
            </a:r>
            <a:r>
              <a:rPr sz="1300" spc="40">
                <a:solidFill>
                  <a:srgbClr val="00EDB5"/>
                </a:solidFill>
                <a:latin typeface="Arial"/>
                <a:cs typeface="Arial"/>
              </a:rPr>
              <a:t>ome</a:t>
            </a:r>
            <a:r>
              <a:rPr sz="1300" spc="10">
                <a:solidFill>
                  <a:srgbClr val="00EDB5"/>
                </a:solidFill>
                <a:latin typeface="Arial"/>
                <a:cs typeface="Arial"/>
              </a:rPr>
              <a:t>r</a:t>
            </a:r>
            <a:r>
              <a:rPr sz="1300" spc="-95">
                <a:solidFill>
                  <a:srgbClr val="00EDB5"/>
                </a:solidFill>
                <a:latin typeface="Arial"/>
                <a:cs typeface="Arial"/>
              </a:rPr>
              <a:t>s</a:t>
            </a:r>
            <a:r>
              <a:rPr lang="en-NZ" sz="1300" spc="-40">
                <a:solidFill>
                  <a:srgbClr val="00EDB5"/>
                </a:solidFill>
                <a:latin typeface="Arial"/>
                <a:cs typeface="Arial"/>
              </a:rPr>
              <a:t>,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-155">
                <a:solidFill>
                  <a:srgbClr val="00EDB5"/>
                </a:solidFill>
                <a:latin typeface="Arial"/>
                <a:cs typeface="Arial"/>
              </a:rPr>
              <a:t>S</a:t>
            </a:r>
            <a:r>
              <a:rPr sz="1300" spc="114">
                <a:solidFill>
                  <a:srgbClr val="00EDB5"/>
                </a:solidFill>
                <a:latin typeface="Arial"/>
                <a:cs typeface="Arial"/>
              </a:rPr>
              <a:t>a</a:t>
            </a:r>
            <a:r>
              <a:rPr sz="1300" spc="20">
                <a:solidFill>
                  <a:srgbClr val="00EDB5"/>
                </a:solidFill>
                <a:latin typeface="Arial"/>
                <a:cs typeface="Arial"/>
              </a:rPr>
              <a:t>f</a:t>
            </a:r>
            <a:r>
              <a:rPr sz="1300" spc="-10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spc="100">
                <a:solidFill>
                  <a:srgbClr val="00EDB5"/>
                </a:solidFill>
                <a:latin typeface="Arial"/>
                <a:cs typeface="Arial"/>
              </a:rPr>
              <a:t>t</a:t>
            </a:r>
            <a:r>
              <a:rPr sz="1300" spc="-75">
                <a:solidFill>
                  <a:srgbClr val="00EDB5"/>
                </a:solidFill>
                <a:latin typeface="Arial"/>
                <a:cs typeface="Arial"/>
              </a:rPr>
              <a:t>y</a:t>
            </a:r>
            <a:r>
              <a:rPr lang="en-NZ" sz="1300" spc="-40">
                <a:solidFill>
                  <a:srgbClr val="00EDB5"/>
                </a:solidFill>
                <a:latin typeface="Arial"/>
                <a:cs typeface="Arial"/>
              </a:rPr>
              <a:t>,</a:t>
            </a:r>
            <a:r>
              <a:rPr sz="1300" spc="-40">
                <a:solidFill>
                  <a:srgbClr val="00EDB5"/>
                </a:solidFill>
                <a:latin typeface="Arial"/>
                <a:cs typeface="Arial"/>
              </a:rPr>
              <a:t> Sus</a:t>
            </a:r>
            <a:r>
              <a:rPr sz="1300" spc="-30">
                <a:solidFill>
                  <a:srgbClr val="00EDB5"/>
                </a:solidFill>
                <a:latin typeface="Arial"/>
                <a:cs typeface="Arial"/>
              </a:rPr>
              <a:t>t</a:t>
            </a:r>
            <a:r>
              <a:rPr sz="1300" spc="60">
                <a:solidFill>
                  <a:srgbClr val="00EDB5"/>
                </a:solidFill>
                <a:latin typeface="Arial"/>
                <a:cs typeface="Arial"/>
              </a:rPr>
              <a:t>ainabili</a:t>
            </a:r>
            <a:r>
              <a:rPr sz="1300" spc="50">
                <a:solidFill>
                  <a:srgbClr val="00EDB5"/>
                </a:solidFill>
                <a:latin typeface="Arial"/>
                <a:cs typeface="Arial"/>
              </a:rPr>
              <a:t>t</a:t>
            </a:r>
            <a:r>
              <a:rPr sz="1300" spc="-75">
                <a:solidFill>
                  <a:srgbClr val="00EDB5"/>
                </a:solidFill>
                <a:latin typeface="Arial"/>
                <a:cs typeface="Arial"/>
              </a:rPr>
              <a:t>y</a:t>
            </a:r>
            <a:r>
              <a:rPr lang="en-NZ" sz="1300" spc="-40">
                <a:solidFill>
                  <a:srgbClr val="00EDB5"/>
                </a:solidFill>
                <a:latin typeface="Arial"/>
                <a:cs typeface="Arial"/>
              </a:rPr>
              <a:t>,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-180">
                <a:solidFill>
                  <a:srgbClr val="00EDB5"/>
                </a:solidFill>
                <a:latin typeface="Arial"/>
                <a:cs typeface="Arial"/>
              </a:rPr>
              <a:t>P</a:t>
            </a:r>
            <a:r>
              <a:rPr sz="1300" spc="10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spc="25">
                <a:solidFill>
                  <a:srgbClr val="00EDB5"/>
                </a:solidFill>
                <a:latin typeface="Arial"/>
                <a:cs typeface="Arial"/>
              </a:rPr>
              <a:t>ople.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17">
            <a:extLst>
              <a:ext uri="{FF2B5EF4-FFF2-40B4-BE49-F238E27FC236}">
                <a16:creationId xmlns:a16="http://schemas.microsoft.com/office/drawing/2014/main" id="{1EC46A77-DAB6-9178-0BCC-9848BDA69F3D}"/>
              </a:ext>
            </a:extLst>
          </p:cNvPr>
          <p:cNvSpPr txBox="1"/>
          <p:nvPr/>
        </p:nvSpPr>
        <p:spPr>
          <a:xfrm>
            <a:off x="539750" y="5022279"/>
            <a:ext cx="1877695" cy="566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5">
                <a:solidFill>
                  <a:srgbClr val="00EDB5"/>
                </a:solidFill>
                <a:latin typeface="Arial"/>
                <a:cs typeface="Arial"/>
              </a:rPr>
              <a:t>Our</a:t>
            </a:r>
            <a:r>
              <a:rPr sz="1300" b="1" spc="-6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b="1" spc="25">
                <a:solidFill>
                  <a:srgbClr val="00EDB5"/>
                </a:solidFill>
                <a:latin typeface="Arial"/>
                <a:cs typeface="Arial"/>
              </a:rPr>
              <a:t>p</a:t>
            </a:r>
            <a:r>
              <a:rPr sz="1300" b="1" spc="5">
                <a:solidFill>
                  <a:srgbClr val="00EDB5"/>
                </a:solidFill>
                <a:latin typeface="Arial"/>
                <a:cs typeface="Arial"/>
              </a:rPr>
              <a:t>ur</a:t>
            </a:r>
            <a:r>
              <a:rPr sz="1300" b="1" spc="10">
                <a:solidFill>
                  <a:srgbClr val="00EDB5"/>
                </a:solidFill>
                <a:latin typeface="Arial"/>
                <a:cs typeface="Arial"/>
              </a:rPr>
              <a:t>p</a:t>
            </a:r>
            <a:r>
              <a:rPr sz="1300" b="1" spc="-15">
                <a:solidFill>
                  <a:srgbClr val="00EDB5"/>
                </a:solidFill>
                <a:latin typeface="Arial"/>
                <a:cs typeface="Arial"/>
              </a:rPr>
              <a:t>o</a:t>
            </a:r>
            <a:r>
              <a:rPr sz="1300" b="1" spc="-135">
                <a:solidFill>
                  <a:srgbClr val="00EDB5"/>
                </a:solidFill>
                <a:latin typeface="Arial"/>
                <a:cs typeface="Arial"/>
              </a:rPr>
              <a:t>s</a:t>
            </a:r>
            <a:r>
              <a:rPr sz="1300" b="1" spc="10">
                <a:solidFill>
                  <a:srgbClr val="00EDB5"/>
                </a:solidFill>
                <a:latin typeface="Arial"/>
                <a:cs typeface="Arial"/>
              </a:rPr>
              <a:t>e</a:t>
            </a:r>
            <a:endParaRPr sz="1300">
              <a:latin typeface="Arial"/>
              <a:cs typeface="Arial"/>
            </a:endParaRPr>
          </a:p>
          <a:p>
            <a:pPr marL="12700" marR="6350">
              <a:lnSpc>
                <a:spcPts val="1400"/>
              </a:lnSpc>
              <a:spcBef>
                <a:spcPts val="20"/>
              </a:spcBef>
            </a:pPr>
            <a:r>
              <a:rPr sz="1300" spc="-15">
                <a:solidFill>
                  <a:srgbClr val="00EDB5"/>
                </a:solidFill>
                <a:latin typeface="Arial"/>
                <a:cs typeface="Arial"/>
              </a:rPr>
              <a:t>Cl</a:t>
            </a:r>
            <a:r>
              <a:rPr sz="1300" spc="-10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spc="65">
                <a:solidFill>
                  <a:srgbClr val="00EDB5"/>
                </a:solidFill>
                <a:latin typeface="Arial"/>
                <a:cs typeface="Arial"/>
              </a:rPr>
              <a:t>an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20">
                <a:solidFill>
                  <a:srgbClr val="00EDB5"/>
                </a:solidFill>
                <a:latin typeface="Arial"/>
                <a:cs typeface="Arial"/>
              </a:rPr>
              <a:t>ene</a:t>
            </a:r>
            <a:r>
              <a:rPr sz="1300" spc="-20">
                <a:solidFill>
                  <a:srgbClr val="00EDB5"/>
                </a:solidFill>
                <a:latin typeface="Arial"/>
                <a:cs typeface="Arial"/>
              </a:rPr>
              <a:t>r</a:t>
            </a:r>
            <a:r>
              <a:rPr sz="1300" spc="40">
                <a:solidFill>
                  <a:srgbClr val="00EDB5"/>
                </a:solidFill>
                <a:latin typeface="Arial"/>
                <a:cs typeface="Arial"/>
              </a:rPr>
              <a:t>gy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50">
                <a:solidFill>
                  <a:srgbClr val="00EDB5"/>
                </a:solidFill>
                <a:latin typeface="Arial"/>
                <a:cs typeface="Arial"/>
              </a:rPr>
              <a:t>f</a:t>
            </a:r>
            <a:r>
              <a:rPr sz="1300" spc="40">
                <a:solidFill>
                  <a:srgbClr val="00EDB5"/>
                </a:solidFill>
                <a:latin typeface="Arial"/>
                <a:cs typeface="Arial"/>
              </a:rPr>
              <a:t>or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85">
                <a:solidFill>
                  <a:srgbClr val="00EDB5"/>
                </a:solidFill>
                <a:latin typeface="Arial"/>
                <a:cs typeface="Arial"/>
              </a:rPr>
              <a:t>a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50">
                <a:solidFill>
                  <a:srgbClr val="00EDB5"/>
                </a:solidFill>
                <a:latin typeface="Arial"/>
                <a:cs typeface="Arial"/>
              </a:rPr>
              <a:t>fai</a:t>
            </a:r>
            <a:r>
              <a:rPr sz="1300" spc="10">
                <a:solidFill>
                  <a:srgbClr val="00EDB5"/>
                </a:solidFill>
                <a:latin typeface="Arial"/>
                <a:cs typeface="Arial"/>
              </a:rPr>
              <a:t>r</a:t>
            </a:r>
            <a:r>
              <a:rPr sz="1300" spc="15">
                <a:solidFill>
                  <a:srgbClr val="00EDB5"/>
                </a:solidFill>
                <a:latin typeface="Arial"/>
                <a:cs typeface="Arial"/>
              </a:rPr>
              <a:t>er</a:t>
            </a:r>
            <a:r>
              <a:rPr sz="1300" spc="10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70">
                <a:solidFill>
                  <a:srgbClr val="00EDB5"/>
                </a:solidFill>
                <a:latin typeface="Arial"/>
                <a:cs typeface="Arial"/>
              </a:rPr>
              <a:t>and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20">
                <a:solidFill>
                  <a:srgbClr val="00EDB5"/>
                </a:solidFill>
                <a:latin typeface="Arial"/>
                <a:cs typeface="Arial"/>
              </a:rPr>
              <a:t>h</a:t>
            </a:r>
            <a:r>
              <a:rPr sz="1300" spc="25">
                <a:solidFill>
                  <a:srgbClr val="00EDB5"/>
                </a:solidFill>
                <a:latin typeface="Arial"/>
                <a:cs typeface="Arial"/>
              </a:rPr>
              <a:t>e</a:t>
            </a:r>
            <a:r>
              <a:rPr sz="1300" spc="45">
                <a:solidFill>
                  <a:srgbClr val="00EDB5"/>
                </a:solidFill>
                <a:latin typeface="Arial"/>
                <a:cs typeface="Arial"/>
              </a:rPr>
              <a:t>althier</a:t>
            </a:r>
            <a:r>
              <a:rPr sz="1300" spc="-45">
                <a:solidFill>
                  <a:srgbClr val="00EDB5"/>
                </a:solidFill>
                <a:latin typeface="Arial"/>
                <a:cs typeface="Arial"/>
              </a:rPr>
              <a:t> </a:t>
            </a:r>
            <a:r>
              <a:rPr sz="1300" spc="65">
                <a:solidFill>
                  <a:srgbClr val="00EDB5"/>
                </a:solidFill>
                <a:latin typeface="Arial"/>
                <a:cs typeface="Arial"/>
              </a:rPr>
              <a:t>w</a:t>
            </a:r>
            <a:r>
              <a:rPr sz="1300" spc="35">
                <a:solidFill>
                  <a:srgbClr val="00EDB5"/>
                </a:solidFill>
                <a:latin typeface="Arial"/>
                <a:cs typeface="Arial"/>
              </a:rPr>
              <a:t>orld.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3B23CB7D-A461-8C10-4295-8606AB861DA1}"/>
              </a:ext>
            </a:extLst>
          </p:cNvPr>
          <p:cNvSpPr/>
          <p:nvPr/>
        </p:nvSpPr>
        <p:spPr>
          <a:xfrm>
            <a:off x="552450" y="4935478"/>
            <a:ext cx="562000" cy="0"/>
          </a:xfrm>
          <a:custGeom>
            <a:avLst/>
            <a:gdLst/>
            <a:ahLst/>
            <a:cxnLst/>
            <a:rect l="l" t="t" r="r" b="b"/>
            <a:pathLst>
              <a:path w="562000">
                <a:moveTo>
                  <a:pt x="0" y="0"/>
                </a:moveTo>
                <a:lnTo>
                  <a:pt x="562000" y="0"/>
                </a:lnTo>
              </a:path>
            </a:pathLst>
          </a:custGeom>
          <a:ln w="6350">
            <a:solidFill>
              <a:srgbClr val="00EDB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19">
            <a:extLst>
              <a:ext uri="{FF2B5EF4-FFF2-40B4-BE49-F238E27FC236}">
                <a16:creationId xmlns:a16="http://schemas.microsoft.com/office/drawing/2014/main" id="{5BE3DC2E-1C64-7704-27A3-DCFE70A77F73}"/>
              </a:ext>
            </a:extLst>
          </p:cNvPr>
          <p:cNvSpPr/>
          <p:nvPr/>
        </p:nvSpPr>
        <p:spPr>
          <a:xfrm>
            <a:off x="2928450" y="4935478"/>
            <a:ext cx="562000" cy="0"/>
          </a:xfrm>
          <a:custGeom>
            <a:avLst/>
            <a:gdLst/>
            <a:ahLst/>
            <a:cxnLst/>
            <a:rect l="l" t="t" r="r" b="b"/>
            <a:pathLst>
              <a:path w="562000">
                <a:moveTo>
                  <a:pt x="0" y="0"/>
                </a:moveTo>
                <a:lnTo>
                  <a:pt x="562000" y="0"/>
                </a:lnTo>
              </a:path>
            </a:pathLst>
          </a:custGeom>
          <a:ln w="6350">
            <a:solidFill>
              <a:srgbClr val="00EDB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20">
            <a:extLst>
              <a:ext uri="{FF2B5EF4-FFF2-40B4-BE49-F238E27FC236}">
                <a16:creationId xmlns:a16="http://schemas.microsoft.com/office/drawing/2014/main" id="{1150454B-FB63-464D-5955-943C6304508B}"/>
              </a:ext>
            </a:extLst>
          </p:cNvPr>
          <p:cNvSpPr/>
          <p:nvPr/>
        </p:nvSpPr>
        <p:spPr>
          <a:xfrm>
            <a:off x="5014281" y="4935478"/>
            <a:ext cx="562000" cy="0"/>
          </a:xfrm>
          <a:custGeom>
            <a:avLst/>
            <a:gdLst/>
            <a:ahLst/>
            <a:cxnLst/>
            <a:rect l="l" t="t" r="r" b="b"/>
            <a:pathLst>
              <a:path w="562000">
                <a:moveTo>
                  <a:pt x="0" y="0"/>
                </a:moveTo>
                <a:lnTo>
                  <a:pt x="562000" y="0"/>
                </a:lnTo>
              </a:path>
            </a:pathLst>
          </a:custGeom>
          <a:ln w="6350">
            <a:solidFill>
              <a:srgbClr val="00EDB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6961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ri JD" id="{80015915-6F56-3245-8C45-4DA4442B1ACE}" vid="{829A69E3-043A-5845-85D3-8DFEF63EE9B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eridian Document" ma:contentTypeID="0x010100F0B45D70E02D64489CC518ECCACEDC180100983B72A1D6B97344AA12B9874923D18F" ma:contentTypeVersion="238" ma:contentTypeDescription="Create a new document." ma:contentTypeScope="" ma:versionID="78dd61215795bcdbdd32253c2df35043">
  <xsd:schema xmlns:xsd="http://www.w3.org/2001/XMLSchema" xmlns:xs="http://www.w3.org/2001/XMLSchema" xmlns:p="http://schemas.microsoft.com/office/2006/metadata/properties" xmlns:ns1="http://schemas.microsoft.com/sharepoint/v3" xmlns:ns2="43fbadee-b72b-4045-acd7-0c03f461bf4d" xmlns:ns3="bcdbd5cd-e422-404b-ad90-a7075eb26069" xmlns:ns4="54ed0b5b-3ba7-4aea-833d-f55acffab7b8" xmlns:ns5="2532ba09-2dab-45d3-9521-e8f55cd5fb37" xmlns:ns6="http://schemas.microsoft.com/sharepoint/v4" targetNamespace="http://schemas.microsoft.com/office/2006/metadata/properties" ma:root="true" ma:fieldsID="fd9dc5d157f6dee2db63bdc3e121cd64" ns1:_="" ns2:_="" ns3:_="" ns4:_="" ns5:_="" ns6:_="">
    <xsd:import namespace="http://schemas.microsoft.com/sharepoint/v3"/>
    <xsd:import namespace="43fbadee-b72b-4045-acd7-0c03f461bf4d"/>
    <xsd:import namespace="bcdbd5cd-e422-404b-ad90-a7075eb26069"/>
    <xsd:import namespace="54ed0b5b-3ba7-4aea-833d-f55acffab7b8"/>
    <xsd:import namespace="2532ba09-2dab-45d3-9521-e8f55cd5fb37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g8c0420b21e146c6b4d6c6b6ee356f7a" minOccurs="0"/>
                <xsd:element ref="ns3:TaxCatchAll" minOccurs="0"/>
                <xsd:element ref="ns3:TaxCatchAllLabel" minOccurs="0"/>
                <xsd:element ref="ns2:k0593309945c47a6b5db9b8b9e209feb" minOccurs="0"/>
                <xsd:element ref="ns2:f979d0856e9c4c438724624e32b3a648" minOccurs="0"/>
                <xsd:element ref="ns2:i8c66f2de545405b977af32a83307afd" minOccurs="0"/>
                <xsd:element ref="ns2:c546e91aa6564c15aef34c91c5b0c21a" minOccurs="0"/>
                <xsd:element ref="ns2:MRDVitalRecord" minOccurs="0"/>
                <xsd:element ref="ns2:MRDBCMRecord" minOccurs="0"/>
                <xsd:element ref="ns1:Comments" minOccurs="0"/>
                <xsd:element ref="ns4:SharedWithUsers" minOccurs="0"/>
                <xsd:element ref="ns4:SharedWithDetails" minOccurs="0"/>
                <xsd:element ref="ns1:_ip_UnifiedCompliancePolicyProperties" minOccurs="0"/>
                <xsd:element ref="ns1:_ip_UnifiedCompliancePolicyUIAction" minOccurs="0"/>
                <xsd:element ref="ns5:_Flow_SignoffStatus" minOccurs="0"/>
                <xsd:element ref="ns5:MediaServiceGenerationTime" minOccurs="0"/>
                <xsd:element ref="ns5:MediaServiceEventHashCode" minOccurs="0"/>
                <xsd:element ref="ns5:Notes" minOccurs="0"/>
                <xsd:element ref="ns5:MediaServiceAutoKeyPoints" minOccurs="0"/>
                <xsd:element ref="ns5:MediaServiceKeyPoints" minOccurs="0"/>
                <xsd:element ref="ns6:IconOverlay" minOccurs="0"/>
                <xsd:element ref="ns5:MediaLengthInSeconds" minOccurs="0"/>
                <xsd:element ref="ns5:lcf76f155ced4ddcb4097134ff3c332f" minOccurs="0"/>
                <xsd:element ref="ns5:MediaServiceObjectDetectorVersions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25" nillable="true" ma:displayName="Comments" ma:internalName="Comments">
      <xsd:simpleType>
        <xsd:restriction base="dms:Note">
          <xsd:maxLength value="255"/>
        </xsd:restriction>
      </xsd:simpleType>
    </xsd:element>
    <xsd:element name="_ip_UnifiedCompliancePolicyProperties" ma:index="2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fbadee-b72b-4045-acd7-0c03f461bf4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g8c0420b21e146c6b4d6c6b6ee356f7a" ma:index="11" nillable="true" ma:taxonomy="true" ma:internalName="g8c0420b21e146c6b4d6c6b6ee356f7a" ma:taxonomyFieldName="MRDBusinessFunction" ma:displayName="Business Function" ma:fieldId="{08c0420b-21e1-46c6-b4d6-c6b6ee356f7a}" ma:sspId="441f4d4e-d57f-4cf8-8d8c-5728bde0858f" ma:termSetId="8b7bc0b3-4f4b-438f-a837-8738029b12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0593309945c47a6b5db9b8b9e209feb" ma:index="15" nillable="true" ma:taxonomy="true" ma:internalName="k0593309945c47a6b5db9b8b9e209feb" ma:taxonomyFieldName="MRDSecurityClassification" ma:displayName="Security Classification" ma:fieldId="{40593309-945c-47a6-b5db-9b8b9e209feb}" ma:sspId="441f4d4e-d57f-4cf8-8d8c-5728bde0858f" ma:termSetId="db094ac6-3d11-4458-b28c-3943149bbee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79d0856e9c4c438724624e32b3a648" ma:index="17" nillable="true" ma:taxonomy="true" ma:internalName="f979d0856e9c4c438724624e32b3a648" ma:taxonomyFieldName="MRDDocumentStatus" ma:displayName="Document Status" ma:fieldId="{f979d085-6e9c-4c43-8724-624e32b3a648}" ma:sspId="441f4d4e-d57f-4cf8-8d8c-5728bde0858f" ma:termSetId="e99df16e-bb88-43ea-9c10-21a24d391b4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8c66f2de545405b977af32a83307afd" ma:index="19" nillable="true" ma:taxonomy="true" ma:internalName="i8c66f2de545405b977af32a83307afd" ma:taxonomyFieldName="MRDDocumentType" ma:displayName="Document Type" ma:fieldId="{28c66f2d-e545-405b-977a-f32a83307afd}" ma:sspId="441f4d4e-d57f-4cf8-8d8c-5728bde0858f" ma:termSetId="9c92a617-3b42-4a6a-83d5-84398a58e80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546e91aa6564c15aef34c91c5b0c21a" ma:index="21" nillable="true" ma:taxonomy="true" ma:internalName="c546e91aa6564c15aef34c91c5b0c21a" ma:taxonomyFieldName="MRDFinancialYear" ma:displayName="Financial Year" ma:fieldId="{c546e91a-a656-4c15-aef3-4c91c5b0c21a}" ma:sspId="441f4d4e-d57f-4cf8-8d8c-5728bde0858f" ma:termSetId="a94f2a13-3a14-441c-9b19-b3a797d7169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RDVitalRecord" ma:index="23" nillable="true" ma:displayName="Vital Record" ma:internalName="MRDVitalRecord">
      <xsd:simpleType>
        <xsd:restriction base="dms:Boolean"/>
      </xsd:simpleType>
    </xsd:element>
    <xsd:element name="MRDBCMRecord" ma:index="24" nillable="true" ma:displayName="BCM Record" ma:internalName="MRDBCMRecor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bd5cd-e422-404b-ad90-a7075eb2606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435828f-08bd-46b4-8f5e-b2ff19f06eb0}" ma:internalName="TaxCatchAll" ma:showField="CatchAllData" ma:web="43fbadee-b72b-4045-acd7-0c03f461bf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4435828f-08bd-46b4-8f5e-b2ff19f06eb0}" ma:internalName="TaxCatchAllLabel" ma:readOnly="true" ma:showField="CatchAllDataLabel" ma:web="43fbadee-b72b-4045-acd7-0c03f461bf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ed0b5b-3ba7-4aea-833d-f55acffab7b8" elementFormDefault="qualified">
    <xsd:import namespace="http://schemas.microsoft.com/office/2006/documentManagement/types"/>
    <xsd:import namespace="http://schemas.microsoft.com/office/infopath/2007/PartnerControls"/>
    <xsd:element name="SharedWithUsers" ma:index="2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32ba09-2dab-45d3-9521-e8f55cd5fb37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30" nillable="true" ma:displayName="Sign-off status" ma:internalName="Sign_x002d_off_x0020_status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33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9" nillable="true" ma:taxonomy="true" ma:internalName="lcf76f155ced4ddcb4097134ff3c332f" ma:taxonomyFieldName="MediaServiceImageTags" ma:displayName="Image Tags" ma:readOnly="false" ma:fieldId="{5cf76f15-5ced-4ddc-b409-7134ff3c332f}" ma:taxonomyMulti="true" ma:sspId="441f4d4e-d57f-4cf8-8d8c-5728bde085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32ba09-2dab-45d3-9521-e8f55cd5fb37">
      <Terms xmlns="http://schemas.microsoft.com/office/infopath/2007/PartnerControls"/>
    </lcf76f155ced4ddcb4097134ff3c332f>
    <SharedWithUsers xmlns="54ed0b5b-3ba7-4aea-833d-f55acffab7b8">
      <UserInfo>
        <DisplayName>Maria Fernando</DisplayName>
        <AccountId>750</AccountId>
        <AccountType/>
      </UserInfo>
      <UserInfo>
        <DisplayName>Kylie Fayen</DisplayName>
        <AccountId>3714</AccountId>
        <AccountType/>
      </UserInfo>
      <UserInfo>
        <DisplayName>Jane McGrath</DisplayName>
        <AccountId>22</AccountId>
        <AccountType/>
      </UserInfo>
      <UserInfo>
        <DisplayName>John Cook</DisplayName>
        <AccountId>4466</AccountId>
        <AccountType/>
      </UserInfo>
    </SharedWithUsers>
    <MRDVitalRecord xmlns="43fbadee-b72b-4045-acd7-0c03f461bf4d" xsi:nil="true"/>
    <_ip_UnifiedCompliancePolicyUIAction xmlns="http://schemas.microsoft.com/sharepoint/v3" xsi:nil="true"/>
    <MRDBCMRecord xmlns="43fbadee-b72b-4045-acd7-0c03f461bf4d" xsi:nil="true"/>
    <c546e91aa6564c15aef34c91c5b0c21a xmlns="43fbadee-b72b-4045-acd7-0c03f461bf4d">
      <Terms xmlns="http://schemas.microsoft.com/office/infopath/2007/PartnerControls"/>
    </c546e91aa6564c15aef34c91c5b0c21a>
    <IconOverlay xmlns="http://schemas.microsoft.com/sharepoint/v4" xsi:nil="true"/>
    <i8c66f2de545405b977af32a83307afd xmlns="43fbadee-b72b-4045-acd7-0c03f461bf4d">
      <Terms xmlns="http://schemas.microsoft.com/office/infopath/2007/PartnerControls"/>
    </i8c66f2de545405b977af32a83307afd>
    <_ip_UnifiedCompliancePolicyProperties xmlns="http://schemas.microsoft.com/sharepoint/v3" xsi:nil="true"/>
    <f979d0856e9c4c438724624e32b3a648 xmlns="43fbadee-b72b-4045-acd7-0c03f461bf4d">
      <Terms xmlns="http://schemas.microsoft.com/office/infopath/2007/PartnerControls"/>
    </f979d0856e9c4c438724624e32b3a648>
    <_Flow_SignoffStatus xmlns="2532ba09-2dab-45d3-9521-e8f55cd5fb37" xsi:nil="true"/>
    <Notes xmlns="2532ba09-2dab-45d3-9521-e8f55cd5fb37" xsi:nil="true"/>
    <g8c0420b21e146c6b4d6c6b6ee356f7a xmlns="43fbadee-b72b-4045-acd7-0c03f461bf4d">
      <Terms xmlns="http://schemas.microsoft.com/office/infopath/2007/PartnerControls"/>
    </g8c0420b21e146c6b4d6c6b6ee356f7a>
    <k0593309945c47a6b5db9b8b9e209feb xmlns="43fbadee-b72b-4045-acd7-0c03f461bf4d">
      <Terms xmlns="http://schemas.microsoft.com/office/infopath/2007/PartnerControls"/>
    </k0593309945c47a6b5db9b8b9e209feb>
    <Comments xmlns="http://schemas.microsoft.com/sharepoint/v3" xsi:nil="true"/>
    <TaxCatchAll xmlns="bcdbd5cd-e422-404b-ad90-a7075eb2606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855E8161-44A6-4E79-BBA0-DD39CF9E7E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3fbadee-b72b-4045-acd7-0c03f461bf4d"/>
    <ds:schemaRef ds:uri="bcdbd5cd-e422-404b-ad90-a7075eb26069"/>
    <ds:schemaRef ds:uri="54ed0b5b-3ba7-4aea-833d-f55acffab7b8"/>
    <ds:schemaRef ds:uri="2532ba09-2dab-45d3-9521-e8f55cd5fb37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55FC9B-5724-4E52-B7CF-0DA26C5E6734}">
  <ds:schemaRefs>
    <ds:schemaRef ds:uri="http://www.w3.org/XML/1998/namespace"/>
    <ds:schemaRef ds:uri="43fbadee-b72b-4045-acd7-0c03f461bf4d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bcdbd5cd-e422-404b-ad90-a7075eb26069"/>
    <ds:schemaRef ds:uri="http://schemas.microsoft.com/sharepoint/v4"/>
    <ds:schemaRef ds:uri="http://purl.org/dc/elements/1.1/"/>
    <ds:schemaRef ds:uri="2532ba09-2dab-45d3-9521-e8f55cd5fb37"/>
    <ds:schemaRef ds:uri="54ed0b5b-3ba7-4aea-833d-f55acffab7b8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5EFD34A-D263-43A4-A04C-9ABCB458305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268A66B-3A43-421F-B1FF-7F614395AF53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888bb889-6f8a-47ae-9880-0aeded6e10b8}" enabled="1" method="Privileged" siteId="{e6cf3f80-614d-4939-895c-3d5287c0f24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688</TotalTime>
  <Words>602</Words>
  <Application>Microsoft Office PowerPoint</Application>
  <PresentationFormat>Custom</PresentationFormat>
  <Paragraphs>64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Arial</vt:lpstr>
      <vt:lpstr>Arial,Sans-Serif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Yates</dc:creator>
  <cp:lastModifiedBy>Beccy Warwick</cp:lastModifiedBy>
  <cp:revision>68</cp:revision>
  <dcterms:created xsi:type="dcterms:W3CDTF">2022-02-10T01:09:19Z</dcterms:created>
  <dcterms:modified xsi:type="dcterms:W3CDTF">2026-02-25T00:05:41Z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0x010100F0B45D70E02D64489CC518ECCACEDC180100983B72A1D6B97344AA12B9874923D18F</vt:lpwstr>
  </property>
  <property fmtid="{D5CDD505-2E9C-101B-9397-08002B2CF9AE}" pid="3" name="MSIP_Label_888bb889-6f8a-47ae-9880-0aeded6e10b8_Enabled">
    <vt:lpwstr>true</vt:lpwstr>
  </property>
  <property fmtid="{D5CDD505-2E9C-101B-9397-08002B2CF9AE}" pid="4" name="MSIP_Label_888bb889-6f8a-47ae-9880-0aeded6e10b8_SetDate">
    <vt:lpwstr>2022-08-12T03:58:48Z</vt:lpwstr>
  </property>
  <property fmtid="{D5CDD505-2E9C-101B-9397-08002B2CF9AE}" pid="5" name="MSIP_Label_888bb889-6f8a-47ae-9880-0aeded6e10b8_Method">
    <vt:lpwstr>Standard</vt:lpwstr>
  </property>
  <property fmtid="{D5CDD505-2E9C-101B-9397-08002B2CF9AE}" pid="6" name="MSIP_Label_888bb889-6f8a-47ae-9880-0aeded6e10b8_Name">
    <vt:lpwstr>888bb889-6f8a-47ae-9880-0aeded6e10b8</vt:lpwstr>
  </property>
  <property fmtid="{D5CDD505-2E9C-101B-9397-08002B2CF9AE}" pid="7" name="MSIP_Label_888bb889-6f8a-47ae-9880-0aeded6e10b8_SiteId">
    <vt:lpwstr>e6cf3f80-614d-4939-895c-3d5287c0f245</vt:lpwstr>
  </property>
  <property fmtid="{D5CDD505-2E9C-101B-9397-08002B2CF9AE}" pid="8" name="MSIP_Label_888bb889-6f8a-47ae-9880-0aeded6e10b8_ActionId">
    <vt:lpwstr>4e82081a-1c4c-459b-92d4-9f533b94e145</vt:lpwstr>
  </property>
  <property fmtid="{D5CDD505-2E9C-101B-9397-08002B2CF9AE}" pid="9" name="MSIP_Label_888bb889-6f8a-47ae-9880-0aeded6e10b8_ContentBits">
    <vt:lpwstr>0</vt:lpwstr>
  </property>
  <property fmtid="{D5CDD505-2E9C-101B-9397-08002B2CF9AE}" pid="10" name="MediaServiceImageTags">
    <vt:lpwstr/>
  </property>
  <property fmtid="{D5CDD505-2E9C-101B-9397-08002B2CF9AE}" pid="11" name="MRDSecurityClassification">
    <vt:lpwstr/>
  </property>
  <property fmtid="{D5CDD505-2E9C-101B-9397-08002B2CF9AE}" pid="12" name="MRDFinancialYear">
    <vt:lpwstr/>
  </property>
  <property fmtid="{D5CDD505-2E9C-101B-9397-08002B2CF9AE}" pid="13" name="MRDDocumentType">
    <vt:lpwstr/>
  </property>
  <property fmtid="{D5CDD505-2E9C-101B-9397-08002B2CF9AE}" pid="14" name="MRDBusinessFunction">
    <vt:lpwstr/>
  </property>
  <property fmtid="{D5CDD505-2E9C-101B-9397-08002B2CF9AE}" pid="15" name="MRDDocumentStatus">
    <vt:lpwstr/>
  </property>
  <property fmtid="{D5CDD505-2E9C-101B-9397-08002B2CF9AE}" pid="16" name="e3be69edbd464b7caf1de0bb41aa9329">
    <vt:lpwstr/>
  </property>
  <property fmtid="{D5CDD505-2E9C-101B-9397-08002B2CF9AE}" pid="17" name="merCTGalVendors">
    <vt:lpwstr/>
  </property>
  <property fmtid="{D5CDD505-2E9C-101B-9397-08002B2CF9AE}" pid="18" name="e0d81e46b0394d35bedb16c120e81436">
    <vt:lpwstr/>
  </property>
  <property fmtid="{D5CDD505-2E9C-101B-9397-08002B2CF9AE}" pid="19" name="merCTGalDocumentStatus">
    <vt:lpwstr/>
  </property>
  <property fmtid="{D5CDD505-2E9C-101B-9397-08002B2CF9AE}" pid="20" name="g6610441972e401eb4fadc09236df3e0">
    <vt:lpwstr/>
  </property>
  <property fmtid="{D5CDD505-2E9C-101B-9397-08002B2CF9AE}" pid="21" name="MRDDocumentTypes">
    <vt:lpwstr/>
  </property>
  <property fmtid="{D5CDD505-2E9C-101B-9397-08002B2CF9AE}" pid="22" name="Network_x0020_Elements">
    <vt:lpwstr/>
  </property>
  <property fmtid="{D5CDD505-2E9C-101B-9397-08002B2CF9AE}" pid="23" name="merCTGalStreams">
    <vt:lpwstr/>
  </property>
  <property fmtid="{D5CDD505-2E9C-101B-9397-08002B2CF9AE}" pid="24" name="ea6aab3b82314e8e954f7e9062d09b9d">
    <vt:lpwstr/>
  </property>
  <property fmtid="{D5CDD505-2E9C-101B-9397-08002B2CF9AE}" pid="25" name="b5242b8b94024ba8ab91eaf9bf8a6d7a">
    <vt:lpwstr/>
  </property>
  <property fmtid="{D5CDD505-2E9C-101B-9397-08002B2CF9AE}" pid="26" name="a1b24b6a5de0491c9eed7a812df827be">
    <vt:lpwstr/>
  </property>
  <property fmtid="{D5CDD505-2E9C-101B-9397-08002B2CF9AE}" pid="27" name="merCTGalSites">
    <vt:lpwstr/>
  </property>
  <property fmtid="{D5CDD505-2E9C-101B-9397-08002B2CF9AE}" pid="28" name="merCTGalICTInfraProjects">
    <vt:lpwstr/>
  </property>
  <property fmtid="{D5CDD505-2E9C-101B-9397-08002B2CF9AE}" pid="29" name="oabafa5c213540a38f70c15d022f5166">
    <vt:lpwstr/>
  </property>
  <property fmtid="{D5CDD505-2E9C-101B-9397-08002B2CF9AE}" pid="30" name="Network Elements">
    <vt:lpwstr/>
  </property>
  <property fmtid="{D5CDD505-2E9C-101B-9397-08002B2CF9AE}" pid="31" name="ClassificationContentMarkingFooterLocations">
    <vt:lpwstr>Office Theme:10</vt:lpwstr>
  </property>
  <property fmtid="{D5CDD505-2E9C-101B-9397-08002B2CF9AE}" pid="32" name="ClassificationContentMarkingFooterText">
    <vt:lpwstr>CONFIDENTIAL</vt:lpwstr>
  </property>
  <property fmtid="{D5CDD505-2E9C-101B-9397-08002B2CF9AE}" pid="33" name="ClassificationContentMarkingHeaderLocations">
    <vt:lpwstr>Office Theme:9</vt:lpwstr>
  </property>
  <property fmtid="{D5CDD505-2E9C-101B-9397-08002B2CF9AE}" pid="34" name="ClassificationContentMarkingHeaderText">
    <vt:lpwstr>CONFIDENTIAL</vt:lpwstr>
  </property>
</Properties>
</file>