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10680700" cy="75692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3D6"/>
    <a:srgbClr val="003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4501C-3D15-A171-4879-22829CBB5B23}" v="8" dt="2026-04-29T21:55:04.4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0" cy="1589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0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44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custGeom>
            <a:avLst/>
            <a:gdLst/>
            <a:ahLst/>
            <a:cxnLst/>
            <a:rect l="l" t="t" r="r" b="b"/>
            <a:pathLst>
              <a:path w="10692003" h="7559992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EDB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" y="8"/>
            <a:ext cx="9247301" cy="7559992"/>
          </a:xfrm>
          <a:custGeom>
            <a:avLst/>
            <a:gdLst/>
            <a:ahLst/>
            <a:cxnLst/>
            <a:rect l="l" t="t" r="r" b="b"/>
            <a:pathLst>
              <a:path w="9247301" h="7559992">
                <a:moveTo>
                  <a:pt x="4506442" y="0"/>
                </a:moveTo>
                <a:lnTo>
                  <a:pt x="4432" y="0"/>
                </a:lnTo>
                <a:lnTo>
                  <a:pt x="0" y="19354"/>
                </a:lnTo>
                <a:lnTo>
                  <a:pt x="0" y="7559992"/>
                </a:lnTo>
                <a:lnTo>
                  <a:pt x="7764513" y="7559992"/>
                </a:lnTo>
                <a:lnTo>
                  <a:pt x="9247301" y="1085799"/>
                </a:lnTo>
                <a:lnTo>
                  <a:pt x="4506442" y="0"/>
                </a:lnTo>
                <a:close/>
              </a:path>
            </a:pathLst>
          </a:custGeom>
          <a:solidFill>
            <a:srgbClr val="0032A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06" y="302767"/>
            <a:ext cx="9622916" cy="1211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06" y="1740916"/>
            <a:ext cx="9622916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24" y="7039356"/>
            <a:ext cx="3421481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06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333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7363" y="5721208"/>
            <a:ext cx="2123998" cy="1148803"/>
          </a:xfrm>
          <a:custGeom>
            <a:avLst/>
            <a:gdLst/>
            <a:ahLst/>
            <a:cxnLst/>
            <a:rect l="l" t="t" r="r" b="b"/>
            <a:pathLst>
              <a:path w="2123998" h="1148803">
                <a:moveTo>
                  <a:pt x="0" y="1148803"/>
                </a:moveTo>
                <a:lnTo>
                  <a:pt x="2123998" y="1148803"/>
                </a:lnTo>
                <a:lnTo>
                  <a:pt x="2123998" y="0"/>
                </a:lnTo>
                <a:lnTo>
                  <a:pt x="0" y="0"/>
                </a:lnTo>
                <a:lnTo>
                  <a:pt x="0" y="1148803"/>
                </a:lnTo>
                <a:close/>
              </a:path>
            </a:pathLst>
          </a:custGeom>
          <a:ln w="25400">
            <a:solidFill>
              <a:srgbClr val="0032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5916" y="5842005"/>
            <a:ext cx="1982783" cy="1583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1930" y="1149593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9656" y="1149593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80030" y="1171183"/>
            <a:ext cx="1678939" cy="57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70">
                <a:solidFill>
                  <a:srgbClr val="F1D3D6"/>
                </a:solidFill>
                <a:latin typeface="Arial"/>
                <a:cs typeface="Arial"/>
              </a:rPr>
              <a:t>R</a:t>
            </a:r>
            <a:r>
              <a:rPr sz="1200" spc="30">
                <a:solidFill>
                  <a:srgbClr val="F1D3D6"/>
                </a:solidFill>
                <a:latin typeface="Arial"/>
                <a:cs typeface="Arial"/>
              </a:rPr>
              <a:t>e</a:t>
            </a:r>
            <a:r>
              <a:rPr sz="1200" spc="35">
                <a:solidFill>
                  <a:srgbClr val="F1D3D6"/>
                </a:solidFill>
                <a:latin typeface="Arial"/>
                <a:cs typeface="Arial"/>
              </a:rPr>
              <a:t>po</a:t>
            </a:r>
            <a:r>
              <a:rPr sz="1200" spc="25">
                <a:solidFill>
                  <a:srgbClr val="F1D3D6"/>
                </a:solidFill>
                <a:latin typeface="Arial"/>
                <a:cs typeface="Arial"/>
              </a:rPr>
              <a:t>r</a:t>
            </a:r>
            <a:r>
              <a:rPr sz="1200" spc="80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 spc="35">
                <a:solidFill>
                  <a:srgbClr val="F1D3D6"/>
                </a:solidFill>
                <a:latin typeface="Arial"/>
                <a:cs typeface="Arial"/>
              </a:rPr>
              <a:t>ing</a:t>
            </a:r>
            <a:r>
              <a:rPr sz="1200" spc="-35">
                <a:solidFill>
                  <a:srgbClr val="F1D3D6"/>
                </a:solidFill>
                <a:latin typeface="Arial"/>
                <a:cs typeface="Arial"/>
              </a:rPr>
              <a:t> </a:t>
            </a:r>
            <a:r>
              <a:rPr sz="1200" spc="70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>
                <a:solidFill>
                  <a:srgbClr val="F1D3D6"/>
                </a:solidFill>
                <a:latin typeface="Arial"/>
                <a:cs typeface="Arial"/>
              </a:rPr>
              <a:t>o: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200" b="1" spc="-5">
                <a:solidFill>
                  <a:srgbClr val="F1D3D6"/>
                </a:solidFill>
                <a:latin typeface="Arial"/>
                <a:cs typeface="Arial"/>
              </a:rPr>
              <a:t>Programme Lead (Southland)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34815" y="1179854"/>
            <a:ext cx="117603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>
                <a:solidFill>
                  <a:srgbClr val="F1D3D6"/>
                </a:solidFill>
                <a:latin typeface="Arial"/>
                <a:cs typeface="Arial"/>
              </a:rPr>
              <a:t>Da</a:t>
            </a:r>
            <a:r>
              <a:rPr sz="1200" spc="15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 spc="-15">
                <a:solidFill>
                  <a:srgbClr val="F1D3D6"/>
                </a:solidFill>
                <a:latin typeface="Arial"/>
                <a:cs typeface="Arial"/>
              </a:rPr>
              <a:t>e:</a:t>
            </a:r>
            <a:endParaRPr lang="en-NZ" sz="1200" spc="-15">
              <a:solidFill>
                <a:srgbClr val="F1D3D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NZ" sz="1200" spc="-15">
                <a:solidFill>
                  <a:srgbClr val="F1D3D6"/>
                </a:solidFill>
                <a:latin typeface="Arial"/>
                <a:cs typeface="Arial"/>
              </a:rPr>
              <a:t>March 2026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355" y="1785872"/>
            <a:ext cx="62861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NZ" sz="700" spc="35">
                <a:solidFill>
                  <a:srgbClr val="00EDB5"/>
                </a:solidFill>
                <a:latin typeface="Arial"/>
                <a:cs typeface="Arial"/>
              </a:rPr>
              <a:t>Southland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1361" y="438494"/>
            <a:ext cx="5884449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5">
                <a:solidFill>
                  <a:srgbClr val="F1D3D6"/>
                </a:solidFill>
                <a:latin typeface="Arial"/>
                <a:cs typeface="Arial"/>
              </a:rPr>
              <a:t>P</a:t>
            </a:r>
            <a:r>
              <a:rPr sz="1000" spc="15">
                <a:solidFill>
                  <a:srgbClr val="F1D3D6"/>
                </a:solidFill>
                <a:latin typeface="Arial"/>
                <a:cs typeface="Arial"/>
              </a:rPr>
              <a:t>osit</a:t>
            </a:r>
            <a:r>
              <a:rPr sz="1000" spc="30">
                <a:solidFill>
                  <a:srgbClr val="F1D3D6"/>
                </a:solidFill>
                <a:latin typeface="Arial"/>
                <a:cs typeface="Arial"/>
              </a:rPr>
              <a:t>ion</a:t>
            </a:r>
            <a:r>
              <a:rPr sz="1000" spc="-35" dirty="0">
                <a:solidFill>
                  <a:srgbClr val="F1D3D6"/>
                </a:solidFill>
                <a:latin typeface="Arial"/>
                <a:cs typeface="Arial"/>
              </a:rPr>
              <a:t> </a:t>
            </a:r>
            <a:r>
              <a:rPr sz="1000" spc="30">
                <a:solidFill>
                  <a:srgbClr val="F1D3D6"/>
                </a:solidFill>
                <a:latin typeface="Arial"/>
                <a:cs typeface="Arial"/>
              </a:rPr>
              <a:t>de</a:t>
            </a:r>
            <a:r>
              <a:rPr sz="1000" spc="-75">
                <a:solidFill>
                  <a:srgbClr val="F1D3D6"/>
                </a:solidFill>
                <a:latin typeface="Arial"/>
                <a:cs typeface="Arial"/>
              </a:rPr>
              <a:t>s</a:t>
            </a:r>
            <a:r>
              <a:rPr sz="1000" spc="20">
                <a:solidFill>
                  <a:srgbClr val="F1D3D6"/>
                </a:solidFill>
                <a:latin typeface="Arial"/>
                <a:cs typeface="Arial"/>
              </a:rPr>
              <a:t>crip</a:t>
            </a:r>
            <a:r>
              <a:rPr sz="1000" spc="75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000" spc="15">
                <a:solidFill>
                  <a:srgbClr val="F1D3D6"/>
                </a:solidFill>
                <a:latin typeface="Arial"/>
                <a:cs typeface="Arial"/>
              </a:rPr>
              <a:t>ion</a:t>
            </a:r>
            <a:endParaRPr lang="en-US" sz="1000" spc="15">
              <a:solidFill>
                <a:srgbClr val="F1D3D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NZ" sz="1900">
                <a:solidFill>
                  <a:srgbClr val="F1D3D6"/>
                </a:solidFill>
                <a:latin typeface="Arial"/>
                <a:cs typeface="Arial"/>
              </a:rPr>
              <a:t>Site Project Delivery Manager (Manapouri) </a:t>
            </a:r>
          </a:p>
          <a:p>
            <a:pPr marL="12700">
              <a:lnSpc>
                <a:spcPct val="100000"/>
              </a:lnSpc>
            </a:pPr>
            <a:endParaRPr lang="en-NZ" sz="1900" dirty="0">
              <a:solidFill>
                <a:srgbClr val="F1D3D6"/>
              </a:solidFill>
              <a:latin typeface="Arial"/>
              <a:cs typeface="Arial"/>
            </a:endParaRPr>
          </a:p>
        </p:txBody>
      </p:sp>
      <p:pic>
        <p:nvPicPr>
          <p:cNvPr id="31" name="Picture 30" descr="A picture containing fire&#10;&#10;Description automatically generated">
            <a:extLst>
              <a:ext uri="{FF2B5EF4-FFF2-40B4-BE49-F238E27FC236}">
                <a16:creationId xmlns:a16="http://schemas.microsoft.com/office/drawing/2014/main" id="{8C1638DE-8087-4470-93C6-4BFEB2DB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7" y="497371"/>
            <a:ext cx="1048319" cy="158289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B0B3703-F00A-4D82-883B-569242572750}"/>
              </a:ext>
            </a:extLst>
          </p:cNvPr>
          <p:cNvSpPr/>
          <p:nvPr/>
        </p:nvSpPr>
        <p:spPr>
          <a:xfrm>
            <a:off x="1356873" y="1803092"/>
            <a:ext cx="76200" cy="73282"/>
          </a:xfrm>
          <a:prstGeom prst="ellipse">
            <a:avLst/>
          </a:prstGeom>
          <a:solidFill>
            <a:srgbClr val="F1D3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B57EB4F9-AF1E-4A3E-9125-088672009364}"/>
              </a:ext>
            </a:extLst>
          </p:cNvPr>
          <p:cNvSpPr txBox="1"/>
          <p:nvPr/>
        </p:nvSpPr>
        <p:spPr>
          <a:xfrm>
            <a:off x="3401717" y="2251060"/>
            <a:ext cx="5056479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u="sng" spc="-40">
                <a:solidFill>
                  <a:srgbClr val="FFFFFF"/>
                </a:solidFill>
                <a:latin typeface="Arial"/>
                <a:cs typeface="Arial"/>
              </a:rPr>
              <a:t>Role Overview </a:t>
            </a:r>
            <a:endParaRPr lang="en-US" sz="1200" b="1" u="sng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is Southland (site-based) and reports to the Southland </a:t>
            </a:r>
            <a:r>
              <a:rPr lang="en-US" sz="12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in Christchurch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Co-ordinate, schedule and oversee the execution of site works for key projects at the Manapouri Power Station</a:t>
            </a:r>
          </a:p>
          <a:p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0728EB34-C1FF-7E0E-E724-17C8299EBA5F}"/>
              </a:ext>
            </a:extLst>
          </p:cNvPr>
          <p:cNvSpPr txBox="1"/>
          <p:nvPr/>
        </p:nvSpPr>
        <p:spPr>
          <a:xfrm>
            <a:off x="3428581" y="3784600"/>
            <a:ext cx="4827335" cy="25853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u="sng" spc="-40">
                <a:solidFill>
                  <a:srgbClr val="FFFFFF"/>
                </a:solidFill>
                <a:latin typeface="Arial"/>
                <a:cs typeface="Arial"/>
              </a:rPr>
              <a:t>Key Responsibilities </a:t>
            </a:r>
            <a:endParaRPr lang="en-US" sz="1200" b="1" u="sng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>
                <a:latin typeface="Arial"/>
                <a:cs typeface="Arial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Work closely with project managers, project engineers, planners, site teams &amp; contractors to plan, schedule, co-ordinate and execute site project work across multiple work streams to ensure safe and quality outcomes are achieved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Review the site schedule of project works, in conjunction with planners and project managers, work with teams to understand priority, readiness, status and adjust as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Identify dependencies &amp; risks, work with teams to manage and prepare work for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Plan and execute projects (if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Facilitate and foster cross-functional team collaboration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Visible on site and the escalation point for site project work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1937A5CA-1732-C79A-F3F0-4C64055C21B2}"/>
              </a:ext>
            </a:extLst>
          </p:cNvPr>
          <p:cNvSpPr txBox="1"/>
          <p:nvPr/>
        </p:nvSpPr>
        <p:spPr>
          <a:xfrm>
            <a:off x="5498466" y="6982702"/>
            <a:ext cx="21920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4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5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avio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-14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: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0">
                <a:solidFill>
                  <a:srgbClr val="00EDB5"/>
                </a:solidFill>
                <a:latin typeface="Arial"/>
                <a:cs typeface="Arial"/>
              </a:rPr>
              <a:t>‘H</a:t>
            </a:r>
            <a:r>
              <a:rPr sz="1300" b="1" spc="-4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110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 spc="-3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’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gu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5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-13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g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5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human</a:t>
            </a:r>
            <a:r>
              <a:rPr lang="en-NZ" sz="1300" spc="35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in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the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5">
                <a:solidFill>
                  <a:srgbClr val="00EDB5"/>
                </a:solidFill>
                <a:latin typeface="Arial"/>
                <a:cs typeface="Arial"/>
              </a:rPr>
              <a:t>k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DF3715BD-C148-F1B7-8DCA-054E68625F57}"/>
              </a:ext>
            </a:extLst>
          </p:cNvPr>
          <p:cNvSpPr txBox="1"/>
          <p:nvPr/>
        </p:nvSpPr>
        <p:spPr>
          <a:xfrm>
            <a:off x="3122466" y="6982702"/>
            <a:ext cx="168528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400"/>
              </a:lnSpc>
            </a:pPr>
            <a:r>
              <a:rPr sz="1300" b="1" spc="6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3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80">
                <a:solidFill>
                  <a:srgbClr val="00EDB5"/>
                </a:solidFill>
                <a:latin typeface="Arial"/>
                <a:cs typeface="Arial"/>
              </a:rPr>
              <a:t>at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00EDB5"/>
                </a:solidFill>
                <a:latin typeface="Arial"/>
                <a:cs typeface="Arial"/>
              </a:rPr>
              <a:t>v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alue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Cust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ome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-9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5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114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10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0">
                <a:solidFill>
                  <a:srgbClr val="00EDB5"/>
                </a:solidFill>
                <a:latin typeface="Arial"/>
                <a:cs typeface="Arial"/>
              </a:rPr>
              <a:t> Sus</a:t>
            </a:r>
            <a:r>
              <a:rPr sz="1300" spc="-3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60">
                <a:solidFill>
                  <a:srgbClr val="00EDB5"/>
                </a:solidFill>
                <a:latin typeface="Arial"/>
                <a:cs typeface="Arial"/>
              </a:rPr>
              <a:t>ainabili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8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ople.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F15733BB-141C-27D4-A3E3-D3A204FE3ABA}"/>
              </a:ext>
            </a:extLst>
          </p:cNvPr>
          <p:cNvSpPr txBox="1"/>
          <p:nvPr/>
        </p:nvSpPr>
        <p:spPr>
          <a:xfrm>
            <a:off x="746466" y="6959842"/>
            <a:ext cx="187769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-1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13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12700" marR="6350">
              <a:lnSpc>
                <a:spcPts val="1400"/>
              </a:lnSpc>
              <a:spcBef>
                <a:spcPts val="20"/>
              </a:spcBef>
            </a:pPr>
            <a:r>
              <a:rPr sz="1300" spc="-15">
                <a:solidFill>
                  <a:srgbClr val="00EDB5"/>
                </a:solidFill>
                <a:latin typeface="Arial"/>
                <a:cs typeface="Arial"/>
              </a:rPr>
              <a:t>Cl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an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ene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gy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fai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er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and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althier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orld.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660F392A-6A8A-9227-8474-F6F9A31B5F8A}"/>
              </a:ext>
            </a:extLst>
          </p:cNvPr>
          <p:cNvSpPr/>
          <p:nvPr/>
        </p:nvSpPr>
        <p:spPr>
          <a:xfrm flipV="1">
            <a:off x="749424" y="6826756"/>
            <a:ext cx="571742" cy="45719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E510CFD2-273E-E4D0-5501-CB1FDFB8616A}"/>
              </a:ext>
            </a:extLst>
          </p:cNvPr>
          <p:cNvSpPr/>
          <p:nvPr/>
        </p:nvSpPr>
        <p:spPr>
          <a:xfrm>
            <a:off x="3135166" y="6873041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A3458D5E-E914-3F06-37BE-17DBD06B2ABE}"/>
              </a:ext>
            </a:extLst>
          </p:cNvPr>
          <p:cNvSpPr/>
          <p:nvPr/>
        </p:nvSpPr>
        <p:spPr>
          <a:xfrm>
            <a:off x="5511166" y="6873041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4DA1C-1D4F-4EA7-AFF9-D00C5A37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3" y="2189923"/>
            <a:ext cx="3152560" cy="2218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81FC8-54E2-2F84-B81A-3DAAF8777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11" y="4465215"/>
            <a:ext cx="3127204" cy="1824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6D55-D695-E9D4-C370-054B2EB6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:a16="http://schemas.microsoft.com/office/drawing/2014/main" id="{284B0B77-1A3A-9CA6-6F8A-AD15412B12FA}"/>
              </a:ext>
            </a:extLst>
          </p:cNvPr>
          <p:cNvSpPr/>
          <p:nvPr/>
        </p:nvSpPr>
        <p:spPr>
          <a:xfrm>
            <a:off x="387363" y="5721208"/>
            <a:ext cx="2123998" cy="1148803"/>
          </a:xfrm>
          <a:custGeom>
            <a:avLst/>
            <a:gdLst/>
            <a:ahLst/>
            <a:cxnLst/>
            <a:rect l="l" t="t" r="r" b="b"/>
            <a:pathLst>
              <a:path w="2123998" h="1148803">
                <a:moveTo>
                  <a:pt x="0" y="1148803"/>
                </a:moveTo>
                <a:lnTo>
                  <a:pt x="2123998" y="1148803"/>
                </a:lnTo>
                <a:lnTo>
                  <a:pt x="2123998" y="0"/>
                </a:lnTo>
                <a:lnTo>
                  <a:pt x="0" y="0"/>
                </a:lnTo>
                <a:lnTo>
                  <a:pt x="0" y="1148803"/>
                </a:lnTo>
                <a:close/>
              </a:path>
            </a:pathLst>
          </a:custGeom>
          <a:ln w="25400">
            <a:solidFill>
              <a:srgbClr val="0032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488EF83-9EE4-52BC-AACE-EC0AB24A64F1}"/>
              </a:ext>
            </a:extLst>
          </p:cNvPr>
          <p:cNvSpPr/>
          <p:nvPr/>
        </p:nvSpPr>
        <p:spPr>
          <a:xfrm>
            <a:off x="8255916" y="5842005"/>
            <a:ext cx="1982783" cy="1583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CA16798-CD24-4076-FCCC-0559C03E508B}"/>
              </a:ext>
            </a:extLst>
          </p:cNvPr>
          <p:cNvSpPr/>
          <p:nvPr/>
        </p:nvSpPr>
        <p:spPr>
          <a:xfrm>
            <a:off x="2941930" y="1149593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63D4B41-0794-6ABE-8ECF-EA17EDEB42A6}"/>
              </a:ext>
            </a:extLst>
          </p:cNvPr>
          <p:cNvSpPr/>
          <p:nvPr/>
        </p:nvSpPr>
        <p:spPr>
          <a:xfrm>
            <a:off x="4769656" y="1149593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8DEC57B-C1A5-1A78-59E8-DE395449AECD}"/>
              </a:ext>
            </a:extLst>
          </p:cNvPr>
          <p:cNvSpPr txBox="1"/>
          <p:nvPr/>
        </p:nvSpPr>
        <p:spPr>
          <a:xfrm>
            <a:off x="2980030" y="1171183"/>
            <a:ext cx="1678939" cy="57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70">
                <a:solidFill>
                  <a:srgbClr val="F1D3D6"/>
                </a:solidFill>
                <a:latin typeface="Arial"/>
                <a:cs typeface="Arial"/>
              </a:rPr>
              <a:t>R</a:t>
            </a:r>
            <a:r>
              <a:rPr sz="1200" spc="30">
                <a:solidFill>
                  <a:srgbClr val="F1D3D6"/>
                </a:solidFill>
                <a:latin typeface="Arial"/>
                <a:cs typeface="Arial"/>
              </a:rPr>
              <a:t>e</a:t>
            </a:r>
            <a:r>
              <a:rPr sz="1200" spc="35">
                <a:solidFill>
                  <a:srgbClr val="F1D3D6"/>
                </a:solidFill>
                <a:latin typeface="Arial"/>
                <a:cs typeface="Arial"/>
              </a:rPr>
              <a:t>po</a:t>
            </a:r>
            <a:r>
              <a:rPr sz="1200" spc="25">
                <a:solidFill>
                  <a:srgbClr val="F1D3D6"/>
                </a:solidFill>
                <a:latin typeface="Arial"/>
                <a:cs typeface="Arial"/>
              </a:rPr>
              <a:t>r</a:t>
            </a:r>
            <a:r>
              <a:rPr sz="1200" spc="80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 spc="35">
                <a:solidFill>
                  <a:srgbClr val="F1D3D6"/>
                </a:solidFill>
                <a:latin typeface="Arial"/>
                <a:cs typeface="Arial"/>
              </a:rPr>
              <a:t>ing</a:t>
            </a:r>
            <a:r>
              <a:rPr sz="1200" spc="-35">
                <a:solidFill>
                  <a:srgbClr val="F1D3D6"/>
                </a:solidFill>
                <a:latin typeface="Arial"/>
                <a:cs typeface="Arial"/>
              </a:rPr>
              <a:t> </a:t>
            </a:r>
            <a:r>
              <a:rPr sz="1200" spc="70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>
                <a:solidFill>
                  <a:srgbClr val="F1D3D6"/>
                </a:solidFill>
                <a:latin typeface="Arial"/>
                <a:cs typeface="Arial"/>
              </a:rPr>
              <a:t>o: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200" b="1" spc="-5">
                <a:solidFill>
                  <a:srgbClr val="F1D3D6"/>
                </a:solidFill>
                <a:latin typeface="Arial"/>
                <a:cs typeface="Arial"/>
              </a:rPr>
              <a:t>Programme Lead (Southland)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E41369C-441C-4AC0-EA31-348B55474A17}"/>
              </a:ext>
            </a:extLst>
          </p:cNvPr>
          <p:cNvSpPr txBox="1"/>
          <p:nvPr/>
        </p:nvSpPr>
        <p:spPr>
          <a:xfrm>
            <a:off x="4888447" y="1171183"/>
            <a:ext cx="1176031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0">
                <a:solidFill>
                  <a:srgbClr val="F1D3D6"/>
                </a:solidFill>
                <a:latin typeface="Arial"/>
                <a:cs typeface="Arial"/>
              </a:rPr>
              <a:t>Da</a:t>
            </a:r>
            <a:r>
              <a:rPr sz="1200" spc="15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200" spc="-15">
                <a:solidFill>
                  <a:srgbClr val="F1D3D6"/>
                </a:solidFill>
                <a:latin typeface="Arial"/>
                <a:cs typeface="Arial"/>
              </a:rPr>
              <a:t>e:</a:t>
            </a:r>
            <a:endParaRPr lang="en-NZ" sz="1200" spc="-15">
              <a:solidFill>
                <a:srgbClr val="F1D3D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NZ" sz="1200" spc="-15">
                <a:solidFill>
                  <a:srgbClr val="F1D3D6"/>
                </a:solidFill>
                <a:latin typeface="Arial"/>
                <a:cs typeface="Arial"/>
              </a:rPr>
              <a:t>March 2026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9CB131AE-7FFF-33D6-0C63-4E03A88CCFAE}"/>
              </a:ext>
            </a:extLst>
          </p:cNvPr>
          <p:cNvSpPr txBox="1"/>
          <p:nvPr/>
        </p:nvSpPr>
        <p:spPr>
          <a:xfrm>
            <a:off x="766355" y="1785872"/>
            <a:ext cx="62861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NZ" sz="700" spc="35">
                <a:solidFill>
                  <a:srgbClr val="00EDB5"/>
                </a:solidFill>
                <a:latin typeface="Arial"/>
                <a:cs typeface="Arial"/>
              </a:rPr>
              <a:t>Southland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208C152E-8150-E92A-3327-A33B931D74BA}"/>
              </a:ext>
            </a:extLst>
          </p:cNvPr>
          <p:cNvSpPr txBox="1"/>
          <p:nvPr/>
        </p:nvSpPr>
        <p:spPr>
          <a:xfrm>
            <a:off x="2278715" y="426561"/>
            <a:ext cx="5977201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5">
                <a:solidFill>
                  <a:srgbClr val="F1D3D6"/>
                </a:solidFill>
                <a:latin typeface="Arial"/>
                <a:cs typeface="Arial"/>
              </a:rPr>
              <a:t>P</a:t>
            </a:r>
            <a:r>
              <a:rPr sz="1000" spc="15">
                <a:solidFill>
                  <a:srgbClr val="F1D3D6"/>
                </a:solidFill>
                <a:latin typeface="Arial"/>
                <a:cs typeface="Arial"/>
              </a:rPr>
              <a:t>osit</a:t>
            </a:r>
            <a:r>
              <a:rPr sz="1000" spc="30">
                <a:solidFill>
                  <a:srgbClr val="F1D3D6"/>
                </a:solidFill>
                <a:latin typeface="Arial"/>
                <a:cs typeface="Arial"/>
              </a:rPr>
              <a:t>ion</a:t>
            </a:r>
            <a:r>
              <a:rPr sz="1000" spc="-35" dirty="0">
                <a:solidFill>
                  <a:srgbClr val="F1D3D6"/>
                </a:solidFill>
                <a:latin typeface="Arial"/>
                <a:cs typeface="Arial"/>
              </a:rPr>
              <a:t> </a:t>
            </a:r>
            <a:r>
              <a:rPr sz="1000" spc="30">
                <a:solidFill>
                  <a:srgbClr val="F1D3D6"/>
                </a:solidFill>
                <a:latin typeface="Arial"/>
                <a:cs typeface="Arial"/>
              </a:rPr>
              <a:t>de</a:t>
            </a:r>
            <a:r>
              <a:rPr sz="1000" spc="-75">
                <a:solidFill>
                  <a:srgbClr val="F1D3D6"/>
                </a:solidFill>
                <a:latin typeface="Arial"/>
                <a:cs typeface="Arial"/>
              </a:rPr>
              <a:t>s</a:t>
            </a:r>
            <a:r>
              <a:rPr sz="1000" spc="20">
                <a:solidFill>
                  <a:srgbClr val="F1D3D6"/>
                </a:solidFill>
                <a:latin typeface="Arial"/>
                <a:cs typeface="Arial"/>
              </a:rPr>
              <a:t>crip</a:t>
            </a:r>
            <a:r>
              <a:rPr sz="1000" spc="75">
                <a:solidFill>
                  <a:srgbClr val="F1D3D6"/>
                </a:solidFill>
                <a:latin typeface="Arial"/>
                <a:cs typeface="Arial"/>
              </a:rPr>
              <a:t>t</a:t>
            </a:r>
            <a:r>
              <a:rPr sz="1000" spc="15">
                <a:solidFill>
                  <a:srgbClr val="F1D3D6"/>
                </a:solidFill>
                <a:latin typeface="Arial"/>
                <a:cs typeface="Arial"/>
              </a:rPr>
              <a:t>ion</a:t>
            </a:r>
            <a:endParaRPr lang="en-US" sz="1000" spc="15">
              <a:solidFill>
                <a:srgbClr val="F1D3D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NZ" sz="1900">
                <a:solidFill>
                  <a:srgbClr val="F1D3D6"/>
                </a:solidFill>
                <a:latin typeface="Arial"/>
                <a:cs typeface="Arial"/>
              </a:rPr>
              <a:t>Site Project Delivery Manager (Manapouri)</a:t>
            </a:r>
          </a:p>
          <a:p>
            <a:pPr marL="12700">
              <a:lnSpc>
                <a:spcPct val="100000"/>
              </a:lnSpc>
            </a:pPr>
            <a:endParaRPr lang="en-NZ" sz="1900" dirty="0">
              <a:solidFill>
                <a:srgbClr val="F1D3D6"/>
              </a:solidFill>
              <a:latin typeface="Arial"/>
              <a:cs typeface="Arial"/>
            </a:endParaRPr>
          </a:p>
        </p:txBody>
      </p:sp>
      <p:pic>
        <p:nvPicPr>
          <p:cNvPr id="31" name="Picture 30" descr="A picture containing fire&#10;&#10;Description automatically generated">
            <a:extLst>
              <a:ext uri="{FF2B5EF4-FFF2-40B4-BE49-F238E27FC236}">
                <a16:creationId xmlns:a16="http://schemas.microsoft.com/office/drawing/2014/main" id="{D240724F-CA2E-D49F-9D56-A94F360CD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7" y="497371"/>
            <a:ext cx="1048319" cy="158289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B8B9104-AFDD-84A2-947A-246B7A39C6A6}"/>
              </a:ext>
            </a:extLst>
          </p:cNvPr>
          <p:cNvSpPr/>
          <p:nvPr/>
        </p:nvSpPr>
        <p:spPr>
          <a:xfrm>
            <a:off x="1356873" y="1803092"/>
            <a:ext cx="76200" cy="73282"/>
          </a:xfrm>
          <a:prstGeom prst="ellipse">
            <a:avLst/>
          </a:prstGeom>
          <a:solidFill>
            <a:srgbClr val="F1D3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51676A59-466D-E6AD-0500-665B39EC35F1}"/>
              </a:ext>
            </a:extLst>
          </p:cNvPr>
          <p:cNvSpPr txBox="1"/>
          <p:nvPr/>
        </p:nvSpPr>
        <p:spPr>
          <a:xfrm>
            <a:off x="3366193" y="4501959"/>
            <a:ext cx="4889724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u="sng" spc="-40">
                <a:solidFill>
                  <a:srgbClr val="FFFFFF"/>
                </a:solidFill>
                <a:latin typeface="Arial"/>
                <a:cs typeface="Arial"/>
              </a:rPr>
              <a:t>Key Performance Metrics</a:t>
            </a:r>
            <a:endParaRPr lang="en-US" sz="1200" b="1" u="sng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Safe, timely and quality delivery of site works to support priority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safety compliance rate and audit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High levels of stakeholder satisfaction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High levels of project team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Operational readiness &amp; delivery success rate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47917B3C-25AC-93E5-BE02-D55A0BA495A1}"/>
              </a:ext>
            </a:extLst>
          </p:cNvPr>
          <p:cNvSpPr txBox="1"/>
          <p:nvPr/>
        </p:nvSpPr>
        <p:spPr>
          <a:xfrm>
            <a:off x="3368713" y="2268473"/>
            <a:ext cx="4919639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u="sng" spc="-40">
                <a:solidFill>
                  <a:srgbClr val="FFFFFF"/>
                </a:solidFill>
                <a:latin typeface="Arial"/>
                <a:cs typeface="Arial"/>
              </a:rPr>
              <a:t>Candidate Profile</a:t>
            </a:r>
            <a:endParaRPr lang="en-US" sz="1200" b="1" u="sng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Qualifications; tertiary technical/engineering/project management/construction or other relevant qualifications preferred.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experience managing site works and work parties, with proven success in the delivery of complex and connected site works.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Proven leader with strong stakeholder management, excellent communication and inter-personnel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Software proficiency essential (MS office, Project, </a:t>
            </a:r>
            <a:r>
              <a:rPr lang="en-US" sz="1200" err="1">
                <a:solidFill>
                  <a:schemeClr val="bg1"/>
                </a:solidFill>
                <a:latin typeface="Arial"/>
                <a:cs typeface="Arial"/>
              </a:rPr>
              <a:t>Sharepoint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Maximo, </a:t>
            </a:r>
            <a:r>
              <a:rPr lang="en-US" sz="1200" err="1">
                <a:solidFill>
                  <a:schemeClr val="bg1"/>
                </a:solidFill>
                <a:latin typeface="Arial"/>
                <a:cs typeface="Arial"/>
              </a:rPr>
              <a:t>etc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 electricity industry is a plus</a:t>
            </a:r>
          </a:p>
          <a:p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DA25D781-1B99-D1DA-12C9-62019E34D6D4}"/>
              </a:ext>
            </a:extLst>
          </p:cNvPr>
          <p:cNvSpPr txBox="1"/>
          <p:nvPr/>
        </p:nvSpPr>
        <p:spPr>
          <a:xfrm>
            <a:off x="5498466" y="6982702"/>
            <a:ext cx="21920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4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5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avio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-14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: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0">
                <a:solidFill>
                  <a:srgbClr val="00EDB5"/>
                </a:solidFill>
                <a:latin typeface="Arial"/>
                <a:cs typeface="Arial"/>
              </a:rPr>
              <a:t>‘H</a:t>
            </a:r>
            <a:r>
              <a:rPr sz="1300" b="1" spc="-4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110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 spc="-3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’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gu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5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-13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g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5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human</a:t>
            </a:r>
            <a:r>
              <a:rPr lang="en-NZ" sz="1300" spc="35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in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the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5">
                <a:solidFill>
                  <a:srgbClr val="00EDB5"/>
                </a:solidFill>
                <a:latin typeface="Arial"/>
                <a:cs typeface="Arial"/>
              </a:rPr>
              <a:t>k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9E7F571B-7996-B16E-E3A8-54448E5D6525}"/>
              </a:ext>
            </a:extLst>
          </p:cNvPr>
          <p:cNvSpPr txBox="1"/>
          <p:nvPr/>
        </p:nvSpPr>
        <p:spPr>
          <a:xfrm>
            <a:off x="3122466" y="6982702"/>
            <a:ext cx="168528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400"/>
              </a:lnSpc>
            </a:pPr>
            <a:r>
              <a:rPr sz="1300" b="1" spc="6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3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80">
                <a:solidFill>
                  <a:srgbClr val="00EDB5"/>
                </a:solidFill>
                <a:latin typeface="Arial"/>
                <a:cs typeface="Arial"/>
              </a:rPr>
              <a:t>at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00EDB5"/>
                </a:solidFill>
                <a:latin typeface="Arial"/>
                <a:cs typeface="Arial"/>
              </a:rPr>
              <a:t>v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alue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Cust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ome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-9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5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114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10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0">
                <a:solidFill>
                  <a:srgbClr val="00EDB5"/>
                </a:solidFill>
                <a:latin typeface="Arial"/>
                <a:cs typeface="Arial"/>
              </a:rPr>
              <a:t> Sus</a:t>
            </a:r>
            <a:r>
              <a:rPr sz="1300" spc="-3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60">
                <a:solidFill>
                  <a:srgbClr val="00EDB5"/>
                </a:solidFill>
                <a:latin typeface="Arial"/>
                <a:cs typeface="Arial"/>
              </a:rPr>
              <a:t>ainabili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8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ople.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A10D3B58-3DCA-12CB-902D-13F9888BB33C}"/>
              </a:ext>
            </a:extLst>
          </p:cNvPr>
          <p:cNvSpPr txBox="1"/>
          <p:nvPr/>
        </p:nvSpPr>
        <p:spPr>
          <a:xfrm>
            <a:off x="746466" y="6959842"/>
            <a:ext cx="187769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-1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13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12700" marR="6350">
              <a:lnSpc>
                <a:spcPts val="1400"/>
              </a:lnSpc>
              <a:spcBef>
                <a:spcPts val="20"/>
              </a:spcBef>
            </a:pPr>
            <a:r>
              <a:rPr sz="1300" spc="-15">
                <a:solidFill>
                  <a:srgbClr val="00EDB5"/>
                </a:solidFill>
                <a:latin typeface="Arial"/>
                <a:cs typeface="Arial"/>
              </a:rPr>
              <a:t>Cl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an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ene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gy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fai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er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and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althier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orld.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AE5ACB0D-2F37-9990-5DE3-64CE1D7F7A06}"/>
              </a:ext>
            </a:extLst>
          </p:cNvPr>
          <p:cNvSpPr/>
          <p:nvPr/>
        </p:nvSpPr>
        <p:spPr>
          <a:xfrm flipV="1">
            <a:off x="749424" y="6826756"/>
            <a:ext cx="571742" cy="45719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6BC50196-CBA0-8A56-6739-D357D3458960}"/>
              </a:ext>
            </a:extLst>
          </p:cNvPr>
          <p:cNvSpPr/>
          <p:nvPr/>
        </p:nvSpPr>
        <p:spPr>
          <a:xfrm>
            <a:off x="3135166" y="6873041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0B790E02-FDB4-1B37-B27F-88DAA30B43A6}"/>
              </a:ext>
            </a:extLst>
          </p:cNvPr>
          <p:cNvSpPr/>
          <p:nvPr/>
        </p:nvSpPr>
        <p:spPr>
          <a:xfrm>
            <a:off x="5511166" y="6873041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166A0-E30C-8987-9FBD-A5033998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3" y="2120283"/>
            <a:ext cx="3152560" cy="2218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F11F5-8FB1-B0D2-4A21-A3F497206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4" y="4395275"/>
            <a:ext cx="3127204" cy="18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RDVitalRecord xmlns="43fbadee-b72b-4045-acd7-0c03f461bf4d" xsi:nil="true"/>
    <MRDBCMRecord xmlns="43fbadee-b72b-4045-acd7-0c03f461bf4d" xsi:nil="true"/>
    <c546e91aa6564c15aef34c91c5b0c21a xmlns="43fbadee-b72b-4045-acd7-0c03f461bf4d">
      <Terms xmlns="http://schemas.microsoft.com/office/infopath/2007/PartnerControls"/>
    </c546e91aa6564c15aef34c91c5b0c21a>
    <i8c66f2de545405b977af32a83307afd xmlns="43fbadee-b72b-4045-acd7-0c03f461bf4d">
      <Terms xmlns="http://schemas.microsoft.com/office/infopath/2007/PartnerControls"/>
    </i8c66f2de545405b977af32a83307afd>
    <f979d0856e9c4c438724624e32b3a648 xmlns="43fbadee-b72b-4045-acd7-0c03f461bf4d">
      <Terms xmlns="http://schemas.microsoft.com/office/infopath/2007/PartnerControls"/>
    </f979d0856e9c4c438724624e32b3a648>
    <TaxCatchAll xmlns="43fbadee-b72b-4045-acd7-0c03f461bf4d" xsi:nil="true"/>
    <g8c0420b21e146c6b4d6c6b6ee356f7a xmlns="43fbadee-b72b-4045-acd7-0c03f461bf4d">
      <Terms xmlns="http://schemas.microsoft.com/office/infopath/2007/PartnerControls"/>
    </g8c0420b21e146c6b4d6c6b6ee356f7a>
    <k0593309945c47a6b5db9b8b9e209feb xmlns="43fbadee-b72b-4045-acd7-0c03f461bf4d">
      <Terms xmlns="http://schemas.microsoft.com/office/infopath/2007/PartnerControls"/>
    </k0593309945c47a6b5db9b8b9e209feb>
    <Comments xmlns="http://schemas.microsoft.com/sharepoint/v3" xsi:nil="true"/>
    <Organization xmlns="43fbadee-b72b-4045-acd7-0c03f461bf4d">Meridian</Organiz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ridian Document" ma:contentTypeID="0x010100F0B45D70E02D64489CC518ECCACEDC180100CE2619C5F1D2F34FA99808E03699FCBD" ma:contentTypeVersion="213" ma:contentTypeDescription="Create a new document." ma:contentTypeScope="" ma:versionID="8f0d8d2df48cf067085cc48fb540f1d8">
  <xsd:schema xmlns:xsd="http://www.w3.org/2001/XMLSchema" xmlns:xs="http://www.w3.org/2001/XMLSchema" xmlns:p="http://schemas.microsoft.com/office/2006/metadata/properties" xmlns:ns1="http://schemas.microsoft.com/sharepoint/v3" xmlns:ns2="43fbadee-b72b-4045-acd7-0c03f461bf4d" xmlns:ns3="2a4cb269-9127-46d2-be0c-d19ba5ead4a0" targetNamespace="http://schemas.microsoft.com/office/2006/metadata/properties" ma:root="true" ma:fieldsID="1df580b4b12d19e82496bfda2b5a551a" ns1:_="" ns2:_="" ns3:_="">
    <xsd:import namespace="http://schemas.microsoft.com/sharepoint/v3"/>
    <xsd:import namespace="43fbadee-b72b-4045-acd7-0c03f461bf4d"/>
    <xsd:import namespace="2a4cb269-9127-46d2-be0c-d19ba5ead4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8c0420b21e146c6b4d6c6b6ee356f7a" minOccurs="0"/>
                <xsd:element ref="ns2:TaxCatchAll" minOccurs="0"/>
                <xsd:element ref="ns2:TaxCatchAllLabel" minOccurs="0"/>
                <xsd:element ref="ns2:k0593309945c47a6b5db9b8b9e209feb" minOccurs="0"/>
                <xsd:element ref="ns2:f979d0856e9c4c438724624e32b3a648" minOccurs="0"/>
                <xsd:element ref="ns2:i8c66f2de545405b977af32a83307afd" minOccurs="0"/>
                <xsd:element ref="ns2:c546e91aa6564c15aef34c91c5b0c21a" minOccurs="0"/>
                <xsd:element ref="ns2:MRDVitalRecord" minOccurs="0"/>
                <xsd:element ref="ns2:MRDBCMRecord" minOccurs="0"/>
                <xsd:element ref="ns1:Comments" minOccurs="0"/>
                <xsd:element ref="ns2:SharedWithUsers" minOccurs="0"/>
                <xsd:element ref="ns2:SharedWithDetails" minOccurs="0"/>
                <xsd:element ref="ns2:Organizatio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5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badee-b72b-4045-acd7-0c03f461bf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c0420b21e146c6b4d6c6b6ee356f7a" ma:index="11" nillable="true" ma:taxonomy="true" ma:internalName="g8c0420b21e146c6b4d6c6b6ee356f7a" ma:taxonomyFieldName="MRDBusinessFunction" ma:displayName="Business Function" ma:fieldId="{08c0420b-21e1-46c6-b4d6-c6b6ee356f7a}" ma:sspId="441f4d4e-d57f-4cf8-8d8c-5728bde0858f" ma:termSetId="8b7bc0b3-4f4b-438f-a837-8738029b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0dec64c1-0cfb-4274-908c-32670cc62f88}" ma:internalName="TaxCatchAll" ma:showField="CatchAllData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dec64c1-0cfb-4274-908c-32670cc62f88}" ma:internalName="TaxCatchAllLabel" ma:readOnly="true" ma:showField="CatchAllDataLabel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93309945c47a6b5db9b8b9e209feb" ma:index="15" nillable="true" ma:taxonomy="true" ma:internalName="k0593309945c47a6b5db9b8b9e209feb" ma:taxonomyFieldName="MRDSecurityClassification" ma:displayName="Security Classification" ma:fieldId="{40593309-945c-47a6-b5db-9b8b9e209feb}" ma:sspId="441f4d4e-d57f-4cf8-8d8c-5728bde0858f" ma:termSetId="db094ac6-3d11-4458-b28c-3943149bbe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79d0856e9c4c438724624e32b3a648" ma:index="17" nillable="true" ma:taxonomy="true" ma:internalName="f979d0856e9c4c438724624e32b3a648" ma:taxonomyFieldName="MRDDocumentStatus" ma:displayName="Document Status" ma:fieldId="{f979d085-6e9c-4c43-8724-624e32b3a648}" ma:sspId="441f4d4e-d57f-4cf8-8d8c-5728bde0858f" ma:termSetId="e99df16e-bb88-43ea-9c10-21a24d391b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c66f2de545405b977af32a83307afd" ma:index="19" nillable="true" ma:taxonomy="true" ma:internalName="i8c66f2de545405b977af32a83307afd" ma:taxonomyFieldName="MRDDocumentType" ma:displayName="Document Type" ma:fieldId="{28c66f2d-e545-405b-977a-f32a83307afd}" ma:sspId="441f4d4e-d57f-4cf8-8d8c-5728bde0858f" ma:termSetId="9c92a617-3b42-4a6a-83d5-84398a58e8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46e91aa6564c15aef34c91c5b0c21a" ma:index="21" nillable="true" ma:taxonomy="true" ma:internalName="c546e91aa6564c15aef34c91c5b0c21a" ma:taxonomyFieldName="MRDFinancialYear" ma:displayName="Financial Year" ma:fieldId="{c546e91a-a656-4c15-aef3-4c91c5b0c21a}" ma:sspId="441f4d4e-d57f-4cf8-8d8c-5728bde0858f" ma:termSetId="a94f2a13-3a14-441c-9b19-b3a797d716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RDVitalRecord" ma:index="23" nillable="true" ma:displayName="Vital Record" ma:internalName="MRDVitalRecord">
      <xsd:simpleType>
        <xsd:restriction base="dms:Boolean"/>
      </xsd:simpleType>
    </xsd:element>
    <xsd:element name="MRDBCMRecord" ma:index="24" nillable="true" ma:displayName="BCM Record" ma:internalName="MRDBCMRecord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Organization" ma:index="28" nillable="true" ma:displayName="Organization" ma:default="Meridian" ma:format="Dropdown" ma:internalName="Organization">
      <xsd:simpleType>
        <xsd:restriction base="dms:Choice">
          <xsd:enumeration value="Meridian"/>
          <xsd:enumeration value="Subsidiar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b269-9127-46d2-be0c-d19ba5ead4a0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9871C-2EA8-4581-B95D-2AE6143D26AA}">
  <ds:schemaRefs>
    <ds:schemaRef ds:uri="2a4cb269-9127-46d2-be0c-d19ba5ead4a0"/>
    <ds:schemaRef ds:uri="43fbadee-b72b-4045-acd7-0c03f461bf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673BE1-4DBC-4FBB-BC64-93D49FACE577}">
  <ds:schemaRefs>
    <ds:schemaRef ds:uri="2a4cb269-9127-46d2-be0c-d19ba5ead4a0"/>
    <ds:schemaRef ds:uri="43fbadee-b72b-4045-acd7-0c03f461bf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096650-FABF-41FB-8CDB-CEE1FFAD97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F195D8E-29E6-4394-B895-665040A163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88bb889-6f8a-47ae-9880-0aeded6e10b8}" enabled="1" method="Standard" siteId="{e6cf3f80-614d-4939-895c-3d5287c0f2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McHale</dc:creator>
  <cp:revision>4</cp:revision>
  <cp:lastPrinted>2022-03-29T01:16:04Z</cp:lastPrinted>
  <dcterms:created xsi:type="dcterms:W3CDTF">2020-02-25T13:23:15Z</dcterms:created>
  <dcterms:modified xsi:type="dcterms:W3CDTF">2026-04-29T22:05:41Z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LastSaved">
    <vt:filetime>2020-02-25T00:00:00Z</vt:filetime>
  </property>
  <property fmtid="{D5CDD505-2E9C-101B-9397-08002B2CF9AE}" pid="4" name="ContentTypeId">
    <vt:lpwstr>0x010100F0B45D70E02D64489CC518ECCACEDC180100CE2619C5F1D2F34FA99808E03699FCBD</vt:lpwstr>
  </property>
  <property fmtid="{D5CDD505-2E9C-101B-9397-08002B2CF9AE}" pid="5" name="MSIP_Label_888bb889-6f8a-47ae-9880-0aeded6e10b8_Enabled">
    <vt:lpwstr>true</vt:lpwstr>
  </property>
  <property fmtid="{D5CDD505-2E9C-101B-9397-08002B2CF9AE}" pid="6" name="MSIP_Label_888bb889-6f8a-47ae-9880-0aeded6e10b8_SetDate">
    <vt:lpwstr>2022-03-30T03:49:36Z</vt:lpwstr>
  </property>
  <property fmtid="{D5CDD505-2E9C-101B-9397-08002B2CF9AE}" pid="7" name="MSIP_Label_888bb889-6f8a-47ae-9880-0aeded6e10b8_Method">
    <vt:lpwstr>Standard</vt:lpwstr>
  </property>
  <property fmtid="{D5CDD505-2E9C-101B-9397-08002B2CF9AE}" pid="8" name="MSIP_Label_888bb889-6f8a-47ae-9880-0aeded6e10b8_Name">
    <vt:lpwstr>888bb889-6f8a-47ae-9880-0aeded6e10b8</vt:lpwstr>
  </property>
  <property fmtid="{D5CDD505-2E9C-101B-9397-08002B2CF9AE}" pid="9" name="MSIP_Label_888bb889-6f8a-47ae-9880-0aeded6e10b8_SiteId">
    <vt:lpwstr>e6cf3f80-614d-4939-895c-3d5287c0f245</vt:lpwstr>
  </property>
  <property fmtid="{D5CDD505-2E9C-101B-9397-08002B2CF9AE}" pid="10" name="MSIP_Label_888bb889-6f8a-47ae-9880-0aeded6e10b8_ActionId">
    <vt:lpwstr>d07dd8c3-884a-4ac4-9c26-dcf15219189f</vt:lpwstr>
  </property>
  <property fmtid="{D5CDD505-2E9C-101B-9397-08002B2CF9AE}" pid="11" name="MSIP_Label_888bb889-6f8a-47ae-9880-0aeded6e10b8_ContentBits">
    <vt:lpwstr>0</vt:lpwstr>
  </property>
  <property fmtid="{D5CDD505-2E9C-101B-9397-08002B2CF9AE}" pid="12" name="MRDSecurityClassification">
    <vt:lpwstr/>
  </property>
  <property fmtid="{D5CDD505-2E9C-101B-9397-08002B2CF9AE}" pid="13" name="MRDFinancialYear">
    <vt:lpwstr/>
  </property>
  <property fmtid="{D5CDD505-2E9C-101B-9397-08002B2CF9AE}" pid="14" name="MRDDocumentType">
    <vt:lpwstr/>
  </property>
  <property fmtid="{D5CDD505-2E9C-101B-9397-08002B2CF9AE}" pid="15" name="MRDBusinessFunction">
    <vt:lpwstr/>
  </property>
  <property fmtid="{D5CDD505-2E9C-101B-9397-08002B2CF9AE}" pid="16" name="MRDDocumentStatus">
    <vt:lpwstr/>
  </property>
</Properties>
</file>