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7"/>
  </p:notesMasterIdLst>
  <p:sldIdLst>
    <p:sldId id="256" r:id="rId5"/>
    <p:sldId id="257" r:id="rId6"/>
  </p:sldIdLst>
  <p:sldSz cx="10680700" cy="75707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ED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B1B570-F850-E620-E55A-3B0AD3721C1A}" v="123" dt="2026-10-12T01:36:11.057"/>
    <p1510:client id="{839DA3BB-A09F-450A-9F1A-C25C0DAC1767}" v="90" dt="2026-10-15T22:21:06.503"/>
    <p1510:client id="{ADF26027-5935-6FD7-01F6-4475A511F193}" v="90" dt="2026-10-12T22:18:55.9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160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A29E29-D64E-40F0-A4C1-161D062A9B5A}" type="datetimeFigureOut">
              <a:t>10/16/2026</a:t>
            </a:fld>
            <a:endParaRPr lang="en-US"/>
          </a:p>
        </p:txBody>
      </p:sp>
      <p:sp>
        <p:nvSpPr>
          <p:cNvPr id="4" name="Slide Image Placeholder 3"/>
          <p:cNvSpPr>
            <a:spLocks noGrp="1" noRot="1" noChangeAspect="1"/>
          </p:cNvSpPr>
          <p:nvPr>
            <p:ph type="sldImg" idx="2"/>
          </p:nvPr>
        </p:nvSpPr>
        <p:spPr>
          <a:xfrm>
            <a:off x="1252538" y="1143000"/>
            <a:ext cx="43529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4E66BE-777A-49B8-A565-241D47D26350}" type="slidenum">
              <a:t>‹#›</a:t>
            </a:fld>
            <a:endParaRPr lang="en-US"/>
          </a:p>
        </p:txBody>
      </p:sp>
    </p:spTree>
    <p:extLst>
      <p:ext uri="{BB962C8B-B14F-4D97-AF65-F5344CB8AC3E}">
        <p14:creationId xmlns:p14="http://schemas.microsoft.com/office/powerpoint/2010/main" val="3909834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Recruitment advert adapted from the supplied position description, slides 1–2. No benefits, salary, application URL or closing date were supplied.</a:t>
            </a:r>
          </a:p>
          <a:p>
            <a:endParaRPr/>
          </a:p>
          <a:p>
            <a:r>
              <a:t>Original slide 1 position description retained for reference:</a:t>
            </a:r>
          </a:p>
          <a:p>
            <a:r>
              <a:t>Reporting to:</a:t>
            </a:r>
          </a:p>
          <a:p>
            <a:r>
              <a:t>Head of Group Portfolio Strategy</a:t>
            </a:r>
          </a:p>
          <a:p>
            <a:endParaRPr/>
          </a:p>
          <a:p>
            <a:r>
              <a:t>Date:</a:t>
            </a:r>
          </a:p>
          <a:p>
            <a:r>
              <a:t>October 2026</a:t>
            </a:r>
          </a:p>
          <a:p>
            <a:endParaRPr/>
          </a:p>
          <a:p>
            <a:r>
              <a:t>Position description:</a:t>
            </a:r>
          </a:p>
          <a:p>
            <a:r>
              <a:t>Modelling Services Lead</a:t>
            </a:r>
          </a:p>
          <a:p>
            <a:endParaRPr/>
          </a:p>
          <a:p>
            <a:r>
              <a:t>The role</a:t>
            </a:r>
            <a:br/>
            <a:endParaRPr/>
          </a:p>
          <a:p>
            <a:r>
              <a:t>Our business landscape is changing. New technology is evolving rapidly. Decarbonisation and a highly renewable NZ electricity sector are priorities that are challenging and disrupting both the traditional electricity value chain and the economic models for centralised generation, transmission and distribution. Strategy and Portfolio brings together elements of our business to deliver income and manage growth – with modelling and optimisation at the centre of how we help deliver shareholder value and meet the energy needs of the country. The role champions a well-grounded understanding of energy, capacity, flexibility, hydrology, value and risk, the role of markets, and how we price and contract.</a:t>
            </a:r>
          </a:p>
          <a:p>
            <a:endParaRPr/>
          </a:p>
          <a:p>
            <a:r>
              <a:t>Reporting to the Head of Group Portfolio Strategy, you will lead Meridian’s modelling function, providing guidance and leadership to our modelling team alongside expert technical and decision support across the portfolio and the wider business. A wider leadership role in communicating the importance of power system energy economics, market design, and commercial analysis is essential.</a:t>
            </a:r>
          </a:p>
          <a:p>
            <a:endParaRPr/>
          </a:p>
          <a:p>
            <a:r>
              <a:t>The role steps up from being the sole subject matter expert to leading a team of modelling specialists – growing their capability and creating a function that can flex with demand rather than depend on any one person, while remaining a champion of good outcomes for Meridian and for the nation.</a:t>
            </a:r>
          </a:p>
          <a:p>
            <a:endParaRPr/>
          </a:p>
          <a:p>
            <a:r>
              <a:t>Position accountabilities</a:t>
            </a:r>
          </a:p>
          <a:p>
            <a:endParaRPr/>
          </a:p>
          <a:p>
            <a:r>
              <a:t>Leading and developing the team</a:t>
            </a:r>
          </a:p>
          <a:p>
            <a:r>
              <a:t>Lead, coach and develop a team of modelling subject matter experts – setting direction, priorities and performance expectations, and building a collaborative, high-trust team culture</a:t>
            </a:r>
          </a:p>
          <a:p>
            <a:r>
              <a:t>Build bench strength and remove key person dependency – ensure every critical model and service has documented methodology, clear ownership and cross-trained cover</a:t>
            </a:r>
          </a:p>
          <a:p>
            <a:r>
              <a:t>Ensuring our modelling and technical expertise is trained and proficient in the selected model applications</a:t>
            </a:r>
          </a:p>
          <a:p>
            <a:r>
              <a:t>Own the capability plan for the modelling team – recruitment, succession, technical uplift and career pathways for your specialists</a:t>
            </a:r>
          </a:p>
          <a:p>
            <a:endParaRPr/>
          </a:p>
          <a:p>
            <a:r>
              <a:t>Modelling strategy and governance</a:t>
            </a:r>
          </a:p>
          <a:p>
            <a:r>
              <a:t>Maintain, and develop, a well-grounded guiding understanding of power system energy economics, market design, and good outcomes for Meridian and New Zealand at the heart of our approach to modelling and analysis</a:t>
            </a:r>
          </a:p>
          <a:p>
            <a:r>
              <a:t>Develop a modelling support strategy that delivers high-quality decision support applications, services and processes to Portfolio, Generation and other groups impacted by future strategy</a:t>
            </a:r>
          </a:p>
          <a:p>
            <a:r>
              <a:t>Own the governance of Meridian’s modelling requirements, including model standards, assumptions, peer review and succession</a:t>
            </a:r>
          </a:p>
          <a:p>
            <a:r>
              <a:t>Flex the team’s capacity across competing demands from Portfolio, Origination, Development and Finance, applying resource to the highest value activities</a:t>
            </a:r>
          </a:p>
          <a:p>
            <a:endParaRPr/>
          </a:p>
          <a:p>
            <a:r>
              <a:t>Location:</a:t>
            </a:r>
          </a:p>
          <a:p>
            <a:r>
              <a:t>Wellington or Christchurch</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053" y="1239016"/>
            <a:ext cx="9078595" cy="2635756"/>
          </a:xfrm>
        </p:spPr>
        <p:txBody>
          <a:bodyPr anchor="b"/>
          <a:lstStyle>
            <a:lvl1pPr algn="ctr">
              <a:defRPr sz="6623"/>
            </a:lvl1pPr>
          </a:lstStyle>
          <a:p>
            <a:r>
              <a:rPr lang="en-GB"/>
              <a:t>Click to edit Master title style</a:t>
            </a:r>
            <a:endParaRPr lang="en-US"/>
          </a:p>
        </p:txBody>
      </p:sp>
      <p:sp>
        <p:nvSpPr>
          <p:cNvPr id="3" name="Subtitle 2"/>
          <p:cNvSpPr>
            <a:spLocks noGrp="1"/>
          </p:cNvSpPr>
          <p:nvPr>
            <p:ph type="subTitle" idx="1"/>
          </p:nvPr>
        </p:nvSpPr>
        <p:spPr>
          <a:xfrm>
            <a:off x="1335088" y="3976417"/>
            <a:ext cx="8010525" cy="1827854"/>
          </a:xfrm>
        </p:spPr>
        <p:txBody>
          <a:bodyPr/>
          <a:lstStyle>
            <a:lvl1pPr marL="0" indent="0" algn="ctr">
              <a:buNone/>
              <a:defRPr sz="2649"/>
            </a:lvl1pPr>
            <a:lvl2pPr marL="504703" indent="0" algn="ctr">
              <a:buNone/>
              <a:defRPr sz="2208"/>
            </a:lvl2pPr>
            <a:lvl3pPr marL="1009406" indent="0" algn="ctr">
              <a:buNone/>
              <a:defRPr sz="1987"/>
            </a:lvl3pPr>
            <a:lvl4pPr marL="1514109" indent="0" algn="ctr">
              <a:buNone/>
              <a:defRPr sz="1766"/>
            </a:lvl4pPr>
            <a:lvl5pPr marL="2018812" indent="0" algn="ctr">
              <a:buNone/>
              <a:defRPr sz="1766"/>
            </a:lvl5pPr>
            <a:lvl6pPr marL="2523515" indent="0" algn="ctr">
              <a:buNone/>
              <a:defRPr sz="1766"/>
            </a:lvl6pPr>
            <a:lvl7pPr marL="3028218" indent="0" algn="ctr">
              <a:buNone/>
              <a:defRPr sz="1766"/>
            </a:lvl7pPr>
            <a:lvl8pPr marL="3532922" indent="0" algn="ctr">
              <a:buNone/>
              <a:defRPr sz="1766"/>
            </a:lvl8pPr>
            <a:lvl9pPr marL="4037625" indent="0" algn="ctr">
              <a:buNone/>
              <a:defRPr sz="1766"/>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717007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747436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8736" y="1887442"/>
            <a:ext cx="9212104" cy="3149237"/>
          </a:xfrm>
        </p:spPr>
        <p:txBody>
          <a:bodyPr anchor="b"/>
          <a:lstStyle>
            <a:lvl1pPr>
              <a:defRPr sz="6623"/>
            </a:lvl1pPr>
          </a:lstStyle>
          <a:p>
            <a:r>
              <a:rPr lang="en-GB"/>
              <a:t>Click to edit Master title style</a:t>
            </a:r>
            <a:endParaRPr lang="en-US"/>
          </a:p>
        </p:txBody>
      </p:sp>
      <p:sp>
        <p:nvSpPr>
          <p:cNvPr id="3" name="Text Placeholder 2"/>
          <p:cNvSpPr>
            <a:spLocks noGrp="1"/>
          </p:cNvSpPr>
          <p:nvPr>
            <p:ph type="body" idx="1"/>
          </p:nvPr>
        </p:nvSpPr>
        <p:spPr>
          <a:xfrm>
            <a:off x="728736" y="5066472"/>
            <a:ext cx="9212104" cy="1656109"/>
          </a:xfrm>
        </p:spPr>
        <p:txBody>
          <a:bodyPr/>
          <a:lstStyle>
            <a:lvl1pPr marL="0" indent="0">
              <a:buNone/>
              <a:defRPr sz="2649">
                <a:solidFill>
                  <a:schemeClr val="tx1"/>
                </a:solidFill>
              </a:defRPr>
            </a:lvl1pPr>
            <a:lvl2pPr marL="504703" indent="0">
              <a:buNone/>
              <a:defRPr sz="2208">
                <a:solidFill>
                  <a:schemeClr val="tx1">
                    <a:tint val="75000"/>
                  </a:schemeClr>
                </a:solidFill>
              </a:defRPr>
            </a:lvl2pPr>
            <a:lvl3pPr marL="1009406" indent="0">
              <a:buNone/>
              <a:defRPr sz="1987">
                <a:solidFill>
                  <a:schemeClr val="tx1">
                    <a:tint val="75000"/>
                  </a:schemeClr>
                </a:solidFill>
              </a:defRPr>
            </a:lvl3pPr>
            <a:lvl4pPr marL="1514109" indent="0">
              <a:buNone/>
              <a:defRPr sz="1766">
                <a:solidFill>
                  <a:schemeClr val="tx1">
                    <a:tint val="75000"/>
                  </a:schemeClr>
                </a:solidFill>
              </a:defRPr>
            </a:lvl4pPr>
            <a:lvl5pPr marL="2018812" indent="0">
              <a:buNone/>
              <a:defRPr sz="1766">
                <a:solidFill>
                  <a:schemeClr val="tx1">
                    <a:tint val="75000"/>
                  </a:schemeClr>
                </a:solidFill>
              </a:defRPr>
            </a:lvl5pPr>
            <a:lvl6pPr marL="2523515" indent="0">
              <a:buNone/>
              <a:defRPr sz="1766">
                <a:solidFill>
                  <a:schemeClr val="tx1">
                    <a:tint val="75000"/>
                  </a:schemeClr>
                </a:solidFill>
              </a:defRPr>
            </a:lvl6pPr>
            <a:lvl7pPr marL="3028218" indent="0">
              <a:buNone/>
              <a:defRPr sz="1766">
                <a:solidFill>
                  <a:schemeClr val="tx1">
                    <a:tint val="75000"/>
                  </a:schemeClr>
                </a:solidFill>
              </a:defRPr>
            </a:lvl7pPr>
            <a:lvl8pPr marL="3532922" indent="0">
              <a:buNone/>
              <a:defRPr sz="1766">
                <a:solidFill>
                  <a:schemeClr val="tx1">
                    <a:tint val="75000"/>
                  </a:schemeClr>
                </a:solidFill>
              </a:defRPr>
            </a:lvl8pPr>
            <a:lvl9pPr marL="4037625" indent="0">
              <a:buNone/>
              <a:defRPr sz="1766">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48F7E63-76AD-864C-9F37-9947DD773DD0}"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01141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4298"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07104"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48F7E63-76AD-864C-9F37-9947DD773DD0}"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078845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5689" y="403076"/>
            <a:ext cx="9212104" cy="1463336"/>
          </a:xfrm>
        </p:spPr>
        <p:txBody>
          <a:bodyPr/>
          <a:lstStyle/>
          <a:p>
            <a:r>
              <a:rPr lang="en-GB"/>
              <a:t>Click to edit Master title style</a:t>
            </a:r>
            <a:endParaRPr lang="en-US"/>
          </a:p>
        </p:txBody>
      </p:sp>
      <p:sp>
        <p:nvSpPr>
          <p:cNvPr id="3" name="Text Placeholder 2"/>
          <p:cNvSpPr>
            <a:spLocks noGrp="1"/>
          </p:cNvSpPr>
          <p:nvPr>
            <p:ph type="body" idx="1"/>
          </p:nvPr>
        </p:nvSpPr>
        <p:spPr>
          <a:xfrm>
            <a:off x="735690" y="1855895"/>
            <a:ext cx="4518436"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4" name="Content Placeholder 3"/>
          <p:cNvSpPr>
            <a:spLocks noGrp="1"/>
          </p:cNvSpPr>
          <p:nvPr>
            <p:ph sz="half" idx="2"/>
          </p:nvPr>
        </p:nvSpPr>
        <p:spPr>
          <a:xfrm>
            <a:off x="735690" y="2765440"/>
            <a:ext cx="4518436"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07105" y="1855895"/>
            <a:ext cx="4540689"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6" name="Content Placeholder 5"/>
          <p:cNvSpPr>
            <a:spLocks noGrp="1"/>
          </p:cNvSpPr>
          <p:nvPr>
            <p:ph sz="quarter" idx="4"/>
          </p:nvPr>
        </p:nvSpPr>
        <p:spPr>
          <a:xfrm>
            <a:off x="5407105" y="2765440"/>
            <a:ext cx="4540689"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48F7E63-76AD-864C-9F37-9947DD773DD0}" type="datetimeFigureOut">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0318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48F7E63-76AD-864C-9F37-9947DD773DD0}" type="datetimeFigureOut">
              <a:rPr lang="en-US" smtClean="0"/>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4561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F7E63-76AD-864C-9F37-9947DD773DD0}"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93450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Content Placeholder 2"/>
          <p:cNvSpPr>
            <a:spLocks noGrp="1"/>
          </p:cNvSpPr>
          <p:nvPr>
            <p:ph idx="1"/>
          </p:nvPr>
        </p:nvSpPr>
        <p:spPr>
          <a:xfrm>
            <a:off x="4540689" y="1090055"/>
            <a:ext cx="5407104" cy="5380166"/>
          </a:xfrm>
        </p:spPr>
        <p:txBody>
          <a:bodyPr/>
          <a:lstStyle>
            <a:lvl1pPr>
              <a:defRPr sz="3532"/>
            </a:lvl1pPr>
            <a:lvl2pPr>
              <a:defRPr sz="3091"/>
            </a:lvl2pPr>
            <a:lvl3pPr>
              <a:defRPr sz="2649"/>
            </a:lvl3pPr>
            <a:lvl4pPr>
              <a:defRPr sz="2208"/>
            </a:lvl4pPr>
            <a:lvl5pPr>
              <a:defRPr sz="2208"/>
            </a:lvl5pPr>
            <a:lvl6pPr>
              <a:defRPr sz="2208"/>
            </a:lvl6pPr>
            <a:lvl7pPr>
              <a:defRPr sz="2208"/>
            </a:lvl7pPr>
            <a:lvl8pPr>
              <a:defRPr sz="2208"/>
            </a:lvl8pPr>
            <a:lvl9pPr>
              <a:defRPr sz="220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415613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Picture Placeholder 2"/>
          <p:cNvSpPr>
            <a:spLocks noGrp="1" noChangeAspect="1"/>
          </p:cNvSpPr>
          <p:nvPr>
            <p:ph type="pic" idx="1"/>
          </p:nvPr>
        </p:nvSpPr>
        <p:spPr>
          <a:xfrm>
            <a:off x="4540689" y="1090055"/>
            <a:ext cx="5407104" cy="5380166"/>
          </a:xfrm>
        </p:spPr>
        <p:txBody>
          <a:bodyPr anchor="t"/>
          <a:lstStyle>
            <a:lvl1pPr marL="0" indent="0">
              <a:buNone/>
              <a:defRPr sz="3532"/>
            </a:lvl1pPr>
            <a:lvl2pPr marL="504703" indent="0">
              <a:buNone/>
              <a:defRPr sz="3091"/>
            </a:lvl2pPr>
            <a:lvl3pPr marL="1009406" indent="0">
              <a:buNone/>
              <a:defRPr sz="2649"/>
            </a:lvl3pPr>
            <a:lvl4pPr marL="1514109" indent="0">
              <a:buNone/>
              <a:defRPr sz="2208"/>
            </a:lvl4pPr>
            <a:lvl5pPr marL="2018812" indent="0">
              <a:buNone/>
              <a:defRPr sz="2208"/>
            </a:lvl5pPr>
            <a:lvl6pPr marL="2523515" indent="0">
              <a:buNone/>
              <a:defRPr sz="2208"/>
            </a:lvl6pPr>
            <a:lvl7pPr marL="3028218" indent="0">
              <a:buNone/>
              <a:defRPr sz="2208"/>
            </a:lvl7pPr>
            <a:lvl8pPr marL="3532922" indent="0">
              <a:buNone/>
              <a:defRPr sz="2208"/>
            </a:lvl8pPr>
            <a:lvl9pPr marL="4037625" indent="0">
              <a:buNone/>
              <a:defRPr sz="2208"/>
            </a:lvl9pPr>
          </a:lstStyle>
          <a:p>
            <a:r>
              <a:rPr lang="en-GB"/>
              <a:t>Click icon to add picture</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00391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21274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43376" y="403074"/>
            <a:ext cx="2303026" cy="6415893"/>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4299" y="403074"/>
            <a:ext cx="6775569" cy="641589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18250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4298" y="403076"/>
            <a:ext cx="9212104" cy="1463336"/>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4298" y="2015372"/>
            <a:ext cx="9212104" cy="480359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4298" y="7017001"/>
            <a:ext cx="2403158" cy="403074"/>
          </a:xfrm>
          <a:prstGeom prst="rect">
            <a:avLst/>
          </a:prstGeom>
        </p:spPr>
        <p:txBody>
          <a:bodyPr vert="horz" lIns="91440" tIns="45720" rIns="91440" bIns="45720" rtlCol="0" anchor="ctr"/>
          <a:lstStyle>
            <a:lvl1pPr algn="l">
              <a:defRPr sz="1325">
                <a:solidFill>
                  <a:schemeClr val="tx1">
                    <a:tint val="75000"/>
                  </a:schemeClr>
                </a:solidFill>
              </a:defRPr>
            </a:lvl1pPr>
          </a:lstStyle>
          <a:p>
            <a:fld id="{648F7E63-76AD-864C-9F37-9947DD773DD0}" type="datetimeFigureOut">
              <a:rPr lang="en-US" smtClean="0"/>
              <a:t>10/16/2026</a:t>
            </a:fld>
            <a:endParaRPr lang="en-US"/>
          </a:p>
        </p:txBody>
      </p:sp>
      <p:sp>
        <p:nvSpPr>
          <p:cNvPr id="5" name="Footer Placeholder 4"/>
          <p:cNvSpPr>
            <a:spLocks noGrp="1"/>
          </p:cNvSpPr>
          <p:nvPr>
            <p:ph type="ftr" sz="quarter" idx="3"/>
          </p:nvPr>
        </p:nvSpPr>
        <p:spPr>
          <a:xfrm>
            <a:off x="3537982" y="7017001"/>
            <a:ext cx="3604736" cy="403074"/>
          </a:xfrm>
          <a:prstGeom prst="rect">
            <a:avLst/>
          </a:prstGeom>
        </p:spPr>
        <p:txBody>
          <a:bodyPr vert="horz" lIns="91440" tIns="45720" rIns="91440" bIns="45720" rtlCol="0" anchor="ctr"/>
          <a:lstStyle>
            <a:lvl1pPr algn="ctr">
              <a:defRPr sz="13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43244" y="7017001"/>
            <a:ext cx="2403158" cy="403074"/>
          </a:xfrm>
          <a:prstGeom prst="rect">
            <a:avLst/>
          </a:prstGeom>
        </p:spPr>
        <p:txBody>
          <a:bodyPr vert="horz" lIns="91440" tIns="45720" rIns="91440" bIns="45720" rtlCol="0" anchor="ctr"/>
          <a:lstStyle>
            <a:lvl1pPr algn="r">
              <a:defRPr sz="1325">
                <a:solidFill>
                  <a:schemeClr val="tx1">
                    <a:tint val="75000"/>
                  </a:schemeClr>
                </a:solidFill>
              </a:defRPr>
            </a:lvl1pPr>
          </a:lstStyle>
          <a:p>
            <a:fld id="{D66F584D-BE5E-D542-93A6-6151E93BBAAE}" type="slidenum">
              <a:rPr lang="en-US" smtClean="0"/>
              <a:t>‹#›</a:t>
            </a:fld>
            <a:endParaRPr lang="en-US"/>
          </a:p>
        </p:txBody>
      </p:sp>
    </p:spTree>
    <p:extLst>
      <p:ext uri="{BB962C8B-B14F-4D97-AF65-F5344CB8AC3E}">
        <p14:creationId xmlns:p14="http://schemas.microsoft.com/office/powerpoint/2010/main" val="1202714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9406" rtl="0" eaLnBrk="1" latinLnBrk="0" hangingPunct="1">
        <a:lnSpc>
          <a:spcPct val="90000"/>
        </a:lnSpc>
        <a:spcBef>
          <a:spcPct val="0"/>
        </a:spcBef>
        <a:buNone/>
        <a:defRPr sz="4857" kern="1200">
          <a:solidFill>
            <a:schemeClr val="tx1"/>
          </a:solidFill>
          <a:latin typeface="+mj-lt"/>
          <a:ea typeface="+mj-ea"/>
          <a:cs typeface="+mj-cs"/>
        </a:defRPr>
      </a:lvl1pPr>
    </p:titleStyle>
    <p:bodyStyle>
      <a:lvl1pPr marL="252352" indent="-252352" algn="l" defTabSz="1009406" rtl="0" eaLnBrk="1" latinLnBrk="0" hangingPunct="1">
        <a:lnSpc>
          <a:spcPct val="90000"/>
        </a:lnSpc>
        <a:spcBef>
          <a:spcPts val="1104"/>
        </a:spcBef>
        <a:buFont typeface="Arial" panose="020B0604020202020204" pitchFamily="34" charset="0"/>
        <a:buChar char="•"/>
        <a:defRPr sz="3091" kern="1200">
          <a:solidFill>
            <a:schemeClr val="tx1"/>
          </a:solidFill>
          <a:latin typeface="+mn-lt"/>
          <a:ea typeface="+mn-ea"/>
          <a:cs typeface="+mn-cs"/>
        </a:defRPr>
      </a:lvl1pPr>
      <a:lvl2pPr marL="757055" indent="-252352" algn="l" defTabSz="1009406" rtl="0" eaLnBrk="1" latinLnBrk="0" hangingPunct="1">
        <a:lnSpc>
          <a:spcPct val="90000"/>
        </a:lnSpc>
        <a:spcBef>
          <a:spcPts val="552"/>
        </a:spcBef>
        <a:buFont typeface="Arial" panose="020B0604020202020204" pitchFamily="34" charset="0"/>
        <a:buChar char="•"/>
        <a:defRPr sz="2649" kern="1200">
          <a:solidFill>
            <a:schemeClr val="tx1"/>
          </a:solidFill>
          <a:latin typeface="+mn-lt"/>
          <a:ea typeface="+mn-ea"/>
          <a:cs typeface="+mn-cs"/>
        </a:defRPr>
      </a:lvl2pPr>
      <a:lvl3pPr marL="1261758" indent="-252352" algn="l" defTabSz="1009406" rtl="0" eaLnBrk="1" latinLnBrk="0" hangingPunct="1">
        <a:lnSpc>
          <a:spcPct val="90000"/>
        </a:lnSpc>
        <a:spcBef>
          <a:spcPts val="552"/>
        </a:spcBef>
        <a:buFont typeface="Arial" panose="020B0604020202020204" pitchFamily="34" charset="0"/>
        <a:buChar char="•"/>
        <a:defRPr sz="2208" kern="1200">
          <a:solidFill>
            <a:schemeClr val="tx1"/>
          </a:solidFill>
          <a:latin typeface="+mn-lt"/>
          <a:ea typeface="+mn-ea"/>
          <a:cs typeface="+mn-cs"/>
        </a:defRPr>
      </a:lvl3pPr>
      <a:lvl4pPr marL="1766461"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4pPr>
      <a:lvl5pPr marL="2271164"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5pPr>
      <a:lvl6pPr marL="2775867"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6pPr>
      <a:lvl7pPr marL="3280570"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7pPr>
      <a:lvl8pPr marL="3785273"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8pPr>
      <a:lvl9pPr marL="4289976"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9pPr>
    </p:bodyStyle>
    <p:otherStyle>
      <a:defPPr>
        <a:defRPr lang="en-US"/>
      </a:defPPr>
      <a:lvl1pPr marL="0" algn="l" defTabSz="1009406" rtl="0" eaLnBrk="1" latinLnBrk="0" hangingPunct="1">
        <a:defRPr sz="1987" kern="1200">
          <a:solidFill>
            <a:schemeClr val="tx1"/>
          </a:solidFill>
          <a:latin typeface="+mn-lt"/>
          <a:ea typeface="+mn-ea"/>
          <a:cs typeface="+mn-cs"/>
        </a:defRPr>
      </a:lvl1pPr>
      <a:lvl2pPr marL="504703" algn="l" defTabSz="1009406" rtl="0" eaLnBrk="1" latinLnBrk="0" hangingPunct="1">
        <a:defRPr sz="1987" kern="1200">
          <a:solidFill>
            <a:schemeClr val="tx1"/>
          </a:solidFill>
          <a:latin typeface="+mn-lt"/>
          <a:ea typeface="+mn-ea"/>
          <a:cs typeface="+mn-cs"/>
        </a:defRPr>
      </a:lvl2pPr>
      <a:lvl3pPr marL="1009406" algn="l" defTabSz="1009406" rtl="0" eaLnBrk="1" latinLnBrk="0" hangingPunct="1">
        <a:defRPr sz="1987" kern="1200">
          <a:solidFill>
            <a:schemeClr val="tx1"/>
          </a:solidFill>
          <a:latin typeface="+mn-lt"/>
          <a:ea typeface="+mn-ea"/>
          <a:cs typeface="+mn-cs"/>
        </a:defRPr>
      </a:lvl3pPr>
      <a:lvl4pPr marL="1514109" algn="l" defTabSz="1009406" rtl="0" eaLnBrk="1" latinLnBrk="0" hangingPunct="1">
        <a:defRPr sz="1987" kern="1200">
          <a:solidFill>
            <a:schemeClr val="tx1"/>
          </a:solidFill>
          <a:latin typeface="+mn-lt"/>
          <a:ea typeface="+mn-ea"/>
          <a:cs typeface="+mn-cs"/>
        </a:defRPr>
      </a:lvl4pPr>
      <a:lvl5pPr marL="2018812" algn="l" defTabSz="1009406" rtl="0" eaLnBrk="1" latinLnBrk="0" hangingPunct="1">
        <a:defRPr sz="1987" kern="1200">
          <a:solidFill>
            <a:schemeClr val="tx1"/>
          </a:solidFill>
          <a:latin typeface="+mn-lt"/>
          <a:ea typeface="+mn-ea"/>
          <a:cs typeface="+mn-cs"/>
        </a:defRPr>
      </a:lvl5pPr>
      <a:lvl6pPr marL="2523515" algn="l" defTabSz="1009406" rtl="0" eaLnBrk="1" latinLnBrk="0" hangingPunct="1">
        <a:defRPr sz="1987" kern="1200">
          <a:solidFill>
            <a:schemeClr val="tx1"/>
          </a:solidFill>
          <a:latin typeface="+mn-lt"/>
          <a:ea typeface="+mn-ea"/>
          <a:cs typeface="+mn-cs"/>
        </a:defRPr>
      </a:lvl6pPr>
      <a:lvl7pPr marL="3028218" algn="l" defTabSz="1009406" rtl="0" eaLnBrk="1" latinLnBrk="0" hangingPunct="1">
        <a:defRPr sz="1987" kern="1200">
          <a:solidFill>
            <a:schemeClr val="tx1"/>
          </a:solidFill>
          <a:latin typeface="+mn-lt"/>
          <a:ea typeface="+mn-ea"/>
          <a:cs typeface="+mn-cs"/>
        </a:defRPr>
      </a:lvl7pPr>
      <a:lvl8pPr marL="3532922" algn="l" defTabSz="1009406" rtl="0" eaLnBrk="1" latinLnBrk="0" hangingPunct="1">
        <a:defRPr sz="1987" kern="1200">
          <a:solidFill>
            <a:schemeClr val="tx1"/>
          </a:solidFill>
          <a:latin typeface="+mn-lt"/>
          <a:ea typeface="+mn-ea"/>
          <a:cs typeface="+mn-cs"/>
        </a:defRPr>
      </a:lvl8pPr>
      <a:lvl9pPr marL="4037625" algn="l" defTabSz="1009406" rtl="0" eaLnBrk="1" latinLnBrk="0" hangingPunct="1">
        <a:defRPr sz="19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object 29">
            <a:extLst>
              <a:ext uri="{FF2B5EF4-FFF2-40B4-BE49-F238E27FC236}">
                <a16:creationId xmlns:a16="http://schemas.microsoft.com/office/drawing/2014/main" id="{A54A7270-B2ED-F0F9-DE4E-AC936B059426}"/>
              </a:ext>
            </a:extLst>
          </p:cNvPr>
          <p:cNvSpPr txBox="1"/>
          <p:nvPr/>
        </p:nvSpPr>
        <p:spPr>
          <a:xfrm>
            <a:off x="539750" y="584200"/>
            <a:ext cx="5778672" cy="523220"/>
          </a:xfrm>
          <a:prstGeom prst="rect">
            <a:avLst/>
          </a:prstGeom>
        </p:spPr>
        <p:txBody>
          <a:bodyPr vert="horz" wrap="square" lIns="0" tIns="0" rIns="0" bIns="0" rtlCol="0" anchor="t">
            <a:spAutoFit/>
          </a:bodyPr>
          <a:lstStyle/>
          <a:p>
            <a:pPr marL="12700">
              <a:lnSpc>
                <a:spcPct val="150000"/>
              </a:lnSpc>
              <a:spcAft>
                <a:spcPts val="300"/>
              </a:spcAft>
            </a:pPr>
            <a:r>
              <a:rPr sz="900" b="1">
                <a:solidFill>
                  <a:srgbClr val="05EDB5"/>
                </a:solidFill>
                <a:latin typeface="Segoe UI" panose="020B0502040204020203" pitchFamily="34" charset="0"/>
                <a:cs typeface="Segoe UI" panose="020B0502040204020203" pitchFamily="34" charset="0"/>
              </a:rPr>
              <a:t>Position description:</a:t>
            </a:r>
          </a:p>
          <a:p>
            <a:pPr>
              <a:spcAft>
                <a:spcPts val="400"/>
              </a:spcAft>
            </a:pPr>
            <a:r>
              <a:rPr lang="en-NZ" b="0">
                <a:solidFill>
                  <a:srgbClr val="FFFFFF"/>
                </a:solidFill>
                <a:latin typeface="Segoe UI"/>
                <a:cs typeface="Segoe UI"/>
              </a:rPr>
              <a:t>Modelling Services Lead</a:t>
            </a:r>
            <a:endParaRPr b="0">
              <a:solidFill>
                <a:schemeClr val="bg1"/>
              </a:solidFill>
              <a:latin typeface="Segoe UI"/>
              <a:cs typeface="Segoe UI"/>
            </a:endParaRPr>
          </a:p>
        </p:txBody>
      </p:sp>
      <p:sp>
        <p:nvSpPr>
          <p:cNvPr id="7" name="object 20">
            <a:extLst>
              <a:ext uri="{FF2B5EF4-FFF2-40B4-BE49-F238E27FC236}">
                <a16:creationId xmlns:a16="http://schemas.microsoft.com/office/drawing/2014/main" id="{05A696B4-3F2D-22FB-AF56-8533526AF966}"/>
              </a:ext>
            </a:extLst>
          </p:cNvPr>
          <p:cNvSpPr txBox="1"/>
          <p:nvPr/>
        </p:nvSpPr>
        <p:spPr>
          <a:xfrm>
            <a:off x="539750" y="1291827"/>
            <a:ext cx="2445612" cy="315471"/>
          </a:xfrm>
          <a:prstGeom prst="rect">
            <a:avLst/>
          </a:prstGeom>
        </p:spPr>
        <p:txBody>
          <a:bodyPr vert="horz" wrap="square" lIns="0" tIns="0" rIns="0" bIns="0" rtlCol="0" anchor="t">
            <a:spAutoFit/>
          </a:bodyPr>
          <a:lstStyle/>
          <a:p>
            <a:pPr marL="12700">
              <a:lnSpc>
                <a:spcPct val="100000"/>
              </a:lnSpc>
              <a:spcAft>
                <a:spcPts val="0"/>
              </a:spcAft>
            </a:pPr>
            <a:r>
              <a:rPr sz="1000" b="1">
                <a:solidFill>
                  <a:srgbClr val="05EDB5"/>
                </a:solidFill>
                <a:latin typeface="Segoe UI" panose="020B0502040204020203" pitchFamily="34" charset="0"/>
                <a:cs typeface="Segoe UI" panose="020B0502040204020203" pitchFamily="34" charset="0"/>
              </a:rPr>
              <a:t>Reporting to:</a:t>
            </a:r>
          </a:p>
          <a:p>
            <a:pPr>
              <a:spcAft>
                <a:spcPts val="0"/>
              </a:spcAft>
            </a:pPr>
            <a:r>
              <a:rPr lang="en-NZ" sz="1050" b="0">
                <a:solidFill>
                  <a:srgbClr val="FFFFFF"/>
                </a:solidFill>
                <a:latin typeface="Segoe UI" panose="020B0502040204020203" pitchFamily="34" charset="0"/>
                <a:cs typeface="Segoe UI" panose="020B0502040204020203" pitchFamily="34" charset="0"/>
              </a:rPr>
              <a:t>Head of Group Portfolio Strategy</a:t>
            </a:r>
            <a:endParaRPr sz="1050" b="0">
              <a:solidFill>
                <a:srgbClr val="FFFFFF"/>
              </a:solidFill>
              <a:latin typeface="Segoe UI" panose="020B0502040204020203" pitchFamily="34" charset="0"/>
              <a:cs typeface="Segoe UI" panose="020B0502040204020203" pitchFamily="34" charset="0"/>
            </a:endParaRPr>
          </a:p>
        </p:txBody>
      </p:sp>
      <p:sp>
        <p:nvSpPr>
          <p:cNvPr id="9" name="object 21">
            <a:extLst>
              <a:ext uri="{FF2B5EF4-FFF2-40B4-BE49-F238E27FC236}">
                <a16:creationId xmlns:a16="http://schemas.microsoft.com/office/drawing/2014/main" id="{60059827-C5EB-4A61-A28A-C090CB4B1601}"/>
              </a:ext>
            </a:extLst>
          </p:cNvPr>
          <p:cNvSpPr txBox="1"/>
          <p:nvPr/>
        </p:nvSpPr>
        <p:spPr>
          <a:xfrm>
            <a:off x="3135086" y="1291827"/>
            <a:ext cx="1161490" cy="315471"/>
          </a:xfrm>
          <a:prstGeom prst="rect">
            <a:avLst/>
          </a:prstGeom>
        </p:spPr>
        <p:txBody>
          <a:bodyPr vert="horz" wrap="square" lIns="0" tIns="0" rIns="0" bIns="0" rtlCol="0" anchor="t">
            <a:spAutoFit/>
          </a:bodyPr>
          <a:lstStyle/>
          <a:p>
            <a:pPr marL="12700">
              <a:lnSpc>
                <a:spcPct val="100000"/>
              </a:lnSpc>
              <a:spcAft>
                <a:spcPts val="0"/>
              </a:spcAft>
            </a:pPr>
            <a:r>
              <a:rPr sz="1000" b="1">
                <a:solidFill>
                  <a:srgbClr val="05EDB5"/>
                </a:solidFill>
                <a:latin typeface="Segoe UI" panose="020B0502040204020203" pitchFamily="34" charset="0"/>
                <a:cs typeface="Segoe UI" panose="020B0502040204020203" pitchFamily="34" charset="0"/>
              </a:rPr>
              <a:t>Date:</a:t>
            </a:r>
          </a:p>
          <a:p>
            <a:pPr>
              <a:spcAft>
                <a:spcPts val="0"/>
              </a:spcAft>
            </a:pPr>
            <a:r>
              <a:rPr lang="en-NZ" sz="1050" b="0">
                <a:solidFill>
                  <a:srgbClr val="FFFFFF"/>
                </a:solidFill>
                <a:latin typeface="Segoe UI"/>
                <a:cs typeface="Segoe UI"/>
              </a:rPr>
              <a:t> </a:t>
            </a:r>
            <a:r>
              <a:rPr lang="en-NZ" sz="1050" b="0">
                <a:solidFill>
                  <a:schemeClr val="bg1"/>
                </a:solidFill>
                <a:latin typeface="Segoe UI"/>
                <a:cs typeface="Segoe UI"/>
              </a:rPr>
              <a:t>October 2026</a:t>
            </a:r>
            <a:endParaRPr sz="1050" b="0">
              <a:solidFill>
                <a:schemeClr val="bg1"/>
              </a:solidFill>
              <a:latin typeface="Segoe UI"/>
              <a:cs typeface="Segoe UI"/>
            </a:endParaRPr>
          </a:p>
        </p:txBody>
      </p:sp>
      <p:sp>
        <p:nvSpPr>
          <p:cNvPr id="11" name="object 21">
            <a:extLst>
              <a:ext uri="{FF2B5EF4-FFF2-40B4-BE49-F238E27FC236}">
                <a16:creationId xmlns:a16="http://schemas.microsoft.com/office/drawing/2014/main" id="{F366CF94-9E7A-0DC8-D727-B5D8EA9B08A6}"/>
              </a:ext>
            </a:extLst>
          </p:cNvPr>
          <p:cNvSpPr txBox="1"/>
          <p:nvPr/>
        </p:nvSpPr>
        <p:spPr>
          <a:xfrm>
            <a:off x="5001581" y="1280287"/>
            <a:ext cx="2223967" cy="315471"/>
          </a:xfrm>
          <a:prstGeom prst="rect">
            <a:avLst/>
          </a:prstGeom>
        </p:spPr>
        <p:txBody>
          <a:bodyPr vert="horz" wrap="square" lIns="0" tIns="0" rIns="0" bIns="0" rtlCol="0">
            <a:spAutoFit/>
          </a:bodyPr>
          <a:lstStyle/>
          <a:p>
            <a:pPr marL="12700">
              <a:lnSpc>
                <a:spcPct val="100000"/>
              </a:lnSpc>
              <a:spcAft>
                <a:spcPts val="0"/>
              </a:spcAft>
            </a:pPr>
            <a:r>
              <a:rPr sz="1000" b="1">
                <a:solidFill>
                  <a:srgbClr val="05EDB5"/>
                </a:solidFill>
                <a:latin typeface="Segoe UI" panose="020B0502040204020203" pitchFamily="34" charset="0"/>
                <a:cs typeface="Segoe UI" panose="020B0502040204020203" pitchFamily="34" charset="0"/>
              </a:rPr>
              <a:t>Location:</a:t>
            </a:r>
            <a:endParaRPr sz="1600" b="1">
              <a:solidFill>
                <a:srgbClr val="05EDB5"/>
              </a:solidFill>
              <a:latin typeface="Segoe UI" panose="020B0502040204020203" pitchFamily="34" charset="0"/>
              <a:cs typeface="Segoe UI" panose="020B0502040204020203" pitchFamily="34" charset="0"/>
            </a:endParaRPr>
          </a:p>
          <a:p>
            <a:pPr>
              <a:spcAft>
                <a:spcPts val="0"/>
              </a:spcAft>
            </a:pPr>
            <a:r>
              <a:rPr lang="en-NZ" sz="1050">
                <a:solidFill>
                  <a:srgbClr val="FFFFFF"/>
                </a:solidFill>
                <a:latin typeface="Segoe UI" panose="020B0502040204020203" pitchFamily="34" charset="0"/>
                <a:cs typeface="Segoe UI" panose="020B0502040204020203" pitchFamily="34" charset="0"/>
              </a:rPr>
              <a:t>Wellington or Christchurch</a:t>
            </a:r>
            <a:endParaRPr sz="1050" b="0">
              <a:solidFill>
                <a:srgbClr val="FFFFFF"/>
              </a:solidFill>
              <a:latin typeface="Segoe UI" panose="020B0502040204020203" pitchFamily="34" charset="0"/>
              <a:cs typeface="Segoe UI" panose="020B0502040204020203" pitchFamily="34" charset="0"/>
            </a:endParaRPr>
          </a:p>
        </p:txBody>
      </p:sp>
      <p:sp>
        <p:nvSpPr>
          <p:cNvPr id="14" name="object 22">
            <a:extLst>
              <a:ext uri="{FF2B5EF4-FFF2-40B4-BE49-F238E27FC236}">
                <a16:creationId xmlns:a16="http://schemas.microsoft.com/office/drawing/2014/main" id="{F08B640B-2E3D-E0E8-A4BB-A5A8097E5374}"/>
              </a:ext>
            </a:extLst>
          </p:cNvPr>
          <p:cNvSpPr txBox="1"/>
          <p:nvPr/>
        </p:nvSpPr>
        <p:spPr>
          <a:xfrm>
            <a:off x="539750" y="1813550"/>
            <a:ext cx="3922081" cy="3779496"/>
          </a:xfrm>
          <a:prstGeom prst="rect">
            <a:avLst/>
          </a:prstGeom>
        </p:spPr>
        <p:txBody>
          <a:bodyPr vert="horz" wrap="square" lIns="0" tIns="0" rIns="0" bIns="0" rtlCol="0" anchor="t">
            <a:spAutoFit/>
          </a:bodyPr>
          <a:lstStyle/>
          <a:p>
            <a:pPr marL="12700"/>
            <a:r>
              <a:rPr lang="en-NZ" sz="1100" b="1" spc="-85">
                <a:solidFill>
                  <a:srgbClr val="05EDB5"/>
                </a:solidFill>
                <a:latin typeface="Arial"/>
                <a:cs typeface="Arial"/>
              </a:rPr>
              <a:t>P</a:t>
            </a:r>
            <a:r>
              <a:rPr lang="en-NZ" sz="1100" b="1" spc="-10">
                <a:solidFill>
                  <a:srgbClr val="05EDB5"/>
                </a:solidFill>
                <a:latin typeface="Arial"/>
                <a:cs typeface="Arial"/>
              </a:rPr>
              <a:t>o</a:t>
            </a:r>
            <a:r>
              <a:rPr lang="en-NZ" sz="1100" b="1" spc="-20">
                <a:solidFill>
                  <a:srgbClr val="05EDB5"/>
                </a:solidFill>
                <a:latin typeface="Arial"/>
                <a:cs typeface="Arial"/>
              </a:rPr>
              <a:t>si</a:t>
            </a:r>
            <a:r>
              <a:rPr lang="en-NZ" sz="1100" b="1" spc="-15">
                <a:solidFill>
                  <a:srgbClr val="05EDB5"/>
                </a:solidFill>
                <a:latin typeface="Arial"/>
                <a:cs typeface="Arial"/>
              </a:rPr>
              <a:t>t</a:t>
            </a:r>
            <a:r>
              <a:rPr lang="en-NZ" sz="1100" b="1" spc="-10">
                <a:solidFill>
                  <a:srgbClr val="05EDB5"/>
                </a:solidFill>
                <a:latin typeface="Arial"/>
                <a:cs typeface="Arial"/>
              </a:rPr>
              <a:t>ion</a:t>
            </a:r>
            <a:r>
              <a:rPr lang="en-NZ" sz="1100" b="1" spc="-40">
                <a:solidFill>
                  <a:srgbClr val="05EDB5"/>
                </a:solidFill>
                <a:latin typeface="Arial"/>
                <a:cs typeface="Arial"/>
              </a:rPr>
              <a:t> </a:t>
            </a:r>
            <a:r>
              <a:rPr lang="en-NZ" sz="1100" b="1" spc="-25">
                <a:solidFill>
                  <a:srgbClr val="05EDB5"/>
                </a:solidFill>
                <a:latin typeface="Arial"/>
                <a:cs typeface="Arial"/>
              </a:rPr>
              <a:t>acc</a:t>
            </a:r>
            <a:r>
              <a:rPr lang="en-NZ" sz="1100" b="1" spc="-30">
                <a:solidFill>
                  <a:srgbClr val="05EDB5"/>
                </a:solidFill>
                <a:latin typeface="Arial"/>
                <a:cs typeface="Arial"/>
              </a:rPr>
              <a:t>o</a:t>
            </a:r>
            <a:r>
              <a:rPr lang="en-NZ" sz="1100" b="1" spc="-15">
                <a:solidFill>
                  <a:srgbClr val="05EDB5"/>
                </a:solidFill>
                <a:latin typeface="Arial"/>
                <a:cs typeface="Arial"/>
              </a:rPr>
              <a:t>u</a:t>
            </a:r>
            <a:r>
              <a:rPr lang="en-NZ" sz="1100" b="1" spc="-20">
                <a:solidFill>
                  <a:srgbClr val="05EDB5"/>
                </a:solidFill>
                <a:latin typeface="Arial"/>
                <a:cs typeface="Arial"/>
              </a:rPr>
              <a:t>n</a:t>
            </a:r>
            <a:r>
              <a:rPr lang="en-NZ" sz="1100" b="1" spc="30">
                <a:solidFill>
                  <a:srgbClr val="05EDB5"/>
                </a:solidFill>
                <a:latin typeface="Arial"/>
                <a:cs typeface="Arial"/>
              </a:rPr>
              <a:t>t</a:t>
            </a:r>
            <a:r>
              <a:rPr lang="en-NZ" sz="1100" b="1" spc="15">
                <a:solidFill>
                  <a:srgbClr val="05EDB5"/>
                </a:solidFill>
                <a:latin typeface="Arial"/>
                <a:cs typeface="Arial"/>
              </a:rPr>
              <a:t>abili</a:t>
            </a:r>
            <a:r>
              <a:rPr lang="en-NZ" sz="1100" b="1" spc="20">
                <a:solidFill>
                  <a:srgbClr val="05EDB5"/>
                </a:solidFill>
                <a:latin typeface="Arial"/>
                <a:cs typeface="Arial"/>
              </a:rPr>
              <a:t>t</a:t>
            </a:r>
            <a:r>
              <a:rPr lang="en-NZ" sz="1100" b="1">
                <a:solidFill>
                  <a:srgbClr val="05EDB5"/>
                </a:solidFill>
                <a:latin typeface="Arial"/>
                <a:cs typeface="Arial"/>
              </a:rPr>
              <a:t>ie</a:t>
            </a:r>
            <a:r>
              <a:rPr lang="en-NZ" sz="1100" b="1" spc="-85">
                <a:solidFill>
                  <a:srgbClr val="05EDB5"/>
                </a:solidFill>
                <a:latin typeface="Arial"/>
                <a:cs typeface="Arial"/>
              </a:rPr>
              <a:t>s</a:t>
            </a:r>
            <a:endParaRPr lang="en-NZ" sz="1100">
              <a:solidFill>
                <a:srgbClr val="05EDB5"/>
              </a:solidFill>
              <a:latin typeface="Arial"/>
              <a:cs typeface="Arial"/>
            </a:endParaRPr>
          </a:p>
          <a:p>
            <a:pPr marL="12700"/>
            <a:endParaRPr lang="en-NZ" sz="300"/>
          </a:p>
          <a:p>
            <a:pPr marL="12700"/>
            <a:r>
              <a:rPr lang="en-NZ" sz="900" b="1" spc="-10">
                <a:solidFill>
                  <a:schemeClr val="bg1"/>
                </a:solidFill>
                <a:latin typeface="Arial"/>
                <a:cs typeface="Arial"/>
              </a:rPr>
              <a:t>Leading and developing the team</a:t>
            </a:r>
          </a:p>
          <a:p>
            <a:pPr marL="171450" indent="-171450">
              <a:buFont typeface="Arial"/>
              <a:buChar char="•"/>
            </a:pPr>
            <a:r>
              <a:rPr lang="en-US" sz="900" spc="-10">
                <a:solidFill>
                  <a:schemeClr val="bg1"/>
                </a:solidFill>
                <a:latin typeface="Arial"/>
                <a:ea typeface="Calibri"/>
                <a:cs typeface="Arial"/>
              </a:rPr>
              <a:t>Lead, coach and develop a team of modelling subject matter experts – setting direction, priorities and building a collaborative team culture</a:t>
            </a:r>
          </a:p>
          <a:p>
            <a:pPr marL="171450" indent="-171450">
              <a:buFont typeface="Arial"/>
              <a:buChar char="•"/>
            </a:pPr>
            <a:r>
              <a:rPr lang="en-US" sz="900" spc="-10">
                <a:solidFill>
                  <a:schemeClr val="bg1"/>
                </a:solidFill>
                <a:latin typeface="Arial"/>
                <a:ea typeface="Calibri"/>
                <a:cs typeface="Arial"/>
              </a:rPr>
              <a:t>Build bench strength and remove key person dependency – ensure every critical model and service has documented methodology, clear ownership and cross-trained cover</a:t>
            </a:r>
          </a:p>
          <a:p>
            <a:pPr marL="171450" indent="-171450">
              <a:buFont typeface="Arial"/>
              <a:buChar char="•"/>
            </a:pPr>
            <a:r>
              <a:rPr lang="en-US" sz="900" spc="-10">
                <a:solidFill>
                  <a:schemeClr val="bg1"/>
                </a:solidFill>
                <a:latin typeface="Arial"/>
                <a:ea typeface="Calibri"/>
                <a:cs typeface="Arial"/>
              </a:rPr>
              <a:t>Ensure our modelling and technical expertise is trained and proficient in the selected model applications</a:t>
            </a:r>
          </a:p>
          <a:p>
            <a:pPr marL="171450" indent="-171450">
              <a:buFont typeface="Arial"/>
              <a:buChar char="•"/>
            </a:pPr>
            <a:r>
              <a:rPr lang="en-US" sz="900" spc="-10">
                <a:solidFill>
                  <a:schemeClr val="bg1"/>
                </a:solidFill>
                <a:latin typeface="Arial"/>
                <a:ea typeface="Calibri"/>
                <a:cs typeface="Arial"/>
              </a:rPr>
              <a:t>Own the capability plan for the modelling team – recruitment, succession, technical uplift and career pathways for your specialists</a:t>
            </a:r>
          </a:p>
          <a:p>
            <a:pPr marL="12700"/>
            <a:endParaRPr lang="en-NZ" sz="900" b="1" spc="-10">
              <a:solidFill>
                <a:schemeClr val="bg1"/>
              </a:solidFill>
              <a:latin typeface="Arial"/>
              <a:cs typeface="Arial"/>
            </a:endParaRPr>
          </a:p>
          <a:p>
            <a:pPr marL="12700"/>
            <a:r>
              <a:rPr lang="en-NZ" sz="900" b="1" spc="-10">
                <a:solidFill>
                  <a:schemeClr val="bg1"/>
                </a:solidFill>
                <a:latin typeface="Arial"/>
                <a:cs typeface="Arial"/>
              </a:rPr>
              <a:t>Models and decision support</a:t>
            </a:r>
            <a:endParaRPr lang="en-NZ">
              <a:solidFill>
                <a:schemeClr val="bg1"/>
              </a:solidFill>
            </a:endParaRPr>
          </a:p>
          <a:p>
            <a:pPr marL="171450" indent="-171450" fontAlgn="base">
              <a:buFont typeface="Arial" panose="020B0604020202020204" pitchFamily="34" charset="0"/>
              <a:buChar char="•"/>
            </a:pPr>
            <a:r>
              <a:rPr lang="en-US" sz="900">
                <a:solidFill>
                  <a:schemeClr val="bg1"/>
                </a:solidFill>
                <a:latin typeface="Arial" panose="020B0604020202020204" pitchFamily="34" charset="0"/>
                <a:cs typeface="Arial" panose="020B0604020202020204" pitchFamily="34" charset="0"/>
              </a:rPr>
              <a:t>Ensure the on-going operation and development of the LPCON model and related services, supporting the portfolio management team and Finance.</a:t>
            </a:r>
          </a:p>
          <a:p>
            <a:pPr marL="171450" indent="-171450" fontAlgn="base">
              <a:buFont typeface="Arial" panose="020B0604020202020204" pitchFamily="34" charset="0"/>
              <a:buChar char="•"/>
            </a:pPr>
            <a:r>
              <a:rPr lang="en-US" sz="900">
                <a:solidFill>
                  <a:schemeClr val="bg1"/>
                </a:solidFill>
                <a:latin typeface="Arial"/>
                <a:cs typeface="Arial"/>
              </a:rPr>
              <a:t>Develop new models to support the development and operational requirements of the Value </a:t>
            </a:r>
            <a:r>
              <a:rPr lang="en-US" sz="900" err="1">
                <a:solidFill>
                  <a:schemeClr val="bg1"/>
                </a:solidFill>
                <a:latin typeface="Arial"/>
                <a:cs typeface="Arial"/>
              </a:rPr>
              <a:t>Optimisation</a:t>
            </a:r>
            <a:r>
              <a:rPr lang="en-US" sz="900">
                <a:solidFill>
                  <a:schemeClr val="bg1"/>
                </a:solidFill>
                <a:latin typeface="Arial"/>
                <a:cs typeface="Arial"/>
              </a:rPr>
              <a:t> strategy, with a focus on physical services modelling, productivity improvements and integration of wind and hydro operations in the NZ grid system</a:t>
            </a:r>
          </a:p>
          <a:p>
            <a:pPr marL="171450" indent="-171450" fontAlgn="base">
              <a:buFont typeface="Arial" panose="020B0604020202020204" pitchFamily="34" charset="0"/>
              <a:buChar char="•"/>
            </a:pPr>
            <a:r>
              <a:rPr lang="en-US" sz="900">
                <a:solidFill>
                  <a:schemeClr val="bg1"/>
                </a:solidFill>
                <a:latin typeface="Arial"/>
                <a:cs typeface="Arial"/>
              </a:rPr>
              <a:t>Collaborate with Enterprise Services and Development modelling and sign-off on resulting price paths(e.g. Wholesale Market Outlook modelling).  Peer review and sign-off on modelling assumptions and resulting price paths undertaken by Wholesale.​</a:t>
            </a:r>
          </a:p>
          <a:p>
            <a:pPr marL="171450" indent="-171450">
              <a:buFont typeface="Arial" panose="020B0604020202020204" pitchFamily="34" charset="0"/>
              <a:buChar char="•"/>
            </a:pPr>
            <a:endParaRPr lang="en-US" sz="900">
              <a:solidFill>
                <a:schemeClr val="bg1"/>
              </a:solidFill>
              <a:latin typeface="Arial"/>
              <a:cs typeface="Arial"/>
            </a:endParaRPr>
          </a:p>
          <a:p>
            <a:pPr fontAlgn="base"/>
            <a:endParaRPr lang="en-NZ" sz="780">
              <a:solidFill>
                <a:schemeClr val="bg1"/>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endParaRPr lang="en-NZ" sz="780">
              <a:solidFill>
                <a:prstClr val="white"/>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7F46172-957F-DB19-0E16-FAE4AEC4FF6F}"/>
              </a:ext>
            </a:extLst>
          </p:cNvPr>
          <p:cNvSpPr txBox="1"/>
          <p:nvPr/>
        </p:nvSpPr>
        <p:spPr>
          <a:xfrm>
            <a:off x="4800252" y="1892568"/>
            <a:ext cx="4393990" cy="2169825"/>
          </a:xfrm>
          <a:prstGeom prst="rect">
            <a:avLst/>
          </a:prstGeom>
          <a:noFill/>
        </p:spPr>
        <p:txBody>
          <a:bodyPr wrap="square">
            <a:spAutoFit/>
          </a:bodyPr>
          <a:lstStyle/>
          <a:p>
            <a:pPr marL="12700"/>
            <a:r>
              <a:rPr lang="en-NZ" sz="900" b="1" spc="-10">
                <a:solidFill>
                  <a:schemeClr val="bg1"/>
                </a:solidFill>
                <a:latin typeface="Arial" panose="020B0604020202020204" pitchFamily="34" charset="0"/>
                <a:cs typeface="Arial" panose="020B0604020202020204" pitchFamily="34" charset="0"/>
              </a:rPr>
              <a:t>Partnering across the business</a:t>
            </a:r>
          </a:p>
          <a:p>
            <a:pPr marL="171450" indent="-171450" fontAlgn="base">
              <a:buFont typeface="Arial" panose="020B0604020202020204" pitchFamily="34" charset="0"/>
              <a:buChar char="•"/>
            </a:pPr>
            <a:r>
              <a:rPr lang="en-US" sz="900">
                <a:solidFill>
                  <a:schemeClr val="bg1"/>
                </a:solidFill>
                <a:latin typeface="Arial" panose="020B0604020202020204" pitchFamily="34" charset="0"/>
                <a:cs typeface="Arial" panose="020B0604020202020204" pitchFamily="34" charset="0"/>
              </a:rPr>
              <a:t>Contribute to the operational generation and hydrology strategy development</a:t>
            </a:r>
          </a:p>
          <a:p>
            <a:pPr marL="171450" indent="-171450" fontAlgn="base">
              <a:buFont typeface="Arial" panose="020B0604020202020204" pitchFamily="34" charset="0"/>
              <a:buChar char="•"/>
            </a:pPr>
            <a:r>
              <a:rPr lang="en-US" sz="900">
                <a:solidFill>
                  <a:schemeClr val="bg1"/>
                </a:solidFill>
                <a:latin typeface="Arial" panose="020B0604020202020204" pitchFamily="34" charset="0"/>
                <a:cs typeface="Arial" panose="020B0604020202020204" pitchFamily="34" charset="0"/>
              </a:rPr>
              <a:t>Assist in the evaluation of market related projects and new upgrade business cases</a:t>
            </a:r>
          </a:p>
          <a:p>
            <a:pPr marL="171450" indent="-171450" fontAlgn="base">
              <a:buFont typeface="Arial" panose="020B0604020202020204" pitchFamily="34" charset="0"/>
              <a:buChar char="•"/>
            </a:pPr>
            <a:r>
              <a:rPr lang="en-NZ" sz="900">
                <a:solidFill>
                  <a:schemeClr val="bg1"/>
                </a:solidFill>
                <a:latin typeface="Arial" panose="020B0604020202020204" pitchFamily="34" charset="0"/>
                <a:cs typeface="Arial" panose="020B0604020202020204" pitchFamily="34" charset="0"/>
              </a:rPr>
              <a:t>Mobilise the team to support market events as they arise, balancing these against business-as-usual priorities</a:t>
            </a:r>
          </a:p>
          <a:p>
            <a:pPr marL="171450" indent="-171450" fontAlgn="base">
              <a:buFont typeface="Arial" panose="020B0604020202020204" pitchFamily="34" charset="0"/>
              <a:buChar char="•"/>
            </a:pPr>
            <a:r>
              <a:rPr lang="en-NZ" sz="900">
                <a:solidFill>
                  <a:schemeClr val="bg1"/>
                </a:solidFill>
                <a:latin typeface="Arial" panose="020B0604020202020204" pitchFamily="34" charset="0"/>
                <a:cs typeface="Arial" panose="020B0604020202020204" pitchFamily="34" charset="0"/>
              </a:rPr>
              <a:t>Represent the modelling function in Strategy and Portfolio leadership forums, connecting across Meridian and leading change that improves how modelling serves the business</a:t>
            </a:r>
          </a:p>
          <a:p>
            <a:pPr marL="12700"/>
            <a:endParaRPr lang="en-NZ" sz="900">
              <a:solidFill>
                <a:schemeClr val="bg1"/>
              </a:solidFill>
            </a:endParaRPr>
          </a:p>
          <a:p>
            <a:pPr marL="12700"/>
            <a:r>
              <a:rPr lang="en-NZ" sz="900" b="1" spc="-10">
                <a:solidFill>
                  <a:schemeClr val="bg1"/>
                </a:solidFill>
                <a:latin typeface="Arial" panose="020B0604020202020204" pitchFamily="34" charset="0"/>
                <a:cs typeface="Arial" panose="020B0604020202020204" pitchFamily="34" charset="0"/>
              </a:rPr>
              <a:t>Tools and continuous improvement</a:t>
            </a:r>
          </a:p>
          <a:p>
            <a:pPr marL="171450" indent="-171450" fontAlgn="base">
              <a:buFont typeface="Arial" panose="020B0604020202020204" pitchFamily="34" charset="0"/>
              <a:buChar char="•"/>
            </a:pPr>
            <a:r>
              <a:rPr lang="en-NZ" sz="900">
                <a:solidFill>
                  <a:schemeClr val="bg1"/>
                </a:solidFill>
                <a:latin typeface="Arial" panose="020B0604020202020204" pitchFamily="34" charset="0"/>
                <a:cs typeface="Arial" panose="020B0604020202020204" pitchFamily="34" charset="0"/>
              </a:rPr>
              <a:t>Champion modernisation of the core portfolio toolset, progressing automation and scenario analysis to free capacity for higher value analysis</a:t>
            </a:r>
          </a:p>
          <a:p>
            <a:pPr marL="171450" indent="-171450" fontAlgn="base">
              <a:buFont typeface="Arial" panose="020B0604020202020204" pitchFamily="34" charset="0"/>
              <a:buChar char="•"/>
            </a:pPr>
            <a:r>
              <a:rPr lang="en-US" sz="900">
                <a:solidFill>
                  <a:schemeClr val="bg1"/>
                </a:solidFill>
                <a:latin typeface="Arial" panose="020B0604020202020204" pitchFamily="34" charset="0"/>
                <a:cs typeface="Arial" panose="020B0604020202020204" pitchFamily="34" charset="0"/>
              </a:rPr>
              <a:t>Evaluate other software systems that may assist Meridian Energy modelling and evaluative processes</a:t>
            </a:r>
          </a:p>
        </p:txBody>
      </p:sp>
    </p:spTree>
    <p:extLst>
      <p:ext uri="{BB962C8B-B14F-4D97-AF65-F5344CB8AC3E}">
        <p14:creationId xmlns:p14="http://schemas.microsoft.com/office/powerpoint/2010/main" val="360006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object 23">
            <a:extLst>
              <a:ext uri="{FF2B5EF4-FFF2-40B4-BE49-F238E27FC236}">
                <a16:creationId xmlns:a16="http://schemas.microsoft.com/office/drawing/2014/main" id="{81A9F11A-3942-094A-B65F-99E786F0AE50}"/>
              </a:ext>
            </a:extLst>
          </p:cNvPr>
          <p:cNvSpPr txBox="1"/>
          <p:nvPr/>
        </p:nvSpPr>
        <p:spPr>
          <a:xfrm>
            <a:off x="5001581" y="1089132"/>
            <a:ext cx="3922081" cy="2385268"/>
          </a:xfrm>
          <a:prstGeom prst="rect">
            <a:avLst/>
          </a:prstGeom>
        </p:spPr>
        <p:txBody>
          <a:bodyPr vert="horz" wrap="square" lIns="0" tIns="0" rIns="0" bIns="0" rtlCol="0">
            <a:spAutoFit/>
          </a:bodyPr>
          <a:lstStyle/>
          <a:p>
            <a:pPr marL="12700" lvl="0"/>
            <a:r>
              <a:rPr lang="en-NZ" sz="900" b="1" spc="10">
                <a:solidFill>
                  <a:srgbClr val="05EDB5"/>
                </a:solidFill>
                <a:latin typeface="Arial" panose="020B0604020202020204" pitchFamily="34" charset="0"/>
                <a:cs typeface="Arial" panose="020B0604020202020204" pitchFamily="34" charset="0"/>
              </a:rPr>
              <a:t>Kn</a:t>
            </a:r>
            <a:r>
              <a:rPr lang="en-NZ" sz="900" b="1">
                <a:solidFill>
                  <a:srgbClr val="05EDB5"/>
                </a:solidFill>
                <a:latin typeface="Arial" panose="020B0604020202020204" pitchFamily="34" charset="0"/>
                <a:cs typeface="Arial" panose="020B0604020202020204" pitchFamily="34" charset="0"/>
              </a:rPr>
              <a:t>o</a:t>
            </a:r>
            <a:r>
              <a:rPr lang="en-NZ" sz="900" b="1" spc="35">
                <a:solidFill>
                  <a:srgbClr val="05EDB5"/>
                </a:solidFill>
                <a:latin typeface="Arial" panose="020B0604020202020204" pitchFamily="34" charset="0"/>
                <a:cs typeface="Arial" panose="020B0604020202020204" pitchFamily="34" charset="0"/>
              </a:rPr>
              <a:t>wle</a:t>
            </a:r>
            <a:r>
              <a:rPr lang="en-NZ" sz="900" b="1" spc="25">
                <a:solidFill>
                  <a:srgbClr val="05EDB5"/>
                </a:solidFill>
                <a:latin typeface="Arial" panose="020B0604020202020204" pitchFamily="34" charset="0"/>
                <a:cs typeface="Arial" panose="020B0604020202020204" pitchFamily="34" charset="0"/>
              </a:rPr>
              <a:t>dge,</a:t>
            </a:r>
            <a:r>
              <a:rPr lang="en-NZ" sz="900" b="1" spc="-35">
                <a:solidFill>
                  <a:srgbClr val="05EDB5"/>
                </a:solidFill>
                <a:latin typeface="Arial" panose="020B0604020202020204" pitchFamily="34" charset="0"/>
                <a:cs typeface="Arial" panose="020B0604020202020204" pitchFamily="34" charset="0"/>
              </a:rPr>
              <a:t> </a:t>
            </a:r>
            <a:r>
              <a:rPr lang="en-NZ" sz="900" b="1" spc="-15">
                <a:solidFill>
                  <a:srgbClr val="05EDB5"/>
                </a:solidFill>
                <a:latin typeface="Arial" panose="020B0604020202020204" pitchFamily="34" charset="0"/>
                <a:cs typeface="Arial" panose="020B0604020202020204" pitchFamily="34" charset="0"/>
              </a:rPr>
              <a:t>e</a:t>
            </a:r>
            <a:r>
              <a:rPr lang="en-NZ" sz="900" b="1" spc="35">
                <a:solidFill>
                  <a:srgbClr val="05EDB5"/>
                </a:solidFill>
                <a:latin typeface="Arial" panose="020B0604020202020204" pitchFamily="34" charset="0"/>
                <a:cs typeface="Arial" panose="020B0604020202020204" pitchFamily="34" charset="0"/>
              </a:rPr>
              <a:t>xp</a:t>
            </a:r>
            <a:r>
              <a:rPr lang="en-NZ" sz="900" b="1" spc="10">
                <a:solidFill>
                  <a:srgbClr val="05EDB5"/>
                </a:solidFill>
                <a:latin typeface="Arial" panose="020B0604020202020204" pitchFamily="34" charset="0"/>
                <a:cs typeface="Arial" panose="020B0604020202020204" pitchFamily="34" charset="0"/>
              </a:rPr>
              <a:t>erience</a:t>
            </a:r>
            <a:r>
              <a:rPr lang="en-NZ" sz="900" b="1" spc="-35">
                <a:solidFill>
                  <a:srgbClr val="05EDB5"/>
                </a:solidFill>
                <a:latin typeface="Arial" panose="020B0604020202020204" pitchFamily="34" charset="0"/>
                <a:cs typeface="Arial" panose="020B0604020202020204" pitchFamily="34" charset="0"/>
              </a:rPr>
              <a:t> </a:t>
            </a:r>
            <a:r>
              <a:rPr lang="en-NZ" sz="900" b="1" spc="45">
                <a:solidFill>
                  <a:srgbClr val="05EDB5"/>
                </a:solidFill>
                <a:latin typeface="Arial" panose="020B0604020202020204" pitchFamily="34" charset="0"/>
                <a:cs typeface="Arial" panose="020B0604020202020204" pitchFamily="34" charset="0"/>
              </a:rPr>
              <a:t>and</a:t>
            </a:r>
            <a:r>
              <a:rPr lang="en-NZ" sz="900" b="1" spc="-35">
                <a:solidFill>
                  <a:srgbClr val="05EDB5"/>
                </a:solidFill>
                <a:latin typeface="Arial" panose="020B0604020202020204" pitchFamily="34" charset="0"/>
                <a:cs typeface="Arial" panose="020B0604020202020204" pitchFamily="34" charset="0"/>
              </a:rPr>
              <a:t> </a:t>
            </a:r>
            <a:r>
              <a:rPr lang="en-NZ" sz="900" b="1">
                <a:solidFill>
                  <a:srgbClr val="05EDB5"/>
                </a:solidFill>
                <a:latin typeface="Arial" panose="020B0604020202020204" pitchFamily="34" charset="0"/>
                <a:cs typeface="Arial" panose="020B0604020202020204" pitchFamily="34" charset="0"/>
              </a:rPr>
              <a:t>skills</a:t>
            </a:r>
            <a:br>
              <a:rPr lang="en-NZ" sz="900" b="1">
                <a:solidFill>
                  <a:srgbClr val="05EDB5"/>
                </a:solidFill>
                <a:latin typeface="Arial" panose="020B0604020202020204" pitchFamily="34" charset="0"/>
                <a:cs typeface="Arial" panose="020B0604020202020204" pitchFamily="34" charset="0"/>
              </a:rPr>
            </a:br>
            <a:endParaRPr lang="en-NZ" sz="900">
              <a:solidFill>
                <a:prstClr val="white"/>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900">
                <a:solidFill>
                  <a:schemeClr val="bg1"/>
                </a:solidFill>
                <a:latin typeface="Arial" panose="020B0604020202020204" pitchFamily="34" charset="0"/>
                <a:cs typeface="Arial" panose="020B0604020202020204" pitchFamily="34" charset="0"/>
              </a:rPr>
              <a:t>Degree in a highly numerate and analytical discipline: Mathematics, Statistics, Operations Research, Engineering or Management Science, Economics, or similar.</a:t>
            </a:r>
          </a:p>
          <a:p>
            <a:pPr marL="171450" lvl="0" indent="-171450">
              <a:buFont typeface="Arial" panose="020B0604020202020204" pitchFamily="34" charset="0"/>
              <a:buChar char="•"/>
            </a:pPr>
            <a:r>
              <a:rPr lang="en-US" sz="900">
                <a:solidFill>
                  <a:schemeClr val="bg1"/>
                </a:solidFill>
                <a:latin typeface="Arial" panose="020B0604020202020204" pitchFamily="34" charset="0"/>
                <a:cs typeface="Arial" panose="020B0604020202020204" pitchFamily="34" charset="0"/>
              </a:rPr>
              <a:t>Deep understanding of the electricity market, market design, economic principles, commercial decision making, and regulatory oversight</a:t>
            </a:r>
          </a:p>
          <a:p>
            <a:pPr marL="171450" indent="-171450" fontAlgn="base">
              <a:buFont typeface="Arial" panose="020B0604020202020204" pitchFamily="34" charset="0"/>
              <a:buChar char="•"/>
            </a:pPr>
            <a:r>
              <a:rPr lang="en-NZ" sz="900">
                <a:solidFill>
                  <a:schemeClr val="bg1"/>
                </a:solidFill>
                <a:latin typeface="Arial" panose="020B0604020202020204" pitchFamily="34" charset="0"/>
                <a:cs typeface="Arial" panose="020B0604020202020204" pitchFamily="34" charset="0"/>
              </a:rPr>
              <a:t>Experience coaching and mentoring deep technical experts, and leading a team through change</a:t>
            </a:r>
          </a:p>
          <a:p>
            <a:pPr marL="171450" indent="-171450" fontAlgn="base">
              <a:buFont typeface="Arial" panose="020B0604020202020204" pitchFamily="34" charset="0"/>
              <a:buChar char="•"/>
            </a:pPr>
            <a:r>
              <a:rPr lang="en-NZ" sz="900">
                <a:solidFill>
                  <a:schemeClr val="bg1"/>
                </a:solidFill>
                <a:latin typeface="Arial" panose="020B0604020202020204" pitchFamily="34" charset="0"/>
                <a:cs typeface="Arial" panose="020B0604020202020204" pitchFamily="34" charset="0"/>
              </a:rPr>
              <a:t>Experience prioritising and resourcing competing workstreams across multiple stakeholder groups</a:t>
            </a:r>
          </a:p>
          <a:p>
            <a:pPr marL="171450" indent="-171450" fontAlgn="base">
              <a:buFont typeface="Arial" panose="020B0604020202020204" pitchFamily="34" charset="0"/>
              <a:buChar char="•"/>
            </a:pPr>
            <a:r>
              <a:rPr lang="en-NZ" sz="900">
                <a:solidFill>
                  <a:schemeClr val="bg1"/>
                </a:solidFill>
                <a:latin typeface="Arial" panose="020B0604020202020204" pitchFamily="34" charset="0"/>
                <a:cs typeface="Arial" panose="020B0604020202020204" pitchFamily="34" charset="0"/>
              </a:rPr>
              <a:t>Demonstrated success building capability and bench strength in a specialist team, and reducing key person risk</a:t>
            </a:r>
          </a:p>
          <a:p>
            <a:pPr marL="171450" indent="-171450">
              <a:buFont typeface="Arial" panose="020B0604020202020204" pitchFamily="34" charset="0"/>
              <a:buChar char="•"/>
            </a:pPr>
            <a:r>
              <a:rPr lang="en-US" sz="900">
                <a:solidFill>
                  <a:schemeClr val="bg1"/>
                </a:solidFill>
                <a:latin typeface="Arial" panose="020B0604020202020204" pitchFamily="34" charset="0"/>
                <a:cs typeface="Arial" panose="020B0604020202020204" pitchFamily="34" charset="0"/>
              </a:rPr>
              <a:t>Minimum of 7 years’ modelling experience</a:t>
            </a:r>
          </a:p>
          <a:p>
            <a:pPr marL="171450" indent="-171450">
              <a:buFont typeface="Arial" panose="020B0604020202020204" pitchFamily="34" charset="0"/>
              <a:buChar char="•"/>
            </a:pPr>
            <a:r>
              <a:rPr lang="en-US" sz="900">
                <a:solidFill>
                  <a:schemeClr val="bg1"/>
                </a:solidFill>
                <a:latin typeface="Arial" panose="020B0604020202020204" pitchFamily="34" charset="0"/>
                <a:cs typeface="Arial" panose="020B0604020202020204" pitchFamily="34" charset="0"/>
              </a:rPr>
              <a:t>An understanding of productivity processes and value drivers</a:t>
            </a:r>
          </a:p>
          <a:p>
            <a:pPr marL="171450" indent="-171450">
              <a:buFont typeface="Arial" panose="020B0604020202020204" pitchFamily="34" charset="0"/>
              <a:buChar char="•"/>
            </a:pPr>
            <a:endParaRPr lang="en-US" sz="1000">
              <a:solidFill>
                <a:prstClr val="white"/>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endParaRPr lang="en-NZ" sz="1000">
              <a:solidFill>
                <a:prstClr val="white"/>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A77A8F5-9CBB-CFA0-6623-A4305872F5D4}"/>
              </a:ext>
            </a:extLst>
          </p:cNvPr>
          <p:cNvSpPr txBox="1"/>
          <p:nvPr/>
        </p:nvSpPr>
        <p:spPr>
          <a:xfrm>
            <a:off x="278843" y="1089132"/>
            <a:ext cx="4263012" cy="1754326"/>
          </a:xfrm>
          <a:prstGeom prst="rect">
            <a:avLst/>
          </a:prstGeom>
          <a:noFill/>
        </p:spPr>
        <p:txBody>
          <a:bodyPr wrap="square">
            <a:spAutoFit/>
          </a:bodyPr>
          <a:lstStyle/>
          <a:p>
            <a:pPr marL="12700"/>
            <a:r>
              <a:rPr lang="en-NZ" sz="900" b="1" spc="10">
                <a:solidFill>
                  <a:srgbClr val="05EDB5"/>
                </a:solidFill>
                <a:latin typeface="Arial" panose="020B0604020202020204" pitchFamily="34" charset="0"/>
                <a:cs typeface="Arial" panose="020B0604020202020204" pitchFamily="34" charset="0"/>
              </a:rPr>
              <a:t>Candidate profile</a:t>
            </a:r>
          </a:p>
          <a:p>
            <a:pPr marL="12700" lvl="0"/>
            <a:endParaRPr lang="en-NZ" sz="900" b="1" spc="10">
              <a:solidFill>
                <a:schemeClr val="bg1"/>
              </a:solidFill>
              <a:latin typeface="Arial" panose="020B0604020202020204" pitchFamily="34" charset="0"/>
              <a:cs typeface="Arial" panose="020B0604020202020204" pitchFamily="34" charset="0"/>
            </a:endParaRPr>
          </a:p>
          <a:p>
            <a:pPr marL="12700" lvl="0"/>
            <a:r>
              <a:rPr lang="en-NZ" sz="900" spc="10">
                <a:solidFill>
                  <a:schemeClr val="bg1"/>
                </a:solidFill>
                <a:latin typeface="Arial" panose="020B0604020202020204" pitchFamily="34" charset="0"/>
                <a:cs typeface="Arial" panose="020B0604020202020204" pitchFamily="34" charset="0"/>
              </a:rPr>
              <a:t>You are an outstanding communicator, able to distil complex modelling and analysis into clear, concise advice that senior stakeholders can act on. </a:t>
            </a:r>
            <a:r>
              <a:rPr lang="en-US" sz="900">
                <a:solidFill>
                  <a:schemeClr val="bg1"/>
                </a:solidFill>
                <a:latin typeface="Arial" panose="020B0604020202020204" pitchFamily="34" charset="0"/>
                <a:cs typeface="Arial" panose="020B0604020202020204" pitchFamily="34" charset="0"/>
              </a:rPr>
              <a:t>You build trust and influence easily across the </a:t>
            </a:r>
            <a:r>
              <a:rPr lang="en-US" sz="900" err="1">
                <a:solidFill>
                  <a:schemeClr val="bg1"/>
                </a:solidFill>
                <a:latin typeface="Arial" panose="020B0604020202020204" pitchFamily="34" charset="0"/>
                <a:cs typeface="Arial" panose="020B0604020202020204" pitchFamily="34" charset="0"/>
              </a:rPr>
              <a:t>organisation</a:t>
            </a:r>
            <a:r>
              <a:rPr lang="en-US" sz="900">
                <a:solidFill>
                  <a:schemeClr val="bg1"/>
                </a:solidFill>
                <a:latin typeface="Arial" panose="020B0604020202020204" pitchFamily="34" charset="0"/>
                <a:cs typeface="Arial" panose="020B0604020202020204" pitchFamily="34" charset="0"/>
              </a:rPr>
              <a:t> and beyond, forming strong, durable relationships with cross-functional teams and keeping our value chain connected from generation through to customer.</a:t>
            </a:r>
          </a:p>
          <a:p>
            <a:pPr marL="12700" lvl="0"/>
            <a:endParaRPr lang="en-US" sz="900">
              <a:solidFill>
                <a:schemeClr val="bg1"/>
              </a:solidFill>
              <a:latin typeface="Arial" panose="020B0604020202020204" pitchFamily="34" charset="0"/>
              <a:cs typeface="Arial" panose="020B0604020202020204" pitchFamily="34" charset="0"/>
            </a:endParaRPr>
          </a:p>
          <a:p>
            <a:pPr marL="12700" lvl="0"/>
            <a:r>
              <a:rPr lang="en-NZ" sz="900" spc="10">
                <a:solidFill>
                  <a:schemeClr val="bg1"/>
                </a:solidFill>
                <a:latin typeface="Arial" panose="020B0604020202020204" pitchFamily="34" charset="0"/>
                <a:cs typeface="Arial" panose="020B0604020202020204" pitchFamily="34" charset="0"/>
              </a:rPr>
              <a:t>Above all, you are a people leader with a passion for building and developing teams of technical specialists – setting direction, coaching and creating a team where knowledge is shared rather than held by individuals. You will be energised by the shift from being the expert to leading experts.</a:t>
            </a:r>
          </a:p>
        </p:txBody>
      </p:sp>
    </p:spTree>
    <p:extLst>
      <p:ext uri="{BB962C8B-B14F-4D97-AF65-F5344CB8AC3E}">
        <p14:creationId xmlns:p14="http://schemas.microsoft.com/office/powerpoint/2010/main" val="5969617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ri JD" id="{80015915-6F56-3245-8C45-4DA4442B1ACE}" vid="{829A69E3-043A-5845-85D3-8DFEF63EE9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2e67af6-baa1-45c0-bad3-251edf21fcc0"/>
    <lcf76f155ced4ddcb4097134ff3c332f xmlns="9a53a4ef-9a7e-42aa-81c4-1bf3ffa9799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E83C132ABBA9547A90C105B7FC1A297" ma:contentTypeVersion="12" ma:contentTypeDescription="Create a new document." ma:contentTypeScope="" ma:versionID="f7f16582081531697cbba9e6d78b74ef">
  <xsd:schema xmlns:xsd="http://www.w3.org/2001/XMLSchema" xmlns:xs="http://www.w3.org/2001/XMLSchema" xmlns:p="http://schemas.microsoft.com/office/2006/metadata/properties" xmlns:ns2="9a53a4ef-9a7e-42aa-81c4-1bf3ffa97993" xmlns:ns3="62e67af6-baa1-45c0-bad3-251edf21fcc0" targetNamespace="http://schemas.microsoft.com/office/2006/metadata/properties" ma:root="true" ma:fieldsID="118ea1d278c975a546b6628cb8a3ab6e" ns2:_="" ns3:_="">
    <xsd:import namespace="9a53a4ef-9a7e-42aa-81c4-1bf3ffa97993"/>
    <xsd:import namespace="62e67af6-baa1-45c0-bad3-251edf21fcc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53a4ef-9a7e-42aa-81c4-1bf3ffa979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41f4d4e-d57f-4cf8-8d8c-5728bde0858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e67af6-baa1-45c0-bad3-251edf21fcc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cb73587-288b-45c2-909e-a60b905b52ee}" ma:internalName="TaxCatchAll" ma:showField="CatchAllData" ma:web="62e67af6-baa1-45c0-bad3-251edf21fc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55FC9B-5724-4E52-B7CF-0DA26C5E6734}">
  <ds:schemaRefs>
    <ds:schemaRef ds:uri="http://purl.org/dc/terms/"/>
    <ds:schemaRef ds:uri="62e67af6-baa1-45c0-bad3-251edf21fcc0"/>
    <ds:schemaRef ds:uri="http://schemas.microsoft.com/office/2006/documentManagement/types"/>
    <ds:schemaRef ds:uri="http://purl.org/dc/dcmitype/"/>
    <ds:schemaRef ds:uri="http://schemas.openxmlformats.org/package/2006/metadata/core-properties"/>
    <ds:schemaRef ds:uri="9a53a4ef-9a7e-42aa-81c4-1bf3ffa97993"/>
    <ds:schemaRef ds:uri="http://purl.org/dc/elements/1.1/"/>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5EFD34A-D263-43A4-A04C-9ABCB4583055}">
  <ds:schemaRefs>
    <ds:schemaRef ds:uri="http://schemas.microsoft.com/sharepoint/v3/contenttype/forms"/>
  </ds:schemaRefs>
</ds:datastoreItem>
</file>

<file path=customXml/itemProps3.xml><?xml version="1.0" encoding="utf-8"?>
<ds:datastoreItem xmlns:ds="http://schemas.openxmlformats.org/officeDocument/2006/customXml" ds:itemID="{159B3802-19C2-4094-BB69-8EB606B45F5D}">
  <ds:schemaRefs>
    <ds:schemaRef ds:uri="62e67af6-baa1-45c0-bad3-251edf21fcc0"/>
    <ds:schemaRef ds:uri="9a53a4ef-9a7e-42aa-81c4-1bf3ffa979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888bb889-6f8a-47ae-9880-0aeded6e10b8}" enabled="1" method="Standard" siteId="{e6cf3f80-614d-4939-895c-3d5287c0f245}"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1032</Words>
  <Application>Microsoft Office PowerPoint</Application>
  <PresentationFormat>Custom</PresentationFormat>
  <Paragraphs>78</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Segoe UI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 Yates</dc:creator>
  <cp:lastModifiedBy>Lauren Kereopa</cp:lastModifiedBy>
  <cp:revision>1</cp:revision>
  <dcterms:created xsi:type="dcterms:W3CDTF">2022-02-10T01:09:19Z</dcterms:created>
  <dcterms:modified xsi:type="dcterms:W3CDTF">2026-10-15T22:21:06Z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0x010100CE83C132ABBA9547A90C105B7FC1A297</vt:lpwstr>
  </property>
  <property fmtid="{D5CDD505-2E9C-101B-9397-08002B2CF9AE}" pid="3" name="MRDSecurityClassification">
    <vt:lpwstr/>
  </property>
  <property fmtid="{D5CDD505-2E9C-101B-9397-08002B2CF9AE}" pid="4" name="MRDFinancialYear">
    <vt:lpwstr/>
  </property>
  <property fmtid="{D5CDD505-2E9C-101B-9397-08002B2CF9AE}" pid="5" name="MRDDocumentType">
    <vt:lpwstr/>
  </property>
  <property fmtid="{D5CDD505-2E9C-101B-9397-08002B2CF9AE}" pid="6" name="MRDBusinessFunction">
    <vt:lpwstr/>
  </property>
  <property fmtid="{D5CDD505-2E9C-101B-9397-08002B2CF9AE}" pid="7" name="MRDDocumentStatus">
    <vt:lpwstr/>
  </property>
  <property fmtid="{D5CDD505-2E9C-101B-9397-08002B2CF9AE}" pid="8" name="MSIP_Label_888bb889-6f8a-47ae-9880-0aeded6e10b8_Enabled">
    <vt:lpwstr>true</vt:lpwstr>
  </property>
  <property fmtid="{D5CDD505-2E9C-101B-9397-08002B2CF9AE}" pid="9" name="MSIP_Label_888bb889-6f8a-47ae-9880-0aeded6e10b8_SetDate">
    <vt:lpwstr>2023-06-19T00:25:47Z</vt:lpwstr>
  </property>
  <property fmtid="{D5CDD505-2E9C-101B-9397-08002B2CF9AE}" pid="10" name="MSIP_Label_888bb889-6f8a-47ae-9880-0aeded6e10b8_Method">
    <vt:lpwstr>Standard</vt:lpwstr>
  </property>
  <property fmtid="{D5CDD505-2E9C-101B-9397-08002B2CF9AE}" pid="11" name="MSIP_Label_888bb889-6f8a-47ae-9880-0aeded6e10b8_Name">
    <vt:lpwstr>888bb889-6f8a-47ae-9880-0aeded6e10b8</vt:lpwstr>
  </property>
  <property fmtid="{D5CDD505-2E9C-101B-9397-08002B2CF9AE}" pid="12" name="MSIP_Label_888bb889-6f8a-47ae-9880-0aeded6e10b8_SiteId">
    <vt:lpwstr>e6cf3f80-614d-4939-895c-3d5287c0f245</vt:lpwstr>
  </property>
  <property fmtid="{D5CDD505-2E9C-101B-9397-08002B2CF9AE}" pid="13" name="MSIP_Label_888bb889-6f8a-47ae-9880-0aeded6e10b8_ActionId">
    <vt:lpwstr>3f622c7a-844b-4344-9cee-c9df23f2fc59</vt:lpwstr>
  </property>
  <property fmtid="{D5CDD505-2E9C-101B-9397-08002B2CF9AE}" pid="14" name="MSIP_Label_888bb889-6f8a-47ae-9880-0aeded6e10b8_ContentBits">
    <vt:lpwstr>0</vt:lpwstr>
  </property>
  <property fmtid="{D5CDD505-2E9C-101B-9397-08002B2CF9AE}" pid="15" name="MediaServiceImageTags">
    <vt:lpwstr/>
  </property>
</Properties>
</file>