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sldIdLst>
    <p:sldId id="256" r:id="rId6"/>
    <p:sldId id="257" r:id="rId7"/>
  </p:sldIdLst>
  <p:sldSz cx="10680700" cy="75707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E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279E92-E02D-AFD9-A337-B158BC195210}" v="22" dt="2025-07-06T23:53:08.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6"/>
    <p:restoredTop sz="96306"/>
  </p:normalViewPr>
  <p:slideViewPr>
    <p:cSldViewPr snapToGrid="0" snapToObjects="1">
      <p:cViewPr varScale="1">
        <p:scale>
          <a:sx n="97" d="100"/>
          <a:sy n="97" d="100"/>
        </p:scale>
        <p:origin x="17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053" y="1239016"/>
            <a:ext cx="9078595" cy="2635756"/>
          </a:xfrm>
        </p:spPr>
        <p:txBody>
          <a:bodyPr anchor="b"/>
          <a:lstStyle>
            <a:lvl1pPr algn="ctr">
              <a:defRPr sz="6623"/>
            </a:lvl1pPr>
          </a:lstStyle>
          <a:p>
            <a:r>
              <a:rPr lang="en-GB"/>
              <a:t>Click to edit Master title style</a:t>
            </a:r>
            <a:endParaRPr lang="en-US" dirty="0"/>
          </a:p>
        </p:txBody>
      </p:sp>
      <p:sp>
        <p:nvSpPr>
          <p:cNvPr id="3" name="Subtitle 2"/>
          <p:cNvSpPr>
            <a:spLocks noGrp="1"/>
          </p:cNvSpPr>
          <p:nvPr>
            <p:ph type="subTitle" idx="1"/>
          </p:nvPr>
        </p:nvSpPr>
        <p:spPr>
          <a:xfrm>
            <a:off x="1335088" y="3976417"/>
            <a:ext cx="8010525" cy="1827854"/>
          </a:xfrm>
        </p:spPr>
        <p:txBody>
          <a:bodyPr/>
          <a:lstStyle>
            <a:lvl1pPr marL="0" indent="0" algn="ctr">
              <a:buNone/>
              <a:defRPr sz="2649"/>
            </a:lvl1pPr>
            <a:lvl2pPr marL="504703" indent="0" algn="ctr">
              <a:buNone/>
              <a:defRPr sz="2208"/>
            </a:lvl2pPr>
            <a:lvl3pPr marL="1009406" indent="0" algn="ctr">
              <a:buNone/>
              <a:defRPr sz="1987"/>
            </a:lvl3pPr>
            <a:lvl4pPr marL="1514109" indent="0" algn="ctr">
              <a:buNone/>
              <a:defRPr sz="1766"/>
            </a:lvl4pPr>
            <a:lvl5pPr marL="2018812" indent="0" algn="ctr">
              <a:buNone/>
              <a:defRPr sz="1766"/>
            </a:lvl5pPr>
            <a:lvl6pPr marL="2523515" indent="0" algn="ctr">
              <a:buNone/>
              <a:defRPr sz="1766"/>
            </a:lvl6pPr>
            <a:lvl7pPr marL="3028218" indent="0" algn="ctr">
              <a:buNone/>
              <a:defRPr sz="1766"/>
            </a:lvl7pPr>
            <a:lvl8pPr marL="3532922" indent="0" algn="ctr">
              <a:buNone/>
              <a:defRPr sz="1766"/>
            </a:lvl8pPr>
            <a:lvl9pPr marL="4037625" indent="0" algn="ctr">
              <a:buNone/>
              <a:defRPr sz="1766"/>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48F7E63-76AD-864C-9F37-9947DD773DD0}"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71700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8F7E63-76AD-864C-9F37-9947DD773DD0}"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21274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3376" y="403074"/>
            <a:ext cx="2303026" cy="641589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34299" y="403074"/>
            <a:ext cx="6775569" cy="641589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8F7E63-76AD-864C-9F37-9947DD773DD0}"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18250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8F7E63-76AD-864C-9F37-9947DD773DD0}"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74743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736" y="1887442"/>
            <a:ext cx="9212104" cy="3149237"/>
          </a:xfrm>
        </p:spPr>
        <p:txBody>
          <a:bodyPr anchor="b"/>
          <a:lstStyle>
            <a:lvl1pPr>
              <a:defRPr sz="6623"/>
            </a:lvl1pPr>
          </a:lstStyle>
          <a:p>
            <a:r>
              <a:rPr lang="en-GB"/>
              <a:t>Click to edit Master title style</a:t>
            </a:r>
            <a:endParaRPr lang="en-US" dirty="0"/>
          </a:p>
        </p:txBody>
      </p:sp>
      <p:sp>
        <p:nvSpPr>
          <p:cNvPr id="3" name="Text Placeholder 2"/>
          <p:cNvSpPr>
            <a:spLocks noGrp="1"/>
          </p:cNvSpPr>
          <p:nvPr>
            <p:ph type="body" idx="1"/>
          </p:nvPr>
        </p:nvSpPr>
        <p:spPr>
          <a:xfrm>
            <a:off x="728736" y="5066472"/>
            <a:ext cx="9212104" cy="1656109"/>
          </a:xfrm>
        </p:spPr>
        <p:txBody>
          <a:bodyPr/>
          <a:lstStyle>
            <a:lvl1pPr marL="0" indent="0">
              <a:buNone/>
              <a:defRPr sz="2649">
                <a:solidFill>
                  <a:schemeClr val="tx1"/>
                </a:solidFill>
              </a:defRPr>
            </a:lvl1pPr>
            <a:lvl2pPr marL="504703" indent="0">
              <a:buNone/>
              <a:defRPr sz="2208">
                <a:solidFill>
                  <a:schemeClr val="tx1">
                    <a:tint val="75000"/>
                  </a:schemeClr>
                </a:solidFill>
              </a:defRPr>
            </a:lvl2pPr>
            <a:lvl3pPr marL="1009406" indent="0">
              <a:buNone/>
              <a:defRPr sz="1987">
                <a:solidFill>
                  <a:schemeClr val="tx1">
                    <a:tint val="75000"/>
                  </a:schemeClr>
                </a:solidFill>
              </a:defRPr>
            </a:lvl3pPr>
            <a:lvl4pPr marL="1514109" indent="0">
              <a:buNone/>
              <a:defRPr sz="1766">
                <a:solidFill>
                  <a:schemeClr val="tx1">
                    <a:tint val="75000"/>
                  </a:schemeClr>
                </a:solidFill>
              </a:defRPr>
            </a:lvl4pPr>
            <a:lvl5pPr marL="2018812" indent="0">
              <a:buNone/>
              <a:defRPr sz="1766">
                <a:solidFill>
                  <a:schemeClr val="tx1">
                    <a:tint val="75000"/>
                  </a:schemeClr>
                </a:solidFill>
              </a:defRPr>
            </a:lvl5pPr>
            <a:lvl6pPr marL="2523515" indent="0">
              <a:buNone/>
              <a:defRPr sz="1766">
                <a:solidFill>
                  <a:schemeClr val="tx1">
                    <a:tint val="75000"/>
                  </a:schemeClr>
                </a:solidFill>
              </a:defRPr>
            </a:lvl6pPr>
            <a:lvl7pPr marL="3028218" indent="0">
              <a:buNone/>
              <a:defRPr sz="1766">
                <a:solidFill>
                  <a:schemeClr val="tx1">
                    <a:tint val="75000"/>
                  </a:schemeClr>
                </a:solidFill>
              </a:defRPr>
            </a:lvl7pPr>
            <a:lvl8pPr marL="3532922" indent="0">
              <a:buNone/>
              <a:defRPr sz="1766">
                <a:solidFill>
                  <a:schemeClr val="tx1">
                    <a:tint val="75000"/>
                  </a:schemeClr>
                </a:solidFill>
              </a:defRPr>
            </a:lvl8pPr>
            <a:lvl9pPr marL="4037625" indent="0">
              <a:buNone/>
              <a:defRPr sz="1766">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8F7E63-76AD-864C-9F37-9947DD773DD0}"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01141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734298"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407104"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48F7E63-76AD-864C-9F37-9947DD773DD0}"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07884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5689" y="403076"/>
            <a:ext cx="9212104" cy="1463336"/>
          </a:xfrm>
        </p:spPr>
        <p:txBody>
          <a:bodyPr/>
          <a:lstStyle/>
          <a:p>
            <a:r>
              <a:rPr lang="en-GB"/>
              <a:t>Click to edit Master title style</a:t>
            </a:r>
            <a:endParaRPr lang="en-US" dirty="0"/>
          </a:p>
        </p:txBody>
      </p:sp>
      <p:sp>
        <p:nvSpPr>
          <p:cNvPr id="3" name="Text Placeholder 2"/>
          <p:cNvSpPr>
            <a:spLocks noGrp="1"/>
          </p:cNvSpPr>
          <p:nvPr>
            <p:ph type="body" idx="1"/>
          </p:nvPr>
        </p:nvSpPr>
        <p:spPr>
          <a:xfrm>
            <a:off x="735690" y="1855895"/>
            <a:ext cx="4518436"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4" name="Content Placeholder 3"/>
          <p:cNvSpPr>
            <a:spLocks noGrp="1"/>
          </p:cNvSpPr>
          <p:nvPr>
            <p:ph sz="half" idx="2"/>
          </p:nvPr>
        </p:nvSpPr>
        <p:spPr>
          <a:xfrm>
            <a:off x="735690" y="2765440"/>
            <a:ext cx="4518436"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407105" y="1855895"/>
            <a:ext cx="4540689"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6" name="Content Placeholder 5"/>
          <p:cNvSpPr>
            <a:spLocks noGrp="1"/>
          </p:cNvSpPr>
          <p:nvPr>
            <p:ph sz="quarter" idx="4"/>
          </p:nvPr>
        </p:nvSpPr>
        <p:spPr>
          <a:xfrm>
            <a:off x="5407105" y="2765440"/>
            <a:ext cx="4540689"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48F7E63-76AD-864C-9F37-9947DD773DD0}" type="datetimeFigureOut">
              <a:rPr lang="en-US" smtClean="0"/>
              <a:t>7/7/2025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0318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48F7E63-76AD-864C-9F37-9947DD773DD0}" type="datetimeFigureOut">
              <a:rPr lang="en-US" smtClean="0"/>
              <a:t>7/7/2025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4561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7E63-76AD-864C-9F37-9947DD773DD0}" type="datetimeFigureOut">
              <a:rPr lang="en-US" smtClean="0"/>
              <a:t>7/7/2025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93450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dirty="0"/>
          </a:p>
        </p:txBody>
      </p:sp>
      <p:sp>
        <p:nvSpPr>
          <p:cNvPr id="3" name="Content Placeholder 2"/>
          <p:cNvSpPr>
            <a:spLocks noGrp="1"/>
          </p:cNvSpPr>
          <p:nvPr>
            <p:ph idx="1"/>
          </p:nvPr>
        </p:nvSpPr>
        <p:spPr>
          <a:xfrm>
            <a:off x="4540689" y="1090055"/>
            <a:ext cx="5407104" cy="5380166"/>
          </a:xfrm>
        </p:spPr>
        <p:txBody>
          <a:bodyPr/>
          <a:lstStyle>
            <a:lvl1pPr>
              <a:defRPr sz="3532"/>
            </a:lvl1pPr>
            <a:lvl2pPr>
              <a:defRPr sz="3091"/>
            </a:lvl2pPr>
            <a:lvl3pPr>
              <a:defRPr sz="2649"/>
            </a:lvl3pPr>
            <a:lvl4pPr>
              <a:defRPr sz="2208"/>
            </a:lvl4pPr>
            <a:lvl5pPr>
              <a:defRPr sz="2208"/>
            </a:lvl5pPr>
            <a:lvl6pPr>
              <a:defRPr sz="2208"/>
            </a:lvl6pPr>
            <a:lvl7pPr>
              <a:defRPr sz="2208"/>
            </a:lvl7pPr>
            <a:lvl8pPr>
              <a:defRPr sz="2208"/>
            </a:lvl8pPr>
            <a:lvl9pPr>
              <a:defRPr sz="220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415613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dirty="0"/>
          </a:p>
        </p:txBody>
      </p:sp>
      <p:sp>
        <p:nvSpPr>
          <p:cNvPr id="3" name="Picture Placeholder 2"/>
          <p:cNvSpPr>
            <a:spLocks noGrp="1" noChangeAspect="1"/>
          </p:cNvSpPr>
          <p:nvPr>
            <p:ph type="pic" idx="1"/>
          </p:nvPr>
        </p:nvSpPr>
        <p:spPr>
          <a:xfrm>
            <a:off x="4540689" y="1090055"/>
            <a:ext cx="5407104" cy="5380166"/>
          </a:xfrm>
        </p:spPr>
        <p:txBody>
          <a:bodyPr anchor="t"/>
          <a:lstStyle>
            <a:lvl1pPr marL="0" indent="0">
              <a:buNone/>
              <a:defRPr sz="3532"/>
            </a:lvl1pPr>
            <a:lvl2pPr marL="504703" indent="0">
              <a:buNone/>
              <a:defRPr sz="3091"/>
            </a:lvl2pPr>
            <a:lvl3pPr marL="1009406" indent="0">
              <a:buNone/>
              <a:defRPr sz="2649"/>
            </a:lvl3pPr>
            <a:lvl4pPr marL="1514109" indent="0">
              <a:buNone/>
              <a:defRPr sz="2208"/>
            </a:lvl4pPr>
            <a:lvl5pPr marL="2018812" indent="0">
              <a:buNone/>
              <a:defRPr sz="2208"/>
            </a:lvl5pPr>
            <a:lvl6pPr marL="2523515" indent="0">
              <a:buNone/>
              <a:defRPr sz="2208"/>
            </a:lvl6pPr>
            <a:lvl7pPr marL="3028218" indent="0">
              <a:buNone/>
              <a:defRPr sz="2208"/>
            </a:lvl7pPr>
            <a:lvl8pPr marL="3532922" indent="0">
              <a:buNone/>
              <a:defRPr sz="2208"/>
            </a:lvl8pPr>
            <a:lvl9pPr marL="4037625" indent="0">
              <a:buNone/>
              <a:defRPr sz="2208"/>
            </a:lvl9pPr>
          </a:lstStyle>
          <a:p>
            <a:r>
              <a:rPr lang="en-GB"/>
              <a:t>Click icon to add picture</a:t>
            </a:r>
            <a:endParaRPr lang="en-US" dirty="0"/>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0039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298" y="403076"/>
            <a:ext cx="9212104" cy="146333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4298" y="2015372"/>
            <a:ext cx="9212104" cy="480359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4298" y="7017001"/>
            <a:ext cx="2403158" cy="403074"/>
          </a:xfrm>
          <a:prstGeom prst="rect">
            <a:avLst/>
          </a:prstGeom>
        </p:spPr>
        <p:txBody>
          <a:bodyPr vert="horz" lIns="91440" tIns="45720" rIns="91440" bIns="45720" rtlCol="0" anchor="ctr"/>
          <a:lstStyle>
            <a:lvl1pPr algn="l">
              <a:defRPr sz="1325">
                <a:solidFill>
                  <a:schemeClr val="tx1">
                    <a:tint val="75000"/>
                  </a:schemeClr>
                </a:solidFill>
              </a:defRPr>
            </a:lvl1pPr>
          </a:lstStyle>
          <a:p>
            <a:fld id="{648F7E63-76AD-864C-9F37-9947DD773DD0}" type="datetimeFigureOut">
              <a:rPr lang="en-US" smtClean="0"/>
              <a:t>7/7/2025</a:t>
            </a:fld>
            <a:endParaRPr lang="en-US"/>
          </a:p>
        </p:txBody>
      </p:sp>
      <p:sp>
        <p:nvSpPr>
          <p:cNvPr id="5" name="Footer Placeholder 4"/>
          <p:cNvSpPr>
            <a:spLocks noGrp="1"/>
          </p:cNvSpPr>
          <p:nvPr>
            <p:ph type="ftr" sz="quarter" idx="3"/>
          </p:nvPr>
        </p:nvSpPr>
        <p:spPr>
          <a:xfrm>
            <a:off x="3537982" y="7017001"/>
            <a:ext cx="3604736" cy="403074"/>
          </a:xfrm>
          <a:prstGeom prst="rect">
            <a:avLst/>
          </a:prstGeom>
        </p:spPr>
        <p:txBody>
          <a:bodyPr vert="horz" lIns="91440" tIns="45720" rIns="91440" bIns="45720" rtlCol="0" anchor="ctr"/>
          <a:lstStyle>
            <a:lvl1pPr algn="ctr">
              <a:defRPr sz="13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3244" y="7017001"/>
            <a:ext cx="2403158" cy="403074"/>
          </a:xfrm>
          <a:prstGeom prst="rect">
            <a:avLst/>
          </a:prstGeom>
        </p:spPr>
        <p:txBody>
          <a:bodyPr vert="horz" lIns="91440" tIns="45720" rIns="91440" bIns="45720" rtlCol="0" anchor="ctr"/>
          <a:lstStyle>
            <a:lvl1pPr algn="r">
              <a:defRPr sz="1325">
                <a:solidFill>
                  <a:schemeClr val="tx1">
                    <a:tint val="75000"/>
                  </a:schemeClr>
                </a:solidFill>
              </a:defRPr>
            </a:lvl1pPr>
          </a:lstStyle>
          <a:p>
            <a:fld id="{D66F584D-BE5E-D542-93A6-6151E93BBAAE}" type="slidenum">
              <a:rPr lang="en-US" smtClean="0"/>
              <a:t>‹#›</a:t>
            </a:fld>
            <a:endParaRPr lang="en-US"/>
          </a:p>
        </p:txBody>
      </p:sp>
    </p:spTree>
    <p:extLst>
      <p:ext uri="{BB962C8B-B14F-4D97-AF65-F5344CB8AC3E}">
        <p14:creationId xmlns:p14="http://schemas.microsoft.com/office/powerpoint/2010/main" val="1202714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9406" rtl="0" eaLnBrk="1" latinLnBrk="0" hangingPunct="1">
        <a:lnSpc>
          <a:spcPct val="90000"/>
        </a:lnSpc>
        <a:spcBef>
          <a:spcPct val="0"/>
        </a:spcBef>
        <a:buNone/>
        <a:defRPr sz="4857" kern="1200">
          <a:solidFill>
            <a:schemeClr val="tx1"/>
          </a:solidFill>
          <a:latin typeface="+mj-lt"/>
          <a:ea typeface="+mj-ea"/>
          <a:cs typeface="+mj-cs"/>
        </a:defRPr>
      </a:lvl1pPr>
    </p:titleStyle>
    <p:bodyStyle>
      <a:lvl1pPr marL="252352" indent="-252352" algn="l" defTabSz="1009406" rtl="0" eaLnBrk="1" latinLnBrk="0" hangingPunct="1">
        <a:lnSpc>
          <a:spcPct val="90000"/>
        </a:lnSpc>
        <a:spcBef>
          <a:spcPts val="1104"/>
        </a:spcBef>
        <a:buFont typeface="Arial" panose="020B0604020202020204" pitchFamily="34" charset="0"/>
        <a:buChar char="•"/>
        <a:defRPr sz="3091" kern="1200">
          <a:solidFill>
            <a:schemeClr val="tx1"/>
          </a:solidFill>
          <a:latin typeface="+mn-lt"/>
          <a:ea typeface="+mn-ea"/>
          <a:cs typeface="+mn-cs"/>
        </a:defRPr>
      </a:lvl1pPr>
      <a:lvl2pPr marL="757055" indent="-252352" algn="l" defTabSz="1009406" rtl="0" eaLnBrk="1" latinLnBrk="0" hangingPunct="1">
        <a:lnSpc>
          <a:spcPct val="90000"/>
        </a:lnSpc>
        <a:spcBef>
          <a:spcPts val="552"/>
        </a:spcBef>
        <a:buFont typeface="Arial" panose="020B0604020202020204" pitchFamily="34" charset="0"/>
        <a:buChar char="•"/>
        <a:defRPr sz="2649" kern="1200">
          <a:solidFill>
            <a:schemeClr val="tx1"/>
          </a:solidFill>
          <a:latin typeface="+mn-lt"/>
          <a:ea typeface="+mn-ea"/>
          <a:cs typeface="+mn-cs"/>
        </a:defRPr>
      </a:lvl2pPr>
      <a:lvl3pPr marL="1261758" indent="-252352" algn="l" defTabSz="1009406" rtl="0" eaLnBrk="1" latinLnBrk="0" hangingPunct="1">
        <a:lnSpc>
          <a:spcPct val="90000"/>
        </a:lnSpc>
        <a:spcBef>
          <a:spcPts val="552"/>
        </a:spcBef>
        <a:buFont typeface="Arial" panose="020B0604020202020204" pitchFamily="34" charset="0"/>
        <a:buChar char="•"/>
        <a:defRPr sz="2208" kern="1200">
          <a:solidFill>
            <a:schemeClr val="tx1"/>
          </a:solidFill>
          <a:latin typeface="+mn-lt"/>
          <a:ea typeface="+mn-ea"/>
          <a:cs typeface="+mn-cs"/>
        </a:defRPr>
      </a:lvl3pPr>
      <a:lvl4pPr marL="1766461"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4pPr>
      <a:lvl5pPr marL="2271164"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5pPr>
      <a:lvl6pPr marL="2775867"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6pPr>
      <a:lvl7pPr marL="3280570"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7pPr>
      <a:lvl8pPr marL="3785273"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8pPr>
      <a:lvl9pPr marL="4289976"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9pPr>
    </p:bodyStyle>
    <p:otherStyle>
      <a:defPPr>
        <a:defRPr lang="en-US"/>
      </a:defPPr>
      <a:lvl1pPr marL="0" algn="l" defTabSz="1009406" rtl="0" eaLnBrk="1" latinLnBrk="0" hangingPunct="1">
        <a:defRPr sz="1987" kern="1200">
          <a:solidFill>
            <a:schemeClr val="tx1"/>
          </a:solidFill>
          <a:latin typeface="+mn-lt"/>
          <a:ea typeface="+mn-ea"/>
          <a:cs typeface="+mn-cs"/>
        </a:defRPr>
      </a:lvl1pPr>
      <a:lvl2pPr marL="504703" algn="l" defTabSz="1009406" rtl="0" eaLnBrk="1" latinLnBrk="0" hangingPunct="1">
        <a:defRPr sz="1987" kern="1200">
          <a:solidFill>
            <a:schemeClr val="tx1"/>
          </a:solidFill>
          <a:latin typeface="+mn-lt"/>
          <a:ea typeface="+mn-ea"/>
          <a:cs typeface="+mn-cs"/>
        </a:defRPr>
      </a:lvl2pPr>
      <a:lvl3pPr marL="1009406" algn="l" defTabSz="1009406" rtl="0" eaLnBrk="1" latinLnBrk="0" hangingPunct="1">
        <a:defRPr sz="1987" kern="1200">
          <a:solidFill>
            <a:schemeClr val="tx1"/>
          </a:solidFill>
          <a:latin typeface="+mn-lt"/>
          <a:ea typeface="+mn-ea"/>
          <a:cs typeface="+mn-cs"/>
        </a:defRPr>
      </a:lvl3pPr>
      <a:lvl4pPr marL="1514109" algn="l" defTabSz="1009406" rtl="0" eaLnBrk="1" latinLnBrk="0" hangingPunct="1">
        <a:defRPr sz="1987" kern="1200">
          <a:solidFill>
            <a:schemeClr val="tx1"/>
          </a:solidFill>
          <a:latin typeface="+mn-lt"/>
          <a:ea typeface="+mn-ea"/>
          <a:cs typeface="+mn-cs"/>
        </a:defRPr>
      </a:lvl4pPr>
      <a:lvl5pPr marL="2018812" algn="l" defTabSz="1009406" rtl="0" eaLnBrk="1" latinLnBrk="0" hangingPunct="1">
        <a:defRPr sz="1987" kern="1200">
          <a:solidFill>
            <a:schemeClr val="tx1"/>
          </a:solidFill>
          <a:latin typeface="+mn-lt"/>
          <a:ea typeface="+mn-ea"/>
          <a:cs typeface="+mn-cs"/>
        </a:defRPr>
      </a:lvl5pPr>
      <a:lvl6pPr marL="2523515" algn="l" defTabSz="1009406" rtl="0" eaLnBrk="1" latinLnBrk="0" hangingPunct="1">
        <a:defRPr sz="1987" kern="1200">
          <a:solidFill>
            <a:schemeClr val="tx1"/>
          </a:solidFill>
          <a:latin typeface="+mn-lt"/>
          <a:ea typeface="+mn-ea"/>
          <a:cs typeface="+mn-cs"/>
        </a:defRPr>
      </a:lvl6pPr>
      <a:lvl7pPr marL="3028218" algn="l" defTabSz="1009406" rtl="0" eaLnBrk="1" latinLnBrk="0" hangingPunct="1">
        <a:defRPr sz="1987" kern="1200">
          <a:solidFill>
            <a:schemeClr val="tx1"/>
          </a:solidFill>
          <a:latin typeface="+mn-lt"/>
          <a:ea typeface="+mn-ea"/>
          <a:cs typeface="+mn-cs"/>
        </a:defRPr>
      </a:lvl7pPr>
      <a:lvl8pPr marL="3532922" algn="l" defTabSz="1009406" rtl="0" eaLnBrk="1" latinLnBrk="0" hangingPunct="1">
        <a:defRPr sz="1987" kern="1200">
          <a:solidFill>
            <a:schemeClr val="tx1"/>
          </a:solidFill>
          <a:latin typeface="+mn-lt"/>
          <a:ea typeface="+mn-ea"/>
          <a:cs typeface="+mn-cs"/>
        </a:defRPr>
      </a:lvl8pPr>
      <a:lvl9pPr marL="4037625" algn="l" defTabSz="1009406" rtl="0" eaLnBrk="1" latinLnBrk="0" hangingPunct="1">
        <a:defRPr sz="19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20">
            <a:extLst>
              <a:ext uri="{FF2B5EF4-FFF2-40B4-BE49-F238E27FC236}">
                <a16:creationId xmlns:a16="http://schemas.microsoft.com/office/drawing/2014/main" id="{A5B11B46-AB73-234F-8BD5-0B11C9093D8F}"/>
              </a:ext>
            </a:extLst>
          </p:cNvPr>
          <p:cNvSpPr txBox="1"/>
          <p:nvPr/>
        </p:nvSpPr>
        <p:spPr>
          <a:xfrm>
            <a:off x="539750" y="1532988"/>
            <a:ext cx="2445612" cy="348813"/>
          </a:xfrm>
          <a:prstGeom prst="rect">
            <a:avLst/>
          </a:prstGeom>
        </p:spPr>
        <p:txBody>
          <a:bodyPr vert="horz" wrap="square" lIns="0" tIns="0" rIns="0" bIns="0" rtlCol="0" anchor="t">
            <a:spAutoFit/>
          </a:bodyPr>
          <a:lstStyle/>
          <a:p>
            <a:pPr marL="12700">
              <a:lnSpc>
                <a:spcPct val="100000"/>
              </a:lnSpc>
            </a:pPr>
            <a:r>
              <a:rPr lang="en-US" sz="1100" b="1" dirty="0">
                <a:solidFill>
                  <a:srgbClr val="05EDB5"/>
                </a:solidFill>
                <a:latin typeface="Arial"/>
                <a:cs typeface="Arial"/>
              </a:rPr>
              <a:t>Reporting </a:t>
            </a:r>
            <a:r>
              <a:rPr sz="1100" b="1" dirty="0">
                <a:solidFill>
                  <a:srgbClr val="05EDB5"/>
                </a:solidFill>
                <a:latin typeface="Arial"/>
                <a:cs typeface="Arial"/>
              </a:rPr>
              <a:t>to:</a:t>
            </a:r>
            <a:endParaRPr lang="en-US" sz="1100" b="1" dirty="0">
              <a:solidFill>
                <a:srgbClr val="05EDB5"/>
              </a:solidFill>
              <a:latin typeface="Arial"/>
              <a:cs typeface="Arial"/>
            </a:endParaRPr>
          </a:p>
          <a:p>
            <a:pPr marL="12700">
              <a:lnSpc>
                <a:spcPct val="100000"/>
              </a:lnSpc>
              <a:spcBef>
                <a:spcPts val="200"/>
              </a:spcBef>
            </a:pPr>
            <a:r>
              <a:rPr lang="en-NZ" sz="1000" dirty="0">
                <a:solidFill>
                  <a:schemeClr val="bg1"/>
                </a:solidFill>
                <a:latin typeface="Arial"/>
                <a:cs typeface="Arial"/>
              </a:rPr>
              <a:t>Head of Wholesale Operations</a:t>
            </a:r>
            <a:endParaRPr sz="1000" dirty="0">
              <a:solidFill>
                <a:schemeClr val="bg1"/>
              </a:solidFill>
              <a:latin typeface="Arial"/>
              <a:cs typeface="Arial"/>
            </a:endParaRPr>
          </a:p>
        </p:txBody>
      </p:sp>
      <p:sp>
        <p:nvSpPr>
          <p:cNvPr id="8" name="object 21">
            <a:extLst>
              <a:ext uri="{FF2B5EF4-FFF2-40B4-BE49-F238E27FC236}">
                <a16:creationId xmlns:a16="http://schemas.microsoft.com/office/drawing/2014/main" id="{695FE911-531B-BF4D-99CF-1C9DB1085BCF}"/>
              </a:ext>
            </a:extLst>
          </p:cNvPr>
          <p:cNvSpPr txBox="1"/>
          <p:nvPr/>
        </p:nvSpPr>
        <p:spPr>
          <a:xfrm>
            <a:off x="3377732" y="1522867"/>
            <a:ext cx="1040330" cy="348813"/>
          </a:xfrm>
          <a:prstGeom prst="rect">
            <a:avLst/>
          </a:prstGeom>
        </p:spPr>
        <p:txBody>
          <a:bodyPr vert="horz" wrap="square" lIns="0" tIns="0" rIns="0" bIns="0" rtlCol="0" anchor="t">
            <a:spAutoFit/>
          </a:bodyPr>
          <a:lstStyle/>
          <a:p>
            <a:pPr marL="12700">
              <a:lnSpc>
                <a:spcPct val="100000"/>
              </a:lnSpc>
            </a:pPr>
            <a:r>
              <a:rPr sz="1100" b="1" dirty="0">
                <a:solidFill>
                  <a:srgbClr val="05EDB5"/>
                </a:solidFill>
                <a:latin typeface="Arial"/>
                <a:cs typeface="Arial"/>
              </a:rPr>
              <a:t>Date:</a:t>
            </a:r>
          </a:p>
          <a:p>
            <a:pPr marL="12700">
              <a:spcBef>
                <a:spcPts val="200"/>
              </a:spcBef>
            </a:pPr>
            <a:r>
              <a:rPr lang="en-NZ" sz="1000">
                <a:solidFill>
                  <a:schemeClr val="bg1"/>
                </a:solidFill>
                <a:latin typeface="Arial"/>
                <a:cs typeface="Arial"/>
              </a:rPr>
              <a:t>November </a:t>
            </a:r>
            <a:r>
              <a:rPr lang="en-NZ" sz="1000" dirty="0">
                <a:solidFill>
                  <a:schemeClr val="bg1"/>
                </a:solidFill>
                <a:latin typeface="Arial"/>
                <a:cs typeface="Arial"/>
              </a:rPr>
              <a:t>2023</a:t>
            </a:r>
          </a:p>
        </p:txBody>
      </p:sp>
      <p:sp>
        <p:nvSpPr>
          <p:cNvPr id="9" name="object 29">
            <a:extLst>
              <a:ext uri="{FF2B5EF4-FFF2-40B4-BE49-F238E27FC236}">
                <a16:creationId xmlns:a16="http://schemas.microsoft.com/office/drawing/2014/main" id="{500A467D-8649-8E41-BACB-F069E69694AC}"/>
              </a:ext>
            </a:extLst>
          </p:cNvPr>
          <p:cNvSpPr txBox="1"/>
          <p:nvPr/>
        </p:nvSpPr>
        <p:spPr>
          <a:xfrm>
            <a:off x="539750" y="584200"/>
            <a:ext cx="5778672" cy="678712"/>
          </a:xfrm>
          <a:prstGeom prst="rect">
            <a:avLst/>
          </a:prstGeom>
        </p:spPr>
        <p:txBody>
          <a:bodyPr vert="horz" wrap="square" lIns="0" tIns="0" rIns="0" bIns="0" rtlCol="0" anchor="t">
            <a:spAutoFit/>
          </a:bodyPr>
          <a:lstStyle/>
          <a:p>
            <a:pPr marL="12700">
              <a:lnSpc>
                <a:spcPct val="150000"/>
              </a:lnSpc>
            </a:pPr>
            <a:r>
              <a:rPr sz="1100" b="1" dirty="0">
                <a:solidFill>
                  <a:srgbClr val="05EDB5"/>
                </a:solidFill>
                <a:latin typeface="Arial"/>
                <a:cs typeface="Arial"/>
              </a:rPr>
              <a:t>Position description:</a:t>
            </a:r>
          </a:p>
          <a:p>
            <a:pPr marL="12700">
              <a:lnSpc>
                <a:spcPct val="150000"/>
              </a:lnSpc>
              <a:spcBef>
                <a:spcPts val="140"/>
              </a:spcBef>
            </a:pPr>
            <a:r>
              <a:rPr lang="en-NZ" sz="2000" b="1" dirty="0">
                <a:solidFill>
                  <a:schemeClr val="bg1"/>
                </a:solidFill>
                <a:latin typeface="Arial"/>
                <a:cs typeface="Arial"/>
              </a:rPr>
              <a:t>Generation Controller/Electricity Trader</a:t>
            </a:r>
            <a:endParaRPr lang="en-NZ" dirty="0">
              <a:solidFill>
                <a:schemeClr val="bg1"/>
              </a:solidFill>
            </a:endParaRPr>
          </a:p>
        </p:txBody>
      </p:sp>
      <p:sp>
        <p:nvSpPr>
          <p:cNvPr id="11" name="object 22">
            <a:extLst>
              <a:ext uri="{FF2B5EF4-FFF2-40B4-BE49-F238E27FC236}">
                <a16:creationId xmlns:a16="http://schemas.microsoft.com/office/drawing/2014/main" id="{888BC5EF-D97F-2B4F-9AF6-FF87F954C531}"/>
              </a:ext>
            </a:extLst>
          </p:cNvPr>
          <p:cNvSpPr txBox="1"/>
          <p:nvPr/>
        </p:nvSpPr>
        <p:spPr>
          <a:xfrm>
            <a:off x="539750" y="2080916"/>
            <a:ext cx="3641725" cy="2015936"/>
          </a:xfrm>
          <a:prstGeom prst="rect">
            <a:avLst/>
          </a:prstGeom>
        </p:spPr>
        <p:txBody>
          <a:bodyPr vert="horz" wrap="square" lIns="0" tIns="0" rIns="0" bIns="0" rtlCol="0" anchor="t">
            <a:spAutoFit/>
          </a:bodyPr>
          <a:lstStyle/>
          <a:p>
            <a:pPr algn="l" rtl="0" fontAlgn="base"/>
            <a:r>
              <a:rPr sz="1100" b="1" dirty="0">
                <a:solidFill>
                  <a:srgbClr val="05EDB5"/>
                </a:solidFill>
                <a:latin typeface="Arial"/>
                <a:cs typeface="Arial"/>
              </a:rPr>
              <a:t>The role</a:t>
            </a:r>
            <a:endParaRPr lang="en-NZ" sz="1100" b="1" dirty="0">
              <a:solidFill>
                <a:srgbClr val="05EDB5"/>
              </a:solidFill>
              <a:latin typeface="Arial"/>
              <a:cs typeface="Arial"/>
            </a:endParaRPr>
          </a:p>
          <a:p>
            <a:pPr algn="l" rtl="0" fontAlgn="base"/>
            <a:endParaRPr lang="en-NZ" sz="1000" dirty="0">
              <a:solidFill>
                <a:schemeClr val="bg1"/>
              </a:solidFill>
              <a:latin typeface="Arial"/>
              <a:cs typeface="Arial"/>
            </a:endParaRPr>
          </a:p>
          <a:p>
            <a:pPr fontAlgn="base"/>
            <a:r>
              <a:rPr lang="en-NZ" sz="1000" dirty="0">
                <a:solidFill>
                  <a:schemeClr val="bg1"/>
                </a:solidFill>
                <a:latin typeface="Arial"/>
                <a:cs typeface="Arial"/>
              </a:rPr>
              <a:t>As Trader/Generation Controller/, you’ll be responsible for running Meridian’s portfolio of hydro and wind energy generation assets. You’ll be collaborating with many stakeholders to ensure our plant is run in a safe, efficient and compliant manner to deliver our Energy Trading and Energy Margin targets. </a:t>
            </a:r>
          </a:p>
          <a:p>
            <a:pPr algn="l" rtl="0" fontAlgn="base"/>
            <a:endParaRPr lang="en-NZ" sz="1000" dirty="0">
              <a:solidFill>
                <a:schemeClr val="bg1"/>
              </a:solidFill>
              <a:latin typeface="Arial"/>
              <a:cs typeface="Arial"/>
            </a:endParaRPr>
          </a:p>
          <a:p>
            <a:pPr algn="l" rtl="0" fontAlgn="base"/>
            <a:r>
              <a:rPr lang="en-NZ" sz="1000" dirty="0">
                <a:solidFill>
                  <a:schemeClr val="bg1"/>
                </a:solidFill>
                <a:latin typeface="Arial"/>
                <a:cs typeface="Arial"/>
              </a:rPr>
              <a:t>At Meridian, we’re changing the way we operate through merging out Generation Control and Trading functions. This means you’ll be trained to support and undertake energy trading activities including monitoring and revising trading as market conditions change.</a:t>
            </a:r>
          </a:p>
        </p:txBody>
      </p:sp>
      <p:sp>
        <p:nvSpPr>
          <p:cNvPr id="12" name="object 23">
            <a:extLst>
              <a:ext uri="{FF2B5EF4-FFF2-40B4-BE49-F238E27FC236}">
                <a16:creationId xmlns:a16="http://schemas.microsoft.com/office/drawing/2014/main" id="{16C00225-0221-D041-B785-CF36376C8BB4}"/>
              </a:ext>
            </a:extLst>
          </p:cNvPr>
          <p:cNvSpPr txBox="1"/>
          <p:nvPr/>
        </p:nvSpPr>
        <p:spPr>
          <a:xfrm>
            <a:off x="4838417" y="2078813"/>
            <a:ext cx="3886483" cy="3713774"/>
          </a:xfrm>
          <a:prstGeom prst="rect">
            <a:avLst/>
          </a:prstGeom>
        </p:spPr>
        <p:txBody>
          <a:bodyPr vert="horz" wrap="square" lIns="0" tIns="0" rIns="0" bIns="0" rtlCol="0" anchor="t">
            <a:spAutoFit/>
          </a:bodyPr>
          <a:lstStyle/>
          <a:p>
            <a:pPr marL="12700" marR="648970">
              <a:lnSpc>
                <a:spcPct val="103499"/>
              </a:lnSpc>
            </a:pPr>
            <a:r>
              <a:rPr sz="1100" b="1" spc="-85" dirty="0">
                <a:solidFill>
                  <a:srgbClr val="05EDB5"/>
                </a:solidFill>
                <a:latin typeface="Arial" panose="020B0604020202020204" pitchFamily="34" charset="0"/>
                <a:cs typeface="Arial" panose="020B0604020202020204" pitchFamily="34" charset="0"/>
              </a:rPr>
              <a:t>P</a:t>
            </a:r>
            <a:r>
              <a:rPr sz="1100" b="1" spc="-10" dirty="0">
                <a:solidFill>
                  <a:srgbClr val="05EDB5"/>
                </a:solidFill>
                <a:latin typeface="Arial" panose="020B0604020202020204" pitchFamily="34" charset="0"/>
                <a:cs typeface="Arial" panose="020B0604020202020204" pitchFamily="34" charset="0"/>
              </a:rPr>
              <a:t>o</a:t>
            </a:r>
            <a:r>
              <a:rPr sz="1100" b="1" spc="-20" dirty="0">
                <a:solidFill>
                  <a:srgbClr val="05EDB5"/>
                </a:solidFill>
                <a:latin typeface="Arial" panose="020B0604020202020204" pitchFamily="34" charset="0"/>
                <a:cs typeface="Arial" panose="020B0604020202020204" pitchFamily="34" charset="0"/>
              </a:rPr>
              <a:t>si</a:t>
            </a:r>
            <a:r>
              <a:rPr sz="1100" b="1" spc="-15" dirty="0">
                <a:solidFill>
                  <a:srgbClr val="05EDB5"/>
                </a:solidFill>
                <a:latin typeface="Arial" panose="020B0604020202020204" pitchFamily="34" charset="0"/>
                <a:cs typeface="Arial" panose="020B0604020202020204" pitchFamily="34" charset="0"/>
              </a:rPr>
              <a:t>t</a:t>
            </a:r>
            <a:r>
              <a:rPr sz="1100" b="1" spc="-10" dirty="0">
                <a:solidFill>
                  <a:srgbClr val="05EDB5"/>
                </a:solidFill>
                <a:latin typeface="Arial" panose="020B0604020202020204" pitchFamily="34" charset="0"/>
                <a:cs typeface="Arial" panose="020B0604020202020204" pitchFamily="34" charset="0"/>
              </a:rPr>
              <a:t>ion</a:t>
            </a:r>
            <a:r>
              <a:rPr lang="en-NZ" sz="1100" b="1" spc="-40" dirty="0">
                <a:solidFill>
                  <a:srgbClr val="05EDB5"/>
                </a:solidFill>
                <a:latin typeface="Arial" panose="020B0604020202020204" pitchFamily="34" charset="0"/>
                <a:cs typeface="Arial" panose="020B0604020202020204" pitchFamily="34" charset="0"/>
              </a:rPr>
              <a:t> </a:t>
            </a:r>
            <a:r>
              <a:rPr lang="en-NZ" sz="1100" b="1" spc="-25" dirty="0">
                <a:solidFill>
                  <a:srgbClr val="05EDB5"/>
                </a:solidFill>
                <a:latin typeface="Arial" panose="020B0604020202020204" pitchFamily="34" charset="0"/>
                <a:cs typeface="Arial" panose="020B0604020202020204" pitchFamily="34" charset="0"/>
              </a:rPr>
              <a:t>acc</a:t>
            </a:r>
            <a:r>
              <a:rPr lang="en-NZ" sz="1100" b="1" spc="-30" dirty="0">
                <a:solidFill>
                  <a:srgbClr val="05EDB5"/>
                </a:solidFill>
                <a:latin typeface="Arial" panose="020B0604020202020204" pitchFamily="34" charset="0"/>
                <a:cs typeface="Arial" panose="020B0604020202020204" pitchFamily="34" charset="0"/>
              </a:rPr>
              <a:t>o</a:t>
            </a:r>
            <a:r>
              <a:rPr lang="en-NZ" sz="1100" b="1" spc="-15" dirty="0">
                <a:solidFill>
                  <a:srgbClr val="05EDB5"/>
                </a:solidFill>
                <a:latin typeface="Arial" panose="020B0604020202020204" pitchFamily="34" charset="0"/>
                <a:cs typeface="Arial" panose="020B0604020202020204" pitchFamily="34" charset="0"/>
              </a:rPr>
              <a:t>u</a:t>
            </a:r>
            <a:r>
              <a:rPr lang="en-NZ" sz="1100" b="1" spc="-20" dirty="0">
                <a:solidFill>
                  <a:srgbClr val="05EDB5"/>
                </a:solidFill>
                <a:latin typeface="Arial" panose="020B0604020202020204" pitchFamily="34" charset="0"/>
                <a:cs typeface="Arial" panose="020B0604020202020204" pitchFamily="34" charset="0"/>
              </a:rPr>
              <a:t>n</a:t>
            </a:r>
            <a:r>
              <a:rPr lang="en-NZ" sz="1100" b="1" spc="30" dirty="0">
                <a:solidFill>
                  <a:srgbClr val="05EDB5"/>
                </a:solidFill>
                <a:latin typeface="Arial" panose="020B0604020202020204" pitchFamily="34" charset="0"/>
                <a:cs typeface="Arial" panose="020B0604020202020204" pitchFamily="34" charset="0"/>
              </a:rPr>
              <a:t>t</a:t>
            </a:r>
            <a:r>
              <a:rPr lang="en-NZ" sz="1100" b="1" spc="15" dirty="0">
                <a:solidFill>
                  <a:srgbClr val="05EDB5"/>
                </a:solidFill>
                <a:latin typeface="Arial" panose="020B0604020202020204" pitchFamily="34" charset="0"/>
                <a:cs typeface="Arial" panose="020B0604020202020204" pitchFamily="34" charset="0"/>
              </a:rPr>
              <a:t>abili</a:t>
            </a:r>
            <a:r>
              <a:rPr lang="en-NZ" sz="1100" b="1" spc="20" dirty="0">
                <a:solidFill>
                  <a:srgbClr val="05EDB5"/>
                </a:solidFill>
                <a:latin typeface="Arial" panose="020B0604020202020204" pitchFamily="34" charset="0"/>
                <a:cs typeface="Arial" panose="020B0604020202020204" pitchFamily="34" charset="0"/>
              </a:rPr>
              <a:t>t</a:t>
            </a:r>
            <a:r>
              <a:rPr lang="en-NZ" sz="1100" b="1" dirty="0">
                <a:solidFill>
                  <a:srgbClr val="05EDB5"/>
                </a:solidFill>
                <a:latin typeface="Arial" panose="020B0604020202020204" pitchFamily="34" charset="0"/>
                <a:cs typeface="Arial" panose="020B0604020202020204" pitchFamily="34" charset="0"/>
              </a:rPr>
              <a:t>ie</a:t>
            </a:r>
            <a:r>
              <a:rPr lang="en-NZ" sz="1100" b="1" spc="-85" dirty="0">
                <a:solidFill>
                  <a:srgbClr val="05EDB5"/>
                </a:solidFill>
                <a:latin typeface="Arial" panose="020B0604020202020204" pitchFamily="34" charset="0"/>
                <a:cs typeface="Arial" panose="020B0604020202020204" pitchFamily="34" charset="0"/>
              </a:rPr>
              <a:t>s</a:t>
            </a:r>
            <a:endParaRPr lang="en-NZ" sz="1100" dirty="0">
              <a:solidFill>
                <a:srgbClr val="05EDB5"/>
              </a:solidFill>
              <a:latin typeface="Arial" panose="020B0604020202020204" pitchFamily="34" charset="0"/>
              <a:cs typeface="Arial" panose="020B0604020202020204" pitchFamily="34" charset="0"/>
            </a:endParaRPr>
          </a:p>
          <a:p>
            <a:pPr algn="l" rtl="0" fontAlgn="base"/>
            <a:endParaRPr lang="en-US" sz="1000" dirty="0">
              <a:solidFill>
                <a:schemeClr val="bg1"/>
              </a:solidFill>
              <a:latin typeface="Arial"/>
              <a:cs typeface="Arial"/>
            </a:endParaRPr>
          </a:p>
          <a:p>
            <a:pPr marL="171450" indent="-171450" algn="l" rtl="0" fontAlgn="base">
              <a:buFont typeface="Arial" panose="020B0604020202020204" pitchFamily="34" charset="0"/>
              <a:buChar char="•"/>
            </a:pPr>
            <a:r>
              <a:rPr lang="en-US" sz="1000" dirty="0">
                <a:solidFill>
                  <a:schemeClr val="bg1"/>
                </a:solidFill>
                <a:latin typeface="Arial"/>
                <a:cs typeface="Arial"/>
              </a:rPr>
              <a:t>Working a combination of day shifts and night shifts, as part of a 24-hour roster to operate, monitor and dispatch Meridian’s portfolio of generation assets.</a:t>
            </a:r>
          </a:p>
          <a:p>
            <a:pPr marL="171450" indent="-171450" algn="l" rtl="0" fontAlgn="base">
              <a:buFont typeface="Arial" panose="020B0604020202020204" pitchFamily="34" charset="0"/>
              <a:buChar char="•"/>
            </a:pPr>
            <a:r>
              <a:rPr lang="en-US" sz="1000" dirty="0">
                <a:solidFill>
                  <a:schemeClr val="bg1"/>
                </a:solidFill>
                <a:latin typeface="Arial"/>
                <a:cs typeface="Arial"/>
              </a:rPr>
              <a:t>Safely and efficiently operating and managing Meridian’s hydro generation stations and wind farms​.</a:t>
            </a:r>
          </a:p>
          <a:p>
            <a:pPr marL="171450" indent="-171450" algn="l" rtl="0" fontAlgn="base">
              <a:buFont typeface="Arial" panose="020B0604020202020204" pitchFamily="34" charset="0"/>
              <a:buChar char="•"/>
            </a:pPr>
            <a:r>
              <a:rPr lang="en-US" sz="1000" dirty="0">
                <a:solidFill>
                  <a:schemeClr val="bg1"/>
                </a:solidFill>
                <a:latin typeface="Arial"/>
                <a:cs typeface="Arial"/>
              </a:rPr>
              <a:t>Working with a variety of stakeholders to enable planned maintenance, unplanned outages and asset testing while supporting other users of our rivers, lakes and wind farms​. </a:t>
            </a:r>
          </a:p>
          <a:p>
            <a:pPr marL="171450" indent="-171450" algn="l" rtl="0" fontAlgn="base">
              <a:buFont typeface="Arial" panose="020B0604020202020204" pitchFamily="34" charset="0"/>
              <a:buChar char="•"/>
            </a:pPr>
            <a:r>
              <a:rPr lang="en-US" sz="1000" dirty="0">
                <a:solidFill>
                  <a:schemeClr val="bg1"/>
                </a:solidFill>
                <a:latin typeface="Arial"/>
                <a:cs typeface="Arial"/>
              </a:rPr>
              <a:t>Working closely with the Senior Energy Traders to ensure that our power stations’ fuel resource is effectively and efficiently managed to </a:t>
            </a:r>
            <a:r>
              <a:rPr lang="en-US" sz="1000" dirty="0" err="1">
                <a:solidFill>
                  <a:schemeClr val="bg1"/>
                </a:solidFill>
                <a:latin typeface="Arial"/>
                <a:cs typeface="Arial"/>
              </a:rPr>
              <a:t>maximise</a:t>
            </a:r>
            <a:r>
              <a:rPr lang="en-US" sz="1000" dirty="0">
                <a:solidFill>
                  <a:schemeClr val="bg1"/>
                </a:solidFill>
                <a:latin typeface="Arial"/>
                <a:cs typeface="Arial"/>
              </a:rPr>
              <a:t> flexibility and revenue, minimize cost and reduce risk, managing issues as they arise.</a:t>
            </a:r>
          </a:p>
          <a:p>
            <a:pPr marL="171450" indent="-171450" algn="l" rtl="0" fontAlgn="base">
              <a:buFont typeface="Arial" panose="020B0604020202020204" pitchFamily="34" charset="0"/>
              <a:buChar char="•"/>
            </a:pPr>
            <a:r>
              <a:rPr lang="en-US" sz="1000" dirty="0">
                <a:solidFill>
                  <a:schemeClr val="bg1"/>
                </a:solidFill>
                <a:latin typeface="Arial"/>
                <a:cs typeface="Arial"/>
              </a:rPr>
              <a:t>Working collaboratively with the Energy Trading Team to deliver our operational and trading goals.​ </a:t>
            </a:r>
          </a:p>
          <a:p>
            <a:pPr marL="171450" indent="-171450" algn="l" rtl="0" fontAlgn="base">
              <a:buFont typeface="Arial" panose="020B0604020202020204" pitchFamily="34" charset="0"/>
              <a:buChar char="•"/>
            </a:pPr>
            <a:r>
              <a:rPr lang="en-US" sz="1000" dirty="0">
                <a:solidFill>
                  <a:schemeClr val="bg1"/>
                </a:solidFill>
                <a:latin typeface="Arial"/>
                <a:cs typeface="Arial"/>
              </a:rPr>
              <a:t>Providing the Energy Trading Team with quality advice, identification of potential problem areas and possible solutions​. </a:t>
            </a:r>
          </a:p>
          <a:p>
            <a:pPr marL="171450" indent="-171450" algn="l" rtl="0" fontAlgn="base">
              <a:buFont typeface="Arial" panose="020B0604020202020204" pitchFamily="34" charset="0"/>
              <a:buChar char="•"/>
            </a:pPr>
            <a:r>
              <a:rPr lang="en-US" sz="1000" dirty="0">
                <a:solidFill>
                  <a:schemeClr val="bg1"/>
                </a:solidFill>
                <a:latin typeface="Arial"/>
                <a:cs typeface="Arial"/>
              </a:rPr>
              <a:t>Complying with Meridian operating  procedures and all relevant legislation for the Generation Control and Trading functions​</a:t>
            </a:r>
            <a:endParaRPr lang="en-NZ" sz="1000" dirty="0">
              <a:solidFill>
                <a:schemeClr val="bg1"/>
              </a:solidFill>
              <a:latin typeface="Arial"/>
              <a:cs typeface="Arial"/>
            </a:endParaRPr>
          </a:p>
        </p:txBody>
      </p:sp>
      <p:sp>
        <p:nvSpPr>
          <p:cNvPr id="13" name="object 21">
            <a:extLst>
              <a:ext uri="{FF2B5EF4-FFF2-40B4-BE49-F238E27FC236}">
                <a16:creationId xmlns:a16="http://schemas.microsoft.com/office/drawing/2014/main" id="{0B0B6F8B-9D95-7F46-83BE-DDFDA6FAC92F}"/>
              </a:ext>
            </a:extLst>
          </p:cNvPr>
          <p:cNvSpPr txBox="1"/>
          <p:nvPr/>
        </p:nvSpPr>
        <p:spPr>
          <a:xfrm>
            <a:off x="5001581" y="1521448"/>
            <a:ext cx="2223967" cy="346710"/>
          </a:xfrm>
          <a:prstGeom prst="rect">
            <a:avLst/>
          </a:prstGeom>
        </p:spPr>
        <p:txBody>
          <a:bodyPr vert="horz" wrap="square" lIns="0" tIns="0" rIns="0" bIns="0" rtlCol="0" anchor="t">
            <a:spAutoFit/>
          </a:bodyPr>
          <a:lstStyle/>
          <a:p>
            <a:pPr marL="12700">
              <a:lnSpc>
                <a:spcPct val="100000"/>
              </a:lnSpc>
            </a:pPr>
            <a:r>
              <a:rPr lang="en-US" sz="1100" b="1" dirty="0">
                <a:solidFill>
                  <a:srgbClr val="05EDB5"/>
                </a:solidFill>
                <a:latin typeface="Arial"/>
                <a:cs typeface="Arial"/>
              </a:rPr>
              <a:t>Location:</a:t>
            </a:r>
            <a:endParaRPr sz="1100" b="1" dirty="0">
              <a:solidFill>
                <a:srgbClr val="05EDB5"/>
              </a:solidFill>
              <a:latin typeface="Arial"/>
              <a:cs typeface="Arial"/>
            </a:endParaRPr>
          </a:p>
          <a:p>
            <a:pPr marL="12700">
              <a:lnSpc>
                <a:spcPct val="100000"/>
              </a:lnSpc>
              <a:spcBef>
                <a:spcPts val="200"/>
              </a:spcBef>
            </a:pPr>
            <a:r>
              <a:rPr lang="en-NZ" sz="1000" dirty="0">
                <a:solidFill>
                  <a:schemeClr val="bg1"/>
                </a:solidFill>
                <a:latin typeface="Arial"/>
                <a:cs typeface="Arial"/>
              </a:rPr>
              <a:t>Wellington/Christchurch/Twizel</a:t>
            </a:r>
          </a:p>
        </p:txBody>
      </p:sp>
    </p:spTree>
    <p:extLst>
      <p:ext uri="{BB962C8B-B14F-4D97-AF65-F5344CB8AC3E}">
        <p14:creationId xmlns:p14="http://schemas.microsoft.com/office/powerpoint/2010/main" val="360006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object 23">
            <a:extLst>
              <a:ext uri="{FF2B5EF4-FFF2-40B4-BE49-F238E27FC236}">
                <a16:creationId xmlns:a16="http://schemas.microsoft.com/office/drawing/2014/main" id="{81A9F11A-3942-094A-B65F-99E786F0AE50}"/>
              </a:ext>
            </a:extLst>
          </p:cNvPr>
          <p:cNvSpPr txBox="1"/>
          <p:nvPr/>
        </p:nvSpPr>
        <p:spPr>
          <a:xfrm>
            <a:off x="784310" y="821749"/>
            <a:ext cx="3922081" cy="1877437"/>
          </a:xfrm>
          <a:prstGeom prst="rect">
            <a:avLst/>
          </a:prstGeom>
        </p:spPr>
        <p:txBody>
          <a:bodyPr vert="horz" wrap="square" lIns="0" tIns="0" rIns="0" bIns="0" rtlCol="0" anchor="t">
            <a:spAutoFit/>
          </a:bodyPr>
          <a:lstStyle/>
          <a:p>
            <a:pPr marL="12700" lvl="0"/>
            <a:r>
              <a:rPr lang="en-NZ" sz="1100" b="1" spc="10" dirty="0">
                <a:solidFill>
                  <a:srgbClr val="05EDB5"/>
                </a:solidFill>
                <a:latin typeface="Arial" panose="020B0604020202020204" pitchFamily="34" charset="0"/>
                <a:cs typeface="Arial" panose="020B0604020202020204" pitchFamily="34" charset="0"/>
              </a:rPr>
              <a:t>Kn</a:t>
            </a:r>
            <a:r>
              <a:rPr lang="en-NZ" sz="1100" b="1" dirty="0">
                <a:solidFill>
                  <a:srgbClr val="05EDB5"/>
                </a:solidFill>
                <a:latin typeface="Arial" panose="020B0604020202020204" pitchFamily="34" charset="0"/>
                <a:cs typeface="Arial" panose="020B0604020202020204" pitchFamily="34" charset="0"/>
              </a:rPr>
              <a:t>o</a:t>
            </a:r>
            <a:r>
              <a:rPr lang="en-NZ" sz="1100" b="1" spc="35" dirty="0">
                <a:solidFill>
                  <a:srgbClr val="05EDB5"/>
                </a:solidFill>
                <a:latin typeface="Arial" panose="020B0604020202020204" pitchFamily="34" charset="0"/>
                <a:cs typeface="Arial" panose="020B0604020202020204" pitchFamily="34" charset="0"/>
              </a:rPr>
              <a:t>wle</a:t>
            </a:r>
            <a:r>
              <a:rPr lang="en-NZ" sz="1100" b="1" spc="25" dirty="0">
                <a:solidFill>
                  <a:srgbClr val="05EDB5"/>
                </a:solidFill>
                <a:latin typeface="Arial" panose="020B0604020202020204" pitchFamily="34" charset="0"/>
                <a:cs typeface="Arial" panose="020B0604020202020204" pitchFamily="34" charset="0"/>
              </a:rPr>
              <a:t>dge,</a:t>
            </a:r>
            <a:r>
              <a:rPr lang="en-NZ" sz="1100" b="1" spc="-35" dirty="0">
                <a:solidFill>
                  <a:srgbClr val="05EDB5"/>
                </a:solidFill>
                <a:latin typeface="Arial" panose="020B0604020202020204" pitchFamily="34" charset="0"/>
                <a:cs typeface="Arial" panose="020B0604020202020204" pitchFamily="34" charset="0"/>
              </a:rPr>
              <a:t> </a:t>
            </a:r>
            <a:r>
              <a:rPr lang="en-NZ" sz="1100" b="1" spc="-15" dirty="0">
                <a:solidFill>
                  <a:srgbClr val="05EDB5"/>
                </a:solidFill>
                <a:latin typeface="Arial" panose="020B0604020202020204" pitchFamily="34" charset="0"/>
                <a:cs typeface="Arial" panose="020B0604020202020204" pitchFamily="34" charset="0"/>
              </a:rPr>
              <a:t>e</a:t>
            </a:r>
            <a:r>
              <a:rPr lang="en-NZ" sz="1100" b="1" spc="35" dirty="0">
                <a:solidFill>
                  <a:srgbClr val="05EDB5"/>
                </a:solidFill>
                <a:latin typeface="Arial" panose="020B0604020202020204" pitchFamily="34" charset="0"/>
                <a:cs typeface="Arial" panose="020B0604020202020204" pitchFamily="34" charset="0"/>
              </a:rPr>
              <a:t>xp</a:t>
            </a:r>
            <a:r>
              <a:rPr lang="en-NZ" sz="1100" b="1" spc="10" dirty="0">
                <a:solidFill>
                  <a:srgbClr val="05EDB5"/>
                </a:solidFill>
                <a:latin typeface="Arial" panose="020B0604020202020204" pitchFamily="34" charset="0"/>
                <a:cs typeface="Arial" panose="020B0604020202020204" pitchFamily="34" charset="0"/>
              </a:rPr>
              <a:t>erience</a:t>
            </a:r>
            <a:r>
              <a:rPr lang="en-NZ" sz="1100" b="1" spc="-35" dirty="0">
                <a:solidFill>
                  <a:srgbClr val="05EDB5"/>
                </a:solidFill>
                <a:latin typeface="Arial" panose="020B0604020202020204" pitchFamily="34" charset="0"/>
                <a:cs typeface="Arial" panose="020B0604020202020204" pitchFamily="34" charset="0"/>
              </a:rPr>
              <a:t> </a:t>
            </a:r>
            <a:r>
              <a:rPr lang="en-NZ" sz="1100" b="1" spc="45" dirty="0">
                <a:solidFill>
                  <a:srgbClr val="05EDB5"/>
                </a:solidFill>
                <a:latin typeface="Arial" panose="020B0604020202020204" pitchFamily="34" charset="0"/>
                <a:cs typeface="Arial" panose="020B0604020202020204" pitchFamily="34" charset="0"/>
              </a:rPr>
              <a:t>and</a:t>
            </a:r>
            <a:r>
              <a:rPr lang="en-NZ" sz="1100" b="1" spc="-35" dirty="0">
                <a:solidFill>
                  <a:srgbClr val="05EDB5"/>
                </a:solidFill>
                <a:latin typeface="Arial" panose="020B0604020202020204" pitchFamily="34" charset="0"/>
                <a:cs typeface="Arial" panose="020B0604020202020204" pitchFamily="34" charset="0"/>
              </a:rPr>
              <a:t> </a:t>
            </a:r>
            <a:r>
              <a:rPr lang="en-NZ" sz="1100" b="1" dirty="0">
                <a:solidFill>
                  <a:srgbClr val="05EDB5"/>
                </a:solidFill>
                <a:latin typeface="Arial" panose="020B0604020202020204" pitchFamily="34" charset="0"/>
                <a:cs typeface="Arial" panose="020B0604020202020204" pitchFamily="34" charset="0"/>
              </a:rPr>
              <a:t>skills</a:t>
            </a:r>
            <a:br>
              <a:rPr lang="en-NZ" sz="1100" b="1" dirty="0">
                <a:solidFill>
                  <a:srgbClr val="05EDB5"/>
                </a:solidFill>
                <a:latin typeface="Arial" panose="020B0604020202020204" pitchFamily="34" charset="0"/>
                <a:cs typeface="Arial" panose="020B0604020202020204" pitchFamily="34" charset="0"/>
              </a:rPr>
            </a:br>
            <a:endParaRPr lang="en-NZ" sz="1100" b="1" dirty="0">
              <a:solidFill>
                <a:srgbClr val="05EDB5"/>
              </a:solidFill>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en-US" sz="1000" dirty="0">
                <a:solidFill>
                  <a:schemeClr val="bg1"/>
                </a:solidFill>
                <a:latin typeface="Arial"/>
                <a:cs typeface="Arial"/>
              </a:rPr>
              <a:t>A trade and/or tertiary qualification may be an advantage​.</a:t>
            </a:r>
          </a:p>
          <a:p>
            <a:pPr marL="171450" indent="-171450" algn="l" rtl="0" fontAlgn="base">
              <a:buFont typeface="Arial" panose="020B0604020202020204" pitchFamily="34" charset="0"/>
              <a:buChar char="•"/>
            </a:pPr>
            <a:r>
              <a:rPr lang="en-US" sz="1000" dirty="0">
                <a:solidFill>
                  <a:schemeClr val="bg1"/>
                </a:solidFill>
                <a:latin typeface="Arial"/>
                <a:cs typeface="Arial"/>
              </a:rPr>
              <a:t>​Ability to monitor large quantities of information with constant attention to detail, while maintaining an overview of the big picture​.</a:t>
            </a:r>
          </a:p>
          <a:p>
            <a:pPr marL="171450" indent="-171450" algn="l" rtl="0" fontAlgn="base">
              <a:buFont typeface="Arial" panose="020B0604020202020204" pitchFamily="34" charset="0"/>
              <a:buChar char="•"/>
            </a:pPr>
            <a:r>
              <a:rPr lang="en-US" sz="1000" dirty="0">
                <a:solidFill>
                  <a:schemeClr val="bg1"/>
                </a:solidFill>
                <a:latin typeface="Arial"/>
                <a:cs typeface="Arial"/>
              </a:rPr>
              <a:t>Ability to work shift work and act in sole charge capacity on the Generation Control desk​.</a:t>
            </a:r>
          </a:p>
          <a:p>
            <a:pPr marL="171450" indent="-171450" algn="l" rtl="0" fontAlgn="base">
              <a:buFont typeface="Arial" panose="020B0604020202020204" pitchFamily="34" charset="0"/>
              <a:buChar char="•"/>
            </a:pPr>
            <a:r>
              <a:rPr lang="en-US" sz="1000" dirty="0">
                <a:solidFill>
                  <a:schemeClr val="bg1"/>
                </a:solidFill>
                <a:latin typeface="Arial"/>
                <a:cs typeface="Arial"/>
              </a:rPr>
              <a:t>A high level of computer literacy​.</a:t>
            </a:r>
          </a:p>
          <a:p>
            <a:pPr marL="171450" indent="-171450" algn="l" rtl="0" fontAlgn="base">
              <a:buFont typeface="Arial" panose="020B0604020202020204" pitchFamily="34" charset="0"/>
              <a:buChar char="•"/>
            </a:pPr>
            <a:r>
              <a:rPr lang="en-US" sz="1000" dirty="0">
                <a:solidFill>
                  <a:schemeClr val="bg1"/>
                </a:solidFill>
                <a:latin typeface="Arial"/>
                <a:cs typeface="Arial"/>
              </a:rPr>
              <a:t>Ability to think and respond under pressure​.</a:t>
            </a:r>
          </a:p>
          <a:p>
            <a:pPr marL="171450" indent="-171450" algn="l" rtl="0" fontAlgn="base">
              <a:buFont typeface="Arial" panose="020B0604020202020204" pitchFamily="34" charset="0"/>
              <a:buChar char="•"/>
            </a:pPr>
            <a:r>
              <a:rPr lang="en-US" sz="1000" dirty="0">
                <a:solidFill>
                  <a:schemeClr val="bg1"/>
                </a:solidFill>
                <a:latin typeface="Arial"/>
                <a:cs typeface="Arial"/>
              </a:rPr>
              <a:t>Generation Control or System Control experience​ and/or Plant operating experience in any industry​ are preferred but not essential.</a:t>
            </a:r>
            <a:endParaRPr lang="en-NZ" sz="1100" dirty="0">
              <a:solidFill>
                <a:schemeClr val="bg1"/>
              </a:solidFill>
              <a:latin typeface="Calibri"/>
              <a:cs typeface="Calibri"/>
            </a:endParaRPr>
          </a:p>
        </p:txBody>
      </p:sp>
    </p:spTree>
    <p:extLst>
      <p:ext uri="{BB962C8B-B14F-4D97-AF65-F5344CB8AC3E}">
        <p14:creationId xmlns:p14="http://schemas.microsoft.com/office/powerpoint/2010/main" val="596961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i JD" id="{80015915-6F56-3245-8C45-4DA4442B1ACE}" vid="{829A69E3-043A-5845-85D3-8DFEF63EE9B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p:properties xmlns:p="http://schemas.microsoft.com/office/2006/metadata/properties" xmlns:xsi="http://www.w3.org/2001/XMLSchema-instance" xmlns:pc="http://schemas.microsoft.com/office/infopath/2007/PartnerControls">
  <documentManagement>
    <MRDVitalRecord xmlns="43fbadee-b72b-4045-acd7-0c03f461bf4d" xsi:nil="true"/>
    <MRDBCMRecord xmlns="43fbadee-b72b-4045-acd7-0c03f461bf4d" xsi:nil="true"/>
    <c546e91aa6564c15aef34c91c5b0c21a xmlns="43fbadee-b72b-4045-acd7-0c03f461bf4d">
      <Terms xmlns="http://schemas.microsoft.com/office/infopath/2007/PartnerControls"/>
    </c546e91aa6564c15aef34c91c5b0c21a>
    <i8c66f2de545405b977af32a83307afd xmlns="43fbadee-b72b-4045-acd7-0c03f461bf4d">
      <Terms xmlns="http://schemas.microsoft.com/office/infopath/2007/PartnerControls"/>
    </i8c66f2de545405b977af32a83307afd>
    <f979d0856e9c4c438724624e32b3a648 xmlns="43fbadee-b72b-4045-acd7-0c03f461bf4d">
      <Terms xmlns="http://schemas.microsoft.com/office/infopath/2007/PartnerControls"/>
    </f979d0856e9c4c438724624e32b3a648>
    <TaxCatchAll xmlns="43fbadee-b72b-4045-acd7-0c03f461bf4d" xsi:nil="true"/>
    <Organization xmlns="43fbadee-b72b-4045-acd7-0c03f461bf4d">Meridian</Organization>
    <g8c0420b21e146c6b4d6c6b6ee356f7a xmlns="43fbadee-b72b-4045-acd7-0c03f461bf4d">
      <Terms xmlns="http://schemas.microsoft.com/office/infopath/2007/PartnerControls"/>
    </g8c0420b21e146c6b4d6c6b6ee356f7a>
    <k0593309945c47a6b5db9b8b9e209feb xmlns="43fbadee-b72b-4045-acd7-0c03f461bf4d">
      <Terms xmlns="http://schemas.microsoft.com/office/infopath/2007/PartnerControls"/>
    </k0593309945c47a6b5db9b8b9e209feb>
    <Comments xmlns="http://schemas.microsoft.com/sharepoint/v3" xsi:nil="true"/>
    <lcf76f155ced4ddcb4097134ff3c332f xmlns="2a4cb269-9127-46d2-be0c-d19ba5ead4a0">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Meridian Document" ma:contentTypeID="0x010100F0B45D70E02D64489CC518ECCACEDC180100CE2619C5F1D2F34FA99808E03699FCBD" ma:contentTypeVersion="219" ma:contentTypeDescription="Create a new document." ma:contentTypeScope="" ma:versionID="0e3c591248960866a85ce684ae7a6fb0">
  <xsd:schema xmlns:xsd="http://www.w3.org/2001/XMLSchema" xmlns:xs="http://www.w3.org/2001/XMLSchema" xmlns:p="http://schemas.microsoft.com/office/2006/metadata/properties" xmlns:ns1="http://schemas.microsoft.com/sharepoint/v3" xmlns:ns2="43fbadee-b72b-4045-acd7-0c03f461bf4d" xmlns:ns3="2a4cb269-9127-46d2-be0c-d19ba5ead4a0" targetNamespace="http://schemas.microsoft.com/office/2006/metadata/properties" ma:root="true" ma:fieldsID="76719d5a09e75c3cfc09b62492c55a04" ns1:_="" ns2:_="" ns3:_="">
    <xsd:import namespace="http://schemas.microsoft.com/sharepoint/v3"/>
    <xsd:import namespace="43fbadee-b72b-4045-acd7-0c03f461bf4d"/>
    <xsd:import namespace="2a4cb269-9127-46d2-be0c-d19ba5ead4a0"/>
    <xsd:element name="properties">
      <xsd:complexType>
        <xsd:sequence>
          <xsd:element name="documentManagement">
            <xsd:complexType>
              <xsd:all>
                <xsd:element ref="ns2:_dlc_DocId" minOccurs="0"/>
                <xsd:element ref="ns2:_dlc_DocIdUrl" minOccurs="0"/>
                <xsd:element ref="ns2:_dlc_DocIdPersistId" minOccurs="0"/>
                <xsd:element ref="ns2:g8c0420b21e146c6b4d6c6b6ee356f7a" minOccurs="0"/>
                <xsd:element ref="ns2:TaxCatchAll" minOccurs="0"/>
                <xsd:element ref="ns2:TaxCatchAllLabel" minOccurs="0"/>
                <xsd:element ref="ns2:k0593309945c47a6b5db9b8b9e209feb" minOccurs="0"/>
                <xsd:element ref="ns2:f979d0856e9c4c438724624e32b3a648" minOccurs="0"/>
                <xsd:element ref="ns2:i8c66f2de545405b977af32a83307afd" minOccurs="0"/>
                <xsd:element ref="ns2:c546e91aa6564c15aef34c91c5b0c21a" minOccurs="0"/>
                <xsd:element ref="ns2:MRDVitalRecord" minOccurs="0"/>
                <xsd:element ref="ns2:MRDBCMRecord" minOccurs="0"/>
                <xsd:element ref="ns1:Comments" minOccurs="0"/>
                <xsd:element ref="ns2:SharedWithUsers" minOccurs="0"/>
                <xsd:element ref="ns2:SharedWithDetails" minOccurs="0"/>
                <xsd:element ref="ns2:Organization" minOccurs="0"/>
                <xsd:element ref="ns3:MediaServiceAutoKeyPoints" minOccurs="0"/>
                <xsd:element ref="ns3:MediaServiceKeyPoints" minOccurs="0"/>
                <xsd:element ref="ns3:MediaServiceObjectDetectorVersions" minOccurs="0"/>
                <xsd:element ref="ns3:MediaServiceSearchProperties" minOccurs="0"/>
                <xsd:element ref="ns3:lcf76f155ced4ddcb4097134ff3c332f"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25"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fbadee-b72b-4045-acd7-0c03f461bf4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g8c0420b21e146c6b4d6c6b6ee356f7a" ma:index="11" nillable="true" ma:taxonomy="true" ma:internalName="g8c0420b21e146c6b4d6c6b6ee356f7a" ma:taxonomyFieldName="MRDBusinessFunction" ma:displayName="Business Function" ma:fieldId="{08c0420b-21e1-46c6-b4d6-c6b6ee356f7a}" ma:sspId="441f4d4e-d57f-4cf8-8d8c-5728bde0858f" ma:termSetId="8b7bc0b3-4f4b-438f-a837-8738029b124f"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0dec64c1-0cfb-4274-908c-32670cc62f88}" ma:internalName="TaxCatchAll" ma:showField="CatchAllData" ma:web="43fbadee-b72b-4045-acd7-0c03f461bf4d">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0dec64c1-0cfb-4274-908c-32670cc62f88}" ma:internalName="TaxCatchAllLabel" ma:readOnly="true" ma:showField="CatchAllDataLabel" ma:web="43fbadee-b72b-4045-acd7-0c03f461bf4d">
      <xsd:complexType>
        <xsd:complexContent>
          <xsd:extension base="dms:MultiChoiceLookup">
            <xsd:sequence>
              <xsd:element name="Value" type="dms:Lookup" maxOccurs="unbounded" minOccurs="0" nillable="true"/>
            </xsd:sequence>
          </xsd:extension>
        </xsd:complexContent>
      </xsd:complexType>
    </xsd:element>
    <xsd:element name="k0593309945c47a6b5db9b8b9e209feb" ma:index="15" nillable="true" ma:taxonomy="true" ma:internalName="k0593309945c47a6b5db9b8b9e209feb" ma:taxonomyFieldName="MRDSecurityClassification" ma:displayName="Security Classification" ma:fieldId="{40593309-945c-47a6-b5db-9b8b9e209feb}" ma:sspId="441f4d4e-d57f-4cf8-8d8c-5728bde0858f" ma:termSetId="db094ac6-3d11-4458-b28c-3943149bbee5" ma:anchorId="00000000-0000-0000-0000-000000000000" ma:open="false" ma:isKeyword="false">
      <xsd:complexType>
        <xsd:sequence>
          <xsd:element ref="pc:Terms" minOccurs="0" maxOccurs="1"/>
        </xsd:sequence>
      </xsd:complexType>
    </xsd:element>
    <xsd:element name="f979d0856e9c4c438724624e32b3a648" ma:index="17" nillable="true" ma:taxonomy="true" ma:internalName="f979d0856e9c4c438724624e32b3a648" ma:taxonomyFieldName="MRDDocumentStatus" ma:displayName="Document Status" ma:fieldId="{f979d085-6e9c-4c43-8724-624e32b3a648}" ma:sspId="441f4d4e-d57f-4cf8-8d8c-5728bde0858f" ma:termSetId="e99df16e-bb88-43ea-9c10-21a24d391b49" ma:anchorId="00000000-0000-0000-0000-000000000000" ma:open="false" ma:isKeyword="false">
      <xsd:complexType>
        <xsd:sequence>
          <xsd:element ref="pc:Terms" minOccurs="0" maxOccurs="1"/>
        </xsd:sequence>
      </xsd:complexType>
    </xsd:element>
    <xsd:element name="i8c66f2de545405b977af32a83307afd" ma:index="19" nillable="true" ma:taxonomy="true" ma:internalName="i8c66f2de545405b977af32a83307afd" ma:taxonomyFieldName="MRDDocumentType" ma:displayName="Document Type" ma:fieldId="{28c66f2d-e545-405b-977a-f32a83307afd}" ma:sspId="441f4d4e-d57f-4cf8-8d8c-5728bde0858f" ma:termSetId="9c92a617-3b42-4a6a-83d5-84398a58e806" ma:anchorId="00000000-0000-0000-0000-000000000000" ma:open="false" ma:isKeyword="false">
      <xsd:complexType>
        <xsd:sequence>
          <xsd:element ref="pc:Terms" minOccurs="0" maxOccurs="1"/>
        </xsd:sequence>
      </xsd:complexType>
    </xsd:element>
    <xsd:element name="c546e91aa6564c15aef34c91c5b0c21a" ma:index="21" nillable="true" ma:taxonomy="true" ma:internalName="c546e91aa6564c15aef34c91c5b0c21a" ma:taxonomyFieldName="MRDFinancialYear" ma:displayName="Financial Year" ma:fieldId="{c546e91a-a656-4c15-aef3-4c91c5b0c21a}" ma:sspId="441f4d4e-d57f-4cf8-8d8c-5728bde0858f" ma:termSetId="a94f2a13-3a14-441c-9b19-b3a797d71699" ma:anchorId="00000000-0000-0000-0000-000000000000" ma:open="false" ma:isKeyword="false">
      <xsd:complexType>
        <xsd:sequence>
          <xsd:element ref="pc:Terms" minOccurs="0" maxOccurs="1"/>
        </xsd:sequence>
      </xsd:complexType>
    </xsd:element>
    <xsd:element name="MRDVitalRecord" ma:index="23" nillable="true" ma:displayName="Vital Record" ma:internalName="MRDVitalRecord">
      <xsd:simpleType>
        <xsd:restriction base="dms:Boolean"/>
      </xsd:simpleType>
    </xsd:element>
    <xsd:element name="MRDBCMRecord" ma:index="24" nillable="true" ma:displayName="BCM Record" ma:internalName="MRDBCMRecord">
      <xsd:simpleType>
        <xsd:restriction base="dms:Boolean"/>
      </xsd:simple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element name="Organization" ma:index="28" nillable="true" ma:displayName="Organization" ma:default="Meridian" ma:format="Dropdown" ma:internalName="Organization">
      <xsd:simpleType>
        <xsd:restriction base="dms:Choice">
          <xsd:enumeration value="Meridian"/>
          <xsd:enumeration value="Subsidiary"/>
        </xsd:restriction>
      </xsd:simpleType>
    </xsd:element>
  </xsd:schema>
  <xsd:schema xmlns:xsd="http://www.w3.org/2001/XMLSchema" xmlns:xs="http://www.w3.org/2001/XMLSchema" xmlns:dms="http://schemas.microsoft.com/office/2006/documentManagement/types" xmlns:pc="http://schemas.microsoft.com/office/infopath/2007/PartnerControls" targetNamespace="2a4cb269-9127-46d2-be0c-d19ba5ead4a0" elementFormDefault="qualified">
    <xsd:import namespace="http://schemas.microsoft.com/office/2006/documentManagement/types"/>
    <xsd:import namespace="http://schemas.microsoft.com/office/infopath/2007/PartnerControls"/>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441f4d4e-d57f-4cf8-8d8c-5728bde0858f" ma:termSetId="09814cd3-568e-fe90-9814-8d621ff8fb84" ma:anchorId="fba54fb3-c3e1-fe81-a776-ca4b69148c4d" ma:open="true" ma:isKeyword="false">
      <xsd:complexType>
        <xsd:sequence>
          <xsd:element ref="pc:Terms" minOccurs="0" maxOccurs="1"/>
        </xsd:sequence>
      </xsd:complexType>
    </xsd:element>
    <xsd:element name="MediaServiceDateTaken" ma:index="35" nillable="true" ma:displayName="MediaServiceDateTaken" ma:hidden="true" ma:indexed="true" ma:internalName="MediaServiceDateTake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EFD34A-D263-43A4-A04C-9ABCB4583055}">
  <ds:schemaRefs>
    <ds:schemaRef ds:uri="http://schemas.microsoft.com/sharepoint/v3/contenttype/forms"/>
  </ds:schemaRefs>
</ds:datastoreItem>
</file>

<file path=customXml/itemProps2.xml><?xml version="1.0" encoding="utf-8"?>
<ds:datastoreItem xmlns:ds="http://schemas.openxmlformats.org/officeDocument/2006/customXml" ds:itemID="{BDE7B6E6-3F57-44E4-947F-EDABC9F57AA7}">
  <ds:schemaRefs>
    <ds:schemaRef ds:uri="http://schemas.microsoft.com/sharepoint/events"/>
  </ds:schemaRefs>
</ds:datastoreItem>
</file>

<file path=customXml/itemProps3.xml><?xml version="1.0" encoding="utf-8"?>
<ds:datastoreItem xmlns:ds="http://schemas.openxmlformats.org/officeDocument/2006/customXml" ds:itemID="{C055FC9B-5724-4E52-B7CF-0DA26C5E6734}">
  <ds:schemaRef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schemas.microsoft.com/sharepoint/v3"/>
    <ds:schemaRef ds:uri="http://purl.org/dc/elements/1.1/"/>
    <ds:schemaRef ds:uri="http://schemas.microsoft.com/office/infopath/2007/PartnerControls"/>
    <ds:schemaRef ds:uri="http://www.w3.org/XML/1998/namespace"/>
    <ds:schemaRef ds:uri="2a4cb269-9127-46d2-be0c-d19ba5ead4a0"/>
    <ds:schemaRef ds:uri="43fbadee-b72b-4045-acd7-0c03f461bf4d"/>
    <ds:schemaRef ds:uri="http://purl.org/dc/terms/"/>
  </ds:schemaRefs>
</ds:datastoreItem>
</file>

<file path=customXml/itemProps4.xml><?xml version="1.0" encoding="utf-8"?>
<ds:datastoreItem xmlns:ds="http://schemas.openxmlformats.org/officeDocument/2006/customXml" ds:itemID="{EAE1FD0B-771D-4340-AEAA-71A19AA7AF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3fbadee-b72b-4045-acd7-0c03f461bf4d"/>
    <ds:schemaRef ds:uri="2a4cb269-9127-46d2-be0c-d19ba5ead4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88bb889-6f8a-47ae-9880-0aeded6e10b8}" enabled="1" method="Standard" siteId="{e6cf3f80-614d-4939-895c-3d5287c0f245}" removed="0"/>
</clbl:labelList>
</file>

<file path=docProps/app.xml><?xml version="1.0" encoding="utf-8"?>
<Properties xmlns="http://schemas.openxmlformats.org/officeDocument/2006/extended-properties" xmlns:vt="http://schemas.openxmlformats.org/officeDocument/2006/docPropsVTypes">
  <Template>Office Theme</Template>
  <TotalTime>58</TotalTime>
  <Words>386</Words>
  <Application>Microsoft Office PowerPoint</Application>
  <PresentationFormat>Custom</PresentationFormat>
  <Paragraphs>29</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Yates</dc:creator>
  <cp:lastModifiedBy>Rachael Lacy</cp:lastModifiedBy>
  <cp:revision>231</cp:revision>
  <dcterms:created xsi:type="dcterms:W3CDTF">2022-02-10T01:09:19Z</dcterms:created>
  <dcterms:modified xsi:type="dcterms:W3CDTF">2025-07-07T00:04:25Z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0x010100F0B45D70E02D64489CC518ECCACEDC180100CE2619C5F1D2F34FA99808E03699FCBD</vt:lpwstr>
  </property>
  <property fmtid="{D5CDD505-2E9C-101B-9397-08002B2CF9AE}" pid="3" name="MRDSecurityClassification">
    <vt:lpwstr/>
  </property>
  <property fmtid="{D5CDD505-2E9C-101B-9397-08002B2CF9AE}" pid="4" name="MRDFinancialYear">
    <vt:lpwstr/>
  </property>
  <property fmtid="{D5CDD505-2E9C-101B-9397-08002B2CF9AE}" pid="5" name="MRDDocumentType">
    <vt:lpwstr/>
  </property>
  <property fmtid="{D5CDD505-2E9C-101B-9397-08002B2CF9AE}" pid="6" name="MRDBusinessFunction">
    <vt:lpwstr/>
  </property>
  <property fmtid="{D5CDD505-2E9C-101B-9397-08002B2CF9AE}" pid="7" name="MRDDocumentStatus">
    <vt:lpwstr/>
  </property>
  <property fmtid="{D5CDD505-2E9C-101B-9397-08002B2CF9AE}" pid="8" name="MSIP_Label_888bb889-6f8a-47ae-9880-0aeded6e10b8_Enabled">
    <vt:lpwstr>true</vt:lpwstr>
  </property>
  <property fmtid="{D5CDD505-2E9C-101B-9397-08002B2CF9AE}" pid="9" name="MSIP_Label_888bb889-6f8a-47ae-9880-0aeded6e10b8_SetDate">
    <vt:lpwstr>2023-06-19T00:25:47Z</vt:lpwstr>
  </property>
  <property fmtid="{D5CDD505-2E9C-101B-9397-08002B2CF9AE}" pid="10" name="MSIP_Label_888bb889-6f8a-47ae-9880-0aeded6e10b8_Method">
    <vt:lpwstr>Standard</vt:lpwstr>
  </property>
  <property fmtid="{D5CDD505-2E9C-101B-9397-08002B2CF9AE}" pid="11" name="MSIP_Label_888bb889-6f8a-47ae-9880-0aeded6e10b8_Name">
    <vt:lpwstr>888bb889-6f8a-47ae-9880-0aeded6e10b8</vt:lpwstr>
  </property>
  <property fmtid="{D5CDD505-2E9C-101B-9397-08002B2CF9AE}" pid="12" name="MSIP_Label_888bb889-6f8a-47ae-9880-0aeded6e10b8_SiteId">
    <vt:lpwstr>e6cf3f80-614d-4939-895c-3d5287c0f245</vt:lpwstr>
  </property>
  <property fmtid="{D5CDD505-2E9C-101B-9397-08002B2CF9AE}" pid="13" name="MSIP_Label_888bb889-6f8a-47ae-9880-0aeded6e10b8_ActionId">
    <vt:lpwstr>3f622c7a-844b-4344-9cee-c9df23f2fc59</vt:lpwstr>
  </property>
  <property fmtid="{D5CDD505-2E9C-101B-9397-08002B2CF9AE}" pid="14" name="MSIP_Label_888bb889-6f8a-47ae-9880-0aeded6e10b8_ContentBits">
    <vt:lpwstr>0</vt:lpwstr>
  </property>
  <property fmtid="{D5CDD505-2E9C-101B-9397-08002B2CF9AE}" pid="15" name="MediaServiceImageTags">
    <vt:lpwstr/>
  </property>
</Properties>
</file>