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4"/>
  </p:sldMasterIdLst>
  <p:notesMasterIdLst>
    <p:notesMasterId r:id="rId7"/>
  </p:notesMasterIdLst>
  <p:sldIdLst>
    <p:sldId id="258" r:id="rId5"/>
    <p:sldId id="259" r:id="rId6"/>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903DE0-F467-C3B9-DCCD-1802B08CDD76}" name="Criggy Haas" initials="CH" userId="S::criggy.haas@meridianenergy.co.nz::6f68c7b4-4ee5-4f6d-93ce-db0353f21b7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BE6E0-EC39-4185-98C8-A863241B3296}" v="4" dt="2026-09-22T20:58:06.4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16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47EE4-03C7-4909-B594-6B4746DF62F4}" type="datetimeFigureOut">
              <a:rPr lang="en-NZ" smtClean="0"/>
              <a:t>28/09/2026</a:t>
            </a:fld>
            <a:endParaRPr lang="en-NZ"/>
          </a:p>
        </p:txBody>
      </p:sp>
      <p:sp>
        <p:nvSpPr>
          <p:cNvPr id="4" name="Slide Image Placeholder 3"/>
          <p:cNvSpPr>
            <a:spLocks noGrp="1" noRot="1" noChangeAspect="1"/>
          </p:cNvSpPr>
          <p:nvPr>
            <p:ph type="sldImg" idx="2"/>
          </p:nvPr>
        </p:nvSpPr>
        <p:spPr>
          <a:xfrm>
            <a:off x="1252538" y="1143000"/>
            <a:ext cx="4352925"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8E4C9A-683B-42BE-8DC5-2E02875A5154}" type="slidenum">
              <a:rPr lang="en-NZ" smtClean="0"/>
              <a:t>‹#›</a:t>
            </a:fld>
            <a:endParaRPr lang="en-NZ"/>
          </a:p>
        </p:txBody>
      </p:sp>
    </p:spTree>
    <p:extLst>
      <p:ext uri="{BB962C8B-B14F-4D97-AF65-F5344CB8AC3E}">
        <p14:creationId xmlns:p14="http://schemas.microsoft.com/office/powerpoint/2010/main" val="31014283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a:t>Ratio of support to improvement work is about 60% support and 40% improvement.</a:t>
            </a:r>
          </a:p>
        </p:txBody>
      </p:sp>
      <p:sp>
        <p:nvSpPr>
          <p:cNvPr id="4" name="Slide Number Placeholder 3"/>
          <p:cNvSpPr>
            <a:spLocks noGrp="1"/>
          </p:cNvSpPr>
          <p:nvPr>
            <p:ph type="sldNum" sz="quarter" idx="5"/>
          </p:nvPr>
        </p:nvSpPr>
        <p:spPr/>
        <p:txBody>
          <a:bodyPr/>
          <a:lstStyle/>
          <a:p>
            <a:fld id="{578E4C9A-683B-42BE-8DC5-2E02875A5154}" type="slidenum">
              <a:rPr lang="en-NZ" smtClean="0"/>
              <a:t>1</a:t>
            </a:fld>
            <a:endParaRPr lang="en-NZ"/>
          </a:p>
        </p:txBody>
      </p:sp>
    </p:spTree>
    <p:extLst>
      <p:ext uri="{BB962C8B-B14F-4D97-AF65-F5344CB8AC3E}">
        <p14:creationId xmlns:p14="http://schemas.microsoft.com/office/powerpoint/2010/main" val="1721315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9/28/2026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4B4F2-18BC-6D29-BD94-4B8D61E6C067}"/>
            </a:ext>
          </a:extLst>
        </p:cNvPr>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F9AD20D3-E4FE-E157-AA31-D54359A83B5D}"/>
              </a:ext>
            </a:extLst>
          </p:cNvPr>
          <p:cNvPicPr>
            <a:picLocks noChangeAspect="1"/>
          </p:cNvPicPr>
          <p:nvPr/>
        </p:nvPicPr>
        <p:blipFill>
          <a:blip r:embed="rId3"/>
          <a:stretch>
            <a:fillRect/>
          </a:stretch>
        </p:blipFill>
        <p:spPr>
          <a:xfrm>
            <a:off x="0" y="0"/>
            <a:ext cx="10682940" cy="7570788"/>
          </a:xfrm>
          <a:prstGeom prst="rect">
            <a:avLst/>
          </a:prstGeom>
        </p:spPr>
      </p:pic>
      <p:sp>
        <p:nvSpPr>
          <p:cNvPr id="7" name="object 20">
            <a:extLst>
              <a:ext uri="{FF2B5EF4-FFF2-40B4-BE49-F238E27FC236}">
                <a16:creationId xmlns:a16="http://schemas.microsoft.com/office/drawing/2014/main" id="{0FDB5D82-F12C-7DAE-12B6-D31127C69E12}"/>
              </a:ext>
            </a:extLst>
          </p:cNvPr>
          <p:cNvSpPr txBox="1"/>
          <p:nvPr/>
        </p:nvSpPr>
        <p:spPr>
          <a:xfrm>
            <a:off x="539750" y="1532988"/>
            <a:ext cx="2445612" cy="323165"/>
          </a:xfrm>
          <a:prstGeom prst="rect">
            <a:avLst/>
          </a:prstGeom>
        </p:spPr>
        <p:txBody>
          <a:bodyPr vert="horz" wrap="square" lIns="0" tIns="0" rIns="0" bIns="0" rtlCol="0" anchor="t">
            <a:spAutoFit/>
          </a:bodyPr>
          <a:lstStyle/>
          <a:p>
            <a:pPr marL="12700">
              <a:lnSpc>
                <a:spcPct val="100000"/>
              </a:lnSpc>
            </a:pPr>
            <a:r>
              <a:rPr lang="en-US" sz="1100" b="1">
                <a:solidFill>
                  <a:srgbClr val="05EDB5"/>
                </a:solidFill>
                <a:latin typeface="Arial"/>
                <a:cs typeface="Arial"/>
              </a:rPr>
              <a:t>Reporting </a:t>
            </a:r>
            <a:r>
              <a:rPr sz="1100" b="1">
                <a:solidFill>
                  <a:srgbClr val="05EDB5"/>
                </a:solidFill>
                <a:latin typeface="Arial"/>
                <a:cs typeface="Arial"/>
              </a:rPr>
              <a:t>to:</a:t>
            </a:r>
          </a:p>
          <a:p>
            <a:r>
              <a:rPr lang="en-NZ" sz="1000">
                <a:solidFill>
                  <a:schemeClr val="bg1"/>
                </a:solidFill>
                <a:latin typeface="Arial"/>
                <a:ea typeface="+mn-lt"/>
                <a:cs typeface="+mn-lt"/>
              </a:rPr>
              <a:t>Head of Sustainability</a:t>
            </a:r>
            <a:endParaRPr lang="en-NZ">
              <a:solidFill>
                <a:schemeClr val="bg1"/>
              </a:solidFill>
              <a:latin typeface="Arial"/>
              <a:ea typeface="+mn-lt"/>
              <a:cs typeface="+mn-lt"/>
            </a:endParaRPr>
          </a:p>
        </p:txBody>
      </p:sp>
      <p:sp>
        <p:nvSpPr>
          <p:cNvPr id="8" name="object 21">
            <a:extLst>
              <a:ext uri="{FF2B5EF4-FFF2-40B4-BE49-F238E27FC236}">
                <a16:creationId xmlns:a16="http://schemas.microsoft.com/office/drawing/2014/main" id="{3926A86F-959F-0E77-E6B6-EA51819847C0}"/>
              </a:ext>
            </a:extLst>
          </p:cNvPr>
          <p:cNvSpPr txBox="1"/>
          <p:nvPr/>
        </p:nvSpPr>
        <p:spPr>
          <a:xfrm>
            <a:off x="2666008" y="1507340"/>
            <a:ext cx="2801538" cy="348813"/>
          </a:xfrm>
          <a:prstGeom prst="rect">
            <a:avLst/>
          </a:prstGeom>
        </p:spPr>
        <p:txBody>
          <a:bodyPr vert="horz" wrap="square" lIns="0" tIns="0" rIns="0" bIns="0" rtlCol="0" anchor="t">
            <a:spAutoFit/>
          </a:bodyPr>
          <a:lstStyle/>
          <a:p>
            <a:pPr marL="12700">
              <a:lnSpc>
                <a:spcPct val="100000"/>
              </a:lnSpc>
            </a:pPr>
            <a:r>
              <a:rPr sz="1100" b="1">
                <a:solidFill>
                  <a:srgbClr val="05EDB5"/>
                </a:solidFill>
                <a:latin typeface="Arial"/>
                <a:cs typeface="Arial"/>
              </a:rPr>
              <a:t>Date:</a:t>
            </a:r>
          </a:p>
          <a:p>
            <a:pPr marL="12700">
              <a:lnSpc>
                <a:spcPct val="100000"/>
              </a:lnSpc>
              <a:spcBef>
                <a:spcPts val="200"/>
              </a:spcBef>
            </a:pPr>
            <a:r>
              <a:rPr lang="en-NZ" sz="1000">
                <a:solidFill>
                  <a:schemeClr val="bg1"/>
                </a:solidFill>
                <a:latin typeface="Arial"/>
                <a:cs typeface="Arial"/>
              </a:rPr>
              <a:t>September 2027, fixed term for 2 years</a:t>
            </a:r>
            <a:endParaRPr sz="1000">
              <a:solidFill>
                <a:schemeClr val="bg1"/>
              </a:solidFill>
              <a:latin typeface="Arial"/>
              <a:cs typeface="Arial"/>
            </a:endParaRPr>
          </a:p>
        </p:txBody>
      </p:sp>
      <p:sp>
        <p:nvSpPr>
          <p:cNvPr id="9" name="object 29">
            <a:extLst>
              <a:ext uri="{FF2B5EF4-FFF2-40B4-BE49-F238E27FC236}">
                <a16:creationId xmlns:a16="http://schemas.microsoft.com/office/drawing/2014/main" id="{A721E26D-092A-A6A5-4083-070EEAAB9623}"/>
              </a:ext>
            </a:extLst>
          </p:cNvPr>
          <p:cNvSpPr txBox="1"/>
          <p:nvPr/>
        </p:nvSpPr>
        <p:spPr>
          <a:xfrm>
            <a:off x="539750" y="584200"/>
            <a:ext cx="5778672" cy="561692"/>
          </a:xfrm>
          <a:prstGeom prst="rect">
            <a:avLst/>
          </a:prstGeom>
        </p:spPr>
        <p:txBody>
          <a:bodyPr vert="horz" wrap="square" lIns="0" tIns="0" rIns="0" bIns="0" rtlCol="0" anchor="t">
            <a:spAutoFit/>
          </a:bodyPr>
          <a:lstStyle/>
          <a:p>
            <a:pPr marL="12700">
              <a:lnSpc>
                <a:spcPct val="150000"/>
              </a:lnSpc>
            </a:pPr>
            <a:r>
              <a:rPr lang="en-US" sz="1100" b="1">
                <a:solidFill>
                  <a:srgbClr val="05EDB5"/>
                </a:solidFill>
                <a:latin typeface="Arial"/>
                <a:cs typeface="Arial"/>
              </a:rPr>
              <a:t>Position description:</a:t>
            </a:r>
            <a:endParaRPr lang="en-US">
              <a:solidFill>
                <a:srgbClr val="000000"/>
              </a:solidFill>
              <a:latin typeface="Calibri" panose="020F0502020204030204"/>
              <a:cs typeface="Calibri" panose="020F0502020204030204"/>
            </a:endParaRPr>
          </a:p>
          <a:p>
            <a:r>
              <a:rPr lang="en-NZ" sz="2000" b="1">
                <a:solidFill>
                  <a:schemeClr val="bg1"/>
                </a:solidFill>
                <a:latin typeface="Arial"/>
                <a:cs typeface="Calibri"/>
              </a:rPr>
              <a:t>Sustainability Specialist</a:t>
            </a:r>
            <a:endParaRPr lang="en-US"/>
          </a:p>
        </p:txBody>
      </p:sp>
      <p:sp>
        <p:nvSpPr>
          <p:cNvPr id="11" name="object 22">
            <a:extLst>
              <a:ext uri="{FF2B5EF4-FFF2-40B4-BE49-F238E27FC236}">
                <a16:creationId xmlns:a16="http://schemas.microsoft.com/office/drawing/2014/main" id="{40645DE8-CF53-36D9-ED1E-156ED3046769}"/>
              </a:ext>
            </a:extLst>
          </p:cNvPr>
          <p:cNvSpPr txBox="1"/>
          <p:nvPr/>
        </p:nvSpPr>
        <p:spPr>
          <a:xfrm>
            <a:off x="539751" y="2154221"/>
            <a:ext cx="3847424" cy="3585597"/>
          </a:xfrm>
          <a:prstGeom prst="rect">
            <a:avLst/>
          </a:prstGeom>
        </p:spPr>
        <p:txBody>
          <a:bodyPr vert="horz" wrap="square" lIns="0" tIns="0" rIns="0" bIns="0" rtlCol="0" anchor="t">
            <a:spAutoFit/>
          </a:bodyPr>
          <a:lstStyle/>
          <a:p>
            <a:r>
              <a:rPr sz="1100" b="1" dirty="0">
                <a:solidFill>
                  <a:srgbClr val="05EDB5"/>
                </a:solidFill>
                <a:latin typeface="Arial"/>
                <a:cs typeface="Arial"/>
              </a:rPr>
              <a:t>The role</a:t>
            </a:r>
            <a:endParaRPr lang="en-NZ" sz="1100" b="1" dirty="0">
              <a:solidFill>
                <a:srgbClr val="05EDB5"/>
              </a:solidFill>
              <a:latin typeface="Arial"/>
              <a:cs typeface="Arial"/>
            </a:endParaRPr>
          </a:p>
          <a:p>
            <a:r>
              <a:rPr lang="en-NZ" sz="1100" dirty="0">
                <a:solidFill>
                  <a:schemeClr val="bg1"/>
                </a:solidFill>
                <a:latin typeface="Arial" panose="020B0604020202020204" pitchFamily="34" charset="0"/>
                <a:cs typeface="Arial" panose="020B0604020202020204" pitchFamily="34" charset="0"/>
              </a:rPr>
              <a:t>You will be part of a team of 4 making up the Sustainability Team within Corporate Affairs and Sustainability.</a:t>
            </a:r>
          </a:p>
          <a:p>
            <a:endParaRPr lang="en-NZ" sz="1100" dirty="0">
              <a:solidFill>
                <a:schemeClr val="bg1"/>
              </a:solidFill>
              <a:latin typeface="Arial" panose="020B0604020202020204" pitchFamily="34" charset="0"/>
              <a:cs typeface="Arial" panose="020B0604020202020204" pitchFamily="34" charset="0"/>
            </a:endParaRPr>
          </a:p>
          <a:p>
            <a:r>
              <a:rPr lang="en-NZ" sz="1100" dirty="0">
                <a:solidFill>
                  <a:schemeClr val="bg1"/>
                </a:solidFill>
                <a:latin typeface="Arial" panose="020B0604020202020204" pitchFamily="34" charset="0"/>
                <a:cs typeface="Arial" panose="020B0604020202020204" pitchFamily="34" charset="0"/>
              </a:rPr>
              <a:t>The purpose of this role is to learn our core functions and processes (by doing), and</a:t>
            </a:r>
            <a:r>
              <a:rPr lang="en-NZ" sz="1100" dirty="0">
                <a:solidFill>
                  <a:srgbClr val="FF0000"/>
                </a:solidFill>
                <a:latin typeface="Arial" panose="020B0604020202020204" pitchFamily="34" charset="0"/>
                <a:cs typeface="Arial" panose="020B0604020202020204" pitchFamily="34" charset="0"/>
              </a:rPr>
              <a:t> </a:t>
            </a:r>
            <a:r>
              <a:rPr lang="en-NZ" sz="1100" dirty="0">
                <a:solidFill>
                  <a:schemeClr val="bg1"/>
                </a:solidFill>
                <a:latin typeface="Arial" panose="020B0604020202020204" pitchFamily="34" charset="0"/>
                <a:cs typeface="Arial" panose="020B0604020202020204" pitchFamily="34" charset="0"/>
              </a:rPr>
              <a:t>to identify and implement process improvements. Improvements might include changing processes, making data more easily available to those who need it, using automation (including AI agents) to simplify tasks, or finding more suitable digital tools for a given purpose. </a:t>
            </a:r>
          </a:p>
          <a:p>
            <a:endParaRPr lang="en-NZ" sz="1100" dirty="0">
              <a:solidFill>
                <a:schemeClr val="bg1"/>
              </a:solidFill>
              <a:latin typeface="Arial" panose="020B0604020202020204" pitchFamily="34" charset="0"/>
              <a:cs typeface="Arial" panose="020B0604020202020204" pitchFamily="34" charset="0"/>
            </a:endParaRPr>
          </a:p>
          <a:p>
            <a:r>
              <a:rPr lang="en-NZ" sz="1100" dirty="0">
                <a:solidFill>
                  <a:schemeClr val="bg1"/>
                </a:solidFill>
                <a:latin typeface="Arial" panose="020B0604020202020204" pitchFamily="34" charset="0"/>
                <a:cs typeface="Arial" panose="020B0604020202020204" pitchFamily="34" charset="0"/>
              </a:rPr>
              <a:t>This role provides a combination of delivery support, input to existing projects, and improvement projects you will have initiated. You will support the two Sustainability Partners, who lead portfolios of work, and the Head of Sustainability with the elements of their roles and process where there is opportunity for improvement.  </a:t>
            </a:r>
          </a:p>
          <a:p>
            <a:endParaRPr lang="en-NZ" sz="1100" dirty="0">
              <a:solidFill>
                <a:schemeClr val="bg1"/>
              </a:solidFill>
              <a:latin typeface="Arial" panose="020B0604020202020204" pitchFamily="34" charset="0"/>
              <a:cs typeface="Arial" panose="020B0604020202020204" pitchFamily="34" charset="0"/>
            </a:endParaRPr>
          </a:p>
          <a:p>
            <a:endParaRPr lang="en-NZ" sz="1200" dirty="0">
              <a:solidFill>
                <a:schemeClr val="bg1"/>
              </a:solidFill>
              <a:latin typeface="Arial" panose="020B0604020202020204" pitchFamily="34" charset="0"/>
              <a:cs typeface="Arial" panose="020B0604020202020204" pitchFamily="34" charset="0"/>
            </a:endParaRPr>
          </a:p>
          <a:p>
            <a:endParaRPr lang="en-NZ" sz="1200" dirty="0">
              <a:solidFill>
                <a:schemeClr val="bg1"/>
              </a:solidFill>
              <a:latin typeface="Arial" panose="020B0604020202020204" pitchFamily="34" charset="0"/>
              <a:cs typeface="Arial" panose="020B0604020202020204" pitchFamily="34" charset="0"/>
            </a:endParaRPr>
          </a:p>
        </p:txBody>
      </p:sp>
      <p:sp>
        <p:nvSpPr>
          <p:cNvPr id="12" name="object 23">
            <a:extLst>
              <a:ext uri="{FF2B5EF4-FFF2-40B4-BE49-F238E27FC236}">
                <a16:creationId xmlns:a16="http://schemas.microsoft.com/office/drawing/2014/main" id="{4E89568C-46A8-6390-A426-AA12DBA090A4}"/>
              </a:ext>
            </a:extLst>
          </p:cNvPr>
          <p:cNvSpPr txBox="1"/>
          <p:nvPr/>
        </p:nvSpPr>
        <p:spPr>
          <a:xfrm>
            <a:off x="4632356" y="2152130"/>
            <a:ext cx="4107216" cy="3544496"/>
          </a:xfrm>
          <a:prstGeom prst="rect">
            <a:avLst/>
          </a:prstGeom>
        </p:spPr>
        <p:txBody>
          <a:bodyPr vert="horz" wrap="square" lIns="0" tIns="0" rIns="0" bIns="0" rtlCol="0" anchor="t">
            <a:spAutoFit/>
          </a:bodyPr>
          <a:lstStyle/>
          <a:p>
            <a:pPr marL="12700" marR="648970">
              <a:lnSpc>
                <a:spcPct val="103499"/>
              </a:lnSpc>
            </a:pPr>
            <a:r>
              <a:rPr sz="1100" b="1" spc="-85" dirty="0">
                <a:solidFill>
                  <a:srgbClr val="05EDB5"/>
                </a:solidFill>
                <a:latin typeface="Arial" panose="020B0604020202020204" pitchFamily="34" charset="0"/>
                <a:cs typeface="Arial" panose="020B0604020202020204" pitchFamily="34" charset="0"/>
              </a:rPr>
              <a:t>P</a:t>
            </a:r>
            <a:r>
              <a:rPr sz="1100" b="1" spc="-10" dirty="0">
                <a:solidFill>
                  <a:srgbClr val="05EDB5"/>
                </a:solidFill>
                <a:latin typeface="Arial" panose="020B0604020202020204" pitchFamily="34" charset="0"/>
                <a:cs typeface="Arial" panose="020B0604020202020204" pitchFamily="34" charset="0"/>
              </a:rPr>
              <a:t>o</a:t>
            </a:r>
            <a:r>
              <a:rPr sz="1100" b="1" spc="-20" dirty="0">
                <a:solidFill>
                  <a:srgbClr val="05EDB5"/>
                </a:solidFill>
                <a:latin typeface="Arial" panose="020B0604020202020204" pitchFamily="34" charset="0"/>
                <a:cs typeface="Arial" panose="020B0604020202020204" pitchFamily="34" charset="0"/>
              </a:rPr>
              <a:t>si</a:t>
            </a:r>
            <a:r>
              <a:rPr sz="1100" b="1" spc="-15" dirty="0">
                <a:solidFill>
                  <a:srgbClr val="05EDB5"/>
                </a:solidFill>
                <a:latin typeface="Arial" panose="020B0604020202020204" pitchFamily="34" charset="0"/>
                <a:cs typeface="Arial" panose="020B0604020202020204" pitchFamily="34" charset="0"/>
              </a:rPr>
              <a:t>t</a:t>
            </a:r>
            <a:r>
              <a:rPr sz="1100" b="1" spc="-10" dirty="0">
                <a:solidFill>
                  <a:srgbClr val="05EDB5"/>
                </a:solidFill>
                <a:latin typeface="Arial" panose="020B0604020202020204" pitchFamily="34" charset="0"/>
                <a:cs typeface="Arial" panose="020B0604020202020204" pitchFamily="34" charset="0"/>
              </a:rPr>
              <a:t>ion</a:t>
            </a:r>
            <a:r>
              <a:rPr sz="1100" b="1" spc="-40" dirty="0">
                <a:solidFill>
                  <a:srgbClr val="05EDB5"/>
                </a:solidFill>
                <a:latin typeface="Arial" panose="020B0604020202020204" pitchFamily="34" charset="0"/>
                <a:cs typeface="Arial" panose="020B0604020202020204" pitchFamily="34" charset="0"/>
              </a:rPr>
              <a:t> </a:t>
            </a:r>
            <a:r>
              <a:rPr sz="1100" b="1" spc="-25" dirty="0">
                <a:solidFill>
                  <a:srgbClr val="05EDB5"/>
                </a:solidFill>
                <a:latin typeface="Arial" panose="020B0604020202020204" pitchFamily="34" charset="0"/>
                <a:cs typeface="Arial" panose="020B0604020202020204" pitchFamily="34" charset="0"/>
              </a:rPr>
              <a:t>acc</a:t>
            </a:r>
            <a:r>
              <a:rPr sz="1100" b="1" spc="-30" dirty="0">
                <a:solidFill>
                  <a:srgbClr val="05EDB5"/>
                </a:solidFill>
                <a:latin typeface="Arial" panose="020B0604020202020204" pitchFamily="34" charset="0"/>
                <a:cs typeface="Arial" panose="020B0604020202020204" pitchFamily="34" charset="0"/>
              </a:rPr>
              <a:t>o</a:t>
            </a:r>
            <a:r>
              <a:rPr sz="1100" b="1" spc="-15" dirty="0">
                <a:solidFill>
                  <a:srgbClr val="05EDB5"/>
                </a:solidFill>
                <a:latin typeface="Arial" panose="020B0604020202020204" pitchFamily="34" charset="0"/>
                <a:cs typeface="Arial" panose="020B0604020202020204" pitchFamily="34" charset="0"/>
              </a:rPr>
              <a:t>u</a:t>
            </a:r>
            <a:r>
              <a:rPr sz="1100" b="1" spc="-20" dirty="0">
                <a:solidFill>
                  <a:srgbClr val="05EDB5"/>
                </a:solidFill>
                <a:latin typeface="Arial" panose="020B0604020202020204" pitchFamily="34" charset="0"/>
                <a:cs typeface="Arial" panose="020B0604020202020204" pitchFamily="34" charset="0"/>
              </a:rPr>
              <a:t>n</a:t>
            </a:r>
            <a:r>
              <a:rPr sz="1100" b="1" spc="30" dirty="0">
                <a:solidFill>
                  <a:srgbClr val="05EDB5"/>
                </a:solidFill>
                <a:latin typeface="Arial" panose="020B0604020202020204" pitchFamily="34" charset="0"/>
                <a:cs typeface="Arial" panose="020B0604020202020204" pitchFamily="34" charset="0"/>
              </a:rPr>
              <a:t>t</a:t>
            </a:r>
            <a:r>
              <a:rPr sz="1100" b="1" spc="15" dirty="0">
                <a:solidFill>
                  <a:srgbClr val="05EDB5"/>
                </a:solidFill>
                <a:latin typeface="Arial" panose="020B0604020202020204" pitchFamily="34" charset="0"/>
                <a:cs typeface="Arial" panose="020B0604020202020204" pitchFamily="34" charset="0"/>
              </a:rPr>
              <a:t>abili</a:t>
            </a:r>
            <a:r>
              <a:rPr sz="1100" b="1" spc="20" dirty="0">
                <a:solidFill>
                  <a:srgbClr val="05EDB5"/>
                </a:solidFill>
                <a:latin typeface="Arial" panose="020B0604020202020204" pitchFamily="34" charset="0"/>
                <a:cs typeface="Arial" panose="020B0604020202020204" pitchFamily="34" charset="0"/>
              </a:rPr>
              <a:t>t</a:t>
            </a:r>
            <a:r>
              <a:rPr sz="1100" b="1" dirty="0">
                <a:solidFill>
                  <a:srgbClr val="05EDB5"/>
                </a:solidFill>
                <a:latin typeface="Arial" panose="020B0604020202020204" pitchFamily="34" charset="0"/>
                <a:cs typeface="Arial" panose="020B0604020202020204" pitchFamily="34" charset="0"/>
              </a:rPr>
              <a:t>ie</a:t>
            </a:r>
            <a:r>
              <a:rPr sz="1100" b="1" spc="-85" dirty="0">
                <a:solidFill>
                  <a:srgbClr val="05EDB5"/>
                </a:solidFill>
                <a:latin typeface="Arial" panose="020B0604020202020204" pitchFamily="34" charset="0"/>
                <a:cs typeface="Arial" panose="020B0604020202020204" pitchFamily="34" charset="0"/>
              </a:rPr>
              <a:t>s</a:t>
            </a:r>
            <a:r>
              <a:rPr sz="1100" b="1" spc="-45" dirty="0">
                <a:solidFill>
                  <a:srgbClr val="05EDB5"/>
                </a:solidFill>
                <a:latin typeface="Arial" panose="020B0604020202020204" pitchFamily="34" charset="0"/>
                <a:cs typeface="Arial" panose="020B0604020202020204" pitchFamily="34" charset="0"/>
              </a:rPr>
              <a:t> </a:t>
            </a:r>
            <a:r>
              <a:rPr lang="en-US" sz="1100" b="1" spc="-45" dirty="0">
                <a:solidFill>
                  <a:srgbClr val="05EDB5"/>
                </a:solidFill>
                <a:latin typeface="Arial" panose="020B0604020202020204" pitchFamily="34" charset="0"/>
                <a:cs typeface="Arial" panose="020B0604020202020204" pitchFamily="34" charset="0"/>
              </a:rPr>
              <a:t> </a:t>
            </a:r>
            <a:endParaRPr lang="en-NZ" sz="1000" dirty="0">
              <a:solidFill>
                <a:srgbClr val="05EDB5"/>
              </a:solidFill>
              <a:latin typeface="Arial" panose="020B0604020202020204" pitchFamily="34" charset="0"/>
              <a:cs typeface="Arial" panose="020B0604020202020204" pitchFamily="34" charset="0"/>
            </a:endParaRPr>
          </a:p>
          <a:p>
            <a:r>
              <a:rPr lang="en-NZ" sz="1100" b="1" dirty="0">
                <a:solidFill>
                  <a:schemeClr val="bg1"/>
                </a:solidFill>
                <a:latin typeface="Arial" panose="020B0604020202020204" pitchFamily="34" charset="0"/>
                <a:ea typeface="+mn-lt"/>
                <a:cs typeface="Arial" panose="020B0604020202020204" pitchFamily="34" charset="0"/>
              </a:rPr>
              <a:t>Programme and Project Support</a:t>
            </a:r>
            <a:endParaRPr lang="en-US" sz="1100" dirty="0">
              <a:solidFill>
                <a:schemeClr val="bg1"/>
              </a:solidFill>
              <a:latin typeface="Arial" panose="020B0604020202020204" pitchFamily="34" charset="0"/>
              <a:cs typeface="Arial" panose="020B0604020202020204" pitchFamily="34" charset="0"/>
            </a:endParaRPr>
          </a:p>
          <a:p>
            <a:pPr marL="171450" indent="-171450">
              <a:buFont typeface="Arial"/>
              <a:buChar char="•"/>
            </a:pPr>
            <a:r>
              <a:rPr lang="en-NZ" sz="1100" dirty="0">
                <a:solidFill>
                  <a:schemeClr val="bg1"/>
                </a:solidFill>
                <a:latin typeface="Arial" panose="020B0604020202020204" pitchFamily="34" charset="0"/>
                <a:cs typeface="Arial" panose="020B0604020202020204" pitchFamily="34" charset="0"/>
              </a:rPr>
              <a:t>Provide coordination of project documentation, track progress, and provide updates to governance groups on projects including The Good Energy Programme (targeting suppliers), and our ESG Improvement Plan.</a:t>
            </a:r>
          </a:p>
          <a:p>
            <a:pPr marL="171450" indent="-171450">
              <a:buFont typeface="Arial"/>
              <a:buChar char="•"/>
            </a:pPr>
            <a:r>
              <a:rPr lang="en-NZ" sz="1100" dirty="0">
                <a:solidFill>
                  <a:schemeClr val="bg1"/>
                </a:solidFill>
                <a:latin typeface="Arial" panose="020B0604020202020204" pitchFamily="34" charset="0"/>
                <a:ea typeface="+mn-lt"/>
                <a:cs typeface="Arial" panose="020B0604020202020204" pitchFamily="34" charset="0"/>
              </a:rPr>
              <a:t>Input to design of solutions in our projects to support good use of data and systems.</a:t>
            </a:r>
          </a:p>
          <a:p>
            <a:pPr marL="171450" indent="-171450">
              <a:buFont typeface="Arial"/>
              <a:buChar char="•"/>
            </a:pPr>
            <a:r>
              <a:rPr lang="en-NZ" sz="1100" dirty="0">
                <a:solidFill>
                  <a:schemeClr val="bg1"/>
                </a:solidFill>
                <a:latin typeface="Arial" panose="020B0604020202020204" pitchFamily="34" charset="0"/>
                <a:ea typeface="+mn-lt"/>
                <a:cs typeface="Arial" panose="020B0604020202020204" pitchFamily="34" charset="0"/>
              </a:rPr>
              <a:t>Support the projects deliver as required</a:t>
            </a:r>
          </a:p>
          <a:p>
            <a:pPr marL="171450" indent="-171450">
              <a:buFont typeface="Arial"/>
              <a:buChar char="•"/>
            </a:pPr>
            <a:endParaRPr lang="en-NZ" sz="1100" dirty="0">
              <a:solidFill>
                <a:schemeClr val="bg1"/>
              </a:solidFill>
              <a:latin typeface="Arial" panose="020B0604020202020204" pitchFamily="34" charset="0"/>
              <a:ea typeface="+mn-lt"/>
              <a:cs typeface="Arial" panose="020B0604020202020204" pitchFamily="34" charset="0"/>
            </a:endParaRPr>
          </a:p>
          <a:p>
            <a:r>
              <a:rPr lang="en-NZ" sz="1100" b="1" dirty="0">
                <a:solidFill>
                  <a:schemeClr val="bg1"/>
                </a:solidFill>
                <a:latin typeface="Arial" panose="020B0604020202020204" pitchFamily="34" charset="0"/>
                <a:ea typeface="+mn-lt"/>
                <a:cs typeface="Arial" panose="020B0604020202020204" pitchFamily="34" charset="0"/>
              </a:rPr>
              <a:t>Support Disclosures</a:t>
            </a:r>
          </a:p>
          <a:p>
            <a:pPr marL="171450" indent="-171450">
              <a:buFont typeface="Arial" panose="020B0604020202020204" pitchFamily="34" charset="0"/>
              <a:buChar char="•"/>
            </a:pPr>
            <a:r>
              <a:rPr lang="en-US" sz="1100" dirty="0">
                <a:solidFill>
                  <a:schemeClr val="bg1"/>
                </a:solidFill>
                <a:latin typeface="Arial" panose="020B0604020202020204" pitchFamily="34" charset="0"/>
                <a:ea typeface="+mn-lt"/>
                <a:cs typeface="Arial" panose="020B0604020202020204" pitchFamily="34" charset="0"/>
              </a:rPr>
              <a:t>Provide data analysis and insights </a:t>
            </a:r>
          </a:p>
          <a:p>
            <a:pPr marL="171450" indent="-171450">
              <a:buFont typeface="Arial" panose="020B0604020202020204" pitchFamily="34" charset="0"/>
              <a:buChar char="•"/>
            </a:pPr>
            <a:r>
              <a:rPr lang="en-US" sz="1100" dirty="0">
                <a:solidFill>
                  <a:schemeClr val="bg1"/>
                </a:solidFill>
                <a:latin typeface="Arial" panose="020B0604020202020204" pitchFamily="34" charset="0"/>
                <a:ea typeface="+mn-lt"/>
                <a:cs typeface="Arial" panose="020B0604020202020204" pitchFamily="34" charset="0"/>
              </a:rPr>
              <a:t>Coordinate collation of information from across the business – </a:t>
            </a:r>
            <a:r>
              <a:rPr lang="en-US" sz="1100" dirty="0" err="1">
                <a:solidFill>
                  <a:schemeClr val="bg1"/>
                </a:solidFill>
                <a:latin typeface="Arial" panose="020B0604020202020204" pitchFamily="34" charset="0"/>
                <a:ea typeface="+mn-lt"/>
                <a:cs typeface="Arial" panose="020B0604020202020204" pitchFamily="34" charset="0"/>
              </a:rPr>
              <a:t>optimising</a:t>
            </a:r>
            <a:r>
              <a:rPr lang="en-US" sz="1100" dirty="0">
                <a:solidFill>
                  <a:schemeClr val="bg1"/>
                </a:solidFill>
                <a:latin typeface="Arial" panose="020B0604020202020204" pitchFamily="34" charset="0"/>
                <a:ea typeface="+mn-lt"/>
                <a:cs typeface="Arial" panose="020B0604020202020204" pitchFamily="34" charset="0"/>
              </a:rPr>
              <a:t> the use of our tool, Workiva, for this purpose</a:t>
            </a:r>
          </a:p>
          <a:p>
            <a:pPr marL="171450" indent="-171450">
              <a:buFont typeface="Arial" panose="020B0604020202020204" pitchFamily="34" charset="0"/>
              <a:buChar char="•"/>
            </a:pPr>
            <a:r>
              <a:rPr lang="en-US" sz="1100" dirty="0">
                <a:solidFill>
                  <a:schemeClr val="bg1"/>
                </a:solidFill>
                <a:latin typeface="Arial" panose="020B0604020202020204" pitchFamily="34" charset="0"/>
                <a:ea typeface="+mn-lt"/>
                <a:cs typeface="Arial" panose="020B0604020202020204" pitchFamily="34" charset="0"/>
              </a:rPr>
              <a:t>Track progress against timelines </a:t>
            </a:r>
          </a:p>
          <a:p>
            <a:endParaRPr lang="en-US" sz="1100" dirty="0">
              <a:solidFill>
                <a:schemeClr val="bg1"/>
              </a:solidFill>
              <a:latin typeface="Arial" panose="020B0604020202020204" pitchFamily="34" charset="0"/>
              <a:ea typeface="+mn-lt"/>
              <a:cs typeface="Arial" panose="020B0604020202020204" pitchFamily="34" charset="0"/>
            </a:endParaRPr>
          </a:p>
          <a:p>
            <a:r>
              <a:rPr lang="en-US" sz="1100" b="1" dirty="0">
                <a:solidFill>
                  <a:schemeClr val="bg1"/>
                </a:solidFill>
                <a:latin typeface="Arial" panose="020B0604020202020204" pitchFamily="34" charset="0"/>
                <a:ea typeface="+mn-lt"/>
                <a:cs typeface="Arial" panose="020B0604020202020204" pitchFamily="34" charset="0"/>
              </a:rPr>
              <a:t>Data and technology</a:t>
            </a:r>
          </a:p>
          <a:p>
            <a:pPr marL="171450" indent="-171450">
              <a:buFont typeface="Arial" panose="020B0604020202020204" pitchFamily="34" charset="0"/>
              <a:buChar char="•"/>
            </a:pPr>
            <a:r>
              <a:rPr lang="en-US" sz="1100" dirty="0">
                <a:solidFill>
                  <a:schemeClr val="bg1"/>
                </a:solidFill>
                <a:latin typeface="Arial" panose="020B0604020202020204" pitchFamily="34" charset="0"/>
                <a:ea typeface="+mn-lt"/>
                <a:cs typeface="Arial" panose="020B0604020202020204" pitchFamily="34" charset="0"/>
              </a:rPr>
              <a:t>Provide system admin support for our tools</a:t>
            </a:r>
          </a:p>
          <a:p>
            <a:pPr marL="171450" indent="-171450">
              <a:buFont typeface="Arial" panose="020B0604020202020204" pitchFamily="34" charset="0"/>
              <a:buChar char="•"/>
            </a:pPr>
            <a:r>
              <a:rPr lang="en-US" sz="1100" dirty="0">
                <a:solidFill>
                  <a:schemeClr val="bg1"/>
                </a:solidFill>
                <a:latin typeface="Arial" panose="020B0604020202020204" pitchFamily="34" charset="0"/>
                <a:ea typeface="+mn-lt"/>
                <a:cs typeface="Arial" panose="020B0604020202020204" pitchFamily="34" charset="0"/>
              </a:rPr>
              <a:t>Keep data up to date and provide reporting (both regular and ad-hoc)</a:t>
            </a:r>
          </a:p>
          <a:p>
            <a:endParaRPr lang="en-NZ" sz="1000" dirty="0">
              <a:solidFill>
                <a:schemeClr val="bg1"/>
              </a:solidFill>
              <a:latin typeface="Arial"/>
              <a:cs typeface="Arial"/>
            </a:endParaRPr>
          </a:p>
        </p:txBody>
      </p:sp>
      <p:sp>
        <p:nvSpPr>
          <p:cNvPr id="13" name="object 21">
            <a:extLst>
              <a:ext uri="{FF2B5EF4-FFF2-40B4-BE49-F238E27FC236}">
                <a16:creationId xmlns:a16="http://schemas.microsoft.com/office/drawing/2014/main" id="{F6AAACD1-881B-1B4B-8329-F99EE3252602}"/>
              </a:ext>
            </a:extLst>
          </p:cNvPr>
          <p:cNvSpPr txBox="1"/>
          <p:nvPr/>
        </p:nvSpPr>
        <p:spPr>
          <a:xfrm>
            <a:off x="6041381" y="1532988"/>
            <a:ext cx="2386084" cy="346710"/>
          </a:xfrm>
          <a:prstGeom prst="rect">
            <a:avLst/>
          </a:prstGeom>
        </p:spPr>
        <p:txBody>
          <a:bodyPr vert="horz" wrap="square" lIns="0" tIns="0" rIns="0" bIns="0" rtlCol="0">
            <a:spAutoFit/>
          </a:bodyPr>
          <a:lstStyle/>
          <a:p>
            <a:pPr marL="12700">
              <a:lnSpc>
                <a:spcPct val="100000"/>
              </a:lnSpc>
            </a:pPr>
            <a:r>
              <a:rPr lang="en-US" sz="1100" b="1">
                <a:solidFill>
                  <a:srgbClr val="05EDB5"/>
                </a:solidFill>
                <a:latin typeface="Arial"/>
                <a:cs typeface="Arial"/>
              </a:rPr>
              <a:t>Location:</a:t>
            </a:r>
            <a:endParaRPr sz="1100" b="1">
              <a:solidFill>
                <a:srgbClr val="05EDB5"/>
              </a:solidFill>
              <a:latin typeface="Arial"/>
              <a:cs typeface="Arial"/>
            </a:endParaRPr>
          </a:p>
          <a:p>
            <a:pPr marL="12700">
              <a:lnSpc>
                <a:spcPct val="100000"/>
              </a:lnSpc>
              <a:spcBef>
                <a:spcPts val="200"/>
              </a:spcBef>
            </a:pPr>
            <a:r>
              <a:rPr lang="en-NZ" sz="1000">
                <a:solidFill>
                  <a:schemeClr val="bg1"/>
                </a:solidFill>
                <a:latin typeface="Arial"/>
                <a:cs typeface="Arial"/>
              </a:rPr>
              <a:t>Christchurch or Wellington</a:t>
            </a:r>
            <a:endParaRPr sz="1000">
              <a:solidFill>
                <a:schemeClr val="bg1"/>
              </a:solidFill>
              <a:latin typeface="Arial"/>
              <a:cs typeface="Arial"/>
            </a:endParaRPr>
          </a:p>
        </p:txBody>
      </p:sp>
    </p:spTree>
    <p:extLst>
      <p:ext uri="{BB962C8B-B14F-4D97-AF65-F5344CB8AC3E}">
        <p14:creationId xmlns:p14="http://schemas.microsoft.com/office/powerpoint/2010/main" val="536610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F9F4-4221-2AA0-3B14-4FED1053AF0D}"/>
            </a:ext>
          </a:extLst>
        </p:cNvPr>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835825E6-798C-030A-DAF3-02187CC1B30B}"/>
              </a:ext>
            </a:extLst>
          </p:cNvPr>
          <p:cNvPicPr>
            <a:picLocks noGrp="1" noChangeAspect="1"/>
          </p:cNvPicPr>
          <p:nvPr>
            <p:ph idx="1"/>
          </p:nvPr>
        </p:nvPicPr>
        <p:blipFill>
          <a:blip r:embed="rId2"/>
          <a:stretch>
            <a:fillRect/>
          </a:stretch>
        </p:blipFill>
        <p:spPr>
          <a:xfrm>
            <a:off x="0" y="9148"/>
            <a:ext cx="10682940" cy="7570788"/>
          </a:xfrm>
        </p:spPr>
      </p:pic>
      <p:sp>
        <p:nvSpPr>
          <p:cNvPr id="13" name="object 22">
            <a:extLst>
              <a:ext uri="{FF2B5EF4-FFF2-40B4-BE49-F238E27FC236}">
                <a16:creationId xmlns:a16="http://schemas.microsoft.com/office/drawing/2014/main" id="{9C9133C8-B12A-EF3C-9D72-08C215D340FF}"/>
              </a:ext>
            </a:extLst>
          </p:cNvPr>
          <p:cNvSpPr txBox="1"/>
          <p:nvPr/>
        </p:nvSpPr>
        <p:spPr>
          <a:xfrm>
            <a:off x="513277" y="777541"/>
            <a:ext cx="2977173" cy="4401205"/>
          </a:xfrm>
          <a:prstGeom prst="rect">
            <a:avLst/>
          </a:prstGeom>
        </p:spPr>
        <p:txBody>
          <a:bodyPr vert="horz" wrap="square" lIns="0" tIns="0" rIns="0" bIns="0" rtlCol="0" anchor="t">
            <a:spAutoFit/>
          </a:bodyPr>
          <a:lstStyle/>
          <a:p>
            <a:pPr marL="12700"/>
            <a:r>
              <a:rPr lang="en-NZ" sz="1100" b="1" spc="10" dirty="0">
                <a:solidFill>
                  <a:srgbClr val="05EDB5"/>
                </a:solidFill>
                <a:latin typeface="Arial"/>
                <a:cs typeface="Arial"/>
              </a:rPr>
              <a:t>Position accountabilities continued </a:t>
            </a:r>
            <a:br>
              <a:rPr lang="en-NZ" sz="1100" b="1" spc="10" dirty="0">
                <a:latin typeface="Arial" panose="020B0604020202020204" pitchFamily="34" charset="0"/>
                <a:cs typeface="Arial" panose="020B0604020202020204" pitchFamily="34" charset="0"/>
              </a:rPr>
            </a:br>
            <a:endParaRPr lang="en-NZ" sz="1100" b="1" spc="10" dirty="0">
              <a:solidFill>
                <a:srgbClr val="05EDB5"/>
              </a:solidFill>
              <a:latin typeface="Arial" panose="020B0604020202020204" pitchFamily="34" charset="0"/>
              <a:cs typeface="Arial" panose="020B0604020202020204" pitchFamily="34" charset="0"/>
            </a:endParaRPr>
          </a:p>
          <a:p>
            <a:r>
              <a:rPr lang="en-US" sz="1100" b="1" dirty="0">
                <a:solidFill>
                  <a:schemeClr val="bg1"/>
                </a:solidFill>
                <a:latin typeface="Arial" panose="020B0604020202020204" pitchFamily="34" charset="0"/>
                <a:cs typeface="Arial" panose="020B0604020202020204" pitchFamily="34" charset="0"/>
              </a:rPr>
              <a:t>Team support</a:t>
            </a:r>
          </a:p>
          <a:p>
            <a:pPr marL="171450" indent="-171450">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Manage the Sustainability inbox</a:t>
            </a:r>
          </a:p>
          <a:p>
            <a:pPr marL="171450" indent="-171450">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Staff commuter emissions </a:t>
            </a:r>
            <a:r>
              <a:rPr lang="en-US" sz="1100" dirty="0" err="1">
                <a:solidFill>
                  <a:schemeClr val="bg1"/>
                </a:solidFill>
                <a:latin typeface="Arial" panose="020B0604020202020204" pitchFamily="34" charset="0"/>
                <a:cs typeface="Arial" panose="020B0604020202020204" pitchFamily="34" charset="0"/>
              </a:rPr>
              <a:t>programme</a:t>
            </a:r>
            <a:endParaRPr lang="en-US" sz="1100" dirty="0">
              <a:solidFill>
                <a:schemeClr val="bg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Support the team with comms and engagement activity</a:t>
            </a:r>
          </a:p>
          <a:p>
            <a:pPr marL="171450" indent="-171450">
              <a:buFont typeface="Arial" panose="020B0604020202020204" pitchFamily="34" charset="0"/>
              <a:buChar char="•"/>
            </a:pPr>
            <a:endParaRPr lang="en-US" sz="1100" dirty="0">
              <a:solidFill>
                <a:schemeClr val="bg1"/>
              </a:solidFill>
              <a:latin typeface="Arial" panose="020B0604020202020204" pitchFamily="34" charset="0"/>
              <a:cs typeface="Arial" panose="020B0604020202020204" pitchFamily="34" charset="0"/>
            </a:endParaRPr>
          </a:p>
          <a:p>
            <a:r>
              <a:rPr lang="en-US" sz="1100" b="1" dirty="0">
                <a:solidFill>
                  <a:schemeClr val="bg1"/>
                </a:solidFill>
                <a:latin typeface="Arial" panose="020B0604020202020204" pitchFamily="34" charset="0"/>
                <a:cs typeface="Arial" panose="020B0604020202020204" pitchFamily="34" charset="0"/>
              </a:rPr>
              <a:t>Data and System Improvements</a:t>
            </a:r>
          </a:p>
          <a:p>
            <a:r>
              <a:rPr lang="en-US" sz="1100" dirty="0">
                <a:solidFill>
                  <a:schemeClr val="bg1"/>
                </a:solidFill>
                <a:latin typeface="Arial" panose="020B0604020202020204" pitchFamily="34" charset="0"/>
                <a:cs typeface="Arial" panose="020B0604020202020204" pitchFamily="34" charset="0"/>
              </a:rPr>
              <a:t>Through the tasks listed above you will gain understanding of  our existing processes to be able to identify opportunities for improvement. With support from the team, you will create a work plan of improvements and </a:t>
            </a:r>
            <a:r>
              <a:rPr lang="en-US" sz="1100" dirty="0" err="1">
                <a:solidFill>
                  <a:schemeClr val="bg1"/>
                </a:solidFill>
                <a:latin typeface="Arial" panose="020B0604020202020204" pitchFamily="34" charset="0"/>
                <a:cs typeface="Arial" panose="020B0604020202020204" pitchFamily="34" charset="0"/>
              </a:rPr>
              <a:t>prioritise</a:t>
            </a:r>
            <a:r>
              <a:rPr lang="en-US" sz="1100" dirty="0">
                <a:solidFill>
                  <a:schemeClr val="bg1"/>
                </a:solidFill>
                <a:latin typeface="Arial" panose="020B0604020202020204" pitchFamily="34" charset="0"/>
                <a:cs typeface="Arial" panose="020B0604020202020204" pitchFamily="34" charset="0"/>
              </a:rPr>
              <a:t> these based on business need.</a:t>
            </a:r>
          </a:p>
          <a:p>
            <a:endParaRPr lang="en-US" sz="1100" dirty="0">
              <a:solidFill>
                <a:schemeClr val="bg1"/>
              </a:solidFill>
              <a:latin typeface="Arial" panose="020B0604020202020204" pitchFamily="34" charset="0"/>
              <a:cs typeface="Arial" panose="020B0604020202020204" pitchFamily="34" charset="0"/>
            </a:endParaRPr>
          </a:p>
          <a:p>
            <a:r>
              <a:rPr lang="en-US" sz="1100" dirty="0">
                <a:solidFill>
                  <a:schemeClr val="bg1"/>
                </a:solidFill>
                <a:latin typeface="Arial" panose="020B0604020202020204" pitchFamily="34" charset="0"/>
                <a:cs typeface="Arial" panose="020B0604020202020204" pitchFamily="34" charset="0"/>
              </a:rPr>
              <a:t>The initial highest priority projects are likely to be:</a:t>
            </a:r>
          </a:p>
          <a:p>
            <a:pPr marL="171450" indent="-171450">
              <a:buFont typeface="Arial" panose="020B0604020202020204" pitchFamily="34" charset="0"/>
              <a:buChar char="•"/>
            </a:pPr>
            <a:r>
              <a:rPr lang="en-US" sz="1100" dirty="0">
                <a:solidFill>
                  <a:schemeClr val="bg1"/>
                </a:solidFill>
                <a:latin typeface="Arial" panose="020B0604020202020204" pitchFamily="34" charset="0"/>
                <a:cs typeface="Arial" panose="020B0604020202020204" pitchFamily="34" charset="0"/>
              </a:rPr>
              <a:t>improving </a:t>
            </a:r>
            <a:r>
              <a:rPr lang="en-NZ" sz="1100" dirty="0">
                <a:solidFill>
                  <a:schemeClr val="bg1"/>
                </a:solidFill>
                <a:latin typeface="Arial" panose="020B0604020202020204" pitchFamily="34" charset="0"/>
                <a:cs typeface="Arial" panose="020B0604020202020204" pitchFamily="34" charset="0"/>
              </a:rPr>
              <a:t>green house gas emission data management and reporting, particularly for suppliers, and </a:t>
            </a:r>
          </a:p>
          <a:p>
            <a:pPr marL="171450" indent="-171450">
              <a:buFont typeface="Arial" panose="020B0604020202020204" pitchFamily="34" charset="0"/>
              <a:buChar char="•"/>
            </a:pPr>
            <a:r>
              <a:rPr lang="en-NZ" sz="1100" dirty="0">
                <a:solidFill>
                  <a:schemeClr val="bg1"/>
                </a:solidFill>
                <a:latin typeface="Arial" panose="020B0604020202020204" pitchFamily="34" charset="0"/>
                <a:cs typeface="Arial" panose="020B0604020202020204" pitchFamily="34" charset="0"/>
              </a:rPr>
              <a:t>establishing Workiva as the tool for tracking sustainability targets</a:t>
            </a:r>
            <a:endParaRPr lang="en-NZ" sz="1100" spc="10" dirty="0">
              <a:solidFill>
                <a:prstClr val="white"/>
              </a:solidFill>
              <a:latin typeface="Arial" panose="020B0604020202020204" pitchFamily="34" charset="0"/>
              <a:cs typeface="Arial" panose="020B0604020202020204" pitchFamily="34" charset="0"/>
            </a:endParaRPr>
          </a:p>
          <a:p>
            <a:pPr marL="171450" lvl="0" indent="-171450">
              <a:buFont typeface="Arial" panose="020B0604020202020204" pitchFamily="34" charset="0"/>
              <a:buChar char="•"/>
            </a:pPr>
            <a:endParaRPr lang="en-NZ" sz="1100" dirty="0">
              <a:solidFill>
                <a:prstClr val="white"/>
              </a:solidFill>
              <a:latin typeface="Arial" panose="020B0604020202020204" pitchFamily="34" charset="0"/>
              <a:cs typeface="Arial" panose="020B0604020202020204" pitchFamily="34" charset="0"/>
            </a:endParaRPr>
          </a:p>
          <a:p>
            <a:pPr lvl="0"/>
            <a:br>
              <a:rPr lang="en-NZ" sz="1100" dirty="0">
                <a:latin typeface="Arial" panose="020B0604020202020204" pitchFamily="34" charset="0"/>
                <a:cs typeface="Arial" panose="020B0604020202020204" pitchFamily="34" charset="0"/>
              </a:rPr>
            </a:br>
            <a:endParaRPr lang="en-NZ" sz="1100" dirty="0">
              <a:solidFill>
                <a:prstClr val="white"/>
              </a:solidFill>
              <a:latin typeface="Arial" panose="020B0604020202020204" pitchFamily="34" charset="0"/>
              <a:cs typeface="Arial" panose="020B0604020202020204" pitchFamily="34" charset="0"/>
            </a:endParaRPr>
          </a:p>
        </p:txBody>
      </p:sp>
      <p:sp>
        <p:nvSpPr>
          <p:cNvPr id="14" name="object 23">
            <a:extLst>
              <a:ext uri="{FF2B5EF4-FFF2-40B4-BE49-F238E27FC236}">
                <a16:creationId xmlns:a16="http://schemas.microsoft.com/office/drawing/2014/main" id="{830C20CD-F179-311D-3838-07B706F57195}"/>
              </a:ext>
            </a:extLst>
          </p:cNvPr>
          <p:cNvSpPr txBox="1"/>
          <p:nvPr/>
        </p:nvSpPr>
        <p:spPr>
          <a:xfrm>
            <a:off x="3705225" y="777541"/>
            <a:ext cx="5467351" cy="3739485"/>
          </a:xfrm>
          <a:prstGeom prst="rect">
            <a:avLst/>
          </a:prstGeom>
        </p:spPr>
        <p:txBody>
          <a:bodyPr vert="horz" wrap="square" lIns="0" tIns="0" rIns="0" bIns="0" rtlCol="0" anchor="t">
            <a:spAutoFit/>
          </a:bodyPr>
          <a:lstStyle/>
          <a:p>
            <a:pPr marL="12700" lvl="0"/>
            <a:r>
              <a:rPr lang="en-NZ" sz="1200" b="1" spc="10" dirty="0">
                <a:solidFill>
                  <a:srgbClr val="05EDB5"/>
                </a:solidFill>
                <a:latin typeface="Arial"/>
                <a:cs typeface="Arial"/>
              </a:rPr>
              <a:t>Kn</a:t>
            </a:r>
            <a:r>
              <a:rPr lang="en-NZ" sz="1200" b="1" dirty="0">
                <a:solidFill>
                  <a:srgbClr val="05EDB5"/>
                </a:solidFill>
                <a:latin typeface="Arial"/>
                <a:cs typeface="Arial"/>
              </a:rPr>
              <a:t>o</a:t>
            </a:r>
            <a:r>
              <a:rPr lang="en-NZ" sz="1200" b="1" spc="35" dirty="0">
                <a:solidFill>
                  <a:srgbClr val="05EDB5"/>
                </a:solidFill>
                <a:latin typeface="Arial"/>
                <a:cs typeface="Arial"/>
              </a:rPr>
              <a:t>wle</a:t>
            </a:r>
            <a:r>
              <a:rPr lang="en-NZ" sz="1200" b="1" spc="25" dirty="0">
                <a:solidFill>
                  <a:srgbClr val="05EDB5"/>
                </a:solidFill>
                <a:latin typeface="Arial"/>
                <a:cs typeface="Arial"/>
              </a:rPr>
              <a:t>dge,</a:t>
            </a:r>
            <a:r>
              <a:rPr lang="en-NZ" sz="1200" b="1" spc="-35" dirty="0">
                <a:solidFill>
                  <a:srgbClr val="05EDB5"/>
                </a:solidFill>
                <a:latin typeface="Arial"/>
                <a:cs typeface="Arial"/>
              </a:rPr>
              <a:t> </a:t>
            </a:r>
            <a:r>
              <a:rPr lang="en-NZ" sz="1200" b="1" spc="-15" dirty="0">
                <a:solidFill>
                  <a:srgbClr val="05EDB5"/>
                </a:solidFill>
                <a:latin typeface="Arial"/>
                <a:cs typeface="Arial"/>
              </a:rPr>
              <a:t>e</a:t>
            </a:r>
            <a:r>
              <a:rPr lang="en-NZ" sz="1200" b="1" spc="35" dirty="0">
                <a:solidFill>
                  <a:srgbClr val="05EDB5"/>
                </a:solidFill>
                <a:latin typeface="Arial"/>
                <a:cs typeface="Arial"/>
              </a:rPr>
              <a:t>xp</a:t>
            </a:r>
            <a:r>
              <a:rPr lang="en-NZ" sz="1200" b="1" spc="10" dirty="0">
                <a:solidFill>
                  <a:srgbClr val="05EDB5"/>
                </a:solidFill>
                <a:latin typeface="Arial"/>
                <a:cs typeface="Arial"/>
              </a:rPr>
              <a:t>erience</a:t>
            </a:r>
            <a:r>
              <a:rPr lang="en-NZ" sz="1200" b="1" spc="-35" dirty="0">
                <a:solidFill>
                  <a:srgbClr val="05EDB5"/>
                </a:solidFill>
                <a:latin typeface="Arial"/>
                <a:cs typeface="Arial"/>
              </a:rPr>
              <a:t> </a:t>
            </a:r>
            <a:r>
              <a:rPr lang="en-NZ" sz="1200" b="1" spc="45" dirty="0">
                <a:solidFill>
                  <a:srgbClr val="05EDB5"/>
                </a:solidFill>
                <a:latin typeface="Arial"/>
                <a:cs typeface="Arial"/>
              </a:rPr>
              <a:t>and</a:t>
            </a:r>
            <a:r>
              <a:rPr lang="en-NZ" sz="1200" b="1" spc="-35" dirty="0">
                <a:solidFill>
                  <a:srgbClr val="05EDB5"/>
                </a:solidFill>
                <a:latin typeface="Arial"/>
                <a:cs typeface="Arial"/>
              </a:rPr>
              <a:t> </a:t>
            </a:r>
            <a:r>
              <a:rPr lang="en-NZ" sz="1200" b="1" dirty="0">
                <a:solidFill>
                  <a:srgbClr val="05EDB5"/>
                </a:solidFill>
                <a:latin typeface="Arial"/>
                <a:cs typeface="Arial"/>
              </a:rPr>
              <a:t>skills</a:t>
            </a:r>
            <a:br>
              <a:rPr lang="en-NZ" sz="1200" b="1" dirty="0">
                <a:latin typeface="Arial" panose="020B0604020202020204" pitchFamily="34" charset="0"/>
                <a:cs typeface="Arial" panose="020B0604020202020204" pitchFamily="34" charset="0"/>
              </a:rPr>
            </a:br>
            <a:endParaRPr lang="en-NZ" sz="1050" dirty="0">
              <a:solidFill>
                <a:prstClr val="white"/>
              </a:solidFill>
              <a:latin typeface="Arial" panose="020B0604020202020204" pitchFamily="34" charset="0"/>
              <a:cs typeface="Arial" panose="020B0604020202020204" pitchFamily="34" charset="0"/>
            </a:endParaRPr>
          </a:p>
          <a:p>
            <a:pPr lvl="0"/>
            <a:r>
              <a:rPr lang="en-NZ" sz="1050" b="1" dirty="0">
                <a:solidFill>
                  <a:schemeClr val="bg1"/>
                </a:solidFill>
                <a:latin typeface="Arial" panose="020B0604020202020204" pitchFamily="34" charset="0"/>
                <a:cs typeface="Arial" panose="020B0604020202020204" pitchFamily="34" charset="0"/>
              </a:rPr>
              <a:t>Passion for Sustainability</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Desire to build a sustainability career</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Exposure to greenhouse gas reporting</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Confidence navigating sustainability frameworks such as GRI, UNGC, NZ CS1/2, SBTi</a:t>
            </a:r>
          </a:p>
          <a:p>
            <a:pPr marL="171450" lvl="0" indent="-171450">
              <a:buFont typeface="Arial" panose="020B0604020202020204" pitchFamily="34" charset="0"/>
              <a:buChar char="•"/>
            </a:pPr>
            <a:endParaRPr lang="en-NZ" sz="1050" dirty="0">
              <a:solidFill>
                <a:schemeClr val="bg1"/>
              </a:solidFill>
              <a:latin typeface="Arial" panose="020B0604020202020204" pitchFamily="34" charset="0"/>
              <a:cs typeface="Arial" panose="020B0604020202020204" pitchFamily="34" charset="0"/>
            </a:endParaRPr>
          </a:p>
          <a:p>
            <a:pPr lvl="0"/>
            <a:r>
              <a:rPr lang="en-NZ" sz="1050" b="1" dirty="0">
                <a:solidFill>
                  <a:schemeClr val="bg1"/>
                </a:solidFill>
                <a:latin typeface="Arial" panose="020B0604020202020204" pitchFamily="34" charset="0"/>
                <a:cs typeface="Arial" panose="020B0604020202020204" pitchFamily="34" charset="0"/>
              </a:rPr>
              <a:t>Expertise in data and systems</a:t>
            </a:r>
          </a:p>
          <a:p>
            <a:pPr marL="17145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Understanding of data management and governance</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Intermediate data analysis skills (pivot tables and lookups)</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Confidence to be System Admin for our ESG tool, Workiva</a:t>
            </a:r>
          </a:p>
          <a:p>
            <a:pPr lvl="0"/>
            <a:endParaRPr lang="en-NZ" sz="1050" b="1" dirty="0">
              <a:solidFill>
                <a:schemeClr val="bg1"/>
              </a:solidFill>
              <a:latin typeface="Arial" panose="020B0604020202020204" pitchFamily="34" charset="0"/>
              <a:cs typeface="Arial" panose="020B0604020202020204" pitchFamily="34" charset="0"/>
            </a:endParaRPr>
          </a:p>
          <a:p>
            <a:pPr lvl="0"/>
            <a:r>
              <a:rPr lang="en-NZ" sz="1050" b="1" dirty="0">
                <a:solidFill>
                  <a:schemeClr val="bg1"/>
                </a:solidFill>
                <a:latin typeface="Arial" panose="020B0604020202020204" pitchFamily="34" charset="0"/>
                <a:cs typeface="Arial" panose="020B0604020202020204" pitchFamily="34" charset="0"/>
              </a:rPr>
              <a:t>Corporate Experience</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Ability to engage with people in all parts and levels of the business</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The ability to translate technical information to plain English</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At least basic project management skills and experience</a:t>
            </a:r>
          </a:p>
          <a:p>
            <a:pPr marL="17145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Experience in a corporate environment an advantage</a:t>
            </a:r>
          </a:p>
          <a:p>
            <a:pPr marL="171450" lvl="0" indent="-171450">
              <a:buFont typeface="Arial" panose="020B0604020202020204" pitchFamily="34" charset="0"/>
              <a:buChar char="•"/>
            </a:pPr>
            <a:endParaRPr lang="en-NZ" sz="1050" dirty="0">
              <a:solidFill>
                <a:schemeClr val="bg1"/>
              </a:solidFill>
              <a:latin typeface="Arial" panose="020B0604020202020204" pitchFamily="34" charset="0"/>
              <a:cs typeface="Arial" panose="020B0604020202020204" pitchFamily="34" charset="0"/>
            </a:endParaRPr>
          </a:p>
          <a:p>
            <a:pPr lvl="0"/>
            <a:r>
              <a:rPr lang="en-NZ" sz="1050" b="1" dirty="0">
                <a:solidFill>
                  <a:schemeClr val="bg1"/>
                </a:solidFill>
                <a:latin typeface="Arial" panose="020B0604020202020204" pitchFamily="34" charset="0"/>
                <a:cs typeface="Arial" panose="020B0604020202020204" pitchFamily="34" charset="0"/>
              </a:rPr>
              <a:t>Process improvement</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Facilitation skills to gather information from stakeholders and support co-creation of solutions</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Curiosity to learn why things are done how they are today</a:t>
            </a:r>
          </a:p>
          <a:p>
            <a:pPr marL="171450" lvl="0" indent="-171450">
              <a:buFont typeface="Arial" panose="020B0604020202020204" pitchFamily="34" charset="0"/>
              <a:buChar char="•"/>
            </a:pPr>
            <a:r>
              <a:rPr lang="en-NZ" sz="1050" dirty="0">
                <a:solidFill>
                  <a:schemeClr val="bg1"/>
                </a:solidFill>
                <a:latin typeface="Arial" panose="020B0604020202020204" pitchFamily="34" charset="0"/>
                <a:cs typeface="Arial" panose="020B0604020202020204" pitchFamily="34" charset="0"/>
              </a:rPr>
              <a:t>Creativity and confidence to challenge the norm</a:t>
            </a:r>
          </a:p>
        </p:txBody>
      </p:sp>
      <p:sp>
        <p:nvSpPr>
          <p:cNvPr id="2" name="object 15">
            <a:extLst>
              <a:ext uri="{FF2B5EF4-FFF2-40B4-BE49-F238E27FC236}">
                <a16:creationId xmlns:a16="http://schemas.microsoft.com/office/drawing/2014/main" id="{A27FC3FB-CB65-64EB-8B38-C575673E61DD}"/>
              </a:ext>
            </a:extLst>
          </p:cNvPr>
          <p:cNvSpPr txBox="1"/>
          <p:nvPr/>
        </p:nvSpPr>
        <p:spPr>
          <a:xfrm>
            <a:off x="5001581" y="5045139"/>
            <a:ext cx="2192020" cy="543560"/>
          </a:xfrm>
          <a:prstGeom prst="rect">
            <a:avLst/>
          </a:prstGeom>
        </p:spPr>
        <p:txBody>
          <a:bodyPr vert="horz" wrap="square" lIns="0" tIns="0" rIns="0" bIns="0" rtlCol="0">
            <a:spAutoFit/>
          </a:bodyPr>
          <a:lstStyle/>
          <a:p>
            <a:pPr marL="12700" marR="6350" algn="just">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latin typeface="Arial"/>
              <a:cs typeface="Arial"/>
            </a:endParaRPr>
          </a:p>
        </p:txBody>
      </p:sp>
      <p:sp>
        <p:nvSpPr>
          <p:cNvPr id="3" name="object 16">
            <a:extLst>
              <a:ext uri="{FF2B5EF4-FFF2-40B4-BE49-F238E27FC236}">
                <a16:creationId xmlns:a16="http://schemas.microsoft.com/office/drawing/2014/main" id="{2B7A9A5F-7AB9-ED28-6EE9-702DCF1A80F2}"/>
              </a:ext>
            </a:extLst>
          </p:cNvPr>
          <p:cNvSpPr txBox="1"/>
          <p:nvPr/>
        </p:nvSpPr>
        <p:spPr>
          <a:xfrm>
            <a:off x="2915750" y="5054287"/>
            <a:ext cx="1685289" cy="543560"/>
          </a:xfrm>
          <a:prstGeom prst="rect">
            <a:avLst/>
          </a:prstGeom>
        </p:spPr>
        <p:txBody>
          <a:bodyPr vert="horz" wrap="square" lIns="0" tIns="0" rIns="0" bIns="0" rtlCol="0">
            <a:spAutoFit/>
          </a:bodyPr>
          <a:lstStyle/>
          <a:p>
            <a:pPr marL="12700" marR="6350">
              <a:lnSpc>
                <a:spcPts val="1400"/>
              </a:lnSpc>
            </a:pPr>
            <a:r>
              <a:rPr sz="1300" b="1" spc="60">
                <a:solidFill>
                  <a:srgbClr val="00EDB5"/>
                </a:solidFill>
                <a:latin typeface="Arial"/>
                <a:cs typeface="Arial"/>
              </a:rPr>
              <a:t>W</a:t>
            </a:r>
            <a:r>
              <a:rPr sz="1300" b="1" spc="30">
                <a:solidFill>
                  <a:srgbClr val="00EDB5"/>
                </a:solidFill>
                <a:latin typeface="Arial"/>
                <a:cs typeface="Arial"/>
              </a:rPr>
              <a:t>h</a:t>
            </a:r>
            <a:r>
              <a:rPr sz="1300" b="1" spc="80">
                <a:solidFill>
                  <a:srgbClr val="00EDB5"/>
                </a:solidFill>
                <a:latin typeface="Arial"/>
                <a:cs typeface="Arial"/>
              </a:rPr>
              <a:t>at</a:t>
            </a:r>
            <a:r>
              <a:rPr sz="1300" b="1" spc="-60">
                <a:solidFill>
                  <a:srgbClr val="00EDB5"/>
                </a:solidFill>
                <a:latin typeface="Arial"/>
                <a:cs typeface="Arial"/>
              </a:rPr>
              <a:t> </a:t>
            </a:r>
            <a:r>
              <a:rPr sz="1300" b="1" spc="35">
                <a:solidFill>
                  <a:srgbClr val="00EDB5"/>
                </a:solidFill>
                <a:latin typeface="Arial"/>
                <a:cs typeface="Arial"/>
              </a:rPr>
              <a:t>w</a:t>
            </a:r>
            <a:r>
              <a:rPr sz="1300" b="1" spc="10">
                <a:solidFill>
                  <a:srgbClr val="00EDB5"/>
                </a:solidFill>
                <a:latin typeface="Arial"/>
                <a:cs typeface="Arial"/>
              </a:rPr>
              <a:t>e</a:t>
            </a:r>
            <a:r>
              <a:rPr sz="1300" b="1" spc="-60">
                <a:solidFill>
                  <a:srgbClr val="00EDB5"/>
                </a:solidFill>
                <a:latin typeface="Arial"/>
                <a:cs typeface="Arial"/>
              </a:rPr>
              <a:t> </a:t>
            </a:r>
            <a:r>
              <a:rPr sz="1300" b="1" spc="-25">
                <a:solidFill>
                  <a:srgbClr val="00EDB5"/>
                </a:solidFill>
                <a:latin typeface="Arial"/>
                <a:cs typeface="Arial"/>
              </a:rPr>
              <a:t>v</a:t>
            </a:r>
            <a:r>
              <a:rPr sz="1300" b="1" spc="15">
                <a:solidFill>
                  <a:srgbClr val="00EDB5"/>
                </a:solidFill>
                <a:latin typeface="Arial"/>
                <a:cs typeface="Arial"/>
              </a:rPr>
              <a:t>alue</a:t>
            </a:r>
            <a:r>
              <a:rPr sz="1300" b="1" spc="10">
                <a:solidFill>
                  <a:srgbClr val="00EDB5"/>
                </a:solidFill>
                <a:latin typeface="Arial"/>
                <a:cs typeface="Arial"/>
              </a:rPr>
              <a:t> </a:t>
            </a:r>
            <a:r>
              <a:rPr sz="1300" spc="-20">
                <a:solidFill>
                  <a:srgbClr val="00EDB5"/>
                </a:solidFill>
                <a:latin typeface="Arial"/>
                <a:cs typeface="Arial"/>
              </a:rPr>
              <a:t>Cust</a:t>
            </a:r>
            <a:r>
              <a:rPr sz="1300" spc="40">
                <a:solidFill>
                  <a:srgbClr val="00EDB5"/>
                </a:solidFill>
                <a:latin typeface="Arial"/>
                <a:cs typeface="Arial"/>
              </a:rPr>
              <a:t>ome</a:t>
            </a:r>
            <a:r>
              <a:rPr sz="1300" spc="10">
                <a:solidFill>
                  <a:srgbClr val="00EDB5"/>
                </a:solidFill>
                <a:latin typeface="Arial"/>
                <a:cs typeface="Arial"/>
              </a:rPr>
              <a:t>r</a:t>
            </a:r>
            <a:r>
              <a:rPr sz="1300" spc="-95">
                <a:solidFill>
                  <a:srgbClr val="00EDB5"/>
                </a:solidFill>
                <a:latin typeface="Arial"/>
                <a:cs typeface="Arial"/>
              </a:rPr>
              <a:t>s</a:t>
            </a:r>
            <a:r>
              <a:rPr lang="en-NZ" sz="1300" spc="-40">
                <a:solidFill>
                  <a:srgbClr val="00EDB5"/>
                </a:solidFill>
                <a:latin typeface="Arial"/>
                <a:cs typeface="Arial"/>
              </a:rPr>
              <a:t>,</a:t>
            </a:r>
            <a:r>
              <a:rPr sz="1300" spc="-45">
                <a:solidFill>
                  <a:srgbClr val="00EDB5"/>
                </a:solidFill>
                <a:latin typeface="Arial"/>
                <a:cs typeface="Arial"/>
              </a:rPr>
              <a:t> </a:t>
            </a:r>
            <a:r>
              <a:rPr sz="1300" spc="-155">
                <a:solidFill>
                  <a:srgbClr val="00EDB5"/>
                </a:solidFill>
                <a:latin typeface="Arial"/>
                <a:cs typeface="Arial"/>
              </a:rPr>
              <a:t>S</a:t>
            </a:r>
            <a:r>
              <a:rPr sz="1300" spc="114">
                <a:solidFill>
                  <a:srgbClr val="00EDB5"/>
                </a:solidFill>
                <a:latin typeface="Arial"/>
                <a:cs typeface="Arial"/>
              </a:rPr>
              <a:t>a</a:t>
            </a:r>
            <a:r>
              <a:rPr sz="1300" spc="20">
                <a:solidFill>
                  <a:srgbClr val="00EDB5"/>
                </a:solidFill>
                <a:latin typeface="Arial"/>
                <a:cs typeface="Arial"/>
              </a:rPr>
              <a:t>f</a:t>
            </a:r>
            <a:r>
              <a:rPr sz="1300" spc="-10">
                <a:solidFill>
                  <a:srgbClr val="00EDB5"/>
                </a:solidFill>
                <a:latin typeface="Arial"/>
                <a:cs typeface="Arial"/>
              </a:rPr>
              <a:t>e</a:t>
            </a:r>
            <a:r>
              <a:rPr sz="1300" spc="10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0">
                <a:solidFill>
                  <a:srgbClr val="00EDB5"/>
                </a:solidFill>
                <a:latin typeface="Arial"/>
                <a:cs typeface="Arial"/>
              </a:rPr>
              <a:t> Sus</a:t>
            </a:r>
            <a:r>
              <a:rPr sz="1300" spc="-30">
                <a:solidFill>
                  <a:srgbClr val="00EDB5"/>
                </a:solidFill>
                <a:latin typeface="Arial"/>
                <a:cs typeface="Arial"/>
              </a:rPr>
              <a:t>t</a:t>
            </a:r>
            <a:r>
              <a:rPr sz="1300" spc="60">
                <a:solidFill>
                  <a:srgbClr val="00EDB5"/>
                </a:solidFill>
                <a:latin typeface="Arial"/>
                <a:cs typeface="Arial"/>
              </a:rPr>
              <a:t>ainabili</a:t>
            </a:r>
            <a:r>
              <a:rPr sz="1300" spc="50">
                <a:solidFill>
                  <a:srgbClr val="00EDB5"/>
                </a:solidFill>
                <a:latin typeface="Arial"/>
                <a:cs typeface="Arial"/>
              </a:rPr>
              <a:t>t</a:t>
            </a:r>
            <a:r>
              <a:rPr sz="1300" spc="-7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180">
                <a:solidFill>
                  <a:srgbClr val="00EDB5"/>
                </a:solidFill>
                <a:latin typeface="Arial"/>
                <a:cs typeface="Arial"/>
              </a:rPr>
              <a:t>P</a:t>
            </a:r>
            <a:r>
              <a:rPr sz="1300" spc="10">
                <a:solidFill>
                  <a:srgbClr val="00EDB5"/>
                </a:solidFill>
                <a:latin typeface="Arial"/>
                <a:cs typeface="Arial"/>
              </a:rPr>
              <a:t>e</a:t>
            </a:r>
            <a:r>
              <a:rPr sz="1300" spc="25">
                <a:solidFill>
                  <a:srgbClr val="00EDB5"/>
                </a:solidFill>
                <a:latin typeface="Arial"/>
                <a:cs typeface="Arial"/>
              </a:rPr>
              <a:t>ople.</a:t>
            </a:r>
            <a:endParaRPr sz="1300">
              <a:latin typeface="Arial"/>
              <a:cs typeface="Arial"/>
            </a:endParaRPr>
          </a:p>
        </p:txBody>
      </p:sp>
      <p:sp>
        <p:nvSpPr>
          <p:cNvPr id="4" name="object 17">
            <a:extLst>
              <a:ext uri="{FF2B5EF4-FFF2-40B4-BE49-F238E27FC236}">
                <a16:creationId xmlns:a16="http://schemas.microsoft.com/office/drawing/2014/main" id="{DD4B78A0-B905-0725-450B-B307A4182DC1}"/>
              </a:ext>
            </a:extLst>
          </p:cNvPr>
          <p:cNvSpPr txBox="1"/>
          <p:nvPr/>
        </p:nvSpPr>
        <p:spPr>
          <a:xfrm>
            <a:off x="539750" y="5022279"/>
            <a:ext cx="1877695" cy="566420"/>
          </a:xfrm>
          <a:prstGeom prst="rect">
            <a:avLst/>
          </a:prstGeom>
        </p:spPr>
        <p:txBody>
          <a:bodyPr vert="horz" wrap="square" lIns="0" tIns="0" rIns="0" bIns="0" rtlCol="0">
            <a:spAutoFit/>
          </a:bodyPr>
          <a:lstStyle/>
          <a:p>
            <a:pPr marL="12700">
              <a:lnSpc>
                <a:spcPct val="100000"/>
              </a:lnSpc>
            </a:pPr>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latin typeface="Arial"/>
              <a:cs typeface="Arial"/>
            </a:endParaRPr>
          </a:p>
          <a:p>
            <a:pPr marL="12700" marR="6350">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latin typeface="Arial"/>
              <a:cs typeface="Arial"/>
            </a:endParaRPr>
          </a:p>
        </p:txBody>
      </p:sp>
      <p:sp>
        <p:nvSpPr>
          <p:cNvPr id="6" name="object 18">
            <a:extLst>
              <a:ext uri="{FF2B5EF4-FFF2-40B4-BE49-F238E27FC236}">
                <a16:creationId xmlns:a16="http://schemas.microsoft.com/office/drawing/2014/main" id="{DD146FA1-1E2D-5E81-DE70-85D60EC26972}"/>
              </a:ext>
            </a:extLst>
          </p:cNvPr>
          <p:cNvSpPr/>
          <p:nvPr/>
        </p:nvSpPr>
        <p:spPr>
          <a:xfrm>
            <a:off x="552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7" name="object 19">
            <a:extLst>
              <a:ext uri="{FF2B5EF4-FFF2-40B4-BE49-F238E27FC236}">
                <a16:creationId xmlns:a16="http://schemas.microsoft.com/office/drawing/2014/main" id="{FFAE2F3C-3DDF-19AC-771B-F8A3EB6D4276}"/>
              </a:ext>
            </a:extLst>
          </p:cNvPr>
          <p:cNvSpPr/>
          <p:nvPr/>
        </p:nvSpPr>
        <p:spPr>
          <a:xfrm>
            <a:off x="2928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8" name="object 20">
            <a:extLst>
              <a:ext uri="{FF2B5EF4-FFF2-40B4-BE49-F238E27FC236}">
                <a16:creationId xmlns:a16="http://schemas.microsoft.com/office/drawing/2014/main" id="{227FCC1F-15A0-2341-D31B-7FB2E503BC8D}"/>
              </a:ext>
            </a:extLst>
          </p:cNvPr>
          <p:cNvSpPr/>
          <p:nvPr/>
        </p:nvSpPr>
        <p:spPr>
          <a:xfrm>
            <a:off x="5014281"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Tree>
    <p:extLst>
      <p:ext uri="{BB962C8B-B14F-4D97-AF65-F5344CB8AC3E}">
        <p14:creationId xmlns:p14="http://schemas.microsoft.com/office/powerpoint/2010/main" val="3457869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33b06a3-a2a1-4190-a44c-814822382de6" xsi:nil="true"/>
    <SharedWithUsers xmlns="a33b06a3-a2a1-4190-a44c-814822382de6">
      <UserInfo>
        <DisplayName>Michael Healy</DisplayName>
        <AccountId>750</AccountId>
        <AccountType/>
      </UserInfo>
    </SharedWithUsers>
    <lcf76f155ced4ddcb4097134ff3c332f xmlns="6b14bed4-844a-4116-8db4-a7afb00c4d8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31DA53479E7A41A905573FBD76C151" ma:contentTypeVersion="18" ma:contentTypeDescription="Create a new document." ma:contentTypeScope="" ma:versionID="9faf7a2b63029bdd899a28a8cda6979f">
  <xsd:schema xmlns:xsd="http://www.w3.org/2001/XMLSchema" xmlns:xs="http://www.w3.org/2001/XMLSchema" xmlns:p="http://schemas.microsoft.com/office/2006/metadata/properties" xmlns:ns2="6b14bed4-844a-4116-8db4-a7afb00c4d8a" xmlns:ns3="a33b06a3-a2a1-4190-a44c-814822382de6" targetNamespace="http://schemas.microsoft.com/office/2006/metadata/properties" ma:root="true" ma:fieldsID="23e879d1305d917319083fb33088e45b" ns2:_="" ns3:_="">
    <xsd:import namespace="6b14bed4-844a-4116-8db4-a7afb00c4d8a"/>
    <xsd:import namespace="a33b06a3-a2a1-4190-a44c-814822382de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b14bed4-844a-4116-8db4-a7afb00c4d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33b06a3-a2a1-4190-a44c-814822382de6"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90b9965-5f91-400a-b065-50be685a9b13}" ma:internalName="TaxCatchAll" ma:showField="CatchAllData" ma:web="a33b06a3-a2a1-4190-a44c-814822382d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055FC9B-5724-4E52-B7CF-0DA26C5E6734}">
  <ds:schemaRefs>
    <ds:schemaRef ds:uri="http://schemas.microsoft.com/office/infopath/2007/PartnerControls"/>
    <ds:schemaRef ds:uri="43fbadee-b72b-4045-acd7-0c03f461bf4d"/>
    <ds:schemaRef ds:uri="http://purl.org/dc/elements/1.1/"/>
    <ds:schemaRef ds:uri="05276194-b23e-42c0-89af-818b2f59c055"/>
    <ds:schemaRef ds:uri="5c524262-a6f8-45ee-bde0-309b16ccaed4"/>
    <ds:schemaRef ds:uri="http://www.w3.org/XML/1998/namespace"/>
    <ds:schemaRef ds:uri="http://schemas.microsoft.com/office/2006/metadata/properties"/>
    <ds:schemaRef ds:uri="http://schemas.microsoft.com/sharepoint/v3"/>
    <ds:schemaRef ds:uri="http://purl.org/dc/terms/"/>
    <ds:schemaRef ds:uri="http://schemas.microsoft.com/office/2006/documentManagement/types"/>
    <ds:schemaRef ds:uri="http://schemas.openxmlformats.org/package/2006/metadata/core-properties"/>
    <ds:schemaRef ds:uri="http://purl.org/dc/dcmitype/"/>
    <ds:schemaRef ds:uri="a33b06a3-a2a1-4190-a44c-814822382de6"/>
    <ds:schemaRef ds:uri="6b14bed4-844a-4116-8db4-a7afb00c4d8a"/>
  </ds:schemaRefs>
</ds:datastoreItem>
</file>

<file path=customXml/itemProps2.xml><?xml version="1.0" encoding="utf-8"?>
<ds:datastoreItem xmlns:ds="http://schemas.openxmlformats.org/officeDocument/2006/customXml" ds:itemID="{35EFD34A-D263-43A4-A04C-9ABCB4583055}">
  <ds:schemaRefs>
    <ds:schemaRef ds:uri="http://schemas.microsoft.com/sharepoint/v3/contenttype/forms"/>
  </ds:schemaRefs>
</ds:datastoreItem>
</file>

<file path=customXml/itemProps3.xml><?xml version="1.0" encoding="utf-8"?>
<ds:datastoreItem xmlns:ds="http://schemas.openxmlformats.org/officeDocument/2006/customXml" ds:itemID="{C08554DA-FDD0-4339-8DCE-D2A13D41B8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b14bed4-844a-4116-8db4-a7afb00c4d8a"/>
    <ds:schemaRef ds:uri="a33b06a3-a2a1-4190-a44c-814822382d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587</Words>
  <Application>Microsoft Office PowerPoint</Application>
  <PresentationFormat>Custom</PresentationFormat>
  <Paragraphs>70</Paragraphs>
  <Slides>2</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Beccy Warwick</cp:lastModifiedBy>
  <cp:revision>2</cp:revision>
  <dcterms:created xsi:type="dcterms:W3CDTF">2022-02-10T01:09:19Z</dcterms:created>
  <dcterms:modified xsi:type="dcterms:W3CDTF">2026-09-28T02:18:19Z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0x010100DC31DA53479E7A41A905573FBD76C151</vt:lpwstr>
  </property>
  <property fmtid="{D5CDD505-2E9C-101B-9397-08002B2CF9AE}" pid="3" name="MSIP_Label_888bb889-6f8a-47ae-9880-0aeded6e10b8_Enabled">
    <vt:lpwstr>true</vt:lpwstr>
  </property>
  <property fmtid="{D5CDD505-2E9C-101B-9397-08002B2CF9AE}" pid="4" name="MSIP_Label_888bb889-6f8a-47ae-9880-0aeded6e10b8_SetDate">
    <vt:lpwstr>2022-08-12T03:58:48Z</vt:lpwstr>
  </property>
  <property fmtid="{D5CDD505-2E9C-101B-9397-08002B2CF9AE}" pid="5" name="MSIP_Label_888bb889-6f8a-47ae-9880-0aeded6e10b8_Method">
    <vt:lpwstr>Standard</vt:lpwstr>
  </property>
  <property fmtid="{D5CDD505-2E9C-101B-9397-08002B2CF9AE}" pid="6" name="MSIP_Label_888bb889-6f8a-47ae-9880-0aeded6e10b8_Name">
    <vt:lpwstr>888bb889-6f8a-47ae-9880-0aeded6e10b8</vt:lpwstr>
  </property>
  <property fmtid="{D5CDD505-2E9C-101B-9397-08002B2CF9AE}" pid="7" name="MSIP_Label_888bb889-6f8a-47ae-9880-0aeded6e10b8_SiteId">
    <vt:lpwstr>e6cf3f80-614d-4939-895c-3d5287c0f245</vt:lpwstr>
  </property>
  <property fmtid="{D5CDD505-2E9C-101B-9397-08002B2CF9AE}" pid="8" name="MSIP_Label_888bb889-6f8a-47ae-9880-0aeded6e10b8_ActionId">
    <vt:lpwstr>4e82081a-1c4c-459b-92d4-9f533b94e145</vt:lpwstr>
  </property>
  <property fmtid="{D5CDD505-2E9C-101B-9397-08002B2CF9AE}" pid="9" name="MSIP_Label_888bb889-6f8a-47ae-9880-0aeded6e10b8_ContentBits">
    <vt:lpwstr>0</vt:lpwstr>
  </property>
  <property fmtid="{D5CDD505-2E9C-101B-9397-08002B2CF9AE}" pid="10" name="MediaServiceImageTags">
    <vt:lpwstr/>
  </property>
  <property fmtid="{D5CDD505-2E9C-101B-9397-08002B2CF9AE}" pid="11" name="MRDSecurityClassification">
    <vt:lpwstr/>
  </property>
  <property fmtid="{D5CDD505-2E9C-101B-9397-08002B2CF9AE}" pid="12" name="MRDFinancialYear">
    <vt:lpwstr/>
  </property>
  <property fmtid="{D5CDD505-2E9C-101B-9397-08002B2CF9AE}" pid="13" name="MRDDocumentType">
    <vt:lpwstr/>
  </property>
  <property fmtid="{D5CDD505-2E9C-101B-9397-08002B2CF9AE}" pid="14" name="MRDBusinessFunction">
    <vt:lpwstr/>
  </property>
  <property fmtid="{D5CDD505-2E9C-101B-9397-08002B2CF9AE}" pid="15" name="MRDDocumentStatus">
    <vt:lpwstr/>
  </property>
</Properties>
</file>