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</p:sldMasterIdLst>
  <p:sldIdLst>
    <p:sldId id="256" r:id="rId6"/>
    <p:sldId id="257" r:id="rId7"/>
  </p:sldIdLst>
  <p:sldSz cx="10680700" cy="7570788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91A37-10A0-468B-90D8-B5143C1DDA5B}" v="1" dt="2025-08-12T20:28:03.452"/>
    <p1510:client id="{12AB5782-4660-CC72-FC79-180BD8DB8FC7}" v="2" dt="2025-08-13T03:07:43.807"/>
    <p1510:client id="{18F9F585-3086-25D5-7CD5-E06341D4C138}" v="2" dt="2025-08-13T02:38:38.229"/>
    <p1510:client id="{4C648748-0839-49F0-A1FC-7D838E9F73DA}" v="33" dt="2025-08-13T01:42:09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053" y="1239016"/>
            <a:ext cx="9078595" cy="2635756"/>
          </a:xfrm>
        </p:spPr>
        <p:txBody>
          <a:bodyPr anchor="b"/>
          <a:lstStyle>
            <a:lvl1pPr algn="ctr">
              <a:defRPr sz="662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088" y="3976417"/>
            <a:ext cx="8010525" cy="1827854"/>
          </a:xfrm>
        </p:spPr>
        <p:txBody>
          <a:bodyPr/>
          <a:lstStyle>
            <a:lvl1pPr marL="0" indent="0" algn="ctr">
              <a:buNone/>
              <a:defRPr sz="2649"/>
            </a:lvl1pPr>
            <a:lvl2pPr marL="504703" indent="0" algn="ctr">
              <a:buNone/>
              <a:defRPr sz="2208"/>
            </a:lvl2pPr>
            <a:lvl3pPr marL="1009406" indent="0" algn="ctr">
              <a:buNone/>
              <a:defRPr sz="1987"/>
            </a:lvl3pPr>
            <a:lvl4pPr marL="1514109" indent="0" algn="ctr">
              <a:buNone/>
              <a:defRPr sz="1766"/>
            </a:lvl4pPr>
            <a:lvl5pPr marL="2018812" indent="0" algn="ctr">
              <a:buNone/>
              <a:defRPr sz="1766"/>
            </a:lvl5pPr>
            <a:lvl6pPr marL="2523515" indent="0" algn="ctr">
              <a:buNone/>
              <a:defRPr sz="1766"/>
            </a:lvl6pPr>
            <a:lvl7pPr marL="3028218" indent="0" algn="ctr">
              <a:buNone/>
              <a:defRPr sz="1766"/>
            </a:lvl7pPr>
            <a:lvl8pPr marL="3532922" indent="0" algn="ctr">
              <a:buNone/>
              <a:defRPr sz="1766"/>
            </a:lvl8pPr>
            <a:lvl9pPr marL="4037625" indent="0" algn="ctr">
              <a:buNone/>
              <a:defRPr sz="1766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0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376" y="403074"/>
            <a:ext cx="2303026" cy="641589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4299" y="403074"/>
            <a:ext cx="6775569" cy="641589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3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36" y="1887442"/>
            <a:ext cx="9212104" cy="3149237"/>
          </a:xfrm>
        </p:spPr>
        <p:txBody>
          <a:bodyPr anchor="b"/>
          <a:lstStyle>
            <a:lvl1pPr>
              <a:defRPr sz="662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36" y="5066472"/>
            <a:ext cx="9212104" cy="1656109"/>
          </a:xfrm>
        </p:spPr>
        <p:txBody>
          <a:bodyPr/>
          <a:lstStyle>
            <a:lvl1pPr marL="0" indent="0">
              <a:buNone/>
              <a:defRPr sz="2649">
                <a:solidFill>
                  <a:schemeClr val="tx1"/>
                </a:solidFill>
              </a:defRPr>
            </a:lvl1pPr>
            <a:lvl2pPr marL="504703" indent="0">
              <a:buNone/>
              <a:defRPr sz="2208">
                <a:solidFill>
                  <a:schemeClr val="tx1">
                    <a:tint val="75000"/>
                  </a:schemeClr>
                </a:solidFill>
              </a:defRPr>
            </a:lvl2pPr>
            <a:lvl3pPr marL="1009406" indent="0">
              <a:buNone/>
              <a:defRPr sz="1987">
                <a:solidFill>
                  <a:schemeClr val="tx1">
                    <a:tint val="75000"/>
                  </a:schemeClr>
                </a:solidFill>
              </a:defRPr>
            </a:lvl3pPr>
            <a:lvl4pPr marL="1514109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4pPr>
            <a:lvl5pPr marL="2018812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5pPr>
            <a:lvl6pPr marL="2523515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6pPr>
            <a:lvl7pPr marL="3028218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7pPr>
            <a:lvl8pPr marL="3532922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8pPr>
            <a:lvl9pPr marL="4037625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1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298" y="2015372"/>
            <a:ext cx="4539298" cy="4803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7104" y="2015372"/>
            <a:ext cx="4539298" cy="4803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89" y="403076"/>
            <a:ext cx="9212104" cy="14633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690" y="1855895"/>
            <a:ext cx="4518436" cy="909546"/>
          </a:xfrm>
        </p:spPr>
        <p:txBody>
          <a:bodyPr anchor="b"/>
          <a:lstStyle>
            <a:lvl1pPr marL="0" indent="0">
              <a:buNone/>
              <a:defRPr sz="2649" b="1"/>
            </a:lvl1pPr>
            <a:lvl2pPr marL="504703" indent="0">
              <a:buNone/>
              <a:defRPr sz="2208" b="1"/>
            </a:lvl2pPr>
            <a:lvl3pPr marL="1009406" indent="0">
              <a:buNone/>
              <a:defRPr sz="1987" b="1"/>
            </a:lvl3pPr>
            <a:lvl4pPr marL="1514109" indent="0">
              <a:buNone/>
              <a:defRPr sz="1766" b="1"/>
            </a:lvl4pPr>
            <a:lvl5pPr marL="2018812" indent="0">
              <a:buNone/>
              <a:defRPr sz="1766" b="1"/>
            </a:lvl5pPr>
            <a:lvl6pPr marL="2523515" indent="0">
              <a:buNone/>
              <a:defRPr sz="1766" b="1"/>
            </a:lvl6pPr>
            <a:lvl7pPr marL="3028218" indent="0">
              <a:buNone/>
              <a:defRPr sz="1766" b="1"/>
            </a:lvl7pPr>
            <a:lvl8pPr marL="3532922" indent="0">
              <a:buNone/>
              <a:defRPr sz="1766" b="1"/>
            </a:lvl8pPr>
            <a:lvl9pPr marL="4037625" indent="0">
              <a:buNone/>
              <a:defRPr sz="176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690" y="2765440"/>
            <a:ext cx="4518436" cy="40675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07105" y="1855895"/>
            <a:ext cx="4540689" cy="909546"/>
          </a:xfrm>
        </p:spPr>
        <p:txBody>
          <a:bodyPr anchor="b"/>
          <a:lstStyle>
            <a:lvl1pPr marL="0" indent="0">
              <a:buNone/>
              <a:defRPr sz="2649" b="1"/>
            </a:lvl1pPr>
            <a:lvl2pPr marL="504703" indent="0">
              <a:buNone/>
              <a:defRPr sz="2208" b="1"/>
            </a:lvl2pPr>
            <a:lvl3pPr marL="1009406" indent="0">
              <a:buNone/>
              <a:defRPr sz="1987" b="1"/>
            </a:lvl3pPr>
            <a:lvl4pPr marL="1514109" indent="0">
              <a:buNone/>
              <a:defRPr sz="1766" b="1"/>
            </a:lvl4pPr>
            <a:lvl5pPr marL="2018812" indent="0">
              <a:buNone/>
              <a:defRPr sz="1766" b="1"/>
            </a:lvl5pPr>
            <a:lvl6pPr marL="2523515" indent="0">
              <a:buNone/>
              <a:defRPr sz="1766" b="1"/>
            </a:lvl6pPr>
            <a:lvl7pPr marL="3028218" indent="0">
              <a:buNone/>
              <a:defRPr sz="1766" b="1"/>
            </a:lvl7pPr>
            <a:lvl8pPr marL="3532922" indent="0">
              <a:buNone/>
              <a:defRPr sz="1766" b="1"/>
            </a:lvl8pPr>
            <a:lvl9pPr marL="4037625" indent="0">
              <a:buNone/>
              <a:defRPr sz="176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07105" y="2765440"/>
            <a:ext cx="4540689" cy="40675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0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89" y="504719"/>
            <a:ext cx="3444804" cy="1766517"/>
          </a:xfrm>
        </p:spPr>
        <p:txBody>
          <a:bodyPr anchor="b"/>
          <a:lstStyle>
            <a:lvl1pPr>
              <a:defRPr sz="3532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689" y="1090055"/>
            <a:ext cx="5407104" cy="5380166"/>
          </a:xfrm>
        </p:spPr>
        <p:txBody>
          <a:bodyPr/>
          <a:lstStyle>
            <a:lvl1pPr>
              <a:defRPr sz="3532"/>
            </a:lvl1pPr>
            <a:lvl2pPr>
              <a:defRPr sz="3091"/>
            </a:lvl2pPr>
            <a:lvl3pPr>
              <a:defRPr sz="2649"/>
            </a:lvl3pPr>
            <a:lvl4pPr>
              <a:defRPr sz="2208"/>
            </a:lvl4pPr>
            <a:lvl5pPr>
              <a:defRPr sz="2208"/>
            </a:lvl5pPr>
            <a:lvl6pPr>
              <a:defRPr sz="2208"/>
            </a:lvl6pPr>
            <a:lvl7pPr>
              <a:defRPr sz="2208"/>
            </a:lvl7pPr>
            <a:lvl8pPr>
              <a:defRPr sz="2208"/>
            </a:lvl8pPr>
            <a:lvl9pPr>
              <a:defRPr sz="220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689" y="2271237"/>
            <a:ext cx="3444804" cy="4207746"/>
          </a:xfrm>
        </p:spPr>
        <p:txBody>
          <a:bodyPr/>
          <a:lstStyle>
            <a:lvl1pPr marL="0" indent="0">
              <a:buNone/>
              <a:defRPr sz="1766"/>
            </a:lvl1pPr>
            <a:lvl2pPr marL="504703" indent="0">
              <a:buNone/>
              <a:defRPr sz="1545"/>
            </a:lvl2pPr>
            <a:lvl3pPr marL="1009406" indent="0">
              <a:buNone/>
              <a:defRPr sz="1325"/>
            </a:lvl3pPr>
            <a:lvl4pPr marL="1514109" indent="0">
              <a:buNone/>
              <a:defRPr sz="1104"/>
            </a:lvl4pPr>
            <a:lvl5pPr marL="2018812" indent="0">
              <a:buNone/>
              <a:defRPr sz="1104"/>
            </a:lvl5pPr>
            <a:lvl6pPr marL="2523515" indent="0">
              <a:buNone/>
              <a:defRPr sz="1104"/>
            </a:lvl6pPr>
            <a:lvl7pPr marL="3028218" indent="0">
              <a:buNone/>
              <a:defRPr sz="1104"/>
            </a:lvl7pPr>
            <a:lvl8pPr marL="3532922" indent="0">
              <a:buNone/>
              <a:defRPr sz="1104"/>
            </a:lvl8pPr>
            <a:lvl9pPr marL="4037625" indent="0">
              <a:buNone/>
              <a:defRPr sz="110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3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89" y="504719"/>
            <a:ext cx="3444804" cy="1766517"/>
          </a:xfrm>
        </p:spPr>
        <p:txBody>
          <a:bodyPr anchor="b"/>
          <a:lstStyle>
            <a:lvl1pPr>
              <a:defRPr sz="3532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0689" y="1090055"/>
            <a:ext cx="5407104" cy="5380166"/>
          </a:xfrm>
        </p:spPr>
        <p:txBody>
          <a:bodyPr anchor="t"/>
          <a:lstStyle>
            <a:lvl1pPr marL="0" indent="0">
              <a:buNone/>
              <a:defRPr sz="3532"/>
            </a:lvl1pPr>
            <a:lvl2pPr marL="504703" indent="0">
              <a:buNone/>
              <a:defRPr sz="3091"/>
            </a:lvl2pPr>
            <a:lvl3pPr marL="1009406" indent="0">
              <a:buNone/>
              <a:defRPr sz="2649"/>
            </a:lvl3pPr>
            <a:lvl4pPr marL="1514109" indent="0">
              <a:buNone/>
              <a:defRPr sz="2208"/>
            </a:lvl4pPr>
            <a:lvl5pPr marL="2018812" indent="0">
              <a:buNone/>
              <a:defRPr sz="2208"/>
            </a:lvl5pPr>
            <a:lvl6pPr marL="2523515" indent="0">
              <a:buNone/>
              <a:defRPr sz="2208"/>
            </a:lvl6pPr>
            <a:lvl7pPr marL="3028218" indent="0">
              <a:buNone/>
              <a:defRPr sz="2208"/>
            </a:lvl7pPr>
            <a:lvl8pPr marL="3532922" indent="0">
              <a:buNone/>
              <a:defRPr sz="2208"/>
            </a:lvl8pPr>
            <a:lvl9pPr marL="4037625" indent="0">
              <a:buNone/>
              <a:defRPr sz="2208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689" y="2271237"/>
            <a:ext cx="3444804" cy="4207746"/>
          </a:xfrm>
        </p:spPr>
        <p:txBody>
          <a:bodyPr/>
          <a:lstStyle>
            <a:lvl1pPr marL="0" indent="0">
              <a:buNone/>
              <a:defRPr sz="1766"/>
            </a:lvl1pPr>
            <a:lvl2pPr marL="504703" indent="0">
              <a:buNone/>
              <a:defRPr sz="1545"/>
            </a:lvl2pPr>
            <a:lvl3pPr marL="1009406" indent="0">
              <a:buNone/>
              <a:defRPr sz="1325"/>
            </a:lvl3pPr>
            <a:lvl4pPr marL="1514109" indent="0">
              <a:buNone/>
              <a:defRPr sz="1104"/>
            </a:lvl4pPr>
            <a:lvl5pPr marL="2018812" indent="0">
              <a:buNone/>
              <a:defRPr sz="1104"/>
            </a:lvl5pPr>
            <a:lvl6pPr marL="2523515" indent="0">
              <a:buNone/>
              <a:defRPr sz="1104"/>
            </a:lvl6pPr>
            <a:lvl7pPr marL="3028218" indent="0">
              <a:buNone/>
              <a:defRPr sz="1104"/>
            </a:lvl7pPr>
            <a:lvl8pPr marL="3532922" indent="0">
              <a:buNone/>
              <a:defRPr sz="1104"/>
            </a:lvl8pPr>
            <a:lvl9pPr marL="4037625" indent="0">
              <a:buNone/>
              <a:defRPr sz="110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9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298" y="403076"/>
            <a:ext cx="9212104" cy="146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298" y="2015372"/>
            <a:ext cx="9212104" cy="480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298" y="7017001"/>
            <a:ext cx="2403158" cy="403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7E63-76AD-864C-9F37-9947DD773DD0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7982" y="7017001"/>
            <a:ext cx="3604736" cy="403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244" y="7017001"/>
            <a:ext cx="2403158" cy="403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1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9406" rtl="0" eaLnBrk="1" latinLnBrk="0" hangingPunct="1">
        <a:lnSpc>
          <a:spcPct val="90000"/>
        </a:lnSpc>
        <a:spcBef>
          <a:spcPct val="0"/>
        </a:spcBef>
        <a:buNone/>
        <a:defRPr sz="4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352" indent="-252352" algn="l" defTabSz="1009406" rtl="0" eaLnBrk="1" latinLnBrk="0" hangingPunct="1">
        <a:lnSpc>
          <a:spcPct val="90000"/>
        </a:lnSpc>
        <a:spcBef>
          <a:spcPts val="1104"/>
        </a:spcBef>
        <a:buFont typeface="Arial" panose="020B0604020202020204" pitchFamily="34" charset="0"/>
        <a:buChar char="•"/>
        <a:defRPr sz="3091" kern="1200">
          <a:solidFill>
            <a:schemeClr val="tx1"/>
          </a:solidFill>
          <a:latin typeface="+mn-lt"/>
          <a:ea typeface="+mn-ea"/>
          <a:cs typeface="+mn-cs"/>
        </a:defRPr>
      </a:lvl1pPr>
      <a:lvl2pPr marL="757055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2pPr>
      <a:lvl3pPr marL="1261758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208" kern="1200">
          <a:solidFill>
            <a:schemeClr val="tx1"/>
          </a:solidFill>
          <a:latin typeface="+mn-lt"/>
          <a:ea typeface="+mn-ea"/>
          <a:cs typeface="+mn-cs"/>
        </a:defRPr>
      </a:lvl3pPr>
      <a:lvl4pPr marL="1766461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4pPr>
      <a:lvl5pPr marL="2271164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5pPr>
      <a:lvl6pPr marL="2775867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6pPr>
      <a:lvl7pPr marL="3280570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7pPr>
      <a:lvl8pPr marL="3785273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8pPr>
      <a:lvl9pPr marL="4289976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1pPr>
      <a:lvl2pPr marL="504703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2pPr>
      <a:lvl3pPr marL="1009406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3pPr>
      <a:lvl4pPr marL="1514109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4pPr>
      <a:lvl5pPr marL="2018812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5pPr>
      <a:lvl6pPr marL="2523515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6pPr>
      <a:lvl7pPr marL="3028218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7pPr>
      <a:lvl8pPr marL="3532922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8pPr>
      <a:lvl9pPr marL="4037625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FBB76F0-DAA6-264F-911D-C9B7F43B4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2940" cy="7570788"/>
          </a:xfrm>
          <a:prstGeom prst="rect">
            <a:avLst/>
          </a:prstGeom>
        </p:spPr>
      </p:pic>
      <p:sp>
        <p:nvSpPr>
          <p:cNvPr id="7" name="object 20">
            <a:extLst>
              <a:ext uri="{FF2B5EF4-FFF2-40B4-BE49-F238E27FC236}">
                <a16:creationId xmlns:a16="http://schemas.microsoft.com/office/drawing/2014/main" id="{A5B11B46-AB73-234F-8BD5-0B11C9093D8F}"/>
              </a:ext>
            </a:extLst>
          </p:cNvPr>
          <p:cNvSpPr txBox="1"/>
          <p:nvPr/>
        </p:nvSpPr>
        <p:spPr>
          <a:xfrm>
            <a:off x="539750" y="1532988"/>
            <a:ext cx="2445612" cy="3231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b="1">
                <a:solidFill>
                  <a:srgbClr val="05EDB5"/>
                </a:solidFill>
                <a:latin typeface="Arial"/>
                <a:cs typeface="Arial"/>
              </a:rPr>
              <a:t>Reporting </a:t>
            </a:r>
            <a:r>
              <a:rPr sz="1100" b="1">
                <a:solidFill>
                  <a:srgbClr val="05EDB5"/>
                </a:solidFill>
                <a:latin typeface="Arial"/>
                <a:cs typeface="Arial"/>
              </a:rPr>
              <a:t>to:</a:t>
            </a:r>
          </a:p>
          <a:p>
            <a:r>
              <a:rPr lang="en-NZ" sz="1000">
                <a:solidFill>
                  <a:schemeClr val="bg1"/>
                </a:solidFill>
                <a:latin typeface="Arial"/>
                <a:ea typeface="+mn-lt"/>
                <a:cs typeface="+mn-lt"/>
              </a:rPr>
              <a:t>Head of Environment</a:t>
            </a:r>
            <a:endParaRPr lang="en-NZ">
              <a:solidFill>
                <a:schemeClr val="bg1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695FE911-531B-BF4D-99CF-1C9DB1085BCF}"/>
              </a:ext>
            </a:extLst>
          </p:cNvPr>
          <p:cNvSpPr txBox="1"/>
          <p:nvPr/>
        </p:nvSpPr>
        <p:spPr>
          <a:xfrm>
            <a:off x="3377731" y="1532988"/>
            <a:ext cx="1009443" cy="3488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>
                <a:solidFill>
                  <a:srgbClr val="05EDB5"/>
                </a:solidFill>
                <a:latin typeface="Arial"/>
                <a:cs typeface="Arial"/>
              </a:rPr>
              <a:t>Date: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NZ" sz="1000">
                <a:solidFill>
                  <a:schemeClr val="bg1"/>
                </a:solidFill>
                <a:latin typeface="Arial"/>
                <a:cs typeface="Arial"/>
              </a:rPr>
              <a:t>July 2025</a:t>
            </a:r>
            <a:endParaRPr sz="1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29">
            <a:extLst>
              <a:ext uri="{FF2B5EF4-FFF2-40B4-BE49-F238E27FC236}">
                <a16:creationId xmlns:a16="http://schemas.microsoft.com/office/drawing/2014/main" id="{500A467D-8649-8E41-BACB-F069E69694AC}"/>
              </a:ext>
            </a:extLst>
          </p:cNvPr>
          <p:cNvSpPr txBox="1"/>
          <p:nvPr/>
        </p:nvSpPr>
        <p:spPr>
          <a:xfrm>
            <a:off x="539749" y="584200"/>
            <a:ext cx="6403661" cy="5616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50000"/>
              </a:lnSpc>
            </a:pPr>
            <a:r>
              <a:rPr lang="en-US" sz="1100" b="1">
                <a:solidFill>
                  <a:srgbClr val="05EDB5"/>
                </a:solidFill>
                <a:latin typeface="Arial"/>
                <a:cs typeface="Arial"/>
              </a:rPr>
              <a:t>Position description:</a:t>
            </a:r>
            <a:endParaRPr lang="en-US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NZ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Compliance and Sustainability Manager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2">
            <a:extLst>
              <a:ext uri="{FF2B5EF4-FFF2-40B4-BE49-F238E27FC236}">
                <a16:creationId xmlns:a16="http://schemas.microsoft.com/office/drawing/2014/main" id="{888BC5EF-D97F-2B4F-9AF6-FF87F954C531}"/>
              </a:ext>
            </a:extLst>
          </p:cNvPr>
          <p:cNvSpPr txBox="1"/>
          <p:nvPr/>
        </p:nvSpPr>
        <p:spPr>
          <a:xfrm>
            <a:off x="509271" y="2154221"/>
            <a:ext cx="3847424" cy="11849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sz="1100" b="1">
                <a:solidFill>
                  <a:srgbClr val="05EDB5"/>
                </a:solidFill>
                <a:latin typeface="Arial"/>
                <a:cs typeface="Arial"/>
              </a:rPr>
              <a:t>The role</a:t>
            </a:r>
            <a:endParaRPr lang="en-NZ" sz="1100" b="1">
              <a:solidFill>
                <a:srgbClr val="05EDB5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br>
              <a:rPr lang="en-US" sz="1100" b="1">
                <a:latin typeface="Arial"/>
                <a:cs typeface="Arial"/>
              </a:rPr>
            </a:b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Environmental Compliance for generation assets nationwide and working collaboratively with Development project teams during project construction and hand-over phases. Overseeing opportunities to authentically improve sustainability performance and reporting of Meridian's environmental activity.</a:t>
            </a:r>
            <a:endParaRPr lang="en-NZ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3">
            <a:extLst>
              <a:ext uri="{FF2B5EF4-FFF2-40B4-BE49-F238E27FC236}">
                <a16:creationId xmlns:a16="http://schemas.microsoft.com/office/drawing/2014/main" id="{16C00225-0221-D041-B785-CF36376C8BB4}"/>
              </a:ext>
            </a:extLst>
          </p:cNvPr>
          <p:cNvSpPr txBox="1"/>
          <p:nvPr/>
        </p:nvSpPr>
        <p:spPr>
          <a:xfrm>
            <a:off x="4839464" y="2154221"/>
            <a:ext cx="3999736" cy="3256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648970">
              <a:lnSpc>
                <a:spcPct val="103499"/>
              </a:lnSpc>
            </a:pPr>
            <a:r>
              <a:rPr sz="1100" b="1" spc="-85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100" b="1" spc="-1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100" b="1" spc="-2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1100" b="1" spc="-15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100" b="1" spc="-1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sz="1100" b="1" spc="-4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25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sz="1100" b="1" spc="-3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100" b="1" spc="-15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100" b="1" spc="-2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100" b="1" spc="3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100" b="1" spc="15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</a:t>
            </a:r>
            <a:r>
              <a:rPr sz="1100" b="1" spc="2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100" b="1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sz="1100" b="1" spc="-85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100" b="1" spc="-45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spc="-45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(cont.)</a:t>
            </a:r>
            <a:endParaRPr lang="en-NZ" sz="1000">
              <a:solidFill>
                <a:srgbClr val="05E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648970" indent="-171450">
              <a:lnSpc>
                <a:spcPct val="103499"/>
              </a:lnSpc>
              <a:buFont typeface="Arial" panose="020B0604020202020204" pitchFamily="34" charset="0"/>
              <a:buChar char="•"/>
            </a:pPr>
            <a:endParaRPr lang="en-NZ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high quality environmental incident management and reporting is undertaken across the scope of Meridian's environmental activities.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effective relationships with the key external compliance decision makers and leaders relevant to Meridian’s environmental compliance footprint.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trusted and influential relationships with Meridian managers and key personnel that impact compliance and sustainability performance and culture, on asset and development sites and projects.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a team culture of continual learning, inclusivity and success, where everyone can do their best work. </a:t>
            </a:r>
            <a:r>
              <a:rPr lang="en-NZ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171450" indent="-1714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 and embody Meridians purpose, strategy and values.</a:t>
            </a: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171450" indent="-1714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an effective leader within the broader Environment team, supporting coordination of approach, culture and direction are aligned across the functions of the team.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0B0B6F8B-9D95-7F46-83BE-DDFDA6FAC92F}"/>
              </a:ext>
            </a:extLst>
          </p:cNvPr>
          <p:cNvSpPr txBox="1"/>
          <p:nvPr/>
        </p:nvSpPr>
        <p:spPr>
          <a:xfrm>
            <a:off x="4839464" y="1530982"/>
            <a:ext cx="2386084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b="1">
                <a:solidFill>
                  <a:srgbClr val="05EDB5"/>
                </a:solidFill>
                <a:latin typeface="Arial"/>
                <a:cs typeface="Arial"/>
              </a:rPr>
              <a:t>Location:</a:t>
            </a:r>
            <a:endParaRPr sz="1100" b="1">
              <a:solidFill>
                <a:srgbClr val="05EDB5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NZ" sz="1000">
                <a:solidFill>
                  <a:schemeClr val="bg1"/>
                </a:solidFill>
                <a:latin typeface="Arial"/>
                <a:cs typeface="Arial"/>
              </a:rPr>
              <a:t>Christchurch</a:t>
            </a:r>
            <a:endParaRPr sz="1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object 23">
            <a:extLst>
              <a:ext uri="{FF2B5EF4-FFF2-40B4-BE49-F238E27FC236}">
                <a16:creationId xmlns:a16="http://schemas.microsoft.com/office/drawing/2014/main" id="{E488F3D0-EE62-6EAB-01BD-E35D1767D774}"/>
              </a:ext>
            </a:extLst>
          </p:cNvPr>
          <p:cNvSpPr txBox="1"/>
          <p:nvPr/>
        </p:nvSpPr>
        <p:spPr>
          <a:xfrm>
            <a:off x="494660" y="3534637"/>
            <a:ext cx="4107216" cy="210256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648970">
              <a:lnSpc>
                <a:spcPct val="103499"/>
              </a:lnSpc>
            </a:pPr>
            <a:r>
              <a:rPr sz="1100" b="1" spc="-85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100" b="1" spc="-1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100" b="1" spc="-2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1100" b="1" spc="-15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100" b="1" spc="-1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sz="1100" b="1" spc="-4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25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sz="1100" b="1" spc="-3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100" b="1" spc="-15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100" b="1" spc="-2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100" b="1" spc="3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100" b="1" spc="15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</a:t>
            </a:r>
            <a:r>
              <a:rPr sz="1100" b="1" spc="2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100" b="1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sz="1100" b="1" spc="-85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100" b="1" spc="-45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spc="-45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Z" sz="1000">
              <a:solidFill>
                <a:srgbClr val="05E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648970" indent="-171450">
              <a:lnSpc>
                <a:spcPct val="103499"/>
              </a:lnSpc>
              <a:buFont typeface="Arial" panose="020B0604020202020204" pitchFamily="34" charset="0"/>
              <a:buChar char="•"/>
            </a:pPr>
            <a:endParaRPr lang="en-NZ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leadership of the environmental compliance team and function across Development and Generation projects and assets.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effective environmental compliance processes, tools, education and awareness deliver Meridian’s business objectives, aligned with Board approved policy.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Oversee and coordinate sustainability actions and reporting of environmental performance in the environmental realm; ensuring that Meridian is recognised for commercial prioritisation and authentic leadership of sustainability.</a:t>
            </a:r>
          </a:p>
          <a:p>
            <a:endParaRPr lang="en-NZ" sz="10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06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60C3A97A-2249-8E44-B609-FC1AE98CE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8"/>
            <a:ext cx="10682940" cy="7570788"/>
          </a:xfrm>
        </p:spPr>
      </p:pic>
      <p:sp>
        <p:nvSpPr>
          <p:cNvPr id="14" name="object 23">
            <a:extLst>
              <a:ext uri="{FF2B5EF4-FFF2-40B4-BE49-F238E27FC236}">
                <a16:creationId xmlns:a16="http://schemas.microsoft.com/office/drawing/2014/main" id="{81A9F11A-3942-094A-B65F-99E786F0AE50}"/>
              </a:ext>
            </a:extLst>
          </p:cNvPr>
          <p:cNvSpPr txBox="1"/>
          <p:nvPr/>
        </p:nvSpPr>
        <p:spPr>
          <a:xfrm>
            <a:off x="833450" y="848043"/>
            <a:ext cx="3922081" cy="38625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lvl="0"/>
            <a:r>
              <a:rPr lang="en-NZ" sz="1100" b="1" spc="10">
                <a:solidFill>
                  <a:srgbClr val="05EDB5"/>
                </a:solidFill>
                <a:latin typeface="Arial"/>
                <a:cs typeface="Arial"/>
              </a:rPr>
              <a:t>Kn</a:t>
            </a:r>
            <a:r>
              <a:rPr lang="en-NZ" sz="1100" b="1">
                <a:solidFill>
                  <a:srgbClr val="05EDB5"/>
                </a:solidFill>
                <a:latin typeface="Arial"/>
                <a:cs typeface="Arial"/>
              </a:rPr>
              <a:t>o</a:t>
            </a:r>
            <a:r>
              <a:rPr lang="en-NZ" sz="1100" b="1" spc="35">
                <a:solidFill>
                  <a:srgbClr val="05EDB5"/>
                </a:solidFill>
                <a:latin typeface="Arial"/>
                <a:cs typeface="Arial"/>
              </a:rPr>
              <a:t>wle</a:t>
            </a:r>
            <a:r>
              <a:rPr lang="en-NZ" sz="1100" b="1" spc="25">
                <a:solidFill>
                  <a:srgbClr val="05EDB5"/>
                </a:solidFill>
                <a:latin typeface="Arial"/>
                <a:cs typeface="Arial"/>
              </a:rPr>
              <a:t>dge,</a:t>
            </a:r>
            <a:r>
              <a:rPr lang="en-NZ" sz="1100" b="1" spc="-35">
                <a:solidFill>
                  <a:srgbClr val="05EDB5"/>
                </a:solidFill>
                <a:latin typeface="Arial"/>
                <a:cs typeface="Arial"/>
              </a:rPr>
              <a:t> </a:t>
            </a:r>
            <a:r>
              <a:rPr lang="en-NZ" sz="1100" b="1" spc="-15">
                <a:solidFill>
                  <a:srgbClr val="05EDB5"/>
                </a:solidFill>
                <a:latin typeface="Arial"/>
                <a:cs typeface="Arial"/>
              </a:rPr>
              <a:t>e</a:t>
            </a:r>
            <a:r>
              <a:rPr lang="en-NZ" sz="1100" b="1" spc="35">
                <a:solidFill>
                  <a:srgbClr val="05EDB5"/>
                </a:solidFill>
                <a:latin typeface="Arial"/>
                <a:cs typeface="Arial"/>
              </a:rPr>
              <a:t>xp</a:t>
            </a:r>
            <a:r>
              <a:rPr lang="en-NZ" sz="1100" b="1" spc="10">
                <a:solidFill>
                  <a:srgbClr val="05EDB5"/>
                </a:solidFill>
                <a:latin typeface="Arial"/>
                <a:cs typeface="Arial"/>
              </a:rPr>
              <a:t>erience</a:t>
            </a:r>
            <a:r>
              <a:rPr lang="en-NZ" sz="1100" b="1" spc="-35">
                <a:solidFill>
                  <a:srgbClr val="05EDB5"/>
                </a:solidFill>
                <a:latin typeface="Arial"/>
                <a:cs typeface="Arial"/>
              </a:rPr>
              <a:t> </a:t>
            </a:r>
            <a:r>
              <a:rPr lang="en-NZ" sz="1100" b="1" spc="45">
                <a:solidFill>
                  <a:srgbClr val="05EDB5"/>
                </a:solidFill>
                <a:latin typeface="Arial"/>
                <a:cs typeface="Arial"/>
              </a:rPr>
              <a:t>and</a:t>
            </a:r>
            <a:r>
              <a:rPr lang="en-NZ" sz="1100" b="1" spc="-35">
                <a:solidFill>
                  <a:srgbClr val="05EDB5"/>
                </a:solidFill>
                <a:latin typeface="Arial"/>
                <a:cs typeface="Arial"/>
              </a:rPr>
              <a:t> </a:t>
            </a:r>
            <a:r>
              <a:rPr lang="en-NZ" sz="1100" b="1">
                <a:solidFill>
                  <a:srgbClr val="05EDB5"/>
                </a:solidFill>
                <a:latin typeface="Arial"/>
                <a:cs typeface="Arial"/>
              </a:rPr>
              <a:t>skills</a:t>
            </a:r>
            <a:br>
              <a:rPr lang="en-NZ" sz="11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Tertiary qualification in planning, resource management, science, engineering, sustainability, or a related discipline.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knowledge of New Zealand environmental legislation and compliance frameworks, particularly as they relate to energy generation and infrastructure projects.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 leadership experience, including managing teams and fostering a culture of learning, inclusivity, and high performance.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in environmental compliance and incident management, ideally within the energy or infrastructure sectors.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engage effectively with regulatory bodies, external and internal stakeholders, demonstrating credibility and influence in compliance matters.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of sustainability principles and practices, with the ability to integrate these into business operations and strategy.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communication and collaboration skills, especially in cross-functional and project-based environments.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thinking and commercial acumen, with the ability to align environmental and sustainability initiatives with broader business goals.</a:t>
            </a: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0358EFD3-296E-96E7-DDE7-1AFC49EC7C04}"/>
              </a:ext>
            </a:extLst>
          </p:cNvPr>
          <p:cNvSpPr txBox="1"/>
          <p:nvPr/>
        </p:nvSpPr>
        <p:spPr>
          <a:xfrm>
            <a:off x="5001581" y="5045139"/>
            <a:ext cx="219202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ts val="1400"/>
              </a:lnSpc>
            </a:pPr>
            <a:r>
              <a:rPr sz="1300" b="1" spc="5">
                <a:solidFill>
                  <a:srgbClr val="00EDB5"/>
                </a:solidFill>
                <a:latin typeface="Arial"/>
                <a:cs typeface="Arial"/>
              </a:rPr>
              <a:t>Our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3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b="1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b="1" spc="-5">
                <a:solidFill>
                  <a:srgbClr val="00EDB5"/>
                </a:solidFill>
                <a:latin typeface="Arial"/>
                <a:cs typeface="Arial"/>
              </a:rPr>
              <a:t>h</a:t>
            </a:r>
            <a:r>
              <a:rPr sz="1300" b="1" spc="15">
                <a:solidFill>
                  <a:srgbClr val="00EDB5"/>
                </a:solidFill>
                <a:latin typeface="Arial"/>
                <a:cs typeface="Arial"/>
              </a:rPr>
              <a:t>avio</a:t>
            </a:r>
            <a:r>
              <a:rPr sz="1300" b="1" spc="-10">
                <a:solidFill>
                  <a:srgbClr val="00EDB5"/>
                </a:solidFill>
                <a:latin typeface="Arial"/>
                <a:cs typeface="Arial"/>
              </a:rPr>
              <a:t>ur</a:t>
            </a:r>
            <a:r>
              <a:rPr sz="1300" b="1" spc="-140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b="1" spc="-65">
                <a:solidFill>
                  <a:srgbClr val="00EDB5"/>
                </a:solidFill>
                <a:latin typeface="Arial"/>
                <a:cs typeface="Arial"/>
              </a:rPr>
              <a:t>: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-20">
                <a:solidFill>
                  <a:srgbClr val="00EDB5"/>
                </a:solidFill>
                <a:latin typeface="Arial"/>
                <a:cs typeface="Arial"/>
              </a:rPr>
              <a:t>‘H</a:t>
            </a:r>
            <a:r>
              <a:rPr sz="1300" b="1" spc="-40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b="1" spc="50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5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b="1" spc="-10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-110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b="1" spc="-3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b="1" spc="-65">
                <a:solidFill>
                  <a:srgbClr val="00EDB5"/>
                </a:solidFill>
                <a:latin typeface="Arial"/>
                <a:cs typeface="Arial"/>
              </a:rPr>
              <a:t>’ </a:t>
            </a:r>
            <a:r>
              <a:rPr sz="1300" spc="-6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spc="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gu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-50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spc="-135">
                <a:solidFill>
                  <a:srgbClr val="00EDB5"/>
                </a:solidFill>
                <a:latin typeface="Arial"/>
                <a:cs typeface="Arial"/>
              </a:rPr>
              <a:t>y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6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spc="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g</a:t>
            </a:r>
            <a:r>
              <a:rPr sz="1300" spc="70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spc="55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d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35">
                <a:solidFill>
                  <a:srgbClr val="00EDB5"/>
                </a:solidFill>
                <a:latin typeface="Arial"/>
                <a:cs typeface="Arial"/>
              </a:rPr>
              <a:t>human</a:t>
            </a:r>
            <a:r>
              <a:rPr lang="en-NZ" sz="1300" spc="35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1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6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spc="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35">
                <a:solidFill>
                  <a:srgbClr val="00EDB5"/>
                </a:solidFill>
                <a:latin typeface="Arial"/>
                <a:cs typeface="Arial"/>
              </a:rPr>
              <a:t>in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45">
                <a:solidFill>
                  <a:srgbClr val="00EDB5"/>
                </a:solidFill>
                <a:latin typeface="Arial"/>
                <a:cs typeface="Arial"/>
              </a:rPr>
              <a:t>the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-5">
                <a:solidFill>
                  <a:srgbClr val="00EDB5"/>
                </a:solidFill>
                <a:latin typeface="Arial"/>
                <a:cs typeface="Arial"/>
              </a:rPr>
              <a:t>k</a:t>
            </a:r>
            <a:r>
              <a:rPr sz="1300" spc="25">
                <a:solidFill>
                  <a:srgbClr val="00EDB5"/>
                </a:solidFill>
                <a:latin typeface="Arial"/>
                <a:cs typeface="Arial"/>
              </a:rPr>
              <a:t>a.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14B0A329-003B-94B6-0628-FEA43F040E9C}"/>
              </a:ext>
            </a:extLst>
          </p:cNvPr>
          <p:cNvSpPr txBox="1"/>
          <p:nvPr/>
        </p:nvSpPr>
        <p:spPr>
          <a:xfrm>
            <a:off x="2915750" y="5054287"/>
            <a:ext cx="1685289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400"/>
              </a:lnSpc>
            </a:pPr>
            <a:r>
              <a:rPr sz="1300" b="1" spc="60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b="1" spc="30">
                <a:solidFill>
                  <a:srgbClr val="00EDB5"/>
                </a:solidFill>
                <a:latin typeface="Arial"/>
                <a:cs typeface="Arial"/>
              </a:rPr>
              <a:t>h</a:t>
            </a:r>
            <a:r>
              <a:rPr sz="1300" b="1" spc="80">
                <a:solidFill>
                  <a:srgbClr val="00EDB5"/>
                </a:solidFill>
                <a:latin typeface="Arial"/>
                <a:cs typeface="Arial"/>
              </a:rPr>
              <a:t>at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35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-25">
                <a:solidFill>
                  <a:srgbClr val="00EDB5"/>
                </a:solidFill>
                <a:latin typeface="Arial"/>
                <a:cs typeface="Arial"/>
              </a:rPr>
              <a:t>v</a:t>
            </a:r>
            <a:r>
              <a:rPr sz="1300" b="1" spc="15">
                <a:solidFill>
                  <a:srgbClr val="00EDB5"/>
                </a:solidFill>
                <a:latin typeface="Arial"/>
                <a:cs typeface="Arial"/>
              </a:rPr>
              <a:t>alue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20">
                <a:solidFill>
                  <a:srgbClr val="00EDB5"/>
                </a:solidFill>
                <a:latin typeface="Arial"/>
                <a:cs typeface="Arial"/>
              </a:rPr>
              <a:t>Cust</a:t>
            </a:r>
            <a:r>
              <a:rPr sz="1300" spc="40">
                <a:solidFill>
                  <a:srgbClr val="00EDB5"/>
                </a:solidFill>
                <a:latin typeface="Arial"/>
                <a:cs typeface="Arial"/>
              </a:rPr>
              <a:t>ome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r</a:t>
            </a:r>
            <a:r>
              <a:rPr sz="1300" spc="-95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155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spc="114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20">
                <a:solidFill>
                  <a:srgbClr val="00EDB5"/>
                </a:solidFill>
                <a:latin typeface="Arial"/>
                <a:cs typeface="Arial"/>
              </a:rPr>
              <a:t>f</a:t>
            </a:r>
            <a:r>
              <a:rPr sz="1300" spc="-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10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-75">
                <a:solidFill>
                  <a:srgbClr val="00EDB5"/>
                </a:solidFill>
                <a:latin typeface="Arial"/>
                <a:cs typeface="Arial"/>
              </a:rPr>
              <a:t>y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0">
                <a:solidFill>
                  <a:srgbClr val="00EDB5"/>
                </a:solidFill>
                <a:latin typeface="Arial"/>
                <a:cs typeface="Arial"/>
              </a:rPr>
              <a:t> Sus</a:t>
            </a:r>
            <a:r>
              <a:rPr sz="1300" spc="-3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60">
                <a:solidFill>
                  <a:srgbClr val="00EDB5"/>
                </a:solidFill>
                <a:latin typeface="Arial"/>
                <a:cs typeface="Arial"/>
              </a:rPr>
              <a:t>ainabili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-75">
                <a:solidFill>
                  <a:srgbClr val="00EDB5"/>
                </a:solidFill>
                <a:latin typeface="Arial"/>
                <a:cs typeface="Arial"/>
              </a:rPr>
              <a:t>y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180">
                <a:solidFill>
                  <a:srgbClr val="00EDB5"/>
                </a:solidFill>
                <a:latin typeface="Arial"/>
                <a:cs typeface="Arial"/>
              </a:rPr>
              <a:t>P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25">
                <a:solidFill>
                  <a:srgbClr val="00EDB5"/>
                </a:solidFill>
                <a:latin typeface="Arial"/>
                <a:cs typeface="Arial"/>
              </a:rPr>
              <a:t>ople.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1EC46A77-DAB6-9178-0BCC-9848BDA69F3D}"/>
              </a:ext>
            </a:extLst>
          </p:cNvPr>
          <p:cNvSpPr txBox="1"/>
          <p:nvPr/>
        </p:nvSpPr>
        <p:spPr>
          <a:xfrm>
            <a:off x="539750" y="5022279"/>
            <a:ext cx="1877695" cy="56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5">
                <a:solidFill>
                  <a:srgbClr val="00EDB5"/>
                </a:solidFill>
                <a:latin typeface="Arial"/>
                <a:cs typeface="Arial"/>
              </a:rPr>
              <a:t>Our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25">
                <a:solidFill>
                  <a:srgbClr val="00EDB5"/>
                </a:solidFill>
                <a:latin typeface="Arial"/>
                <a:cs typeface="Arial"/>
              </a:rPr>
              <a:t>p</a:t>
            </a:r>
            <a:r>
              <a:rPr sz="1300" b="1" spc="5">
                <a:solidFill>
                  <a:srgbClr val="00EDB5"/>
                </a:solidFill>
                <a:latin typeface="Arial"/>
                <a:cs typeface="Arial"/>
              </a:rPr>
              <a:t>ur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p</a:t>
            </a:r>
            <a:r>
              <a:rPr sz="1300" b="1" spc="-15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b="1" spc="-135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  <a:p>
            <a:pPr marL="12700" marR="6350">
              <a:lnSpc>
                <a:spcPts val="1400"/>
              </a:lnSpc>
              <a:spcBef>
                <a:spcPts val="20"/>
              </a:spcBef>
            </a:pPr>
            <a:r>
              <a:rPr sz="1300" spc="-15">
                <a:solidFill>
                  <a:srgbClr val="00EDB5"/>
                </a:solidFill>
                <a:latin typeface="Arial"/>
                <a:cs typeface="Arial"/>
              </a:rPr>
              <a:t>Cl</a:t>
            </a:r>
            <a:r>
              <a:rPr sz="1300" spc="-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an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20">
                <a:solidFill>
                  <a:srgbClr val="00EDB5"/>
                </a:solidFill>
                <a:latin typeface="Arial"/>
                <a:cs typeface="Arial"/>
              </a:rPr>
              <a:t>ene</a:t>
            </a:r>
            <a:r>
              <a:rPr sz="1300" spc="-20">
                <a:solidFill>
                  <a:srgbClr val="00EDB5"/>
                </a:solidFill>
                <a:latin typeface="Arial"/>
                <a:cs typeface="Arial"/>
              </a:rPr>
              <a:t>r</a:t>
            </a:r>
            <a:r>
              <a:rPr sz="1300" spc="40">
                <a:solidFill>
                  <a:srgbClr val="00EDB5"/>
                </a:solidFill>
                <a:latin typeface="Arial"/>
                <a:cs typeface="Arial"/>
              </a:rPr>
              <a:t>gy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f</a:t>
            </a:r>
            <a:r>
              <a:rPr sz="1300" spc="40">
                <a:solidFill>
                  <a:srgbClr val="00EDB5"/>
                </a:solidFill>
                <a:latin typeface="Arial"/>
                <a:cs typeface="Arial"/>
              </a:rPr>
              <a:t>or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fai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r</a:t>
            </a:r>
            <a:r>
              <a:rPr sz="1300" spc="15">
                <a:solidFill>
                  <a:srgbClr val="00EDB5"/>
                </a:solidFill>
                <a:latin typeface="Arial"/>
                <a:cs typeface="Arial"/>
              </a:rPr>
              <a:t>er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70">
                <a:solidFill>
                  <a:srgbClr val="00EDB5"/>
                </a:solidFill>
                <a:latin typeface="Arial"/>
                <a:cs typeface="Arial"/>
              </a:rPr>
              <a:t>and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20">
                <a:solidFill>
                  <a:srgbClr val="00EDB5"/>
                </a:solidFill>
                <a:latin typeface="Arial"/>
                <a:cs typeface="Arial"/>
              </a:rPr>
              <a:t>h</a:t>
            </a:r>
            <a:r>
              <a:rPr sz="1300" spc="2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45">
                <a:solidFill>
                  <a:srgbClr val="00EDB5"/>
                </a:solidFill>
                <a:latin typeface="Arial"/>
                <a:cs typeface="Arial"/>
              </a:rPr>
              <a:t>althier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spc="35">
                <a:solidFill>
                  <a:srgbClr val="00EDB5"/>
                </a:solidFill>
                <a:latin typeface="Arial"/>
                <a:cs typeface="Arial"/>
              </a:rPr>
              <a:t>orld.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3B23CB7D-A461-8C10-4295-8606AB861DA1}"/>
              </a:ext>
            </a:extLst>
          </p:cNvPr>
          <p:cNvSpPr/>
          <p:nvPr/>
        </p:nvSpPr>
        <p:spPr>
          <a:xfrm>
            <a:off x="552450" y="4935478"/>
            <a:ext cx="562000" cy="0"/>
          </a:xfrm>
          <a:custGeom>
            <a:avLst/>
            <a:gdLst/>
            <a:ahLst/>
            <a:cxnLst/>
            <a:rect l="l" t="t" r="r" b="b"/>
            <a:pathLst>
              <a:path w="562000">
                <a:moveTo>
                  <a:pt x="0" y="0"/>
                </a:moveTo>
                <a:lnTo>
                  <a:pt x="56200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5BE3DC2E-1C64-7704-27A3-DCFE70A77F73}"/>
              </a:ext>
            </a:extLst>
          </p:cNvPr>
          <p:cNvSpPr/>
          <p:nvPr/>
        </p:nvSpPr>
        <p:spPr>
          <a:xfrm>
            <a:off x="2928450" y="4935478"/>
            <a:ext cx="562000" cy="0"/>
          </a:xfrm>
          <a:custGeom>
            <a:avLst/>
            <a:gdLst/>
            <a:ahLst/>
            <a:cxnLst/>
            <a:rect l="l" t="t" r="r" b="b"/>
            <a:pathLst>
              <a:path w="562000">
                <a:moveTo>
                  <a:pt x="0" y="0"/>
                </a:moveTo>
                <a:lnTo>
                  <a:pt x="56200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1150454B-FB63-464D-5955-943C6304508B}"/>
              </a:ext>
            </a:extLst>
          </p:cNvPr>
          <p:cNvSpPr/>
          <p:nvPr/>
        </p:nvSpPr>
        <p:spPr>
          <a:xfrm>
            <a:off x="5014281" y="4935478"/>
            <a:ext cx="562000" cy="0"/>
          </a:xfrm>
          <a:custGeom>
            <a:avLst/>
            <a:gdLst/>
            <a:ahLst/>
            <a:cxnLst/>
            <a:rect l="l" t="t" r="r" b="b"/>
            <a:pathLst>
              <a:path w="562000">
                <a:moveTo>
                  <a:pt x="0" y="0"/>
                </a:moveTo>
                <a:lnTo>
                  <a:pt x="56200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961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 JD" id="{80015915-6F56-3245-8C45-4DA4442B1ACE}" vid="{829A69E3-043A-5845-85D3-8DFEF63EE9B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E2A2EB702884FAC9488F2F8948626" ma:contentTypeVersion="15" ma:contentTypeDescription="Create a new document." ma:contentTypeScope="" ma:versionID="0b3ffd36daa116d6932fdbfedcd4f169">
  <xsd:schema xmlns:xsd="http://www.w3.org/2001/XMLSchema" xmlns:xs="http://www.w3.org/2001/XMLSchema" xmlns:p="http://schemas.microsoft.com/office/2006/metadata/properties" xmlns:ns2="43fbadee-b72b-4045-acd7-0c03f461bf4d" xmlns:ns3="ce95a386-d309-4666-a335-0bed06863695" targetNamespace="http://schemas.microsoft.com/office/2006/metadata/properties" ma:root="true" ma:fieldsID="e4a77cb2254d79cfcf80bbcce09b293c" ns2:_="" ns3:_="">
    <xsd:import namespace="43fbadee-b72b-4045-acd7-0c03f461bf4d"/>
    <xsd:import namespace="ce95a386-d309-4666-a335-0bed0686369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badee-b72b-4045-acd7-0c03f461bf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dec64c1-0cfb-4274-908c-32670cc62f88}" ma:internalName="TaxCatchAll" ma:showField="CatchAllData" ma:web="43fbadee-b72b-4045-acd7-0c03f461bf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5a386-d309-4666-a335-0bed068636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41f4d4e-d57f-4cf8-8d8c-5728bde085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fbadee-b72b-4045-acd7-0c03f461bf4d" xsi:nil="true"/>
    <lcf76f155ced4ddcb4097134ff3c332f xmlns="ce95a386-d309-4666-a335-0bed06863695">
      <Terms xmlns="http://schemas.microsoft.com/office/infopath/2007/PartnerControls"/>
    </lcf76f155ced4ddcb4097134ff3c332f>
    <SharedWithUsers xmlns="43fbadee-b72b-4045-acd7-0c03f461bf4d">
      <UserInfo>
        <DisplayName>Michael Healy</DisplayName>
        <AccountId>750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DE3F2D8-67AC-43D0-BD54-6AD69CC4B6D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5EFD34A-D263-43A4-A04C-9ABCB45830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BFADC0-586A-44C9-BCB6-A24998F5EA6E}">
  <ds:schemaRefs>
    <ds:schemaRef ds:uri="43fbadee-b72b-4045-acd7-0c03f461bf4d"/>
    <ds:schemaRef ds:uri="ce95a386-d309-4666-a335-0bed068636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C055FC9B-5724-4E52-B7CF-0DA26C5E6734}">
  <ds:schemaRefs>
    <ds:schemaRef ds:uri="43fbadee-b72b-4045-acd7-0c03f461bf4d"/>
    <ds:schemaRef ds:uri="ce95a386-d309-4666-a335-0bed068636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88bb889-6f8a-47ae-9880-0aeded6e10b8}" enabled="1" method="Standard" siteId="{e6cf3f80-614d-4939-895c-3d5287c0f24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458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Yates</dc:creator>
  <cp:lastModifiedBy>Beccy Warwick</cp:lastModifiedBy>
  <cp:revision>2</cp:revision>
  <cp:lastPrinted>2025-08-12T20:32:46Z</cp:lastPrinted>
  <dcterms:created xsi:type="dcterms:W3CDTF">2022-02-10T01:09:19Z</dcterms:created>
  <dcterms:modified xsi:type="dcterms:W3CDTF">2025-08-15T04:52:45Z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88bb889-6f8a-47ae-9880-0aeded6e10b8_Enabled">
    <vt:lpwstr>true</vt:lpwstr>
  </property>
  <property fmtid="{D5CDD505-2E9C-101B-9397-08002B2CF9AE}" pid="3" name="MSIP_Label_888bb889-6f8a-47ae-9880-0aeded6e10b8_SetDate">
    <vt:lpwstr>2022-08-12T03:58:48Z</vt:lpwstr>
  </property>
  <property fmtid="{D5CDD505-2E9C-101B-9397-08002B2CF9AE}" pid="4" name="MSIP_Label_888bb889-6f8a-47ae-9880-0aeded6e10b8_Method">
    <vt:lpwstr>Standard</vt:lpwstr>
  </property>
  <property fmtid="{D5CDD505-2E9C-101B-9397-08002B2CF9AE}" pid="5" name="MSIP_Label_888bb889-6f8a-47ae-9880-0aeded6e10b8_Name">
    <vt:lpwstr>888bb889-6f8a-47ae-9880-0aeded6e10b8</vt:lpwstr>
  </property>
  <property fmtid="{D5CDD505-2E9C-101B-9397-08002B2CF9AE}" pid="6" name="MSIP_Label_888bb889-6f8a-47ae-9880-0aeded6e10b8_SiteId">
    <vt:lpwstr>e6cf3f80-614d-4939-895c-3d5287c0f245</vt:lpwstr>
  </property>
  <property fmtid="{D5CDD505-2E9C-101B-9397-08002B2CF9AE}" pid="7" name="MSIP_Label_888bb889-6f8a-47ae-9880-0aeded6e10b8_ActionId">
    <vt:lpwstr>4e82081a-1c4c-459b-92d4-9f533b94e145</vt:lpwstr>
  </property>
  <property fmtid="{D5CDD505-2E9C-101B-9397-08002B2CF9AE}" pid="8" name="MSIP_Label_888bb889-6f8a-47ae-9880-0aeded6e10b8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0x0101001DFE2A2EB702884FAC9488F2F8948626</vt:lpwstr>
  </property>
</Properties>
</file>