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95" d="100"/>
          <a:sy n="95" d="100"/>
        </p:scale>
        <p:origin x="16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Lacy" userId="61a25d4e-6079-4526-8eec-fa2f7516107a" providerId="ADAL" clId="{622CEEE2-CE96-405E-95B5-EE0E7331918E}"/>
    <pc:docChg chg="modSld">
      <pc:chgData name="Rachael Lacy" userId="61a25d4e-6079-4526-8eec-fa2f7516107a" providerId="ADAL" clId="{622CEEE2-CE96-405E-95B5-EE0E7331918E}" dt="2022-09-26T21:34:50.423" v="14" actId="20577"/>
      <pc:docMkLst>
        <pc:docMk/>
      </pc:docMkLst>
      <pc:sldChg chg="modSp mod">
        <pc:chgData name="Rachael Lacy" userId="61a25d4e-6079-4526-8eec-fa2f7516107a" providerId="ADAL" clId="{622CEEE2-CE96-405E-95B5-EE0E7331918E}" dt="2022-09-26T21:34:50.423" v="14" actId="20577"/>
        <pc:sldMkLst>
          <pc:docMk/>
          <pc:sldMk cId="3600062039" sldId="256"/>
        </pc:sldMkLst>
      </pc:sldChg>
    </pc:docChg>
  </pc:docChgLst>
  <pc:docChgLst>
    <pc:chgData name="Rachael Lacy" userId="61a25d4e-6079-4526-8eec-fa2f7516107a" providerId="ADAL" clId="{85ACED00-6B01-409A-8968-D21477CDBA2F}"/>
    <pc:docChg chg="modSld">
      <pc:chgData name="Rachael Lacy" userId="61a25d4e-6079-4526-8eec-fa2f7516107a" providerId="ADAL" clId="{85ACED00-6B01-409A-8968-D21477CDBA2F}" dt="2025-09-19T02:00:05.791" v="54" actId="20577"/>
      <pc:docMkLst>
        <pc:docMk/>
      </pc:docMkLst>
      <pc:sldChg chg="modSp mod">
        <pc:chgData name="Rachael Lacy" userId="61a25d4e-6079-4526-8eec-fa2f7516107a" providerId="ADAL" clId="{85ACED00-6B01-409A-8968-D21477CDBA2F}" dt="2025-09-19T02:00:05.791" v="54" actId="20577"/>
        <pc:sldMkLst>
          <pc:docMk/>
          <pc:sldMk cId="3600062039" sldId="256"/>
        </pc:sldMkLst>
        <pc:spChg chg="mod">
          <ac:chgData name="Rachael Lacy" userId="61a25d4e-6079-4526-8eec-fa2f7516107a" providerId="ADAL" clId="{85ACED00-6B01-409A-8968-D21477CDBA2F}" dt="2025-09-19T02:00:05.791" v="54" actId="20577"/>
          <ac:spMkLst>
            <pc:docMk/>
            <pc:sldMk cId="3600062039" sldId="256"/>
            <ac:spMk id="7" creationId="{A5B11B46-AB73-234F-8BD5-0B11C9093D8F}"/>
          </ac:spMkLst>
        </pc:spChg>
        <pc:spChg chg="mod">
          <ac:chgData name="Rachael Lacy" userId="61a25d4e-6079-4526-8eec-fa2f7516107a" providerId="ADAL" clId="{85ACED00-6B01-409A-8968-D21477CDBA2F}" dt="2025-09-19T01:59:54.548" v="32" actId="20577"/>
          <ac:spMkLst>
            <pc:docMk/>
            <pc:sldMk cId="3600062039" sldId="256"/>
            <ac:spMk id="8" creationId="{695FE911-531B-BF4D-99CF-1C9DB1085BCF}"/>
          </ac:spMkLst>
        </pc:spChg>
        <pc:spChg chg="mod">
          <ac:chgData name="Rachael Lacy" userId="61a25d4e-6079-4526-8eec-fa2f7516107a" providerId="ADAL" clId="{85ACED00-6B01-409A-8968-D21477CDBA2F}" dt="2025-09-19T01:59:49.061" v="28" actId="20577"/>
          <ac:spMkLst>
            <pc:docMk/>
            <pc:sldMk cId="3600062039" sldId="256"/>
            <ac:spMk id="11" creationId="{888BC5EF-D97F-2B4F-9AF6-FF87F954C53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9/19/2025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FBB76F0-DAA6-264F-911D-C9B7F43B427B}"/>
              </a:ext>
            </a:extLst>
          </p:cNvPr>
          <p:cNvPicPr>
            <a:picLocks noChangeAspect="1"/>
          </p:cNvPicPr>
          <p:nvPr/>
        </p:nvPicPr>
        <p:blipFill>
          <a:blip r:embed="rId2"/>
          <a:stretch>
            <a:fillRect/>
          </a:stretch>
        </p:blipFill>
        <p:spPr>
          <a:xfrm>
            <a:off x="0" y="0"/>
            <a:ext cx="10682940" cy="7570788"/>
          </a:xfrm>
          <a:prstGeom prst="rect">
            <a:avLst/>
          </a:prstGeom>
        </p:spPr>
      </p:pic>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23165"/>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r>
              <a:rPr lang="en-NZ" sz="1000" dirty="0">
                <a:solidFill>
                  <a:schemeClr val="bg1"/>
                </a:solidFill>
                <a:latin typeface="Arial"/>
                <a:ea typeface="+mn-lt"/>
                <a:cs typeface="+mn-lt"/>
              </a:rPr>
              <a:t>Generation Team Leader</a:t>
            </a:r>
            <a:endParaRPr lang="en-NZ" dirty="0">
              <a:solidFill>
                <a:schemeClr val="bg1"/>
              </a:solidFill>
              <a:latin typeface="Arial"/>
              <a:ea typeface="+mn-lt"/>
              <a:cs typeface="+mn-lt"/>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1" y="1532988"/>
            <a:ext cx="1084099" cy="348813"/>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000" dirty="0">
                <a:solidFill>
                  <a:schemeClr val="bg1"/>
                </a:solidFill>
                <a:latin typeface="Arial"/>
                <a:cs typeface="Arial"/>
              </a:rPr>
              <a:t>September 2025</a:t>
            </a:r>
            <a:endParaRPr sz="1000" dirty="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561692"/>
          </a:xfrm>
          <a:prstGeom prst="rect">
            <a:avLst/>
          </a:prstGeom>
        </p:spPr>
        <p:txBody>
          <a:bodyPr vert="horz" wrap="square" lIns="0" tIns="0" rIns="0" bIns="0" rtlCol="0" anchor="t">
            <a:spAutoFit/>
          </a:bodyPr>
          <a:lstStyle/>
          <a:p>
            <a:pPr marL="12700">
              <a:lnSpc>
                <a:spcPct val="150000"/>
              </a:lnSpc>
            </a:pPr>
            <a:r>
              <a:rPr sz="1100" b="1" dirty="0">
                <a:solidFill>
                  <a:srgbClr val="05EDB5"/>
                </a:solidFill>
                <a:latin typeface="Arial"/>
                <a:cs typeface="Arial"/>
              </a:rPr>
              <a:t>Position description:</a:t>
            </a:r>
          </a:p>
          <a:p>
            <a:r>
              <a:rPr lang="en-NZ" sz="2000" b="1" dirty="0">
                <a:solidFill>
                  <a:schemeClr val="bg1"/>
                </a:solidFill>
                <a:latin typeface="Arial"/>
                <a:ea typeface="+mn-lt"/>
                <a:cs typeface="+mn-lt"/>
              </a:rPr>
              <a:t>Electrical Fitter</a:t>
            </a:r>
            <a:endParaRPr lang="en-NZ" dirty="0">
              <a:solidFill>
                <a:schemeClr val="bg1"/>
              </a:solidFill>
              <a:latin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154221"/>
            <a:ext cx="3922081" cy="2185214"/>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The role</a:t>
            </a:r>
            <a:br>
              <a:rPr lang="en-US" sz="1100" b="1" dirty="0">
                <a:latin typeface="Arial"/>
                <a:cs typeface="Arial"/>
              </a:rPr>
            </a:br>
            <a:endParaRPr lang="en-NZ" sz="1100" b="1" dirty="0">
              <a:solidFill>
                <a:srgbClr val="05EDB5"/>
              </a:solidFill>
              <a:latin typeface="Arial"/>
              <a:cs typeface="Arial"/>
            </a:endParaRPr>
          </a:p>
          <a:p>
            <a:r>
              <a:rPr lang="en-US" sz="1000" dirty="0">
                <a:solidFill>
                  <a:schemeClr val="bg1"/>
                </a:solidFill>
                <a:latin typeface="Arial" panose="020B0604020202020204" pitchFamily="34" charset="0"/>
                <a:cs typeface="Arial" panose="020B0604020202020204" pitchFamily="34" charset="0"/>
              </a:rPr>
              <a:t>You'll be part of a dedicated team, responsible for running NZ's most significant and iconic generation assets at world-class performance and safety standards. </a:t>
            </a:r>
          </a:p>
          <a:p>
            <a:endParaRPr lang="en-US" sz="1000" dirty="0">
              <a:solidFill>
                <a:schemeClr val="bg1"/>
              </a:solidFill>
              <a:latin typeface="Arial" panose="020B0604020202020204" pitchFamily="34" charset="0"/>
              <a:cs typeface="Arial" panose="020B0604020202020204" pitchFamily="34" charset="0"/>
            </a:endParaRPr>
          </a:p>
          <a:p>
            <a:r>
              <a:rPr lang="en-US" sz="1000" dirty="0">
                <a:solidFill>
                  <a:schemeClr val="bg1"/>
                </a:solidFill>
                <a:latin typeface="Arial" panose="020B0604020202020204" pitchFamily="34" charset="0"/>
                <a:cs typeface="Arial" panose="020B0604020202020204" pitchFamily="34" charset="0"/>
              </a:rPr>
              <a:t>As an Electrical Fitter, you'll be on the front line of our maintenance delivery and fault response team. You'll execute maintenance plans, respond to faults and emergencies, and contribute to project work. Your skills will ensure that work is done safely, accurately, and on time. Although the role's focus will predominantly be the Manapouri power station, Meridian is NZ-wide operation and there may be the requirement of short periods of travel to suit the operational needs of the business.</a:t>
            </a:r>
            <a:endParaRPr lang="en-NZ" sz="1000" dirty="0">
              <a:solidFill>
                <a:schemeClr val="bg1"/>
              </a:solidFill>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632356" y="2152130"/>
            <a:ext cx="4107216" cy="3410614"/>
          </a:xfrm>
          <a:prstGeom prst="rect">
            <a:avLst/>
          </a:prstGeom>
        </p:spPr>
        <p:txBody>
          <a:bodyPr vert="horz" wrap="square" lIns="0" tIns="0" rIns="0" bIns="0" rtlCol="0" anchor="t">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sz="1100" b="1" spc="-40" dirty="0">
                <a:solidFill>
                  <a:srgbClr val="05EDB5"/>
                </a:solidFill>
                <a:latin typeface="Arial" panose="020B0604020202020204" pitchFamily="34" charset="0"/>
                <a:cs typeface="Arial" panose="020B0604020202020204" pitchFamily="34" charset="0"/>
              </a:rPr>
              <a:t> </a:t>
            </a:r>
            <a:r>
              <a:rPr sz="1100" b="1" spc="-25" dirty="0">
                <a:solidFill>
                  <a:srgbClr val="05EDB5"/>
                </a:solidFill>
                <a:latin typeface="Arial" panose="020B0604020202020204" pitchFamily="34" charset="0"/>
                <a:cs typeface="Arial" panose="020B0604020202020204" pitchFamily="34" charset="0"/>
              </a:rPr>
              <a:t>acc</a:t>
            </a:r>
            <a:r>
              <a:rPr sz="1100" b="1" spc="-30" dirty="0">
                <a:solidFill>
                  <a:srgbClr val="05EDB5"/>
                </a:solidFill>
                <a:latin typeface="Arial" panose="020B0604020202020204" pitchFamily="34" charset="0"/>
                <a:cs typeface="Arial" panose="020B0604020202020204" pitchFamily="34" charset="0"/>
              </a:rPr>
              <a:t>o</a:t>
            </a:r>
            <a:r>
              <a:rPr sz="1100" b="1" spc="-15" dirty="0">
                <a:solidFill>
                  <a:srgbClr val="05EDB5"/>
                </a:solidFill>
                <a:latin typeface="Arial" panose="020B0604020202020204" pitchFamily="34" charset="0"/>
                <a:cs typeface="Arial" panose="020B0604020202020204" pitchFamily="34" charset="0"/>
              </a:rPr>
              <a:t>u</a:t>
            </a:r>
            <a:r>
              <a:rPr sz="1100" b="1" spc="-20" dirty="0">
                <a:solidFill>
                  <a:srgbClr val="05EDB5"/>
                </a:solidFill>
                <a:latin typeface="Arial" panose="020B0604020202020204" pitchFamily="34" charset="0"/>
                <a:cs typeface="Arial" panose="020B0604020202020204" pitchFamily="34" charset="0"/>
              </a:rPr>
              <a:t>n</a:t>
            </a:r>
            <a:r>
              <a:rPr sz="1100" b="1" spc="30" dirty="0">
                <a:solidFill>
                  <a:srgbClr val="05EDB5"/>
                </a:solidFill>
                <a:latin typeface="Arial" panose="020B0604020202020204" pitchFamily="34" charset="0"/>
                <a:cs typeface="Arial" panose="020B0604020202020204" pitchFamily="34" charset="0"/>
              </a:rPr>
              <a:t>t</a:t>
            </a:r>
            <a:r>
              <a:rPr sz="1100" b="1" spc="15" dirty="0">
                <a:solidFill>
                  <a:srgbClr val="05EDB5"/>
                </a:solidFill>
                <a:latin typeface="Arial" panose="020B0604020202020204" pitchFamily="34" charset="0"/>
                <a:cs typeface="Arial" panose="020B0604020202020204" pitchFamily="34" charset="0"/>
              </a:rPr>
              <a:t>abili</a:t>
            </a:r>
            <a:r>
              <a:rPr sz="1100" b="1" spc="20" dirty="0">
                <a:solidFill>
                  <a:srgbClr val="05EDB5"/>
                </a:solidFill>
                <a:latin typeface="Arial" panose="020B0604020202020204" pitchFamily="34" charset="0"/>
                <a:cs typeface="Arial" panose="020B0604020202020204" pitchFamily="34" charset="0"/>
              </a:rPr>
              <a:t>t</a:t>
            </a:r>
            <a:r>
              <a:rPr sz="1100" b="1" dirty="0">
                <a:solidFill>
                  <a:srgbClr val="05EDB5"/>
                </a:solidFill>
                <a:latin typeface="Arial" panose="020B0604020202020204" pitchFamily="34" charset="0"/>
                <a:cs typeface="Arial" panose="020B0604020202020204" pitchFamily="34" charset="0"/>
              </a:rPr>
              <a:t>ie</a:t>
            </a:r>
            <a:r>
              <a:rPr sz="1100" b="1" spc="-85" dirty="0">
                <a:solidFill>
                  <a:srgbClr val="05EDB5"/>
                </a:solidFill>
                <a:latin typeface="Arial" panose="020B0604020202020204" pitchFamily="34" charset="0"/>
                <a:cs typeface="Arial" panose="020B0604020202020204" pitchFamily="34" charset="0"/>
              </a:rPr>
              <a:t>s</a:t>
            </a:r>
            <a:r>
              <a:rPr sz="1100" b="1" spc="-45" dirty="0">
                <a:solidFill>
                  <a:srgbClr val="05EDB5"/>
                </a:solidFill>
                <a:latin typeface="Arial" panose="020B0604020202020204" pitchFamily="34" charset="0"/>
                <a:cs typeface="Arial" panose="020B0604020202020204" pitchFamily="34" charset="0"/>
              </a:rPr>
              <a:t> </a:t>
            </a:r>
            <a:r>
              <a:rPr lang="en-US" sz="1100" b="1" spc="-45" dirty="0">
                <a:solidFill>
                  <a:srgbClr val="05EDB5"/>
                </a:solidFill>
                <a:latin typeface="Arial" panose="020B0604020202020204" pitchFamily="34" charset="0"/>
                <a:cs typeface="Arial" panose="020B0604020202020204" pitchFamily="34" charset="0"/>
              </a:rPr>
              <a:t> </a:t>
            </a:r>
            <a:endParaRPr lang="en-NZ" sz="1000" dirty="0">
              <a:solidFill>
                <a:srgbClr val="05EDB5"/>
              </a:solidFill>
              <a:latin typeface="Arial" panose="020B0604020202020204" pitchFamily="34" charset="0"/>
              <a:cs typeface="Arial" panose="020B0604020202020204" pitchFamily="34" charset="0"/>
            </a:endParaRPr>
          </a:p>
          <a:p>
            <a:pPr marL="171450" marR="648970" indent="-171450">
              <a:lnSpc>
                <a:spcPct val="103499"/>
              </a:lnSpc>
              <a:buFont typeface="Arial" panose="020B0604020202020204" pitchFamily="34" charset="0"/>
              <a:buChar char="•"/>
            </a:pPr>
            <a:endParaRPr lang="en-NZ" sz="1000" dirty="0">
              <a:solidFill>
                <a:schemeClr val="bg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Repairing, maintaining and installing electrical equipment in accordance with Meridian standards and electrical regulation. </a:t>
            </a: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Effectively investigate and resolve faults.</a:t>
            </a: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Achieve and maintain the competencies necessary to hold access permits to apply and remove safety isolations and operate plants under remote supervision from our Generation Control Centre.</a:t>
            </a: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Maintain a clear understanding of the scope of work for all work undertaken, ensuring assigned work is completed to specification, budget and on time.</a:t>
            </a: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Manage all documentation relevant to the role, ensuring accurate information is recorded and completed on time.</a:t>
            </a: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Participate in the on-call roster as required, providing immediate response and resolution to faults and defects.</a:t>
            </a: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Be responsible for personal, team and public safety, ensuring all safety procedures are followed.</a:t>
            </a:r>
          </a:p>
          <a:p>
            <a:pPr marL="1714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Actively identify and mitigate hazards and risks and report them accordingly.</a:t>
            </a:r>
          </a:p>
          <a:p>
            <a:pPr marL="171450" indent="-171450">
              <a:buFont typeface="Arial,Sans-Serif" panose="020B0604020202020204" pitchFamily="34" charset="0"/>
              <a:buChar char="•"/>
            </a:pPr>
            <a:endParaRPr lang="en-NZ" sz="1000" dirty="0">
              <a:solidFill>
                <a:schemeClr val="bg1"/>
              </a:solidFill>
              <a:latin typeface="Arial" panose="020B0604020202020204" pitchFamily="34" charset="0"/>
              <a:cs typeface="Arial" panose="020B0604020202020204" pitchFamily="34" charset="0"/>
            </a:endParaRPr>
          </a:p>
          <a:p>
            <a:pPr marL="171450" indent="-171450">
              <a:buFont typeface="Arial,Sans-Serif" panose="020B0604020202020204" pitchFamily="34" charset="0"/>
              <a:buChar char="•"/>
            </a:pPr>
            <a:endParaRPr lang="en-NZ" sz="1000" dirty="0">
              <a:solidFill>
                <a:schemeClr val="bg1"/>
              </a:solidFill>
              <a:latin typeface="Arial" panose="020B0604020202020204" pitchFamily="34" charset="0"/>
              <a:cs typeface="Arial" panose="020B0604020202020204" pitchFamily="34" charset="0"/>
            </a:endParaRPr>
          </a:p>
          <a:p>
            <a:endParaRPr lang="en-NZ" sz="1000" dirty="0">
              <a:solidFill>
                <a:schemeClr val="bg1"/>
              </a:solidFill>
              <a:latin typeface="Arial" panose="020B0604020202020204" pitchFamily="34" charset="0"/>
              <a:cs typeface="Arial" panose="020B0604020202020204" pitchFamily="34" charset="0"/>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839464" y="1530982"/>
            <a:ext cx="2386084" cy="346710"/>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Manapouri</a:t>
            </a:r>
            <a:endParaRPr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electronics, display&#10;&#10;Description automatically generated">
            <a:extLst>
              <a:ext uri="{FF2B5EF4-FFF2-40B4-BE49-F238E27FC236}">
                <a16:creationId xmlns:a16="http://schemas.microsoft.com/office/drawing/2014/main" id="{60C3A97A-2249-8E44-B609-FC1AE98CEF02}"/>
              </a:ext>
            </a:extLst>
          </p:cNvPr>
          <p:cNvPicPr>
            <a:picLocks noGrp="1" noChangeAspect="1"/>
          </p:cNvPicPr>
          <p:nvPr>
            <p:ph idx="1"/>
          </p:nvPr>
        </p:nvPicPr>
        <p:blipFill>
          <a:blip r:embed="rId2"/>
          <a:stretch>
            <a:fillRect/>
          </a:stretch>
        </p:blipFill>
        <p:spPr>
          <a:xfrm>
            <a:off x="0" y="9148"/>
            <a:ext cx="10682940" cy="7570788"/>
          </a:xfrm>
        </p:spPr>
      </p:pic>
      <p:sp>
        <p:nvSpPr>
          <p:cNvPr id="13" name="object 22">
            <a:extLst>
              <a:ext uri="{FF2B5EF4-FFF2-40B4-BE49-F238E27FC236}">
                <a16:creationId xmlns:a16="http://schemas.microsoft.com/office/drawing/2014/main" id="{4430F701-86E1-6F47-8D85-029AF9D2D0A2}"/>
              </a:ext>
            </a:extLst>
          </p:cNvPr>
          <p:cNvSpPr txBox="1"/>
          <p:nvPr/>
        </p:nvSpPr>
        <p:spPr>
          <a:xfrm>
            <a:off x="539750" y="879755"/>
            <a:ext cx="3922081" cy="2492990"/>
          </a:xfrm>
          <a:prstGeom prst="rect">
            <a:avLst/>
          </a:prstGeom>
        </p:spPr>
        <p:txBody>
          <a:bodyPr vert="horz" wrap="square" lIns="0" tIns="0" rIns="0" bIns="0" rtlCol="0" anchor="t">
            <a:spAutoFit/>
          </a:bodyPr>
          <a:lstStyle/>
          <a:p>
            <a:pPr marL="12700"/>
            <a:r>
              <a:rPr lang="en-NZ" sz="1100" b="1" spc="10" dirty="0">
                <a:solidFill>
                  <a:srgbClr val="05EDB5"/>
                </a:solidFill>
                <a:latin typeface="Arial" panose="020B0604020202020204" pitchFamily="34" charset="0"/>
                <a:cs typeface="Arial" panose="020B0604020202020204" pitchFamily="34" charset="0"/>
              </a:rPr>
              <a:t>Position accountabilities continued </a:t>
            </a:r>
            <a:br>
              <a:rPr lang="en-NZ" sz="1100" b="1" spc="10" dirty="0">
                <a:latin typeface="Arial" panose="020B0604020202020204" pitchFamily="34" charset="0"/>
                <a:cs typeface="Arial" panose="020B0604020202020204" pitchFamily="34" charset="0"/>
              </a:rPr>
            </a:br>
            <a:endParaRPr lang="en-NZ" sz="1100" b="1" spc="10" dirty="0">
              <a:solidFill>
                <a:srgbClr val="05EDB5"/>
              </a:solidFill>
              <a:latin typeface="Arial" panose="020B0604020202020204" pitchFamily="34" charset="0"/>
              <a:cs typeface="Arial" panose="020B0604020202020204" pitchFamily="34" charset="0"/>
            </a:endParaRPr>
          </a:p>
          <a:p>
            <a:pPr marL="1841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Promote continuous improvement using an innovative approach to work.</a:t>
            </a:r>
          </a:p>
          <a:p>
            <a:pPr marL="1841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Build and maintain collaborative working relationships.</a:t>
            </a:r>
          </a:p>
          <a:p>
            <a:pPr marL="1841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Provide constructive and helpful supervision and support to apprentices and other developing junior staff.</a:t>
            </a:r>
          </a:p>
          <a:p>
            <a:pPr marL="184150" lvl="0" indent="-171450">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Proactively develop your knowledge and relevant role competencies in relation to industry standards, rules and regulations and participate in training requirements and opportunities.</a:t>
            </a:r>
            <a:endParaRPr lang="en-NZ" sz="1000" dirty="0">
              <a:solidFill>
                <a:schemeClr val="bg1"/>
              </a:solidFill>
              <a:latin typeface="Arial" panose="020B0604020202020204" pitchFamily="34" charset="0"/>
              <a:cs typeface="Arial" panose="020B0604020202020204" pitchFamily="34" charset="0"/>
            </a:endParaRPr>
          </a:p>
          <a:p>
            <a:pPr marL="12700" lvl="0"/>
            <a:endParaRPr lang="en-NZ" sz="1000" dirty="0">
              <a:solidFill>
                <a:prstClr val="white"/>
              </a:solidFill>
              <a:latin typeface="Arial" panose="020B0604020202020204" pitchFamily="34" charset="0"/>
              <a:cs typeface="Arial" panose="020B0604020202020204" pitchFamily="34" charset="0"/>
            </a:endParaRPr>
          </a:p>
          <a:p>
            <a:pPr marL="12700" lvl="0"/>
            <a:endParaRPr lang="en-NZ" sz="1000" spc="10" dirty="0">
              <a:solidFill>
                <a:prstClr val="whit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a:p>
            <a:pPr lvl="0"/>
            <a:br>
              <a:rPr lang="en-NZ" sz="1000" dirty="0">
                <a:solidFill>
                  <a:prstClr val="white"/>
                </a:solidFill>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p:txBody>
      </p:sp>
      <p:sp>
        <p:nvSpPr>
          <p:cNvPr id="14" name="object 23">
            <a:extLst>
              <a:ext uri="{FF2B5EF4-FFF2-40B4-BE49-F238E27FC236}">
                <a16:creationId xmlns:a16="http://schemas.microsoft.com/office/drawing/2014/main" id="{81A9F11A-3942-094A-B65F-99E786F0AE50}"/>
              </a:ext>
            </a:extLst>
          </p:cNvPr>
          <p:cNvSpPr txBox="1"/>
          <p:nvPr/>
        </p:nvSpPr>
        <p:spPr>
          <a:xfrm>
            <a:off x="5001581" y="889502"/>
            <a:ext cx="3922081" cy="3262432"/>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br>
              <a:rPr lang="en-NZ" sz="1100" b="1" dirty="0">
                <a:solidFill>
                  <a:srgbClr val="05EDB5"/>
                </a:solidFill>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Demonstrated knowledge and understanding of Maintenance Management systems</a:t>
            </a: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Experienced in fault finding control systems</a:t>
            </a:r>
          </a:p>
          <a:p>
            <a:pPr marL="184150" indent="-171450">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Experience in reading and interpreting electrical and mechanical drawings</a:t>
            </a:r>
            <a:endParaRPr lang="en-NR" sz="1000" dirty="0">
              <a:solidFill>
                <a:schemeClr val="bg1"/>
              </a:solidFill>
              <a:latin typeface="Arial" panose="020B0604020202020204" pitchFamily="34" charset="0"/>
              <a:cs typeface="Arial" panose="020B0604020202020204" pitchFamily="34" charset="0"/>
            </a:endParaRP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Demonstrated commitment to Health and Safety requirements in the workplace</a:t>
            </a: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Excellent communication skills</a:t>
            </a: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Ability to work well as part of a team and proactively as an individual</a:t>
            </a: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Excellent attention to detail</a:t>
            </a: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Some experience of reporting/document maintenance</a:t>
            </a: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Confident administration/PC skills</a:t>
            </a:r>
          </a:p>
          <a:p>
            <a:pPr marL="184150" indent="-171450">
              <a:lnSpc>
                <a:spcPct val="10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Current, full, clean driver license</a:t>
            </a:r>
          </a:p>
          <a:p>
            <a:pPr marL="184150" indent="-171450">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Experience in heavy rotating plant maintenance and working with hydro generation equipment would be an advantage</a:t>
            </a:r>
            <a:endParaRPr lang="en-NR" sz="1000" dirty="0">
              <a:solidFill>
                <a:schemeClr val="bg1"/>
              </a:solidFill>
              <a:latin typeface="Arial" panose="020B0604020202020204" pitchFamily="34" charset="0"/>
              <a:cs typeface="Arial" panose="020B0604020202020204" pitchFamily="34" charset="0"/>
            </a:endParaRPr>
          </a:p>
          <a:p>
            <a:pPr marL="184150" indent="-171450">
              <a:lnSpc>
                <a:spcPct val="100000"/>
              </a:lnSpc>
              <a:buFont typeface="Arial" panose="020B0604020202020204" pitchFamily="34" charset="0"/>
              <a:buChar char="•"/>
            </a:pPr>
            <a:endParaRPr lang="en-US" sz="1000" dirty="0">
              <a:solidFill>
                <a:schemeClr val="bg1"/>
              </a:solidFill>
              <a:latin typeface="Arial" panose="020B0604020202020204" pitchFamily="34" charset="0"/>
              <a:cs typeface="Arial" panose="020B0604020202020204" pitchFamily="34" charset="0"/>
            </a:endParaRPr>
          </a:p>
          <a:p>
            <a:endParaRPr lang="en-US" sz="105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50" dirty="0">
              <a:solidFill>
                <a:schemeClr val="bg1"/>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0358EFD3-296E-96E7-DDE7-1AFC49EC7C04}"/>
              </a:ext>
            </a:extLst>
          </p:cNvPr>
          <p:cNvSpPr txBox="1"/>
          <p:nvPr/>
        </p:nvSpPr>
        <p:spPr>
          <a:xfrm>
            <a:off x="5001581" y="5045139"/>
            <a:ext cx="2192020" cy="543560"/>
          </a:xfrm>
          <a:prstGeom prst="rect">
            <a:avLst/>
          </a:prstGeom>
        </p:spPr>
        <p:txBody>
          <a:bodyPr vert="horz" wrap="square" lIns="0" tIns="0" rIns="0" bIns="0" rtlCol="0">
            <a:spAutoFit/>
          </a:bodyPr>
          <a:lstStyle/>
          <a:p>
            <a:pPr marL="12700" marR="6350" algn="just">
              <a:lnSpc>
                <a:spcPts val="1400"/>
              </a:lnSpc>
            </a:pPr>
            <a:r>
              <a:rPr sz="1300" b="1" spc="5" dirty="0">
                <a:solidFill>
                  <a:srgbClr val="00EDB5"/>
                </a:solidFill>
                <a:latin typeface="Arial"/>
                <a:cs typeface="Arial"/>
              </a:rPr>
              <a:t>Our</a:t>
            </a:r>
            <a:r>
              <a:rPr sz="1300" b="1" spc="-60" dirty="0">
                <a:solidFill>
                  <a:srgbClr val="00EDB5"/>
                </a:solidFill>
                <a:latin typeface="Arial"/>
                <a:cs typeface="Arial"/>
              </a:rPr>
              <a:t> </a:t>
            </a:r>
            <a:r>
              <a:rPr sz="1300" b="1" spc="35" dirty="0">
                <a:solidFill>
                  <a:srgbClr val="00EDB5"/>
                </a:solidFill>
                <a:latin typeface="Arial"/>
                <a:cs typeface="Arial"/>
              </a:rPr>
              <a:t>b</a:t>
            </a:r>
            <a:r>
              <a:rPr sz="1300" b="1" dirty="0">
                <a:solidFill>
                  <a:srgbClr val="00EDB5"/>
                </a:solidFill>
                <a:latin typeface="Arial"/>
                <a:cs typeface="Arial"/>
              </a:rPr>
              <a:t>e</a:t>
            </a:r>
            <a:r>
              <a:rPr sz="1300" b="1" spc="-5" dirty="0">
                <a:solidFill>
                  <a:srgbClr val="00EDB5"/>
                </a:solidFill>
                <a:latin typeface="Arial"/>
                <a:cs typeface="Arial"/>
              </a:rPr>
              <a:t>h</a:t>
            </a:r>
            <a:r>
              <a:rPr sz="1300" b="1" spc="15" dirty="0">
                <a:solidFill>
                  <a:srgbClr val="00EDB5"/>
                </a:solidFill>
                <a:latin typeface="Arial"/>
                <a:cs typeface="Arial"/>
              </a:rPr>
              <a:t>avio</a:t>
            </a:r>
            <a:r>
              <a:rPr sz="1300" b="1" spc="-10" dirty="0">
                <a:solidFill>
                  <a:srgbClr val="00EDB5"/>
                </a:solidFill>
                <a:latin typeface="Arial"/>
                <a:cs typeface="Arial"/>
              </a:rPr>
              <a:t>ur</a:t>
            </a:r>
            <a:r>
              <a:rPr sz="1300" b="1" spc="-140" dirty="0">
                <a:solidFill>
                  <a:srgbClr val="00EDB5"/>
                </a:solidFill>
                <a:latin typeface="Arial"/>
                <a:cs typeface="Arial"/>
              </a:rPr>
              <a:t>s</a:t>
            </a:r>
            <a:r>
              <a:rPr sz="1300" b="1" spc="-65" dirty="0">
                <a:solidFill>
                  <a:srgbClr val="00EDB5"/>
                </a:solidFill>
                <a:latin typeface="Arial"/>
                <a:cs typeface="Arial"/>
              </a:rPr>
              <a:t>:</a:t>
            </a:r>
            <a:r>
              <a:rPr sz="1300" b="1" spc="-60" dirty="0">
                <a:solidFill>
                  <a:srgbClr val="00EDB5"/>
                </a:solidFill>
                <a:latin typeface="Arial"/>
                <a:cs typeface="Arial"/>
              </a:rPr>
              <a:t> </a:t>
            </a:r>
            <a:r>
              <a:rPr sz="1300" b="1" spc="-20" dirty="0">
                <a:solidFill>
                  <a:srgbClr val="00EDB5"/>
                </a:solidFill>
                <a:latin typeface="Arial"/>
                <a:cs typeface="Arial"/>
              </a:rPr>
              <a:t>‘H</a:t>
            </a:r>
            <a:r>
              <a:rPr sz="1300" b="1" spc="-40" dirty="0">
                <a:solidFill>
                  <a:srgbClr val="00EDB5"/>
                </a:solidFill>
                <a:latin typeface="Arial"/>
                <a:cs typeface="Arial"/>
              </a:rPr>
              <a:t>o</a:t>
            </a:r>
            <a:r>
              <a:rPr sz="1300" b="1" spc="50" dirty="0">
                <a:solidFill>
                  <a:srgbClr val="00EDB5"/>
                </a:solidFill>
                <a:latin typeface="Arial"/>
                <a:cs typeface="Arial"/>
              </a:rPr>
              <a:t>w</a:t>
            </a:r>
            <a:r>
              <a:rPr sz="1300" b="1" spc="-60" dirty="0">
                <a:solidFill>
                  <a:srgbClr val="00EDB5"/>
                </a:solidFill>
                <a:latin typeface="Arial"/>
                <a:cs typeface="Arial"/>
              </a:rPr>
              <a:t> </a:t>
            </a:r>
            <a:r>
              <a:rPr sz="1300" b="1" spc="50" dirty="0">
                <a:solidFill>
                  <a:srgbClr val="00EDB5"/>
                </a:solidFill>
                <a:latin typeface="Arial"/>
                <a:cs typeface="Arial"/>
              </a:rPr>
              <a:t>t</a:t>
            </a:r>
            <a:r>
              <a:rPr sz="1300" b="1" spc="-10" dirty="0">
                <a:solidFill>
                  <a:srgbClr val="00EDB5"/>
                </a:solidFill>
                <a:latin typeface="Arial"/>
                <a:cs typeface="Arial"/>
              </a:rPr>
              <a:t>o</a:t>
            </a:r>
            <a:r>
              <a:rPr sz="1300" b="1" spc="-60" dirty="0">
                <a:solidFill>
                  <a:srgbClr val="00EDB5"/>
                </a:solidFill>
                <a:latin typeface="Arial"/>
                <a:cs typeface="Arial"/>
              </a:rPr>
              <a:t> </a:t>
            </a:r>
            <a:r>
              <a:rPr sz="1300" b="1" spc="-110" dirty="0">
                <a:solidFill>
                  <a:srgbClr val="00EDB5"/>
                </a:solidFill>
                <a:latin typeface="Arial"/>
                <a:cs typeface="Arial"/>
              </a:rPr>
              <a:t>B</a:t>
            </a:r>
            <a:r>
              <a:rPr sz="1300" b="1" spc="-30" dirty="0">
                <a:solidFill>
                  <a:srgbClr val="00EDB5"/>
                </a:solidFill>
                <a:latin typeface="Arial"/>
                <a:cs typeface="Arial"/>
              </a:rPr>
              <a:t>e</a:t>
            </a:r>
            <a:r>
              <a:rPr sz="1300" b="1" spc="-65" dirty="0">
                <a:solidFill>
                  <a:srgbClr val="00EDB5"/>
                </a:solidFill>
                <a:latin typeface="Arial"/>
                <a:cs typeface="Arial"/>
              </a:rPr>
              <a:t>’ </a:t>
            </a:r>
            <a:r>
              <a:rPr sz="1300" spc="-65" dirty="0">
                <a:solidFill>
                  <a:srgbClr val="00EDB5"/>
                </a:solidFill>
                <a:latin typeface="Arial"/>
                <a:cs typeface="Arial"/>
              </a:rPr>
              <a:t>B</a:t>
            </a:r>
            <a:r>
              <a:rPr sz="1300" spc="5" dirty="0">
                <a:solidFill>
                  <a:srgbClr val="00EDB5"/>
                </a:solidFill>
                <a:latin typeface="Arial"/>
                <a:cs typeface="Arial"/>
              </a:rPr>
              <a:t>e</a:t>
            </a:r>
            <a:r>
              <a:rPr sz="1300" spc="-45" dirty="0">
                <a:solidFill>
                  <a:srgbClr val="00EDB5"/>
                </a:solidFill>
                <a:latin typeface="Arial"/>
                <a:cs typeface="Arial"/>
              </a:rPr>
              <a:t> </a:t>
            </a:r>
            <a:r>
              <a:rPr sz="1300" spc="85" dirty="0">
                <a:solidFill>
                  <a:srgbClr val="00EDB5"/>
                </a:solidFill>
                <a:latin typeface="Arial"/>
                <a:cs typeface="Arial"/>
              </a:rPr>
              <a:t>gu</a:t>
            </a:r>
            <a:r>
              <a:rPr sz="1300" spc="50" dirty="0">
                <a:solidFill>
                  <a:srgbClr val="00EDB5"/>
                </a:solidFill>
                <a:latin typeface="Arial"/>
                <a:cs typeface="Arial"/>
              </a:rPr>
              <a:t>t</a:t>
            </a:r>
            <a:r>
              <a:rPr sz="1300" spc="-50" dirty="0">
                <a:solidFill>
                  <a:srgbClr val="00EDB5"/>
                </a:solidFill>
                <a:latin typeface="Arial"/>
                <a:cs typeface="Arial"/>
              </a:rPr>
              <a:t>s</a:t>
            </a:r>
            <a:r>
              <a:rPr sz="1300" spc="-135" dirty="0">
                <a:solidFill>
                  <a:srgbClr val="00EDB5"/>
                </a:solidFill>
                <a:latin typeface="Arial"/>
                <a:cs typeface="Arial"/>
              </a:rPr>
              <a:t>y</a:t>
            </a:r>
            <a:r>
              <a:rPr lang="en-NZ" sz="1300" spc="-40" dirty="0">
                <a:solidFill>
                  <a:srgbClr val="00EDB5"/>
                </a:solidFill>
                <a:latin typeface="Arial"/>
                <a:cs typeface="Arial"/>
              </a:rPr>
              <a:t>,</a:t>
            </a:r>
            <a:r>
              <a:rPr sz="1300" spc="-45" dirty="0">
                <a:solidFill>
                  <a:srgbClr val="00EDB5"/>
                </a:solidFill>
                <a:latin typeface="Arial"/>
                <a:cs typeface="Arial"/>
              </a:rPr>
              <a:t> </a:t>
            </a:r>
            <a:r>
              <a:rPr sz="1300" spc="-65" dirty="0">
                <a:solidFill>
                  <a:srgbClr val="00EDB5"/>
                </a:solidFill>
                <a:latin typeface="Arial"/>
                <a:cs typeface="Arial"/>
              </a:rPr>
              <a:t>B</a:t>
            </a:r>
            <a:r>
              <a:rPr sz="1300" spc="5" dirty="0">
                <a:solidFill>
                  <a:srgbClr val="00EDB5"/>
                </a:solidFill>
                <a:latin typeface="Arial"/>
                <a:cs typeface="Arial"/>
              </a:rPr>
              <a:t>e</a:t>
            </a:r>
            <a:r>
              <a:rPr sz="1300" spc="-45" dirty="0">
                <a:solidFill>
                  <a:srgbClr val="00EDB5"/>
                </a:solidFill>
                <a:latin typeface="Arial"/>
                <a:cs typeface="Arial"/>
              </a:rPr>
              <a:t> </a:t>
            </a:r>
            <a:r>
              <a:rPr sz="1300" spc="85" dirty="0">
                <a:solidFill>
                  <a:srgbClr val="00EDB5"/>
                </a:solidFill>
                <a:latin typeface="Arial"/>
                <a:cs typeface="Arial"/>
              </a:rPr>
              <a:t>a</a:t>
            </a:r>
            <a:r>
              <a:rPr sz="1300" spc="-45" dirty="0">
                <a:solidFill>
                  <a:srgbClr val="00EDB5"/>
                </a:solidFill>
                <a:latin typeface="Arial"/>
                <a:cs typeface="Arial"/>
              </a:rPr>
              <a:t> </a:t>
            </a:r>
            <a:r>
              <a:rPr sz="1300" spc="65" dirty="0">
                <a:solidFill>
                  <a:srgbClr val="00EDB5"/>
                </a:solidFill>
                <a:latin typeface="Arial"/>
                <a:cs typeface="Arial"/>
              </a:rPr>
              <a:t>g</a:t>
            </a:r>
            <a:r>
              <a:rPr sz="1300" spc="70" dirty="0">
                <a:solidFill>
                  <a:srgbClr val="00EDB5"/>
                </a:solidFill>
                <a:latin typeface="Arial"/>
                <a:cs typeface="Arial"/>
              </a:rPr>
              <a:t>o</a:t>
            </a:r>
            <a:r>
              <a:rPr sz="1300" spc="55" dirty="0">
                <a:solidFill>
                  <a:srgbClr val="00EDB5"/>
                </a:solidFill>
                <a:latin typeface="Arial"/>
                <a:cs typeface="Arial"/>
              </a:rPr>
              <a:t>o</a:t>
            </a:r>
            <a:r>
              <a:rPr sz="1300" spc="85" dirty="0">
                <a:solidFill>
                  <a:srgbClr val="00EDB5"/>
                </a:solidFill>
                <a:latin typeface="Arial"/>
                <a:cs typeface="Arial"/>
              </a:rPr>
              <a:t>d</a:t>
            </a:r>
            <a:r>
              <a:rPr sz="1300" spc="-45" dirty="0">
                <a:solidFill>
                  <a:srgbClr val="00EDB5"/>
                </a:solidFill>
                <a:latin typeface="Arial"/>
                <a:cs typeface="Arial"/>
              </a:rPr>
              <a:t> </a:t>
            </a:r>
            <a:r>
              <a:rPr sz="1300" spc="35" dirty="0">
                <a:solidFill>
                  <a:srgbClr val="00EDB5"/>
                </a:solidFill>
                <a:latin typeface="Arial"/>
                <a:cs typeface="Arial"/>
              </a:rPr>
              <a:t>human</a:t>
            </a:r>
            <a:r>
              <a:rPr lang="en-NZ" sz="1300" spc="35" dirty="0">
                <a:solidFill>
                  <a:srgbClr val="00EDB5"/>
                </a:solidFill>
                <a:latin typeface="Arial"/>
                <a:cs typeface="Arial"/>
              </a:rPr>
              <a:t>,</a:t>
            </a:r>
            <a:r>
              <a:rPr sz="1300" spc="15" dirty="0">
                <a:solidFill>
                  <a:srgbClr val="00EDB5"/>
                </a:solidFill>
                <a:latin typeface="Arial"/>
                <a:cs typeface="Arial"/>
              </a:rPr>
              <a:t> </a:t>
            </a:r>
            <a:r>
              <a:rPr sz="1300" spc="-65" dirty="0">
                <a:solidFill>
                  <a:srgbClr val="00EDB5"/>
                </a:solidFill>
                <a:latin typeface="Arial"/>
                <a:cs typeface="Arial"/>
              </a:rPr>
              <a:t>B</a:t>
            </a:r>
            <a:r>
              <a:rPr sz="1300" spc="5" dirty="0">
                <a:solidFill>
                  <a:srgbClr val="00EDB5"/>
                </a:solidFill>
                <a:latin typeface="Arial"/>
                <a:cs typeface="Arial"/>
              </a:rPr>
              <a:t>e</a:t>
            </a:r>
            <a:r>
              <a:rPr sz="1300" spc="-45" dirty="0">
                <a:solidFill>
                  <a:srgbClr val="00EDB5"/>
                </a:solidFill>
                <a:latin typeface="Arial"/>
                <a:cs typeface="Arial"/>
              </a:rPr>
              <a:t> </a:t>
            </a:r>
            <a:r>
              <a:rPr sz="1300" spc="35" dirty="0">
                <a:solidFill>
                  <a:srgbClr val="00EDB5"/>
                </a:solidFill>
                <a:latin typeface="Arial"/>
                <a:cs typeface="Arial"/>
              </a:rPr>
              <a:t>in</a:t>
            </a:r>
            <a:r>
              <a:rPr sz="1300" spc="-45" dirty="0">
                <a:solidFill>
                  <a:srgbClr val="00EDB5"/>
                </a:solidFill>
                <a:latin typeface="Arial"/>
                <a:cs typeface="Arial"/>
              </a:rPr>
              <a:t> </a:t>
            </a:r>
            <a:r>
              <a:rPr sz="1300" spc="45" dirty="0">
                <a:solidFill>
                  <a:srgbClr val="00EDB5"/>
                </a:solidFill>
                <a:latin typeface="Arial"/>
                <a:cs typeface="Arial"/>
              </a:rPr>
              <a:t>the</a:t>
            </a:r>
            <a:r>
              <a:rPr sz="1300" spc="-45" dirty="0">
                <a:solidFill>
                  <a:srgbClr val="00EDB5"/>
                </a:solidFill>
                <a:latin typeface="Arial"/>
                <a:cs typeface="Arial"/>
              </a:rPr>
              <a:t> </a:t>
            </a:r>
            <a:r>
              <a:rPr sz="1300" spc="65" dirty="0">
                <a:solidFill>
                  <a:srgbClr val="00EDB5"/>
                </a:solidFill>
                <a:latin typeface="Arial"/>
                <a:cs typeface="Arial"/>
              </a:rPr>
              <a:t>w</a:t>
            </a:r>
            <a:r>
              <a:rPr sz="1300" spc="50" dirty="0">
                <a:solidFill>
                  <a:srgbClr val="00EDB5"/>
                </a:solidFill>
                <a:latin typeface="Arial"/>
                <a:cs typeface="Arial"/>
              </a:rPr>
              <a:t>a</a:t>
            </a:r>
            <a:r>
              <a:rPr sz="1300" spc="-5" dirty="0">
                <a:solidFill>
                  <a:srgbClr val="00EDB5"/>
                </a:solidFill>
                <a:latin typeface="Arial"/>
                <a:cs typeface="Arial"/>
              </a:rPr>
              <a:t>k</a:t>
            </a:r>
            <a:r>
              <a:rPr sz="1300" spc="25" dirty="0">
                <a:solidFill>
                  <a:srgbClr val="00EDB5"/>
                </a:solidFill>
                <a:latin typeface="Arial"/>
                <a:cs typeface="Arial"/>
              </a:rPr>
              <a:t>a.</a:t>
            </a:r>
            <a:endParaRPr sz="1300" dirty="0">
              <a:latin typeface="Arial"/>
              <a:cs typeface="Arial"/>
            </a:endParaRPr>
          </a:p>
        </p:txBody>
      </p:sp>
      <p:sp>
        <p:nvSpPr>
          <p:cNvPr id="3" name="object 16">
            <a:extLst>
              <a:ext uri="{FF2B5EF4-FFF2-40B4-BE49-F238E27FC236}">
                <a16:creationId xmlns:a16="http://schemas.microsoft.com/office/drawing/2014/main" id="{14B0A329-003B-94B6-0628-FEA43F040E9C}"/>
              </a:ext>
            </a:extLst>
          </p:cNvPr>
          <p:cNvSpPr txBox="1"/>
          <p:nvPr/>
        </p:nvSpPr>
        <p:spPr>
          <a:xfrm>
            <a:off x="2915750" y="5054287"/>
            <a:ext cx="1685289" cy="543560"/>
          </a:xfrm>
          <a:prstGeom prst="rect">
            <a:avLst/>
          </a:prstGeom>
        </p:spPr>
        <p:txBody>
          <a:bodyPr vert="horz" wrap="square" lIns="0" tIns="0" rIns="0" bIns="0" rtlCol="0">
            <a:spAutoFit/>
          </a:bodyPr>
          <a:lstStyle/>
          <a:p>
            <a:pPr marL="12700" marR="6350">
              <a:lnSpc>
                <a:spcPts val="1400"/>
              </a:lnSpc>
            </a:pPr>
            <a:r>
              <a:rPr sz="1300" b="1" spc="60">
                <a:solidFill>
                  <a:srgbClr val="00EDB5"/>
                </a:solidFill>
                <a:latin typeface="Arial"/>
                <a:cs typeface="Arial"/>
              </a:rPr>
              <a:t>W</a:t>
            </a:r>
            <a:r>
              <a:rPr sz="1300" b="1" spc="30">
                <a:solidFill>
                  <a:srgbClr val="00EDB5"/>
                </a:solidFill>
                <a:latin typeface="Arial"/>
                <a:cs typeface="Arial"/>
              </a:rPr>
              <a:t>h</a:t>
            </a:r>
            <a:r>
              <a:rPr sz="1300" b="1" spc="80">
                <a:solidFill>
                  <a:srgbClr val="00EDB5"/>
                </a:solidFill>
                <a:latin typeface="Arial"/>
                <a:cs typeface="Arial"/>
              </a:rPr>
              <a:t>at</a:t>
            </a:r>
            <a:r>
              <a:rPr sz="1300" b="1" spc="-60">
                <a:solidFill>
                  <a:srgbClr val="00EDB5"/>
                </a:solidFill>
                <a:latin typeface="Arial"/>
                <a:cs typeface="Arial"/>
              </a:rPr>
              <a:t> </a:t>
            </a:r>
            <a:r>
              <a:rPr sz="1300" b="1" spc="35">
                <a:solidFill>
                  <a:srgbClr val="00EDB5"/>
                </a:solidFill>
                <a:latin typeface="Arial"/>
                <a:cs typeface="Arial"/>
              </a:rPr>
              <a:t>w</a:t>
            </a:r>
            <a:r>
              <a:rPr sz="1300" b="1" spc="10">
                <a:solidFill>
                  <a:srgbClr val="00EDB5"/>
                </a:solidFill>
                <a:latin typeface="Arial"/>
                <a:cs typeface="Arial"/>
              </a:rPr>
              <a:t>e</a:t>
            </a:r>
            <a:r>
              <a:rPr sz="1300" b="1" spc="-60">
                <a:solidFill>
                  <a:srgbClr val="00EDB5"/>
                </a:solidFill>
                <a:latin typeface="Arial"/>
                <a:cs typeface="Arial"/>
              </a:rPr>
              <a:t> </a:t>
            </a:r>
            <a:r>
              <a:rPr sz="1300" b="1" spc="-25">
                <a:solidFill>
                  <a:srgbClr val="00EDB5"/>
                </a:solidFill>
                <a:latin typeface="Arial"/>
                <a:cs typeface="Arial"/>
              </a:rPr>
              <a:t>v</a:t>
            </a:r>
            <a:r>
              <a:rPr sz="1300" b="1" spc="15">
                <a:solidFill>
                  <a:srgbClr val="00EDB5"/>
                </a:solidFill>
                <a:latin typeface="Arial"/>
                <a:cs typeface="Arial"/>
              </a:rPr>
              <a:t>alue</a:t>
            </a:r>
            <a:r>
              <a:rPr sz="1300" b="1" spc="10">
                <a:solidFill>
                  <a:srgbClr val="00EDB5"/>
                </a:solidFill>
                <a:latin typeface="Arial"/>
                <a:cs typeface="Arial"/>
              </a:rPr>
              <a:t> </a:t>
            </a:r>
            <a:r>
              <a:rPr sz="1300" spc="-20">
                <a:solidFill>
                  <a:srgbClr val="00EDB5"/>
                </a:solidFill>
                <a:latin typeface="Arial"/>
                <a:cs typeface="Arial"/>
              </a:rPr>
              <a:t>Cust</a:t>
            </a:r>
            <a:r>
              <a:rPr sz="1300" spc="40">
                <a:solidFill>
                  <a:srgbClr val="00EDB5"/>
                </a:solidFill>
                <a:latin typeface="Arial"/>
                <a:cs typeface="Arial"/>
              </a:rPr>
              <a:t>ome</a:t>
            </a:r>
            <a:r>
              <a:rPr sz="1300" spc="10">
                <a:solidFill>
                  <a:srgbClr val="00EDB5"/>
                </a:solidFill>
                <a:latin typeface="Arial"/>
                <a:cs typeface="Arial"/>
              </a:rPr>
              <a:t>r</a:t>
            </a:r>
            <a:r>
              <a:rPr sz="1300" spc="-95">
                <a:solidFill>
                  <a:srgbClr val="00EDB5"/>
                </a:solidFill>
                <a:latin typeface="Arial"/>
                <a:cs typeface="Arial"/>
              </a:rPr>
              <a:t>s</a:t>
            </a:r>
            <a:r>
              <a:rPr lang="en-NZ" sz="1300" spc="-40">
                <a:solidFill>
                  <a:srgbClr val="00EDB5"/>
                </a:solidFill>
                <a:latin typeface="Arial"/>
                <a:cs typeface="Arial"/>
              </a:rPr>
              <a:t>,</a:t>
            </a:r>
            <a:r>
              <a:rPr sz="1300" spc="-45">
                <a:solidFill>
                  <a:srgbClr val="00EDB5"/>
                </a:solidFill>
                <a:latin typeface="Arial"/>
                <a:cs typeface="Arial"/>
              </a:rPr>
              <a:t> </a:t>
            </a:r>
            <a:r>
              <a:rPr sz="1300" spc="-155">
                <a:solidFill>
                  <a:srgbClr val="00EDB5"/>
                </a:solidFill>
                <a:latin typeface="Arial"/>
                <a:cs typeface="Arial"/>
              </a:rPr>
              <a:t>S</a:t>
            </a:r>
            <a:r>
              <a:rPr sz="1300" spc="114">
                <a:solidFill>
                  <a:srgbClr val="00EDB5"/>
                </a:solidFill>
                <a:latin typeface="Arial"/>
                <a:cs typeface="Arial"/>
              </a:rPr>
              <a:t>a</a:t>
            </a:r>
            <a:r>
              <a:rPr sz="1300" spc="20">
                <a:solidFill>
                  <a:srgbClr val="00EDB5"/>
                </a:solidFill>
                <a:latin typeface="Arial"/>
                <a:cs typeface="Arial"/>
              </a:rPr>
              <a:t>f</a:t>
            </a:r>
            <a:r>
              <a:rPr sz="1300" spc="-10">
                <a:solidFill>
                  <a:srgbClr val="00EDB5"/>
                </a:solidFill>
                <a:latin typeface="Arial"/>
                <a:cs typeface="Arial"/>
              </a:rPr>
              <a:t>e</a:t>
            </a:r>
            <a:r>
              <a:rPr sz="1300" spc="10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0">
                <a:solidFill>
                  <a:srgbClr val="00EDB5"/>
                </a:solidFill>
                <a:latin typeface="Arial"/>
                <a:cs typeface="Arial"/>
              </a:rPr>
              <a:t> Sus</a:t>
            </a:r>
            <a:r>
              <a:rPr sz="1300" spc="-30">
                <a:solidFill>
                  <a:srgbClr val="00EDB5"/>
                </a:solidFill>
                <a:latin typeface="Arial"/>
                <a:cs typeface="Arial"/>
              </a:rPr>
              <a:t>t</a:t>
            </a:r>
            <a:r>
              <a:rPr sz="1300" spc="60">
                <a:solidFill>
                  <a:srgbClr val="00EDB5"/>
                </a:solidFill>
                <a:latin typeface="Arial"/>
                <a:cs typeface="Arial"/>
              </a:rPr>
              <a:t>ainabili</a:t>
            </a:r>
            <a:r>
              <a:rPr sz="1300" spc="5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180">
                <a:solidFill>
                  <a:srgbClr val="00EDB5"/>
                </a:solidFill>
                <a:latin typeface="Arial"/>
                <a:cs typeface="Arial"/>
              </a:rPr>
              <a:t>P</a:t>
            </a:r>
            <a:r>
              <a:rPr sz="1300" spc="10">
                <a:solidFill>
                  <a:srgbClr val="00EDB5"/>
                </a:solidFill>
                <a:latin typeface="Arial"/>
                <a:cs typeface="Arial"/>
              </a:rPr>
              <a:t>e</a:t>
            </a:r>
            <a:r>
              <a:rPr sz="1300" spc="25">
                <a:solidFill>
                  <a:srgbClr val="00EDB5"/>
                </a:solidFill>
                <a:latin typeface="Arial"/>
                <a:cs typeface="Arial"/>
              </a:rPr>
              <a:t>ople.</a:t>
            </a:r>
            <a:endParaRPr sz="1300">
              <a:latin typeface="Arial"/>
              <a:cs typeface="Arial"/>
            </a:endParaRPr>
          </a:p>
        </p:txBody>
      </p:sp>
      <p:sp>
        <p:nvSpPr>
          <p:cNvPr id="4" name="object 17">
            <a:extLst>
              <a:ext uri="{FF2B5EF4-FFF2-40B4-BE49-F238E27FC236}">
                <a16:creationId xmlns:a16="http://schemas.microsoft.com/office/drawing/2014/main" id="{1EC46A77-DAB6-9178-0BCC-9848BDA69F3D}"/>
              </a:ext>
            </a:extLst>
          </p:cNvPr>
          <p:cNvSpPr txBox="1"/>
          <p:nvPr/>
        </p:nvSpPr>
        <p:spPr>
          <a:xfrm>
            <a:off x="539750" y="5022279"/>
            <a:ext cx="1877695" cy="566420"/>
          </a:xfrm>
          <a:prstGeom prst="rect">
            <a:avLst/>
          </a:prstGeom>
        </p:spPr>
        <p:txBody>
          <a:bodyPr vert="horz" wrap="square" lIns="0" tIns="0" rIns="0" bIns="0" rtlCol="0">
            <a:spAutoFit/>
          </a:bodyPr>
          <a:lstStyle/>
          <a:p>
            <a:pPr marL="12700">
              <a:lnSpc>
                <a:spcPct val="100000"/>
              </a:lnSpc>
            </a:pPr>
            <a:r>
              <a:rPr sz="1300" b="1" spc="5">
                <a:solidFill>
                  <a:srgbClr val="00EDB5"/>
                </a:solidFill>
                <a:latin typeface="Arial"/>
                <a:cs typeface="Arial"/>
              </a:rPr>
              <a:t>Our</a:t>
            </a:r>
            <a:r>
              <a:rPr sz="1300" b="1" spc="-60">
                <a:solidFill>
                  <a:srgbClr val="00EDB5"/>
                </a:solidFill>
                <a:latin typeface="Arial"/>
                <a:cs typeface="Arial"/>
              </a:rPr>
              <a:t> </a:t>
            </a:r>
            <a:r>
              <a:rPr sz="1300" b="1" spc="25">
                <a:solidFill>
                  <a:srgbClr val="00EDB5"/>
                </a:solidFill>
                <a:latin typeface="Arial"/>
                <a:cs typeface="Arial"/>
              </a:rPr>
              <a:t>p</a:t>
            </a:r>
            <a:r>
              <a:rPr sz="1300" b="1" spc="5">
                <a:solidFill>
                  <a:srgbClr val="00EDB5"/>
                </a:solidFill>
                <a:latin typeface="Arial"/>
                <a:cs typeface="Arial"/>
              </a:rPr>
              <a:t>ur</a:t>
            </a:r>
            <a:r>
              <a:rPr sz="1300" b="1" spc="10">
                <a:solidFill>
                  <a:srgbClr val="00EDB5"/>
                </a:solidFill>
                <a:latin typeface="Arial"/>
                <a:cs typeface="Arial"/>
              </a:rPr>
              <a:t>p</a:t>
            </a:r>
            <a:r>
              <a:rPr sz="1300" b="1" spc="-15">
                <a:solidFill>
                  <a:srgbClr val="00EDB5"/>
                </a:solidFill>
                <a:latin typeface="Arial"/>
                <a:cs typeface="Arial"/>
              </a:rPr>
              <a:t>o</a:t>
            </a:r>
            <a:r>
              <a:rPr sz="1300" b="1" spc="-135">
                <a:solidFill>
                  <a:srgbClr val="00EDB5"/>
                </a:solidFill>
                <a:latin typeface="Arial"/>
                <a:cs typeface="Arial"/>
              </a:rPr>
              <a:t>s</a:t>
            </a:r>
            <a:r>
              <a:rPr sz="1300" b="1" spc="10">
                <a:solidFill>
                  <a:srgbClr val="00EDB5"/>
                </a:solidFill>
                <a:latin typeface="Arial"/>
                <a:cs typeface="Arial"/>
              </a:rPr>
              <a:t>e</a:t>
            </a:r>
            <a:endParaRPr sz="1300">
              <a:latin typeface="Arial"/>
              <a:cs typeface="Arial"/>
            </a:endParaRPr>
          </a:p>
          <a:p>
            <a:pPr marL="12700" marR="6350">
              <a:lnSpc>
                <a:spcPts val="1400"/>
              </a:lnSpc>
              <a:spcBef>
                <a:spcPts val="20"/>
              </a:spcBef>
            </a:pPr>
            <a:r>
              <a:rPr sz="1300" spc="-15">
                <a:solidFill>
                  <a:srgbClr val="00EDB5"/>
                </a:solidFill>
                <a:latin typeface="Arial"/>
                <a:cs typeface="Arial"/>
              </a:rPr>
              <a:t>Cl</a:t>
            </a:r>
            <a:r>
              <a:rPr sz="1300" spc="-10">
                <a:solidFill>
                  <a:srgbClr val="00EDB5"/>
                </a:solidFill>
                <a:latin typeface="Arial"/>
                <a:cs typeface="Arial"/>
              </a:rPr>
              <a:t>e</a:t>
            </a:r>
            <a:r>
              <a:rPr sz="1300" spc="65">
                <a:solidFill>
                  <a:srgbClr val="00EDB5"/>
                </a:solidFill>
                <a:latin typeface="Arial"/>
                <a:cs typeface="Arial"/>
              </a:rPr>
              <a:t>an</a:t>
            </a:r>
            <a:r>
              <a:rPr sz="1300" spc="-45">
                <a:solidFill>
                  <a:srgbClr val="00EDB5"/>
                </a:solidFill>
                <a:latin typeface="Arial"/>
                <a:cs typeface="Arial"/>
              </a:rPr>
              <a:t> </a:t>
            </a:r>
            <a:r>
              <a:rPr sz="1300" spc="20">
                <a:solidFill>
                  <a:srgbClr val="00EDB5"/>
                </a:solidFill>
                <a:latin typeface="Arial"/>
                <a:cs typeface="Arial"/>
              </a:rPr>
              <a:t>ene</a:t>
            </a:r>
            <a:r>
              <a:rPr sz="1300" spc="-20">
                <a:solidFill>
                  <a:srgbClr val="00EDB5"/>
                </a:solidFill>
                <a:latin typeface="Arial"/>
                <a:cs typeface="Arial"/>
              </a:rPr>
              <a:t>r</a:t>
            </a:r>
            <a:r>
              <a:rPr sz="1300" spc="40">
                <a:solidFill>
                  <a:srgbClr val="00EDB5"/>
                </a:solidFill>
                <a:latin typeface="Arial"/>
                <a:cs typeface="Arial"/>
              </a:rPr>
              <a:t>gy</a:t>
            </a:r>
            <a:r>
              <a:rPr sz="1300" spc="-45">
                <a:solidFill>
                  <a:srgbClr val="00EDB5"/>
                </a:solidFill>
                <a:latin typeface="Arial"/>
                <a:cs typeface="Arial"/>
              </a:rPr>
              <a:t> </a:t>
            </a:r>
            <a:r>
              <a:rPr sz="1300" spc="50">
                <a:solidFill>
                  <a:srgbClr val="00EDB5"/>
                </a:solidFill>
                <a:latin typeface="Arial"/>
                <a:cs typeface="Arial"/>
              </a:rPr>
              <a:t>f</a:t>
            </a:r>
            <a:r>
              <a:rPr sz="1300" spc="40">
                <a:solidFill>
                  <a:srgbClr val="00EDB5"/>
                </a:solidFill>
                <a:latin typeface="Arial"/>
                <a:cs typeface="Arial"/>
              </a:rPr>
              <a:t>or</a:t>
            </a:r>
            <a:r>
              <a:rPr sz="1300" spc="-45">
                <a:solidFill>
                  <a:srgbClr val="00EDB5"/>
                </a:solidFill>
                <a:latin typeface="Arial"/>
                <a:cs typeface="Arial"/>
              </a:rPr>
              <a:t> </a:t>
            </a:r>
            <a:r>
              <a:rPr sz="1300" spc="85">
                <a:solidFill>
                  <a:srgbClr val="00EDB5"/>
                </a:solidFill>
                <a:latin typeface="Arial"/>
                <a:cs typeface="Arial"/>
              </a:rPr>
              <a:t>a</a:t>
            </a:r>
            <a:r>
              <a:rPr sz="1300" spc="-45">
                <a:solidFill>
                  <a:srgbClr val="00EDB5"/>
                </a:solidFill>
                <a:latin typeface="Arial"/>
                <a:cs typeface="Arial"/>
              </a:rPr>
              <a:t> </a:t>
            </a:r>
            <a:r>
              <a:rPr sz="1300" spc="50">
                <a:solidFill>
                  <a:srgbClr val="00EDB5"/>
                </a:solidFill>
                <a:latin typeface="Arial"/>
                <a:cs typeface="Arial"/>
              </a:rPr>
              <a:t>fai</a:t>
            </a:r>
            <a:r>
              <a:rPr sz="1300" spc="10">
                <a:solidFill>
                  <a:srgbClr val="00EDB5"/>
                </a:solidFill>
                <a:latin typeface="Arial"/>
                <a:cs typeface="Arial"/>
              </a:rPr>
              <a:t>r</a:t>
            </a:r>
            <a:r>
              <a:rPr sz="1300" spc="15">
                <a:solidFill>
                  <a:srgbClr val="00EDB5"/>
                </a:solidFill>
                <a:latin typeface="Arial"/>
                <a:cs typeface="Arial"/>
              </a:rPr>
              <a:t>er</a:t>
            </a:r>
            <a:r>
              <a:rPr sz="1300" spc="10">
                <a:solidFill>
                  <a:srgbClr val="00EDB5"/>
                </a:solidFill>
                <a:latin typeface="Arial"/>
                <a:cs typeface="Arial"/>
              </a:rPr>
              <a:t> </a:t>
            </a:r>
            <a:r>
              <a:rPr sz="1300" spc="70">
                <a:solidFill>
                  <a:srgbClr val="00EDB5"/>
                </a:solidFill>
                <a:latin typeface="Arial"/>
                <a:cs typeface="Arial"/>
              </a:rPr>
              <a:t>and</a:t>
            </a:r>
            <a:r>
              <a:rPr sz="1300" spc="-45">
                <a:solidFill>
                  <a:srgbClr val="00EDB5"/>
                </a:solidFill>
                <a:latin typeface="Arial"/>
                <a:cs typeface="Arial"/>
              </a:rPr>
              <a:t> </a:t>
            </a:r>
            <a:r>
              <a:rPr sz="1300" spc="20">
                <a:solidFill>
                  <a:srgbClr val="00EDB5"/>
                </a:solidFill>
                <a:latin typeface="Arial"/>
                <a:cs typeface="Arial"/>
              </a:rPr>
              <a:t>h</a:t>
            </a:r>
            <a:r>
              <a:rPr sz="1300" spc="25">
                <a:solidFill>
                  <a:srgbClr val="00EDB5"/>
                </a:solidFill>
                <a:latin typeface="Arial"/>
                <a:cs typeface="Arial"/>
              </a:rPr>
              <a:t>e</a:t>
            </a:r>
            <a:r>
              <a:rPr sz="1300" spc="45">
                <a:solidFill>
                  <a:srgbClr val="00EDB5"/>
                </a:solidFill>
                <a:latin typeface="Arial"/>
                <a:cs typeface="Arial"/>
              </a:rPr>
              <a:t>althier</a:t>
            </a:r>
            <a:r>
              <a:rPr sz="1300" spc="-45">
                <a:solidFill>
                  <a:srgbClr val="00EDB5"/>
                </a:solidFill>
                <a:latin typeface="Arial"/>
                <a:cs typeface="Arial"/>
              </a:rPr>
              <a:t> </a:t>
            </a:r>
            <a:r>
              <a:rPr sz="1300" spc="65">
                <a:solidFill>
                  <a:srgbClr val="00EDB5"/>
                </a:solidFill>
                <a:latin typeface="Arial"/>
                <a:cs typeface="Arial"/>
              </a:rPr>
              <a:t>w</a:t>
            </a:r>
            <a:r>
              <a:rPr sz="1300" spc="35">
                <a:solidFill>
                  <a:srgbClr val="00EDB5"/>
                </a:solidFill>
                <a:latin typeface="Arial"/>
                <a:cs typeface="Arial"/>
              </a:rPr>
              <a:t>orld.</a:t>
            </a:r>
            <a:endParaRPr sz="1300">
              <a:latin typeface="Arial"/>
              <a:cs typeface="Arial"/>
            </a:endParaRPr>
          </a:p>
        </p:txBody>
      </p:sp>
      <p:sp>
        <p:nvSpPr>
          <p:cNvPr id="6" name="object 18">
            <a:extLst>
              <a:ext uri="{FF2B5EF4-FFF2-40B4-BE49-F238E27FC236}">
                <a16:creationId xmlns:a16="http://schemas.microsoft.com/office/drawing/2014/main" id="{3B23CB7D-A461-8C10-4295-8606AB861DA1}"/>
              </a:ext>
            </a:extLst>
          </p:cNvPr>
          <p:cNvSpPr/>
          <p:nvPr/>
        </p:nvSpPr>
        <p:spPr>
          <a:xfrm>
            <a:off x="552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7" name="object 19">
            <a:extLst>
              <a:ext uri="{FF2B5EF4-FFF2-40B4-BE49-F238E27FC236}">
                <a16:creationId xmlns:a16="http://schemas.microsoft.com/office/drawing/2014/main" id="{5BE3DC2E-1C64-7704-27A3-DCFE70A77F73}"/>
              </a:ext>
            </a:extLst>
          </p:cNvPr>
          <p:cNvSpPr/>
          <p:nvPr/>
        </p:nvSpPr>
        <p:spPr>
          <a:xfrm>
            <a:off x="2928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8" name="object 20">
            <a:extLst>
              <a:ext uri="{FF2B5EF4-FFF2-40B4-BE49-F238E27FC236}">
                <a16:creationId xmlns:a16="http://schemas.microsoft.com/office/drawing/2014/main" id="{1150454B-FB63-464D-5955-943C6304508B}"/>
              </a:ext>
            </a:extLst>
          </p:cNvPr>
          <p:cNvSpPr/>
          <p:nvPr/>
        </p:nvSpPr>
        <p:spPr>
          <a:xfrm>
            <a:off x="5014281"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11" name="object 23">
            <a:extLst>
              <a:ext uri="{FF2B5EF4-FFF2-40B4-BE49-F238E27FC236}">
                <a16:creationId xmlns:a16="http://schemas.microsoft.com/office/drawing/2014/main" id="{DB5E2696-C7D0-4425-A6F4-EEA096E38214}"/>
              </a:ext>
            </a:extLst>
          </p:cNvPr>
          <p:cNvSpPr txBox="1"/>
          <p:nvPr/>
        </p:nvSpPr>
        <p:spPr>
          <a:xfrm>
            <a:off x="5014281" y="3798316"/>
            <a:ext cx="3922081" cy="1113125"/>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Education</a:t>
            </a:r>
          </a:p>
          <a:p>
            <a:pPr marL="12700" lvl="0"/>
            <a:endParaRPr lang="en-NZ" sz="1100" b="1" spc="10" dirty="0">
              <a:solidFill>
                <a:srgbClr val="05EDB5"/>
              </a:solidFill>
              <a:latin typeface="Arial" panose="020B0604020202020204" pitchFamily="34" charset="0"/>
              <a:cs typeface="Arial" panose="020B0604020202020204" pitchFamily="34" charset="0"/>
            </a:endParaRPr>
          </a:p>
          <a:p>
            <a:pPr marL="184150" lvl="0" indent="-171450">
              <a:spcAft>
                <a:spcPts val="1000"/>
              </a:spcAft>
              <a:buClr>
                <a:srgbClr val="B8CAC9"/>
              </a:buClr>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Trade or Advanced Trade Certificate in Electrical Trades</a:t>
            </a:r>
            <a:endParaRPr lang="en-NR" sz="1000" dirty="0">
              <a:solidFill>
                <a:schemeClr val="bg1"/>
              </a:solidFill>
              <a:latin typeface="Arial" panose="020B0604020202020204" pitchFamily="34" charset="0"/>
              <a:cs typeface="Arial" panose="020B0604020202020204" pitchFamily="34" charset="0"/>
            </a:endParaRPr>
          </a:p>
          <a:p>
            <a:pPr marL="12700" lvl="0"/>
            <a:br>
              <a:rPr lang="en-NZ" sz="1100" b="1" dirty="0">
                <a:solidFill>
                  <a:srgbClr val="05EDB5"/>
                </a:solidFill>
                <a:latin typeface="Arial" panose="020B0604020202020204" pitchFamily="34" charset="0"/>
                <a:cs typeface="Arial" panose="020B0604020202020204" pitchFamily="34" charset="0"/>
              </a:rPr>
            </a:br>
            <a:endParaRPr lang="en-US" sz="105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eridian Document" ma:contentTypeID="0x010100F0B45D70E02D64489CC518ECCACEDC180100CE2619C5F1D2F34FA99808E03699FCBD" ma:contentTypeVersion="213" ma:contentTypeDescription="Create a new document." ma:contentTypeScope="" ma:versionID="8f0d8d2df48cf067085cc48fb540f1d8">
  <xsd:schema xmlns:xsd="http://www.w3.org/2001/XMLSchema" xmlns:xs="http://www.w3.org/2001/XMLSchema" xmlns:p="http://schemas.microsoft.com/office/2006/metadata/properties" xmlns:ns1="http://schemas.microsoft.com/sharepoint/v3" xmlns:ns2="43fbadee-b72b-4045-acd7-0c03f461bf4d" xmlns:ns3="2a4cb269-9127-46d2-be0c-d19ba5ead4a0" targetNamespace="http://schemas.microsoft.com/office/2006/metadata/properties" ma:root="true" ma:fieldsID="1df580b4b12d19e82496bfda2b5a551a" ns1:_="" ns2:_="" ns3:_="">
    <xsd:import namespace="http://schemas.microsoft.com/sharepoint/v3"/>
    <xsd:import namespace="43fbadee-b72b-4045-acd7-0c03f461bf4d"/>
    <xsd:import namespace="2a4cb269-9127-46d2-be0c-d19ba5ead4a0"/>
    <xsd:element name="properties">
      <xsd:complexType>
        <xsd:sequence>
          <xsd:element name="documentManagement">
            <xsd:complexType>
              <xsd:all>
                <xsd:element ref="ns2:_dlc_DocId" minOccurs="0"/>
                <xsd:element ref="ns2:_dlc_DocIdUrl" minOccurs="0"/>
                <xsd:element ref="ns2:_dlc_DocIdPersistId" minOccurs="0"/>
                <xsd:element ref="ns2:g8c0420b21e146c6b4d6c6b6ee356f7a" minOccurs="0"/>
                <xsd:element ref="ns2:TaxCatchAll" minOccurs="0"/>
                <xsd:element ref="ns2:TaxCatchAllLabel" minOccurs="0"/>
                <xsd:element ref="ns2:k0593309945c47a6b5db9b8b9e209feb" minOccurs="0"/>
                <xsd:element ref="ns2:f979d0856e9c4c438724624e32b3a648" minOccurs="0"/>
                <xsd:element ref="ns2:i8c66f2de545405b977af32a83307afd" minOccurs="0"/>
                <xsd:element ref="ns2:c546e91aa6564c15aef34c91c5b0c21a" minOccurs="0"/>
                <xsd:element ref="ns2:MRDVitalRecord" minOccurs="0"/>
                <xsd:element ref="ns2:MRDBCMRecord" minOccurs="0"/>
                <xsd:element ref="ns1:Comments" minOccurs="0"/>
                <xsd:element ref="ns2:SharedWithUsers" minOccurs="0"/>
                <xsd:element ref="ns2:SharedWithDetails" minOccurs="0"/>
                <xsd:element ref="ns2:Organization"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5"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g8c0420b21e146c6b4d6c6b6ee356f7a" ma:index="11" nillable="true" ma:taxonomy="true" ma:internalName="g8c0420b21e146c6b4d6c6b6ee356f7a" ma:taxonomyFieldName="MRDBusinessFunction" ma:displayName="Business Function" ma:fieldId="{08c0420b-21e1-46c6-b4d6-c6b6ee356f7a}" ma:sspId="441f4d4e-d57f-4cf8-8d8c-5728bde0858f" ma:termSetId="8b7bc0b3-4f4b-438f-a837-8738029b124f"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dec64c1-0cfb-4274-908c-32670cc62f88}" ma:internalName="TaxCatchAllLabel" ma:readOnly="true" ma:showField="CatchAllDataLabel" ma:web="43fbadee-b72b-4045-acd7-0c03f461bf4d">
      <xsd:complexType>
        <xsd:complexContent>
          <xsd:extension base="dms:MultiChoiceLookup">
            <xsd:sequence>
              <xsd:element name="Value" type="dms:Lookup" maxOccurs="unbounded" minOccurs="0" nillable="true"/>
            </xsd:sequence>
          </xsd:extension>
        </xsd:complexContent>
      </xsd:complexType>
    </xsd:element>
    <xsd:element name="k0593309945c47a6b5db9b8b9e209feb" ma:index="15" nillable="true" ma:taxonomy="true" ma:internalName="k0593309945c47a6b5db9b8b9e209feb" ma:taxonomyFieldName="MRDSecurityClassification" ma:displayName="Security Classification" ma:fieldId="{40593309-945c-47a6-b5db-9b8b9e209feb}" ma:sspId="441f4d4e-d57f-4cf8-8d8c-5728bde0858f" ma:termSetId="db094ac6-3d11-4458-b28c-3943149bbee5" ma:anchorId="00000000-0000-0000-0000-000000000000" ma:open="false" ma:isKeyword="false">
      <xsd:complexType>
        <xsd:sequence>
          <xsd:element ref="pc:Terms" minOccurs="0" maxOccurs="1"/>
        </xsd:sequence>
      </xsd:complexType>
    </xsd:element>
    <xsd:element name="f979d0856e9c4c438724624e32b3a648" ma:index="17" nillable="true" ma:taxonomy="true" ma:internalName="f979d0856e9c4c438724624e32b3a648" ma:taxonomyFieldName="MRDDocumentStatus" ma:displayName="Document Status" ma:fieldId="{f979d085-6e9c-4c43-8724-624e32b3a648}" ma:sspId="441f4d4e-d57f-4cf8-8d8c-5728bde0858f" ma:termSetId="e99df16e-bb88-43ea-9c10-21a24d391b49" ma:anchorId="00000000-0000-0000-0000-000000000000" ma:open="false" ma:isKeyword="false">
      <xsd:complexType>
        <xsd:sequence>
          <xsd:element ref="pc:Terms" minOccurs="0" maxOccurs="1"/>
        </xsd:sequence>
      </xsd:complexType>
    </xsd:element>
    <xsd:element name="i8c66f2de545405b977af32a83307afd" ma:index="19" nillable="true" ma:taxonomy="true" ma:internalName="i8c66f2de545405b977af32a83307afd" ma:taxonomyFieldName="MRDDocumentType" ma:displayName="Document Type" ma:fieldId="{28c66f2d-e545-405b-977a-f32a83307afd}" ma:sspId="441f4d4e-d57f-4cf8-8d8c-5728bde0858f" ma:termSetId="9c92a617-3b42-4a6a-83d5-84398a58e806" ma:anchorId="00000000-0000-0000-0000-000000000000" ma:open="false" ma:isKeyword="false">
      <xsd:complexType>
        <xsd:sequence>
          <xsd:element ref="pc:Terms" minOccurs="0" maxOccurs="1"/>
        </xsd:sequence>
      </xsd:complexType>
    </xsd:element>
    <xsd:element name="c546e91aa6564c15aef34c91c5b0c21a" ma:index="21" nillable="true" ma:taxonomy="true" ma:internalName="c546e91aa6564c15aef34c91c5b0c21a" ma:taxonomyFieldName="MRDFinancialYear" ma:displayName="Financial Year" ma:fieldId="{c546e91a-a656-4c15-aef3-4c91c5b0c21a}" ma:sspId="441f4d4e-d57f-4cf8-8d8c-5728bde0858f" ma:termSetId="a94f2a13-3a14-441c-9b19-b3a797d71699" ma:anchorId="00000000-0000-0000-0000-000000000000" ma:open="false" ma:isKeyword="false">
      <xsd:complexType>
        <xsd:sequence>
          <xsd:element ref="pc:Terms" minOccurs="0" maxOccurs="1"/>
        </xsd:sequence>
      </xsd:complexType>
    </xsd:element>
    <xsd:element name="MRDVitalRecord" ma:index="23" nillable="true" ma:displayName="Vital Record" ma:internalName="MRDVitalRecord">
      <xsd:simpleType>
        <xsd:restriction base="dms:Boolean"/>
      </xsd:simpleType>
    </xsd:element>
    <xsd:element name="MRDBCMRecord" ma:index="24" nillable="true" ma:displayName="BCM Record" ma:internalName="MRDBCMRecord">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element name="Organization" ma:index="28" nillable="true" ma:displayName="Organization" ma:default="Meridian" ma:format="Dropdown" ma:internalName="Organization">
      <xsd:simpleType>
        <xsd:restriction base="dms:Choice">
          <xsd:enumeration value="Meridian"/>
          <xsd:enumeration value="Subsidiary"/>
        </xsd:restriction>
      </xsd:simpleType>
    </xsd:element>
  </xsd:schema>
  <xsd:schema xmlns:xsd="http://www.w3.org/2001/XMLSchema" xmlns:xs="http://www.w3.org/2001/XMLSchema" xmlns:dms="http://schemas.microsoft.com/office/2006/documentManagement/types" xmlns:pc="http://schemas.microsoft.com/office/infopath/2007/PartnerControls" targetNamespace="2a4cb269-9127-46d2-be0c-d19ba5ead4a0" elementFormDefault="qualified">
    <xsd:import namespace="http://schemas.microsoft.com/office/2006/documentManagement/types"/>
    <xsd:import namespace="http://schemas.microsoft.com/office/infopath/2007/PartnerControls"/>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fbadee-b72b-4045-acd7-0c03f461bf4d" xsi:nil="true"/>
    <SharedWithUsers xmlns="43fbadee-b72b-4045-acd7-0c03f461bf4d">
      <UserInfo>
        <DisplayName>Michael Healy</DisplayName>
        <AccountId>750</AccountId>
        <AccountType/>
      </UserInfo>
    </SharedWithUsers>
    <MRDVitalRecord xmlns="43fbadee-b72b-4045-acd7-0c03f461bf4d" xsi:nil="true"/>
    <MRDBCMRecord xmlns="43fbadee-b72b-4045-acd7-0c03f461bf4d" xsi:nil="true"/>
    <c546e91aa6564c15aef34c91c5b0c21a xmlns="43fbadee-b72b-4045-acd7-0c03f461bf4d">
      <Terms xmlns="http://schemas.microsoft.com/office/infopath/2007/PartnerControls"/>
    </c546e91aa6564c15aef34c91c5b0c21a>
    <i8c66f2de545405b977af32a83307afd xmlns="43fbadee-b72b-4045-acd7-0c03f461bf4d">
      <Terms xmlns="http://schemas.microsoft.com/office/infopath/2007/PartnerControls"/>
    </i8c66f2de545405b977af32a83307afd>
    <f979d0856e9c4c438724624e32b3a648 xmlns="43fbadee-b72b-4045-acd7-0c03f461bf4d">
      <Terms xmlns="http://schemas.microsoft.com/office/infopath/2007/PartnerControls"/>
    </f979d0856e9c4c438724624e32b3a648>
    <Organization xmlns="43fbadee-b72b-4045-acd7-0c03f461bf4d">Meridian</Organization>
    <g8c0420b21e146c6b4d6c6b6ee356f7a xmlns="43fbadee-b72b-4045-acd7-0c03f461bf4d">
      <Terms xmlns="http://schemas.microsoft.com/office/infopath/2007/PartnerControls"/>
    </g8c0420b21e146c6b4d6c6b6ee356f7a>
    <k0593309945c47a6b5db9b8b9e209feb xmlns="43fbadee-b72b-4045-acd7-0c03f461bf4d">
      <Terms xmlns="http://schemas.microsoft.com/office/infopath/2007/PartnerControls"/>
    </k0593309945c47a6b5db9b8b9e209feb>
    <Comments xmlns="http://schemas.microsoft.com/sharepoint/v3" xsi:nil="true"/>
  </documentManagement>
</p:properties>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BABD8-B2E3-4F33-9746-3FCBD5CC8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fbadee-b72b-4045-acd7-0c03f461bf4d"/>
    <ds:schemaRef ds:uri="2a4cb269-9127-46d2-be0c-d19ba5ead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5FC9B-5724-4E52-B7CF-0DA26C5E6734}">
  <ds:schemaRefs>
    <ds:schemaRef ds:uri="http://purl.org/dc/dcmitype/"/>
    <ds:schemaRef ds:uri="http://www.w3.org/XML/1998/namespace"/>
    <ds:schemaRef ds:uri="a484aed9-debb-4609-b18b-8ae228a853f7"/>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22910d82-a9fc-4b94-bae5-33e56b98bfd7"/>
    <ds:schemaRef ds:uri="http://schemas.microsoft.com/office/2006/metadata/properties"/>
    <ds:schemaRef ds:uri="http://purl.org/dc/elements/1.1/"/>
    <ds:schemaRef ds:uri="43fbadee-b72b-4045-acd7-0c03f461bf4d"/>
    <ds:schemaRef ds:uri="http://schemas.microsoft.com/sharepoint/v3"/>
  </ds:schemaRefs>
</ds:datastoreItem>
</file>

<file path=customXml/itemProps3.xml><?xml version="1.0" encoding="utf-8"?>
<ds:datastoreItem xmlns:ds="http://schemas.openxmlformats.org/officeDocument/2006/customXml" ds:itemID="{155EA0CE-44BF-4AB1-9506-F4DB88E4AC55}">
  <ds:schemaRefs>
    <ds:schemaRef ds:uri="http://schemas.microsoft.com/sharepoint/events"/>
  </ds:schemaRefs>
</ds:datastoreItem>
</file>

<file path=customXml/itemProps4.xml><?xml version="1.0" encoding="utf-8"?>
<ds:datastoreItem xmlns:ds="http://schemas.openxmlformats.org/officeDocument/2006/customXml" ds:itemID="{35EFD34A-D263-43A4-A04C-9ABCB4583055}">
  <ds:schemaRefs>
    <ds:schemaRef ds:uri="http://schemas.microsoft.com/sharepoint/v3/contenttype/forms"/>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494</TotalTime>
  <Words>489</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Arial,Sans-Serif</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Rachael Lacy</cp:lastModifiedBy>
  <cp:revision>34</cp:revision>
  <dcterms:created xsi:type="dcterms:W3CDTF">2022-02-10T01:09:19Z</dcterms:created>
  <dcterms:modified xsi:type="dcterms:W3CDTF">2025-09-19T02:00:11Z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0x010100F0B45D70E02D64489CC518ECCACEDC180100CE2619C5F1D2F34FA99808E03699FCBD</vt:lpwstr>
  </property>
  <property fmtid="{D5CDD505-2E9C-101B-9397-08002B2CF9AE}" pid="3" name="MSIP_Label_888bb889-6f8a-47ae-9880-0aeded6e10b8_Enabled">
    <vt:lpwstr>true</vt:lpwstr>
  </property>
  <property fmtid="{D5CDD505-2E9C-101B-9397-08002B2CF9AE}" pid="4" name="MSIP_Label_888bb889-6f8a-47ae-9880-0aeded6e10b8_SetDate">
    <vt:lpwstr>2022-08-12T03:58:48Z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4e82081a-1c4c-459b-92d4-9f533b94e145</vt:lpwstr>
  </property>
  <property fmtid="{D5CDD505-2E9C-101B-9397-08002B2CF9AE}" pid="9" name="MSIP_Label_888bb889-6f8a-47ae-9880-0aeded6e10b8_ContentBits">
    <vt:lpwstr>0</vt:lpwstr>
  </property>
  <property fmtid="{D5CDD505-2E9C-101B-9397-08002B2CF9AE}" pid="10" name="MediaServiceImageTags">
    <vt:lpwstr/>
  </property>
</Properties>
</file>