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3D6"/>
    <a:srgbClr val="003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DB6D4-E5BD-60C9-CF93-17859C4030A7}" v="88" dt="2024-02-27T03:07:40.98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8" autoAdjust="0"/>
    <p:restoredTop sz="94660"/>
  </p:normalViewPr>
  <p:slideViewPr>
    <p:cSldViewPr>
      <p:cViewPr>
        <p:scale>
          <a:sx n="125" d="100"/>
          <a:sy n="125" d="100"/>
        </p:scale>
        <p:origin x="912" y="-6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anto Lukman" userId="4b593684-f169-4455-be28-9f1462e317a7" providerId="ADAL" clId="{7BD81AFA-6319-4A7F-B809-4F6B3E01784E}"/>
    <pc:docChg chg="undo custSel modSld">
      <pc:chgData name="Rianto Lukman" userId="4b593684-f169-4455-be28-9f1462e317a7" providerId="ADAL" clId="{7BD81AFA-6319-4A7F-B809-4F6B3E01784E}" dt="2024-02-22T21:55:08.744" v="2041" actId="20577"/>
      <pc:docMkLst>
        <pc:docMk/>
      </pc:docMkLst>
      <pc:sldChg chg="addSp delSp modSp mod">
        <pc:chgData name="Rianto Lukman" userId="4b593684-f169-4455-be28-9f1462e317a7" providerId="ADAL" clId="{7BD81AFA-6319-4A7F-B809-4F6B3E01784E}" dt="2024-02-22T21:53:34.981" v="2037" actId="20577"/>
        <pc:sldMkLst>
          <pc:docMk/>
          <pc:sldMk cId="0" sldId="256"/>
        </pc:sldMkLst>
        <pc:spChg chg="add del">
          <ac:chgData name="Rianto Lukman" userId="4b593684-f169-4455-be28-9f1462e317a7" providerId="ADAL" clId="{7BD81AFA-6319-4A7F-B809-4F6B3E01784E}" dt="2024-02-22T19:46:27.107" v="710" actId="478"/>
          <ac:spMkLst>
            <pc:docMk/>
            <pc:sldMk cId="0" sldId="256"/>
            <ac:spMk id="2" creationId="{A080EDF8-28C4-45D3-AEEC-86EDA062F3B3}"/>
          </ac:spMkLst>
        </pc:spChg>
        <pc:spChg chg="mod">
          <ac:chgData name="Rianto Lukman" userId="4b593684-f169-4455-be28-9f1462e317a7" providerId="ADAL" clId="{7BD81AFA-6319-4A7F-B809-4F6B3E01784E}" dt="2024-02-22T19:35:25.184" v="9" actId="20577"/>
          <ac:spMkLst>
            <pc:docMk/>
            <pc:sldMk cId="0" sldId="256"/>
            <ac:spMk id="21" creationId="{00000000-0000-0000-0000-000000000000}"/>
          </ac:spMkLst>
        </pc:spChg>
        <pc:spChg chg="mod">
          <ac:chgData name="Rianto Lukman" userId="4b593684-f169-4455-be28-9f1462e317a7" providerId="ADAL" clId="{7BD81AFA-6319-4A7F-B809-4F6B3E01784E}" dt="2024-02-22T21:51:45.872" v="2025" actId="403"/>
          <ac:spMkLst>
            <pc:docMk/>
            <pc:sldMk cId="0" sldId="256"/>
            <ac:spMk id="22" creationId="{00000000-0000-0000-0000-000000000000}"/>
          </ac:spMkLst>
        </pc:spChg>
        <pc:spChg chg="mod">
          <ac:chgData name="Rianto Lukman" userId="4b593684-f169-4455-be28-9f1462e317a7" providerId="ADAL" clId="{7BD81AFA-6319-4A7F-B809-4F6B3E01784E}" dt="2024-02-22T21:53:34.981" v="2037" actId="20577"/>
          <ac:spMkLst>
            <pc:docMk/>
            <pc:sldMk cId="0" sldId="256"/>
            <ac:spMk id="23" creationId="{00000000-0000-0000-0000-000000000000}"/>
          </ac:spMkLst>
        </pc:spChg>
        <pc:spChg chg="add del mod">
          <ac:chgData name="Rianto Lukman" userId="4b593684-f169-4455-be28-9f1462e317a7" providerId="ADAL" clId="{7BD81AFA-6319-4A7F-B809-4F6B3E01784E}" dt="2024-02-22T19:48:16.763" v="719" actId="478"/>
          <ac:spMkLst>
            <pc:docMk/>
            <pc:sldMk cId="0" sldId="256"/>
            <ac:spMk id="24" creationId="{E5A8616D-CB92-3671-3A6A-96F00BAED339}"/>
          </ac:spMkLst>
        </pc:spChg>
      </pc:sldChg>
      <pc:sldChg chg="delSp modSp mod">
        <pc:chgData name="Rianto Lukman" userId="4b593684-f169-4455-be28-9f1462e317a7" providerId="ADAL" clId="{7BD81AFA-6319-4A7F-B809-4F6B3E01784E}" dt="2024-02-22T21:55:08.744" v="2041" actId="20577"/>
        <pc:sldMkLst>
          <pc:docMk/>
          <pc:sldMk cId="0" sldId="257"/>
        </pc:sldMkLst>
        <pc:spChg chg="mod">
          <ac:chgData name="Rianto Lukman" userId="4b593684-f169-4455-be28-9f1462e317a7" providerId="ADAL" clId="{7BD81AFA-6319-4A7F-B809-4F6B3E01784E}" dt="2024-02-22T21:55:08.744" v="2041" actId="20577"/>
          <ac:spMkLst>
            <pc:docMk/>
            <pc:sldMk cId="0" sldId="257"/>
            <ac:spMk id="23" creationId="{00000000-0000-0000-0000-000000000000}"/>
          </ac:spMkLst>
        </pc:spChg>
        <pc:spChg chg="del mod">
          <ac:chgData name="Rianto Lukman" userId="4b593684-f169-4455-be28-9f1462e317a7" providerId="ADAL" clId="{7BD81AFA-6319-4A7F-B809-4F6B3E01784E}" dt="2024-02-22T21:37:19.188" v="1351" actId="478"/>
          <ac:spMkLst>
            <pc:docMk/>
            <pc:sldMk cId="0" sldId="257"/>
            <ac:spMk id="25" creationId="{D050FB5F-EEEA-48FB-87F0-0954991745C7}"/>
          </ac:spMkLst>
        </pc:spChg>
      </pc:sldChg>
    </pc:docChg>
  </pc:docChgLst>
  <pc:docChgLst>
    <pc:chgData name="Jacqueline Cope" userId="S::jacqueline.cope@meridianenergy.co.nz::1df9ca94-fc09-4ea5-9d82-3dd55dcecabc" providerId="AD" clId="Web-{FC0DB6D4-E5BD-60C9-CF93-17859C4030A7}"/>
    <pc:docChg chg="modSld">
      <pc:chgData name="Jacqueline Cope" userId="S::jacqueline.cope@meridianenergy.co.nz::1df9ca94-fc09-4ea5-9d82-3dd55dcecabc" providerId="AD" clId="Web-{FC0DB6D4-E5BD-60C9-CF93-17859C4030A7}" dt="2024-02-27T03:07:40.983" v="42" actId="20577"/>
      <pc:docMkLst>
        <pc:docMk/>
      </pc:docMkLst>
      <pc:sldChg chg="modSp">
        <pc:chgData name="Jacqueline Cope" userId="S::jacqueline.cope@meridianenergy.co.nz::1df9ca94-fc09-4ea5-9d82-3dd55dcecabc" providerId="AD" clId="Web-{FC0DB6D4-E5BD-60C9-CF93-17859C4030A7}" dt="2024-02-27T03:07:40.983" v="42" actId="20577"/>
        <pc:sldMkLst>
          <pc:docMk/>
          <pc:sldMk cId="0" sldId="256"/>
        </pc:sldMkLst>
        <pc:spChg chg="mod">
          <ac:chgData name="Jacqueline Cope" userId="S::jacqueline.cope@meridianenergy.co.nz::1df9ca94-fc09-4ea5-9d82-3dd55dcecabc" providerId="AD" clId="Web-{FC0DB6D4-E5BD-60C9-CF93-17859C4030A7}" dt="2024-02-27T03:07:40.983" v="42" actId="20577"/>
          <ac:spMkLst>
            <pc:docMk/>
            <pc:sldMk cId="0" sldId="256"/>
            <ac:spMk id="23" creationId="{00000000-0000-0000-0000-000000000000}"/>
          </ac:spMkLst>
        </pc:spChg>
      </pc:sldChg>
      <pc:sldChg chg="modSp">
        <pc:chgData name="Jacqueline Cope" userId="S::jacqueline.cope@meridianenergy.co.nz::1df9ca94-fc09-4ea5-9d82-3dd55dcecabc" providerId="AD" clId="Web-{FC0DB6D4-E5BD-60C9-CF93-17859C4030A7}" dt="2024-02-27T03:06:30.512" v="39" actId="20577"/>
        <pc:sldMkLst>
          <pc:docMk/>
          <pc:sldMk cId="0" sldId="257"/>
        </pc:sldMkLst>
        <pc:spChg chg="mod">
          <ac:chgData name="Jacqueline Cope" userId="S::jacqueline.cope@meridianenergy.co.nz::1df9ca94-fc09-4ea5-9d82-3dd55dcecabc" providerId="AD" clId="Web-{FC0DB6D4-E5BD-60C9-CF93-17859C4030A7}" dt="2024-02-27T03:06:30.512" v="39" actId="20577"/>
          <ac:spMkLst>
            <pc:docMk/>
            <pc:sldMk cId="0" sldId="257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7559992"/>
          </a:xfrm>
          <a:custGeom>
            <a:avLst/>
            <a:gdLst/>
            <a:ahLst/>
            <a:cxnLst/>
            <a:rect l="l" t="t" r="r" b="b"/>
            <a:pathLst>
              <a:path w="10692003" h="7559992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0EDB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" y="8"/>
            <a:ext cx="9247301" cy="7559992"/>
          </a:xfrm>
          <a:custGeom>
            <a:avLst/>
            <a:gdLst/>
            <a:ahLst/>
            <a:cxnLst/>
            <a:rect l="l" t="t" r="r" b="b"/>
            <a:pathLst>
              <a:path w="9247301" h="7559992">
                <a:moveTo>
                  <a:pt x="4506442" y="0"/>
                </a:moveTo>
                <a:lnTo>
                  <a:pt x="4432" y="0"/>
                </a:lnTo>
                <a:lnTo>
                  <a:pt x="0" y="19354"/>
                </a:lnTo>
                <a:lnTo>
                  <a:pt x="0" y="7559992"/>
                </a:lnTo>
                <a:lnTo>
                  <a:pt x="7764513" y="7559992"/>
                </a:lnTo>
                <a:lnTo>
                  <a:pt x="9247301" y="1085799"/>
                </a:lnTo>
                <a:lnTo>
                  <a:pt x="4506442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06" y="302767"/>
            <a:ext cx="9622916" cy="12110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24" y="7039356"/>
            <a:ext cx="3421481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59299" y="7039913"/>
            <a:ext cx="51562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5" dirty="0">
                <a:solidFill>
                  <a:srgbClr val="00EDB5"/>
                </a:solidFill>
                <a:latin typeface="Arial"/>
                <a:cs typeface="Arial"/>
              </a:rPr>
              <a:t>C</a:t>
            </a:r>
            <a:r>
              <a:rPr sz="800" spc="25" dirty="0">
                <a:solidFill>
                  <a:srgbClr val="00EDB5"/>
                </a:solidFill>
                <a:latin typeface="Arial"/>
                <a:cs typeface="Arial"/>
              </a:rPr>
              <a:t>o</a:t>
            </a:r>
            <a:r>
              <a:rPr sz="800" spc="20" dirty="0">
                <a:solidFill>
                  <a:srgbClr val="00EDB5"/>
                </a:solidFill>
                <a:latin typeface="Arial"/>
                <a:cs typeface="Arial"/>
              </a:rPr>
              <a:t>n</a:t>
            </a:r>
            <a:r>
              <a:rPr sz="800" spc="60" dirty="0">
                <a:solidFill>
                  <a:srgbClr val="00EDB5"/>
                </a:solidFill>
                <a:latin typeface="Arial"/>
                <a:cs typeface="Arial"/>
              </a:rPr>
              <a:t>t</a:t>
            </a:r>
            <a:r>
              <a:rPr sz="800" spc="10" dirty="0">
                <a:solidFill>
                  <a:srgbClr val="00EDB5"/>
                </a:solidFill>
                <a:latin typeface="Arial"/>
                <a:cs typeface="Arial"/>
              </a:rPr>
              <a:t>i</a:t>
            </a:r>
            <a:r>
              <a:rPr sz="800" spc="25" dirty="0">
                <a:solidFill>
                  <a:srgbClr val="00EDB5"/>
                </a:solidFill>
                <a:latin typeface="Arial"/>
                <a:cs typeface="Arial"/>
              </a:rPr>
              <a:t>n</a:t>
            </a:r>
            <a:r>
              <a:rPr sz="800" spc="10" dirty="0">
                <a:solidFill>
                  <a:srgbClr val="00EDB5"/>
                </a:solidFill>
                <a:latin typeface="Arial"/>
                <a:cs typeface="Arial"/>
              </a:rPr>
              <a:t>ue</a:t>
            </a:r>
            <a:r>
              <a:rPr sz="800" spc="50" dirty="0">
                <a:solidFill>
                  <a:srgbClr val="00EDB5"/>
                </a:solidFill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14036" y="7073522"/>
            <a:ext cx="127000" cy="63500"/>
          </a:xfrm>
          <a:custGeom>
            <a:avLst/>
            <a:gdLst/>
            <a:ahLst/>
            <a:cxnLst/>
            <a:rect l="l" t="t" r="r" b="b"/>
            <a:pathLst>
              <a:path w="127000" h="63500">
                <a:moveTo>
                  <a:pt x="0" y="0"/>
                </a:moveTo>
                <a:lnTo>
                  <a:pt x="63500" y="63500"/>
                </a:lnTo>
                <a:lnTo>
                  <a:pt x="127000" y="0"/>
                </a:lnTo>
              </a:path>
            </a:pathLst>
          </a:custGeom>
          <a:ln w="6350">
            <a:solidFill>
              <a:srgbClr val="00EDB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0001" y="2484604"/>
            <a:ext cx="1062012" cy="1960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0001" y="2484602"/>
            <a:ext cx="1061999" cy="1960397"/>
          </a:xfrm>
          <a:custGeom>
            <a:avLst/>
            <a:gdLst/>
            <a:ahLst/>
            <a:cxnLst/>
            <a:rect l="l" t="t" r="r" b="b"/>
            <a:pathLst>
              <a:path w="1061999" h="1960397">
                <a:moveTo>
                  <a:pt x="0" y="1960397"/>
                </a:moveTo>
                <a:lnTo>
                  <a:pt x="1061999" y="1960397"/>
                </a:lnTo>
                <a:lnTo>
                  <a:pt x="1061999" y="0"/>
                </a:lnTo>
                <a:lnTo>
                  <a:pt x="0" y="0"/>
                </a:lnTo>
                <a:lnTo>
                  <a:pt x="0" y="1960397"/>
                </a:lnTo>
                <a:close/>
              </a:path>
            </a:pathLst>
          </a:custGeom>
          <a:ln w="25400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82000" y="2484615"/>
            <a:ext cx="1062012" cy="980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82000" y="2484602"/>
            <a:ext cx="1061999" cy="980198"/>
          </a:xfrm>
          <a:custGeom>
            <a:avLst/>
            <a:gdLst/>
            <a:ahLst/>
            <a:cxnLst/>
            <a:rect l="l" t="t" r="r" b="b"/>
            <a:pathLst>
              <a:path w="1061999" h="980198">
                <a:moveTo>
                  <a:pt x="0" y="980198"/>
                </a:moveTo>
                <a:lnTo>
                  <a:pt x="1061999" y="980198"/>
                </a:lnTo>
                <a:lnTo>
                  <a:pt x="1061999" y="0"/>
                </a:lnTo>
                <a:lnTo>
                  <a:pt x="0" y="0"/>
                </a:lnTo>
                <a:lnTo>
                  <a:pt x="0" y="980198"/>
                </a:lnTo>
                <a:close/>
              </a:path>
            </a:pathLst>
          </a:custGeom>
          <a:ln w="25400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82000" y="3464814"/>
            <a:ext cx="1062012" cy="9801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82000" y="3464801"/>
            <a:ext cx="1061999" cy="980198"/>
          </a:xfrm>
          <a:custGeom>
            <a:avLst/>
            <a:gdLst/>
            <a:ahLst/>
            <a:cxnLst/>
            <a:rect l="l" t="t" r="r" b="b"/>
            <a:pathLst>
              <a:path w="1061999" h="980198">
                <a:moveTo>
                  <a:pt x="0" y="980198"/>
                </a:moveTo>
                <a:lnTo>
                  <a:pt x="1061999" y="980198"/>
                </a:lnTo>
                <a:lnTo>
                  <a:pt x="1061999" y="0"/>
                </a:lnTo>
                <a:lnTo>
                  <a:pt x="0" y="0"/>
                </a:lnTo>
                <a:lnTo>
                  <a:pt x="0" y="980198"/>
                </a:lnTo>
                <a:close/>
              </a:path>
            </a:pathLst>
          </a:custGeom>
          <a:ln w="25400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0001" y="4445012"/>
            <a:ext cx="1061999" cy="12461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0001" y="4445000"/>
            <a:ext cx="1061999" cy="1246200"/>
          </a:xfrm>
          <a:custGeom>
            <a:avLst/>
            <a:gdLst/>
            <a:ahLst/>
            <a:cxnLst/>
            <a:rect l="l" t="t" r="r" b="b"/>
            <a:pathLst>
              <a:path w="1061999" h="1246200">
                <a:moveTo>
                  <a:pt x="0" y="1246200"/>
                </a:moveTo>
                <a:lnTo>
                  <a:pt x="1061999" y="1246200"/>
                </a:lnTo>
                <a:lnTo>
                  <a:pt x="1061999" y="0"/>
                </a:lnTo>
                <a:lnTo>
                  <a:pt x="0" y="0"/>
                </a:lnTo>
                <a:lnTo>
                  <a:pt x="0" y="1246200"/>
                </a:lnTo>
                <a:close/>
              </a:path>
            </a:pathLst>
          </a:custGeom>
          <a:ln w="25400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82000" y="4445012"/>
            <a:ext cx="1049299" cy="12461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82000" y="4445000"/>
            <a:ext cx="1061999" cy="1246200"/>
          </a:xfrm>
          <a:custGeom>
            <a:avLst/>
            <a:gdLst/>
            <a:ahLst/>
            <a:cxnLst/>
            <a:rect l="l" t="t" r="r" b="b"/>
            <a:pathLst>
              <a:path w="1061999" h="1246200">
                <a:moveTo>
                  <a:pt x="0" y="1246200"/>
                </a:moveTo>
                <a:lnTo>
                  <a:pt x="1061999" y="1246200"/>
                </a:lnTo>
                <a:lnTo>
                  <a:pt x="1061999" y="0"/>
                </a:lnTo>
                <a:lnTo>
                  <a:pt x="0" y="0"/>
                </a:lnTo>
                <a:lnTo>
                  <a:pt x="0" y="1246200"/>
                </a:lnTo>
                <a:close/>
              </a:path>
            </a:pathLst>
          </a:custGeom>
          <a:ln w="25399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0001" y="5691200"/>
            <a:ext cx="2123998" cy="11488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0001" y="5691200"/>
            <a:ext cx="2123998" cy="1148803"/>
          </a:xfrm>
          <a:custGeom>
            <a:avLst/>
            <a:gdLst/>
            <a:ahLst/>
            <a:cxnLst/>
            <a:rect l="l" t="t" r="r" b="b"/>
            <a:pathLst>
              <a:path w="2123998" h="1148803">
                <a:moveTo>
                  <a:pt x="0" y="1148803"/>
                </a:moveTo>
                <a:lnTo>
                  <a:pt x="2123998" y="1148803"/>
                </a:lnTo>
                <a:lnTo>
                  <a:pt x="2123998" y="0"/>
                </a:lnTo>
                <a:lnTo>
                  <a:pt x="0" y="0"/>
                </a:lnTo>
                <a:lnTo>
                  <a:pt x="0" y="1148803"/>
                </a:lnTo>
                <a:close/>
              </a:path>
            </a:pathLst>
          </a:custGeom>
          <a:ln w="25400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255916" y="5842005"/>
            <a:ext cx="1982783" cy="15839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99174" y="1666824"/>
            <a:ext cx="0" cy="368300"/>
          </a:xfrm>
          <a:custGeom>
            <a:avLst/>
            <a:gdLst/>
            <a:ahLst/>
            <a:cxnLst/>
            <a:rect l="l" t="t" r="r" b="b"/>
            <a:pathLst>
              <a:path h="368300">
                <a:moveTo>
                  <a:pt x="0" y="3683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EDB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 flipH="1">
            <a:off x="5090459" y="1674106"/>
            <a:ext cx="532393" cy="368300"/>
          </a:xfrm>
          <a:custGeom>
            <a:avLst/>
            <a:gdLst/>
            <a:ahLst/>
            <a:cxnLst/>
            <a:rect l="l" t="t" r="r" b="b"/>
            <a:pathLst>
              <a:path h="368300">
                <a:moveTo>
                  <a:pt x="0" y="3683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EDB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164135" y="1688141"/>
            <a:ext cx="2445612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70" dirty="0">
                <a:solidFill>
                  <a:srgbClr val="F1D3D6"/>
                </a:solidFill>
                <a:latin typeface="Arial"/>
                <a:cs typeface="Arial"/>
              </a:rPr>
              <a:t>R</a:t>
            </a:r>
            <a:r>
              <a:rPr sz="1000" spc="30" dirty="0">
                <a:solidFill>
                  <a:srgbClr val="F1D3D6"/>
                </a:solidFill>
                <a:latin typeface="Arial"/>
                <a:cs typeface="Arial"/>
              </a:rPr>
              <a:t>e</a:t>
            </a:r>
            <a:r>
              <a:rPr sz="1000" spc="35" dirty="0">
                <a:solidFill>
                  <a:srgbClr val="F1D3D6"/>
                </a:solidFill>
                <a:latin typeface="Arial"/>
                <a:cs typeface="Arial"/>
              </a:rPr>
              <a:t>po</a:t>
            </a:r>
            <a:r>
              <a:rPr sz="1000" spc="25" dirty="0">
                <a:solidFill>
                  <a:srgbClr val="F1D3D6"/>
                </a:solidFill>
                <a:latin typeface="Arial"/>
                <a:cs typeface="Arial"/>
              </a:rPr>
              <a:t>r</a:t>
            </a:r>
            <a:r>
              <a:rPr sz="1000" spc="80" dirty="0">
                <a:solidFill>
                  <a:srgbClr val="F1D3D6"/>
                </a:solidFill>
                <a:latin typeface="Arial"/>
                <a:cs typeface="Arial"/>
              </a:rPr>
              <a:t>t</a:t>
            </a:r>
            <a:r>
              <a:rPr sz="1000" spc="35" dirty="0">
                <a:solidFill>
                  <a:srgbClr val="F1D3D6"/>
                </a:solidFill>
                <a:latin typeface="Arial"/>
                <a:cs typeface="Arial"/>
              </a:rPr>
              <a:t>ing</a:t>
            </a:r>
            <a:r>
              <a:rPr sz="1000" spc="-35" dirty="0">
                <a:solidFill>
                  <a:srgbClr val="F1D3D6"/>
                </a:solidFill>
                <a:latin typeface="Arial"/>
                <a:cs typeface="Arial"/>
              </a:rPr>
              <a:t> </a:t>
            </a:r>
            <a:r>
              <a:rPr sz="1000" spc="70" dirty="0">
                <a:solidFill>
                  <a:srgbClr val="F1D3D6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F1D3D6"/>
                </a:solidFill>
                <a:latin typeface="Arial"/>
                <a:cs typeface="Arial"/>
              </a:rPr>
              <a:t>o: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NZ" sz="1000" b="1" spc="-5" dirty="0">
                <a:solidFill>
                  <a:srgbClr val="F1D3D6"/>
                </a:solidFill>
                <a:latin typeface="Arial"/>
                <a:cs typeface="Arial"/>
              </a:rPr>
              <a:t>Stream Lead Data, Analytics and Automation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15598" y="1690044"/>
            <a:ext cx="918844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0" dirty="0">
                <a:solidFill>
                  <a:srgbClr val="F1D3D6"/>
                </a:solidFill>
                <a:latin typeface="Arial"/>
                <a:cs typeface="Arial"/>
              </a:rPr>
              <a:t>Da</a:t>
            </a:r>
            <a:r>
              <a:rPr sz="1000" spc="15" dirty="0">
                <a:solidFill>
                  <a:srgbClr val="F1D3D6"/>
                </a:solidFill>
                <a:latin typeface="Arial"/>
                <a:cs typeface="Arial"/>
              </a:rPr>
              <a:t>t</a:t>
            </a:r>
            <a:r>
              <a:rPr sz="1000" spc="-15" dirty="0">
                <a:solidFill>
                  <a:srgbClr val="F1D3D6"/>
                </a:solidFill>
                <a:latin typeface="Arial"/>
                <a:cs typeface="Arial"/>
              </a:rPr>
              <a:t>e: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NZ" sz="1000" b="1" spc="-45" dirty="0">
                <a:solidFill>
                  <a:srgbClr val="F1D3D6"/>
                </a:solidFill>
                <a:latin typeface="Arial"/>
                <a:cs typeface="Arial"/>
              </a:rPr>
              <a:t>February 2024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72148" y="2331417"/>
            <a:ext cx="6002002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ole</a:t>
            </a:r>
            <a:endParaRPr lang="en-NZ" sz="1200" b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The purpose of the Senior Data Engineer is to design, implement, and maintain data infrastructure and pipelines on the Databricks platform and ecosystem. This is a critical role that ensures the implementation of best engineering practices and the delivery of efficient and scalable data products.</a:t>
            </a:r>
            <a:endParaRPr lang="en-NZ" sz="1200" dirty="0">
              <a:solidFill>
                <a:schemeClr val="bg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35132" y="3551040"/>
            <a:ext cx="6279776" cy="28458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 marR="648970">
              <a:lnSpc>
                <a:spcPct val="103499"/>
              </a:lnSpc>
            </a:pPr>
            <a:r>
              <a:rPr sz="1200" b="1" spc="-85" dirty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sz="1200" b="1" spc="-10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1200" b="1" spc="-20" dirty="0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sz="1200" b="1" spc="-15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1200" b="1" spc="-10" dirty="0">
                <a:solidFill>
                  <a:schemeClr val="bg1"/>
                </a:solidFill>
                <a:latin typeface="Arial"/>
                <a:cs typeface="Arial"/>
              </a:rPr>
              <a:t>ion</a:t>
            </a:r>
            <a:r>
              <a:rPr sz="1200" b="1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chemeClr val="bg1"/>
                </a:solidFill>
                <a:latin typeface="Arial"/>
                <a:cs typeface="Arial"/>
              </a:rPr>
              <a:t>acc</a:t>
            </a:r>
            <a:r>
              <a:rPr sz="1200" b="1" spc="-30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1200" b="1" spc="-15" dirty="0">
                <a:solidFill>
                  <a:schemeClr val="bg1"/>
                </a:solidFill>
                <a:latin typeface="Arial"/>
                <a:cs typeface="Arial"/>
              </a:rPr>
              <a:t>u</a:t>
            </a:r>
            <a:r>
              <a:rPr sz="1200" b="1" spc="-20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1200" b="1" spc="30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1200" b="1" spc="15" dirty="0">
                <a:solidFill>
                  <a:schemeClr val="bg1"/>
                </a:solidFill>
                <a:latin typeface="Arial"/>
                <a:cs typeface="Arial"/>
              </a:rPr>
              <a:t>abili</a:t>
            </a:r>
            <a:r>
              <a:rPr sz="1200" b="1" spc="20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chemeClr val="bg1"/>
                </a:solidFill>
                <a:latin typeface="Arial"/>
                <a:cs typeface="Arial"/>
              </a:rPr>
              <a:t>ie</a:t>
            </a:r>
            <a:r>
              <a:rPr sz="1200" b="1" spc="-85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1200" b="1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" b="1" spc="25" dirty="0">
                <a:solidFill>
                  <a:schemeClr val="bg1"/>
                </a:solidFill>
                <a:latin typeface="Arial"/>
                <a:cs typeface="Arial"/>
              </a:rPr>
              <a:t>(W</a:t>
            </a:r>
            <a:r>
              <a:rPr sz="1200" b="1" spc="15" dirty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1200" b="1" spc="45" dirty="0">
                <a:solidFill>
                  <a:schemeClr val="bg1"/>
                </a:solidFill>
                <a:latin typeface="Arial"/>
                <a:cs typeface="Arial"/>
              </a:rPr>
              <a:t>at</a:t>
            </a:r>
            <a:r>
              <a:rPr sz="1200" b="1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bg1"/>
                </a:solidFill>
                <a:latin typeface="Arial"/>
                <a:cs typeface="Arial"/>
              </a:rPr>
              <a:t>yo</a:t>
            </a:r>
            <a:r>
              <a:rPr sz="1200" b="1" spc="-25" dirty="0">
                <a:solidFill>
                  <a:schemeClr val="bg1"/>
                </a:solidFill>
                <a:latin typeface="Arial"/>
                <a:cs typeface="Arial"/>
              </a:rPr>
              <a:t>u</a:t>
            </a:r>
            <a:r>
              <a:rPr sz="1200" b="1" spc="-50" dirty="0">
                <a:solidFill>
                  <a:schemeClr val="bg1"/>
                </a:solidFill>
                <a:latin typeface="Arial"/>
                <a:cs typeface="Arial"/>
              </a:rPr>
              <a:t>’</a:t>
            </a:r>
            <a:r>
              <a:rPr sz="1200" b="1" spc="-10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1200" b="1" spc="5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1200" b="1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1200" b="1" spc="5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1200" b="1" spc="-35" dirty="0">
                <a:solidFill>
                  <a:schemeClr val="bg1"/>
                </a:solidFill>
                <a:latin typeface="Arial"/>
                <a:cs typeface="Arial"/>
              </a:rPr>
              <a:t>sp</a:t>
            </a:r>
            <a:r>
              <a:rPr sz="1200" b="1" spc="-10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1200" b="1" spc="-15" dirty="0">
                <a:solidFill>
                  <a:schemeClr val="bg1"/>
                </a:solidFill>
                <a:latin typeface="Arial"/>
                <a:cs typeface="Arial"/>
              </a:rPr>
              <a:t>nsible</a:t>
            </a:r>
            <a:r>
              <a:rPr lang="en-NZ" sz="1200" b="1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chemeClr val="bg1"/>
                </a:solidFill>
                <a:latin typeface="Arial"/>
                <a:cs typeface="Arial"/>
              </a:rPr>
              <a:t>f</a:t>
            </a:r>
            <a:r>
              <a:rPr sz="1200" b="1" dirty="0">
                <a:solidFill>
                  <a:schemeClr val="bg1"/>
                </a:solidFill>
                <a:latin typeface="Arial"/>
                <a:cs typeface="Arial"/>
              </a:rPr>
              <a:t>or)</a:t>
            </a:r>
            <a:endParaRPr lang="en-NZ" sz="1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84150" marR="648970" indent="-171450">
              <a:lnSpc>
                <a:spcPct val="10349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Design, build, and maintain data pipelines on the Databricks platform.</a:t>
            </a:r>
          </a:p>
          <a:p>
            <a:pPr marL="184150" marR="648970" indent="-171450">
              <a:lnSpc>
                <a:spcPct val="10349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Monitor and troubleshoot data pipelines to ensure data quality and integrity.</a:t>
            </a:r>
          </a:p>
          <a:p>
            <a:pPr marL="184150" marR="648970" indent="-171450">
              <a:lnSpc>
                <a:spcPct val="10349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Play an active role in implementing data governance, security, and compliance in our Databricks platform and ecosystem.</a:t>
            </a:r>
          </a:p>
          <a:p>
            <a:pPr marL="184150" marR="648970" indent="-171450">
              <a:lnSpc>
                <a:spcPct val="10349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Create and implement data engineering best practices across the entire data platform and analytics environment through </a:t>
            </a:r>
            <a:r>
              <a:rPr lang="en-US" sz="1200" dirty="0" err="1">
                <a:solidFill>
                  <a:schemeClr val="bg1"/>
                </a:solidFill>
              </a:rPr>
              <a:t>DevSecOps</a:t>
            </a:r>
            <a:r>
              <a:rPr lang="en-US" sz="1200" dirty="0">
                <a:solidFill>
                  <a:schemeClr val="bg1"/>
                </a:solidFill>
              </a:rPr>
              <a:t> culture and practices.</a:t>
            </a:r>
            <a:endParaRPr lang="en-US" sz="1200" dirty="0">
              <a:solidFill>
                <a:schemeClr val="bg1"/>
              </a:solidFill>
              <a:cs typeface="Calibri"/>
            </a:endParaRPr>
          </a:p>
          <a:p>
            <a:pPr marL="184150" marR="648970" indent="-171450">
              <a:lnSpc>
                <a:spcPct val="10349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Stay up-to-date on emerging technologies and trends in the data engineering space and make recommendations for adoption.</a:t>
            </a:r>
          </a:p>
          <a:p>
            <a:pPr marL="184150" marR="648970" indent="-171450">
              <a:lnSpc>
                <a:spcPct val="10349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Provide Level 2 &amp; 3 support for the Databricks environment, including resolving data pipeline and data quality issues.</a:t>
            </a:r>
          </a:p>
          <a:p>
            <a:pPr marL="184150" marR="648970" indent="-171450">
              <a:lnSpc>
                <a:spcPct val="10349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Out-of-hours support when required.</a:t>
            </a:r>
          </a:p>
          <a:p>
            <a:pPr marL="184150" marR="648970" indent="-171450">
              <a:lnSpc>
                <a:spcPct val="10349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Contribute to roadmaps for enhancements to the modern data ecosystem.</a:t>
            </a:r>
          </a:p>
          <a:p>
            <a:pPr marL="184150" marR="648970" indent="-171450">
              <a:lnSpc>
                <a:spcPct val="10349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Understand and cultivate strong relationships with the business to comprehend their future requirements and pain points.</a:t>
            </a:r>
            <a:endParaRPr lang="en-NZ" sz="1200" dirty="0">
              <a:solidFill>
                <a:schemeClr val="bg1"/>
              </a:solidFill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34967" y="1625663"/>
            <a:ext cx="69613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z="700" spc="35" dirty="0">
                <a:solidFill>
                  <a:srgbClr val="00EDB5"/>
                </a:solidFill>
                <a:latin typeface="Arial"/>
                <a:cs typeface="Arial"/>
              </a:rPr>
              <a:t>Wellington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83299" y="940186"/>
            <a:ext cx="4470396" cy="45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35" dirty="0">
                <a:solidFill>
                  <a:srgbClr val="F1D3D6"/>
                </a:solidFill>
                <a:latin typeface="Arial"/>
                <a:cs typeface="Arial"/>
              </a:rPr>
              <a:t>P</a:t>
            </a:r>
            <a:r>
              <a:rPr sz="1000" spc="15" dirty="0">
                <a:solidFill>
                  <a:srgbClr val="F1D3D6"/>
                </a:solidFill>
                <a:latin typeface="Arial"/>
                <a:cs typeface="Arial"/>
              </a:rPr>
              <a:t>osit</a:t>
            </a:r>
            <a:r>
              <a:rPr sz="1000" spc="30" dirty="0">
                <a:solidFill>
                  <a:srgbClr val="F1D3D6"/>
                </a:solidFill>
                <a:latin typeface="Arial"/>
                <a:cs typeface="Arial"/>
              </a:rPr>
              <a:t>ion</a:t>
            </a:r>
            <a:r>
              <a:rPr sz="1000" spc="-35" dirty="0">
                <a:solidFill>
                  <a:srgbClr val="F1D3D6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F1D3D6"/>
                </a:solidFill>
                <a:latin typeface="Arial"/>
                <a:cs typeface="Arial"/>
              </a:rPr>
              <a:t>de</a:t>
            </a:r>
            <a:r>
              <a:rPr sz="1000" spc="-75" dirty="0">
                <a:solidFill>
                  <a:srgbClr val="F1D3D6"/>
                </a:solidFill>
                <a:latin typeface="Arial"/>
                <a:cs typeface="Arial"/>
              </a:rPr>
              <a:t>s</a:t>
            </a:r>
            <a:r>
              <a:rPr sz="1000" spc="20" dirty="0">
                <a:solidFill>
                  <a:srgbClr val="F1D3D6"/>
                </a:solidFill>
                <a:latin typeface="Arial"/>
                <a:cs typeface="Arial"/>
              </a:rPr>
              <a:t>crip</a:t>
            </a:r>
            <a:r>
              <a:rPr sz="1000" spc="75" dirty="0">
                <a:solidFill>
                  <a:srgbClr val="F1D3D6"/>
                </a:solidFill>
                <a:latin typeface="Arial"/>
                <a:cs typeface="Arial"/>
              </a:rPr>
              <a:t>t</a:t>
            </a:r>
            <a:r>
              <a:rPr sz="1000" spc="15" dirty="0">
                <a:solidFill>
                  <a:srgbClr val="F1D3D6"/>
                </a:solidFill>
                <a:latin typeface="Arial"/>
                <a:cs typeface="Arial"/>
              </a:rPr>
              <a:t>ion: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en-NZ" sz="1900" dirty="0">
                <a:solidFill>
                  <a:srgbClr val="F1D3D6"/>
                </a:solidFill>
                <a:latin typeface="Arial"/>
                <a:cs typeface="Arial"/>
              </a:rPr>
              <a:t>Senior Data Engineer</a:t>
            </a:r>
            <a:endParaRPr sz="1900" dirty="0">
              <a:latin typeface="Arial"/>
              <a:cs typeface="Arial"/>
            </a:endParaRPr>
          </a:p>
        </p:txBody>
      </p:sp>
      <p:pic>
        <p:nvPicPr>
          <p:cNvPr id="31" name="Picture 30" descr="A picture containing fire&#10;&#10;Description automatically generated">
            <a:extLst>
              <a:ext uri="{FF2B5EF4-FFF2-40B4-BE49-F238E27FC236}">
                <a16:creationId xmlns:a16="http://schemas.microsoft.com/office/drawing/2014/main" id="{8C1638DE-8087-4470-93C6-4BFEB2DBEAA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51" y="729197"/>
            <a:ext cx="1048319" cy="1582892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3B0B3703-F00A-4D82-883B-569242572750}"/>
              </a:ext>
            </a:extLst>
          </p:cNvPr>
          <p:cNvSpPr/>
          <p:nvPr/>
        </p:nvSpPr>
        <p:spPr>
          <a:xfrm>
            <a:off x="1907355" y="1562188"/>
            <a:ext cx="76200" cy="73282"/>
          </a:xfrm>
          <a:prstGeom prst="ellipse">
            <a:avLst/>
          </a:prstGeom>
          <a:solidFill>
            <a:srgbClr val="F1D3D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8F15143-CE4C-49BD-B014-5D774317329D}"/>
              </a:ext>
            </a:extLst>
          </p:cNvPr>
          <p:cNvSpPr/>
          <p:nvPr/>
        </p:nvSpPr>
        <p:spPr>
          <a:xfrm>
            <a:off x="1738102" y="1814333"/>
            <a:ext cx="76200" cy="73282"/>
          </a:xfrm>
          <a:prstGeom prst="ellipse">
            <a:avLst/>
          </a:prstGeom>
          <a:solidFill>
            <a:srgbClr val="F1D3D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object 25">
            <a:extLst>
              <a:ext uri="{FF2B5EF4-FFF2-40B4-BE49-F238E27FC236}">
                <a16:creationId xmlns:a16="http://schemas.microsoft.com/office/drawing/2014/main" id="{7718E888-F6FF-4D60-AC9A-275FA26F5222}"/>
              </a:ext>
            </a:extLst>
          </p:cNvPr>
          <p:cNvSpPr txBox="1"/>
          <p:nvPr/>
        </p:nvSpPr>
        <p:spPr>
          <a:xfrm>
            <a:off x="1879262" y="1858256"/>
            <a:ext cx="69613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z="700" spc="35" dirty="0">
                <a:solidFill>
                  <a:srgbClr val="00EDB5"/>
                </a:solidFill>
                <a:latin typeface="Arial"/>
                <a:cs typeface="Arial"/>
              </a:rPr>
              <a:t>Christchurch</a:t>
            </a:r>
            <a:endParaRPr sz="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55916" y="5842005"/>
            <a:ext cx="1982783" cy="15839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0001" y="3773297"/>
            <a:ext cx="2114499" cy="939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0001" y="3773309"/>
            <a:ext cx="2123998" cy="939799"/>
          </a:xfrm>
          <a:custGeom>
            <a:avLst/>
            <a:gdLst/>
            <a:ahLst/>
            <a:cxnLst/>
            <a:rect l="l" t="t" r="r" b="b"/>
            <a:pathLst>
              <a:path w="2123998" h="939800">
                <a:moveTo>
                  <a:pt x="0" y="939799"/>
                </a:moveTo>
                <a:lnTo>
                  <a:pt x="2123998" y="939799"/>
                </a:lnTo>
                <a:lnTo>
                  <a:pt x="2123998" y="0"/>
                </a:lnTo>
                <a:lnTo>
                  <a:pt x="0" y="0"/>
                </a:lnTo>
                <a:lnTo>
                  <a:pt x="0" y="939799"/>
                </a:lnTo>
                <a:close/>
              </a:path>
            </a:pathLst>
          </a:custGeom>
          <a:ln w="25400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0001" y="4713097"/>
            <a:ext cx="1061999" cy="939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0001" y="4713109"/>
            <a:ext cx="1061999" cy="939800"/>
          </a:xfrm>
          <a:custGeom>
            <a:avLst/>
            <a:gdLst/>
            <a:ahLst/>
            <a:cxnLst/>
            <a:rect l="l" t="t" r="r" b="b"/>
            <a:pathLst>
              <a:path w="1061999" h="939800">
                <a:moveTo>
                  <a:pt x="0" y="939799"/>
                </a:moveTo>
                <a:lnTo>
                  <a:pt x="1061999" y="939799"/>
                </a:lnTo>
                <a:lnTo>
                  <a:pt x="1061999" y="0"/>
                </a:lnTo>
                <a:lnTo>
                  <a:pt x="0" y="0"/>
                </a:lnTo>
                <a:lnTo>
                  <a:pt x="0" y="939799"/>
                </a:lnTo>
                <a:close/>
              </a:path>
            </a:pathLst>
          </a:custGeom>
          <a:ln w="25400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82000" y="4713104"/>
            <a:ext cx="1061999" cy="939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82000" y="4713109"/>
            <a:ext cx="1061999" cy="939800"/>
          </a:xfrm>
          <a:custGeom>
            <a:avLst/>
            <a:gdLst/>
            <a:ahLst/>
            <a:cxnLst/>
            <a:rect l="l" t="t" r="r" b="b"/>
            <a:pathLst>
              <a:path w="1061999" h="939800">
                <a:moveTo>
                  <a:pt x="0" y="939799"/>
                </a:moveTo>
                <a:lnTo>
                  <a:pt x="1061999" y="939799"/>
                </a:lnTo>
                <a:lnTo>
                  <a:pt x="1061999" y="0"/>
                </a:lnTo>
                <a:lnTo>
                  <a:pt x="0" y="0"/>
                </a:lnTo>
                <a:lnTo>
                  <a:pt x="0" y="939799"/>
                </a:lnTo>
                <a:close/>
              </a:path>
            </a:pathLst>
          </a:custGeom>
          <a:ln w="25400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82000" y="1812912"/>
            <a:ext cx="1061999" cy="1960397"/>
          </a:xfrm>
          <a:custGeom>
            <a:avLst/>
            <a:gdLst/>
            <a:ahLst/>
            <a:cxnLst/>
            <a:rect l="l" t="t" r="r" b="b"/>
            <a:pathLst>
              <a:path w="1061999" h="1960397">
                <a:moveTo>
                  <a:pt x="0" y="1960397"/>
                </a:moveTo>
                <a:lnTo>
                  <a:pt x="1061999" y="1960397"/>
                </a:lnTo>
                <a:lnTo>
                  <a:pt x="1061999" y="0"/>
                </a:lnTo>
                <a:lnTo>
                  <a:pt x="0" y="0"/>
                </a:lnTo>
                <a:lnTo>
                  <a:pt x="0" y="19603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82000" y="1812912"/>
            <a:ext cx="1062012" cy="19603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82000" y="1812912"/>
            <a:ext cx="1061999" cy="1960397"/>
          </a:xfrm>
          <a:custGeom>
            <a:avLst/>
            <a:gdLst/>
            <a:ahLst/>
            <a:cxnLst/>
            <a:rect l="l" t="t" r="r" b="b"/>
            <a:pathLst>
              <a:path w="1061999" h="1960397">
                <a:moveTo>
                  <a:pt x="0" y="1960397"/>
                </a:moveTo>
                <a:lnTo>
                  <a:pt x="1061999" y="1960397"/>
                </a:lnTo>
                <a:lnTo>
                  <a:pt x="1061999" y="0"/>
                </a:lnTo>
                <a:lnTo>
                  <a:pt x="0" y="0"/>
                </a:lnTo>
                <a:lnTo>
                  <a:pt x="0" y="1960397"/>
                </a:lnTo>
                <a:close/>
              </a:path>
            </a:pathLst>
          </a:custGeom>
          <a:ln w="25399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0001" y="1812912"/>
            <a:ext cx="1061999" cy="1960397"/>
          </a:xfrm>
          <a:custGeom>
            <a:avLst/>
            <a:gdLst/>
            <a:ahLst/>
            <a:cxnLst/>
            <a:rect l="l" t="t" r="r" b="b"/>
            <a:pathLst>
              <a:path w="1061999" h="1960397">
                <a:moveTo>
                  <a:pt x="0" y="1960397"/>
                </a:moveTo>
                <a:lnTo>
                  <a:pt x="1061999" y="1960397"/>
                </a:lnTo>
                <a:lnTo>
                  <a:pt x="1061999" y="0"/>
                </a:lnTo>
                <a:lnTo>
                  <a:pt x="0" y="0"/>
                </a:lnTo>
                <a:lnTo>
                  <a:pt x="0" y="19603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0001" y="1812912"/>
            <a:ext cx="1062012" cy="19603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0001" y="1812912"/>
            <a:ext cx="1061999" cy="1960397"/>
          </a:xfrm>
          <a:custGeom>
            <a:avLst/>
            <a:gdLst/>
            <a:ahLst/>
            <a:cxnLst/>
            <a:rect l="l" t="t" r="r" b="b"/>
            <a:pathLst>
              <a:path w="1061999" h="1960397">
                <a:moveTo>
                  <a:pt x="0" y="1960397"/>
                </a:moveTo>
                <a:lnTo>
                  <a:pt x="1061999" y="1960397"/>
                </a:lnTo>
                <a:lnTo>
                  <a:pt x="1061999" y="0"/>
                </a:lnTo>
                <a:lnTo>
                  <a:pt x="0" y="0"/>
                </a:lnTo>
                <a:lnTo>
                  <a:pt x="0" y="1960397"/>
                </a:lnTo>
                <a:close/>
              </a:path>
            </a:pathLst>
          </a:custGeom>
          <a:ln w="25400">
            <a:solidFill>
              <a:srgbClr val="0032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492750" y="6882422"/>
            <a:ext cx="2192020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ts val="1400"/>
              </a:lnSpc>
            </a:pPr>
            <a:r>
              <a:rPr sz="1300" b="1" spc="5" dirty="0">
                <a:solidFill>
                  <a:srgbClr val="00EDB5"/>
                </a:solidFill>
                <a:latin typeface="Arial"/>
                <a:cs typeface="Arial"/>
              </a:rPr>
              <a:t>Our</a:t>
            </a:r>
            <a:r>
              <a:rPr sz="1300" b="1" spc="-60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b="1" spc="35" dirty="0">
                <a:solidFill>
                  <a:srgbClr val="00EDB5"/>
                </a:solidFill>
                <a:latin typeface="Arial"/>
                <a:cs typeface="Arial"/>
              </a:rPr>
              <a:t>b</a:t>
            </a:r>
            <a:r>
              <a:rPr sz="1300" b="1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b="1" spc="-5" dirty="0">
                <a:solidFill>
                  <a:srgbClr val="00EDB5"/>
                </a:solidFill>
                <a:latin typeface="Arial"/>
                <a:cs typeface="Arial"/>
              </a:rPr>
              <a:t>h</a:t>
            </a:r>
            <a:r>
              <a:rPr sz="1300" b="1" spc="15" dirty="0">
                <a:solidFill>
                  <a:srgbClr val="00EDB5"/>
                </a:solidFill>
                <a:latin typeface="Arial"/>
                <a:cs typeface="Arial"/>
              </a:rPr>
              <a:t>avio</a:t>
            </a:r>
            <a:r>
              <a:rPr sz="1300" b="1" spc="-10" dirty="0">
                <a:solidFill>
                  <a:srgbClr val="00EDB5"/>
                </a:solidFill>
                <a:latin typeface="Arial"/>
                <a:cs typeface="Arial"/>
              </a:rPr>
              <a:t>ur</a:t>
            </a:r>
            <a:r>
              <a:rPr sz="1300" b="1" spc="-140" dirty="0">
                <a:solidFill>
                  <a:srgbClr val="00EDB5"/>
                </a:solidFill>
                <a:latin typeface="Arial"/>
                <a:cs typeface="Arial"/>
              </a:rPr>
              <a:t>s</a:t>
            </a:r>
            <a:r>
              <a:rPr sz="1300" b="1" spc="-65" dirty="0">
                <a:solidFill>
                  <a:srgbClr val="00EDB5"/>
                </a:solidFill>
                <a:latin typeface="Arial"/>
                <a:cs typeface="Arial"/>
              </a:rPr>
              <a:t>:</a:t>
            </a:r>
            <a:r>
              <a:rPr sz="1300" b="1" spc="-60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00EDB5"/>
                </a:solidFill>
                <a:latin typeface="Arial"/>
                <a:cs typeface="Arial"/>
              </a:rPr>
              <a:t>‘H</a:t>
            </a:r>
            <a:r>
              <a:rPr sz="1300" b="1" spc="-40" dirty="0">
                <a:solidFill>
                  <a:srgbClr val="00EDB5"/>
                </a:solidFill>
                <a:latin typeface="Arial"/>
                <a:cs typeface="Arial"/>
              </a:rPr>
              <a:t>o</a:t>
            </a:r>
            <a:r>
              <a:rPr sz="1300" b="1" spc="50" dirty="0">
                <a:solidFill>
                  <a:srgbClr val="00EDB5"/>
                </a:solidFill>
                <a:latin typeface="Arial"/>
                <a:cs typeface="Arial"/>
              </a:rPr>
              <a:t>w</a:t>
            </a:r>
            <a:r>
              <a:rPr sz="1300" b="1" spc="-60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b="1" spc="50" dirty="0">
                <a:solidFill>
                  <a:srgbClr val="00EDB5"/>
                </a:solidFill>
                <a:latin typeface="Arial"/>
                <a:cs typeface="Arial"/>
              </a:rPr>
              <a:t>t</a:t>
            </a:r>
            <a:r>
              <a:rPr sz="1300" b="1" spc="-10" dirty="0">
                <a:solidFill>
                  <a:srgbClr val="00EDB5"/>
                </a:solidFill>
                <a:latin typeface="Arial"/>
                <a:cs typeface="Arial"/>
              </a:rPr>
              <a:t>o</a:t>
            </a:r>
            <a:r>
              <a:rPr sz="1300" b="1" spc="-60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00EDB5"/>
                </a:solidFill>
                <a:latin typeface="Arial"/>
                <a:cs typeface="Arial"/>
              </a:rPr>
              <a:t>B</a:t>
            </a:r>
            <a:r>
              <a:rPr sz="1300" b="1" spc="-30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b="1" spc="-65" dirty="0">
                <a:solidFill>
                  <a:srgbClr val="00EDB5"/>
                </a:solidFill>
                <a:latin typeface="Arial"/>
                <a:cs typeface="Arial"/>
              </a:rPr>
              <a:t>’ </a:t>
            </a:r>
            <a:r>
              <a:rPr sz="1300" spc="-65" dirty="0">
                <a:solidFill>
                  <a:srgbClr val="00EDB5"/>
                </a:solidFill>
                <a:latin typeface="Arial"/>
                <a:cs typeface="Arial"/>
              </a:rPr>
              <a:t>B</a:t>
            </a:r>
            <a:r>
              <a:rPr sz="1300" spc="5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85" dirty="0">
                <a:solidFill>
                  <a:srgbClr val="00EDB5"/>
                </a:solidFill>
                <a:latin typeface="Arial"/>
                <a:cs typeface="Arial"/>
              </a:rPr>
              <a:t>gu</a:t>
            </a:r>
            <a:r>
              <a:rPr sz="1300" spc="50" dirty="0">
                <a:solidFill>
                  <a:srgbClr val="00EDB5"/>
                </a:solidFill>
                <a:latin typeface="Arial"/>
                <a:cs typeface="Arial"/>
              </a:rPr>
              <a:t>t</a:t>
            </a:r>
            <a:r>
              <a:rPr sz="1300" spc="-50" dirty="0">
                <a:solidFill>
                  <a:srgbClr val="00EDB5"/>
                </a:solidFill>
                <a:latin typeface="Arial"/>
                <a:cs typeface="Arial"/>
              </a:rPr>
              <a:t>s</a:t>
            </a:r>
            <a:r>
              <a:rPr sz="1300" spc="-135" dirty="0">
                <a:solidFill>
                  <a:srgbClr val="00EDB5"/>
                </a:solidFill>
                <a:latin typeface="Arial"/>
                <a:cs typeface="Arial"/>
              </a:rPr>
              <a:t>y</a:t>
            </a:r>
            <a:r>
              <a:rPr lang="en-NZ" sz="1300" spc="-40" dirty="0">
                <a:solidFill>
                  <a:srgbClr val="00EDB5"/>
                </a:solidFill>
                <a:latin typeface="Arial"/>
                <a:cs typeface="Arial"/>
              </a:rPr>
              <a:t>,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-65" dirty="0">
                <a:solidFill>
                  <a:srgbClr val="00EDB5"/>
                </a:solidFill>
                <a:latin typeface="Arial"/>
                <a:cs typeface="Arial"/>
              </a:rPr>
              <a:t>B</a:t>
            </a:r>
            <a:r>
              <a:rPr sz="1300" spc="5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85" dirty="0">
                <a:solidFill>
                  <a:srgbClr val="00EDB5"/>
                </a:solidFill>
                <a:latin typeface="Arial"/>
                <a:cs typeface="Arial"/>
              </a:rPr>
              <a:t>a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65" dirty="0">
                <a:solidFill>
                  <a:srgbClr val="00EDB5"/>
                </a:solidFill>
                <a:latin typeface="Arial"/>
                <a:cs typeface="Arial"/>
              </a:rPr>
              <a:t>g</a:t>
            </a:r>
            <a:r>
              <a:rPr sz="1300" spc="70" dirty="0">
                <a:solidFill>
                  <a:srgbClr val="00EDB5"/>
                </a:solidFill>
                <a:latin typeface="Arial"/>
                <a:cs typeface="Arial"/>
              </a:rPr>
              <a:t>o</a:t>
            </a:r>
            <a:r>
              <a:rPr sz="1300" spc="55" dirty="0">
                <a:solidFill>
                  <a:srgbClr val="00EDB5"/>
                </a:solidFill>
                <a:latin typeface="Arial"/>
                <a:cs typeface="Arial"/>
              </a:rPr>
              <a:t>o</a:t>
            </a:r>
            <a:r>
              <a:rPr sz="1300" spc="85" dirty="0">
                <a:solidFill>
                  <a:srgbClr val="00EDB5"/>
                </a:solidFill>
                <a:latin typeface="Arial"/>
                <a:cs typeface="Arial"/>
              </a:rPr>
              <a:t>d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35" dirty="0">
                <a:solidFill>
                  <a:srgbClr val="00EDB5"/>
                </a:solidFill>
                <a:latin typeface="Arial"/>
                <a:cs typeface="Arial"/>
              </a:rPr>
              <a:t>human</a:t>
            </a:r>
            <a:r>
              <a:rPr lang="en-NZ" sz="1300" spc="35" dirty="0">
                <a:solidFill>
                  <a:srgbClr val="00EDB5"/>
                </a:solidFill>
                <a:latin typeface="Arial"/>
                <a:cs typeface="Arial"/>
              </a:rPr>
              <a:t>,</a:t>
            </a:r>
            <a:r>
              <a:rPr sz="1300" spc="1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-65" dirty="0">
                <a:solidFill>
                  <a:srgbClr val="00EDB5"/>
                </a:solidFill>
                <a:latin typeface="Arial"/>
                <a:cs typeface="Arial"/>
              </a:rPr>
              <a:t>B</a:t>
            </a:r>
            <a:r>
              <a:rPr sz="1300" spc="5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35" dirty="0">
                <a:solidFill>
                  <a:srgbClr val="00EDB5"/>
                </a:solidFill>
                <a:latin typeface="Arial"/>
                <a:cs typeface="Arial"/>
              </a:rPr>
              <a:t>in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45" dirty="0">
                <a:solidFill>
                  <a:srgbClr val="00EDB5"/>
                </a:solidFill>
                <a:latin typeface="Arial"/>
                <a:cs typeface="Arial"/>
              </a:rPr>
              <a:t>the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65" dirty="0">
                <a:solidFill>
                  <a:srgbClr val="00EDB5"/>
                </a:solidFill>
                <a:latin typeface="Arial"/>
                <a:cs typeface="Arial"/>
              </a:rPr>
              <a:t>w</a:t>
            </a:r>
            <a:r>
              <a:rPr sz="1300" spc="50" dirty="0">
                <a:solidFill>
                  <a:srgbClr val="00EDB5"/>
                </a:solidFill>
                <a:latin typeface="Arial"/>
                <a:cs typeface="Arial"/>
              </a:rPr>
              <a:t>a</a:t>
            </a:r>
            <a:r>
              <a:rPr sz="1300" spc="-5" dirty="0">
                <a:solidFill>
                  <a:srgbClr val="00EDB5"/>
                </a:solidFill>
                <a:latin typeface="Arial"/>
                <a:cs typeface="Arial"/>
              </a:rPr>
              <a:t>k</a:t>
            </a:r>
            <a:r>
              <a:rPr sz="1300" spc="25" dirty="0">
                <a:solidFill>
                  <a:srgbClr val="00EDB5"/>
                </a:solidFill>
                <a:latin typeface="Arial"/>
                <a:cs typeface="Arial"/>
              </a:rPr>
              <a:t>a.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6820" y="6882422"/>
            <a:ext cx="1685289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1400"/>
              </a:lnSpc>
            </a:pPr>
            <a:r>
              <a:rPr sz="1300" b="1" spc="60" dirty="0">
                <a:solidFill>
                  <a:srgbClr val="00EDB5"/>
                </a:solidFill>
                <a:latin typeface="Arial"/>
                <a:cs typeface="Arial"/>
              </a:rPr>
              <a:t>W</a:t>
            </a:r>
            <a:r>
              <a:rPr sz="1300" b="1" spc="30" dirty="0">
                <a:solidFill>
                  <a:srgbClr val="00EDB5"/>
                </a:solidFill>
                <a:latin typeface="Arial"/>
                <a:cs typeface="Arial"/>
              </a:rPr>
              <a:t>h</a:t>
            </a:r>
            <a:r>
              <a:rPr sz="1300" b="1" spc="80" dirty="0">
                <a:solidFill>
                  <a:srgbClr val="00EDB5"/>
                </a:solidFill>
                <a:latin typeface="Arial"/>
                <a:cs typeface="Arial"/>
              </a:rPr>
              <a:t>at</a:t>
            </a:r>
            <a:r>
              <a:rPr sz="1300" b="1" spc="-60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b="1" spc="35" dirty="0">
                <a:solidFill>
                  <a:srgbClr val="00EDB5"/>
                </a:solidFill>
                <a:latin typeface="Arial"/>
                <a:cs typeface="Arial"/>
              </a:rPr>
              <a:t>w</a:t>
            </a:r>
            <a:r>
              <a:rPr sz="1300" b="1" spc="10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b="1" spc="-60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b="1" spc="-25" dirty="0">
                <a:solidFill>
                  <a:srgbClr val="00EDB5"/>
                </a:solidFill>
                <a:latin typeface="Arial"/>
                <a:cs typeface="Arial"/>
              </a:rPr>
              <a:t>v</a:t>
            </a:r>
            <a:r>
              <a:rPr sz="1300" b="1" spc="15" dirty="0">
                <a:solidFill>
                  <a:srgbClr val="00EDB5"/>
                </a:solidFill>
                <a:latin typeface="Arial"/>
                <a:cs typeface="Arial"/>
              </a:rPr>
              <a:t>alue</a:t>
            </a:r>
            <a:r>
              <a:rPr sz="1300" b="1" spc="10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EDB5"/>
                </a:solidFill>
                <a:latin typeface="Arial"/>
                <a:cs typeface="Arial"/>
              </a:rPr>
              <a:t>Cust</a:t>
            </a:r>
            <a:r>
              <a:rPr sz="1300" spc="40" dirty="0">
                <a:solidFill>
                  <a:srgbClr val="00EDB5"/>
                </a:solidFill>
                <a:latin typeface="Arial"/>
                <a:cs typeface="Arial"/>
              </a:rPr>
              <a:t>ome</a:t>
            </a:r>
            <a:r>
              <a:rPr sz="1300" spc="10" dirty="0">
                <a:solidFill>
                  <a:srgbClr val="00EDB5"/>
                </a:solidFill>
                <a:latin typeface="Arial"/>
                <a:cs typeface="Arial"/>
              </a:rPr>
              <a:t>r</a:t>
            </a:r>
            <a:r>
              <a:rPr sz="1300" spc="-95" dirty="0">
                <a:solidFill>
                  <a:srgbClr val="00EDB5"/>
                </a:solidFill>
                <a:latin typeface="Arial"/>
                <a:cs typeface="Arial"/>
              </a:rPr>
              <a:t>s</a:t>
            </a:r>
            <a:r>
              <a:rPr lang="en-NZ" sz="1300" spc="-40" dirty="0">
                <a:solidFill>
                  <a:srgbClr val="00EDB5"/>
                </a:solidFill>
                <a:latin typeface="Arial"/>
                <a:cs typeface="Arial"/>
              </a:rPr>
              <a:t>,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-155" dirty="0">
                <a:solidFill>
                  <a:srgbClr val="00EDB5"/>
                </a:solidFill>
                <a:latin typeface="Arial"/>
                <a:cs typeface="Arial"/>
              </a:rPr>
              <a:t>S</a:t>
            </a:r>
            <a:r>
              <a:rPr sz="1300" spc="114" dirty="0">
                <a:solidFill>
                  <a:srgbClr val="00EDB5"/>
                </a:solidFill>
                <a:latin typeface="Arial"/>
                <a:cs typeface="Arial"/>
              </a:rPr>
              <a:t>a</a:t>
            </a:r>
            <a:r>
              <a:rPr sz="1300" spc="20" dirty="0">
                <a:solidFill>
                  <a:srgbClr val="00EDB5"/>
                </a:solidFill>
                <a:latin typeface="Arial"/>
                <a:cs typeface="Arial"/>
              </a:rPr>
              <a:t>f</a:t>
            </a:r>
            <a:r>
              <a:rPr sz="1300" spc="-10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spc="100" dirty="0">
                <a:solidFill>
                  <a:srgbClr val="00EDB5"/>
                </a:solidFill>
                <a:latin typeface="Arial"/>
                <a:cs typeface="Arial"/>
              </a:rPr>
              <a:t>t</a:t>
            </a:r>
            <a:r>
              <a:rPr sz="1300" spc="-75" dirty="0">
                <a:solidFill>
                  <a:srgbClr val="00EDB5"/>
                </a:solidFill>
                <a:latin typeface="Arial"/>
                <a:cs typeface="Arial"/>
              </a:rPr>
              <a:t>y</a:t>
            </a:r>
            <a:r>
              <a:rPr lang="en-NZ" sz="1300" spc="-40" dirty="0">
                <a:solidFill>
                  <a:srgbClr val="00EDB5"/>
                </a:solidFill>
                <a:latin typeface="Arial"/>
                <a:cs typeface="Arial"/>
              </a:rPr>
              <a:t>,</a:t>
            </a:r>
            <a:r>
              <a:rPr sz="1300" spc="-40" dirty="0">
                <a:solidFill>
                  <a:srgbClr val="00EDB5"/>
                </a:solidFill>
                <a:latin typeface="Arial"/>
                <a:cs typeface="Arial"/>
              </a:rPr>
              <a:t> Sus</a:t>
            </a:r>
            <a:r>
              <a:rPr sz="1300" spc="-30" dirty="0">
                <a:solidFill>
                  <a:srgbClr val="00EDB5"/>
                </a:solidFill>
                <a:latin typeface="Arial"/>
                <a:cs typeface="Arial"/>
              </a:rPr>
              <a:t>t</a:t>
            </a:r>
            <a:r>
              <a:rPr sz="1300" spc="60" dirty="0">
                <a:solidFill>
                  <a:srgbClr val="00EDB5"/>
                </a:solidFill>
                <a:latin typeface="Arial"/>
                <a:cs typeface="Arial"/>
              </a:rPr>
              <a:t>ainabili</a:t>
            </a:r>
            <a:r>
              <a:rPr sz="1300" spc="50" dirty="0">
                <a:solidFill>
                  <a:srgbClr val="00EDB5"/>
                </a:solidFill>
                <a:latin typeface="Arial"/>
                <a:cs typeface="Arial"/>
              </a:rPr>
              <a:t>t</a:t>
            </a:r>
            <a:r>
              <a:rPr sz="1300" spc="-75" dirty="0">
                <a:solidFill>
                  <a:srgbClr val="00EDB5"/>
                </a:solidFill>
                <a:latin typeface="Arial"/>
                <a:cs typeface="Arial"/>
              </a:rPr>
              <a:t>y</a:t>
            </a:r>
            <a:r>
              <a:rPr lang="en-NZ" sz="1300" spc="-40" dirty="0">
                <a:solidFill>
                  <a:srgbClr val="00EDB5"/>
                </a:solidFill>
                <a:latin typeface="Arial"/>
                <a:cs typeface="Arial"/>
              </a:rPr>
              <a:t>,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-180" dirty="0">
                <a:solidFill>
                  <a:srgbClr val="00EDB5"/>
                </a:solidFill>
                <a:latin typeface="Arial"/>
                <a:cs typeface="Arial"/>
              </a:rPr>
              <a:t>P</a:t>
            </a:r>
            <a:r>
              <a:rPr sz="1300" spc="10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spc="25" dirty="0">
                <a:solidFill>
                  <a:srgbClr val="00EDB5"/>
                </a:solidFill>
                <a:latin typeface="Arial"/>
                <a:cs typeface="Arial"/>
              </a:rPr>
              <a:t>ople.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6669" y="6756400"/>
            <a:ext cx="1877695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5" dirty="0">
                <a:solidFill>
                  <a:srgbClr val="00EDB5"/>
                </a:solidFill>
                <a:latin typeface="Arial"/>
                <a:cs typeface="Arial"/>
              </a:rPr>
              <a:t>Our</a:t>
            </a:r>
            <a:r>
              <a:rPr sz="1300" b="1" spc="-60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b="1" spc="25" dirty="0">
                <a:solidFill>
                  <a:srgbClr val="00EDB5"/>
                </a:solidFill>
                <a:latin typeface="Arial"/>
                <a:cs typeface="Arial"/>
              </a:rPr>
              <a:t>p</a:t>
            </a:r>
            <a:r>
              <a:rPr sz="1300" b="1" spc="5" dirty="0">
                <a:solidFill>
                  <a:srgbClr val="00EDB5"/>
                </a:solidFill>
                <a:latin typeface="Arial"/>
                <a:cs typeface="Arial"/>
              </a:rPr>
              <a:t>ur</a:t>
            </a:r>
            <a:r>
              <a:rPr sz="1300" b="1" spc="10" dirty="0">
                <a:solidFill>
                  <a:srgbClr val="00EDB5"/>
                </a:solidFill>
                <a:latin typeface="Arial"/>
                <a:cs typeface="Arial"/>
              </a:rPr>
              <a:t>p</a:t>
            </a:r>
            <a:r>
              <a:rPr sz="1300" b="1" spc="-15" dirty="0">
                <a:solidFill>
                  <a:srgbClr val="00EDB5"/>
                </a:solidFill>
                <a:latin typeface="Arial"/>
                <a:cs typeface="Arial"/>
              </a:rPr>
              <a:t>o</a:t>
            </a:r>
            <a:r>
              <a:rPr sz="1300" b="1" spc="-135" dirty="0">
                <a:solidFill>
                  <a:srgbClr val="00EDB5"/>
                </a:solidFill>
                <a:latin typeface="Arial"/>
                <a:cs typeface="Arial"/>
              </a:rPr>
              <a:t>s</a:t>
            </a:r>
            <a:r>
              <a:rPr sz="1300" b="1" spc="10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endParaRPr sz="1300">
              <a:latin typeface="Arial"/>
              <a:cs typeface="Arial"/>
            </a:endParaRPr>
          </a:p>
          <a:p>
            <a:pPr marL="12700" marR="6350">
              <a:lnSpc>
                <a:spcPts val="1400"/>
              </a:lnSpc>
              <a:spcBef>
                <a:spcPts val="20"/>
              </a:spcBef>
            </a:pPr>
            <a:r>
              <a:rPr sz="1300" spc="-15" dirty="0">
                <a:solidFill>
                  <a:srgbClr val="00EDB5"/>
                </a:solidFill>
                <a:latin typeface="Arial"/>
                <a:cs typeface="Arial"/>
              </a:rPr>
              <a:t>Cl</a:t>
            </a:r>
            <a:r>
              <a:rPr sz="1300" spc="-10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spc="65" dirty="0">
                <a:solidFill>
                  <a:srgbClr val="00EDB5"/>
                </a:solidFill>
                <a:latin typeface="Arial"/>
                <a:cs typeface="Arial"/>
              </a:rPr>
              <a:t>an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20" dirty="0">
                <a:solidFill>
                  <a:srgbClr val="00EDB5"/>
                </a:solidFill>
                <a:latin typeface="Arial"/>
                <a:cs typeface="Arial"/>
              </a:rPr>
              <a:t>ene</a:t>
            </a:r>
            <a:r>
              <a:rPr sz="1300" spc="-20" dirty="0">
                <a:solidFill>
                  <a:srgbClr val="00EDB5"/>
                </a:solidFill>
                <a:latin typeface="Arial"/>
                <a:cs typeface="Arial"/>
              </a:rPr>
              <a:t>r</a:t>
            </a:r>
            <a:r>
              <a:rPr sz="1300" spc="40" dirty="0">
                <a:solidFill>
                  <a:srgbClr val="00EDB5"/>
                </a:solidFill>
                <a:latin typeface="Arial"/>
                <a:cs typeface="Arial"/>
              </a:rPr>
              <a:t>gy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50" dirty="0">
                <a:solidFill>
                  <a:srgbClr val="00EDB5"/>
                </a:solidFill>
                <a:latin typeface="Arial"/>
                <a:cs typeface="Arial"/>
              </a:rPr>
              <a:t>f</a:t>
            </a:r>
            <a:r>
              <a:rPr sz="1300" spc="40" dirty="0">
                <a:solidFill>
                  <a:srgbClr val="00EDB5"/>
                </a:solidFill>
                <a:latin typeface="Arial"/>
                <a:cs typeface="Arial"/>
              </a:rPr>
              <a:t>or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85" dirty="0">
                <a:solidFill>
                  <a:srgbClr val="00EDB5"/>
                </a:solidFill>
                <a:latin typeface="Arial"/>
                <a:cs typeface="Arial"/>
              </a:rPr>
              <a:t>a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50" dirty="0">
                <a:solidFill>
                  <a:srgbClr val="00EDB5"/>
                </a:solidFill>
                <a:latin typeface="Arial"/>
                <a:cs typeface="Arial"/>
              </a:rPr>
              <a:t>fai</a:t>
            </a:r>
            <a:r>
              <a:rPr sz="1300" spc="10" dirty="0">
                <a:solidFill>
                  <a:srgbClr val="00EDB5"/>
                </a:solidFill>
                <a:latin typeface="Arial"/>
                <a:cs typeface="Arial"/>
              </a:rPr>
              <a:t>r</a:t>
            </a:r>
            <a:r>
              <a:rPr sz="1300" spc="15" dirty="0">
                <a:solidFill>
                  <a:srgbClr val="00EDB5"/>
                </a:solidFill>
                <a:latin typeface="Arial"/>
                <a:cs typeface="Arial"/>
              </a:rPr>
              <a:t>er</a:t>
            </a:r>
            <a:r>
              <a:rPr sz="1300" spc="10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70" dirty="0">
                <a:solidFill>
                  <a:srgbClr val="00EDB5"/>
                </a:solidFill>
                <a:latin typeface="Arial"/>
                <a:cs typeface="Arial"/>
              </a:rPr>
              <a:t>and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20" dirty="0">
                <a:solidFill>
                  <a:srgbClr val="00EDB5"/>
                </a:solidFill>
                <a:latin typeface="Arial"/>
                <a:cs typeface="Arial"/>
              </a:rPr>
              <a:t>h</a:t>
            </a:r>
            <a:r>
              <a:rPr sz="1300" spc="25" dirty="0">
                <a:solidFill>
                  <a:srgbClr val="00EDB5"/>
                </a:solidFill>
                <a:latin typeface="Arial"/>
                <a:cs typeface="Arial"/>
              </a:rPr>
              <a:t>e</a:t>
            </a:r>
            <a:r>
              <a:rPr sz="1300" spc="45" dirty="0">
                <a:solidFill>
                  <a:srgbClr val="00EDB5"/>
                </a:solidFill>
                <a:latin typeface="Arial"/>
                <a:cs typeface="Arial"/>
              </a:rPr>
              <a:t>althier</a:t>
            </a:r>
            <a:r>
              <a:rPr sz="1300" spc="-45" dirty="0">
                <a:solidFill>
                  <a:srgbClr val="00EDB5"/>
                </a:solidFill>
                <a:latin typeface="Arial"/>
                <a:cs typeface="Arial"/>
              </a:rPr>
              <a:t> </a:t>
            </a:r>
            <a:r>
              <a:rPr sz="1300" spc="65" dirty="0">
                <a:solidFill>
                  <a:srgbClr val="00EDB5"/>
                </a:solidFill>
                <a:latin typeface="Arial"/>
                <a:cs typeface="Arial"/>
              </a:rPr>
              <a:t>w</a:t>
            </a:r>
            <a:r>
              <a:rPr sz="1300" spc="35" dirty="0">
                <a:solidFill>
                  <a:srgbClr val="00EDB5"/>
                </a:solidFill>
                <a:latin typeface="Arial"/>
                <a:cs typeface="Arial"/>
              </a:rPr>
              <a:t>orld.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6669" y="6680200"/>
            <a:ext cx="562000" cy="0"/>
          </a:xfrm>
          <a:custGeom>
            <a:avLst/>
            <a:gdLst/>
            <a:ahLst/>
            <a:cxnLst/>
            <a:rect l="l" t="t" r="r" b="b"/>
            <a:pathLst>
              <a:path w="562000">
                <a:moveTo>
                  <a:pt x="0" y="0"/>
                </a:moveTo>
                <a:lnTo>
                  <a:pt x="562000" y="0"/>
                </a:lnTo>
              </a:path>
            </a:pathLst>
          </a:custGeom>
          <a:ln w="6350">
            <a:solidFill>
              <a:srgbClr val="00EDB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36820" y="6756400"/>
            <a:ext cx="562000" cy="0"/>
          </a:xfrm>
          <a:custGeom>
            <a:avLst/>
            <a:gdLst/>
            <a:ahLst/>
            <a:cxnLst/>
            <a:rect l="l" t="t" r="r" b="b"/>
            <a:pathLst>
              <a:path w="562000">
                <a:moveTo>
                  <a:pt x="0" y="0"/>
                </a:moveTo>
                <a:lnTo>
                  <a:pt x="562000" y="0"/>
                </a:lnTo>
              </a:path>
            </a:pathLst>
          </a:custGeom>
          <a:ln w="6350">
            <a:solidFill>
              <a:srgbClr val="00EDB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92750" y="6764905"/>
            <a:ext cx="562000" cy="0"/>
          </a:xfrm>
          <a:custGeom>
            <a:avLst/>
            <a:gdLst/>
            <a:ahLst/>
            <a:cxnLst/>
            <a:rect l="l" t="t" r="r" b="b"/>
            <a:pathLst>
              <a:path w="562000">
                <a:moveTo>
                  <a:pt x="0" y="0"/>
                </a:moveTo>
                <a:lnTo>
                  <a:pt x="562000" y="0"/>
                </a:lnTo>
              </a:path>
            </a:pathLst>
          </a:custGeom>
          <a:ln w="6350">
            <a:solidFill>
              <a:srgbClr val="00EDB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210310" y="1099118"/>
            <a:ext cx="5406640" cy="443198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lvl="0"/>
            <a:endParaRPr lang="en-NZ" sz="1200" dirty="0">
              <a:solidFill>
                <a:schemeClr val="bg1"/>
              </a:solidFill>
            </a:endParaRPr>
          </a:p>
          <a:p>
            <a:pPr marL="12700">
              <a:lnSpc>
                <a:spcPct val="100000"/>
              </a:lnSpc>
            </a:pPr>
            <a:r>
              <a:rPr lang="en-NZ" sz="1200" b="1" spc="10" dirty="0">
                <a:solidFill>
                  <a:schemeClr val="bg1"/>
                </a:solidFill>
                <a:latin typeface="Arial"/>
                <a:cs typeface="Arial"/>
              </a:rPr>
              <a:t>Candidate Profile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3+ years of experience in Databricks data engineering, with a focus on building and maintaining data pipelines and platforms.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 degree in computer science, software design, management information systems, mathematics/statistics/quantitative methods, or a related field, or relevant experience.</a:t>
            </a:r>
            <a:endParaRPr lang="en-NZ" sz="12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en-NZ" sz="1200" spc="1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NZ" sz="1200" b="1" spc="10" dirty="0">
                <a:solidFill>
                  <a:schemeClr val="bg1"/>
                </a:solidFill>
                <a:latin typeface="Arial"/>
                <a:cs typeface="Arial"/>
              </a:rPr>
              <a:t>Kn</a:t>
            </a:r>
            <a:r>
              <a:rPr lang="en-NZ" sz="1200" b="1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lang="en-NZ" sz="1200" b="1" spc="35" dirty="0">
                <a:solidFill>
                  <a:schemeClr val="bg1"/>
                </a:solidFill>
                <a:latin typeface="Arial"/>
                <a:cs typeface="Arial"/>
              </a:rPr>
              <a:t>wle</a:t>
            </a:r>
            <a:r>
              <a:rPr lang="en-NZ" sz="1200" b="1" spc="25" dirty="0">
                <a:solidFill>
                  <a:schemeClr val="bg1"/>
                </a:solidFill>
                <a:latin typeface="Arial"/>
                <a:cs typeface="Arial"/>
              </a:rPr>
              <a:t>dge,</a:t>
            </a:r>
            <a:r>
              <a:rPr lang="en-NZ" sz="1200" b="1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NZ" sz="1200" b="1" spc="-15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en-NZ" sz="1200" b="1" spc="35" dirty="0">
                <a:solidFill>
                  <a:schemeClr val="bg1"/>
                </a:solidFill>
                <a:latin typeface="Arial"/>
                <a:cs typeface="Arial"/>
              </a:rPr>
              <a:t>xp</a:t>
            </a:r>
            <a:r>
              <a:rPr lang="en-NZ" sz="1200" b="1" spc="10" dirty="0">
                <a:solidFill>
                  <a:schemeClr val="bg1"/>
                </a:solidFill>
                <a:latin typeface="Arial"/>
                <a:cs typeface="Arial"/>
              </a:rPr>
              <a:t>erience</a:t>
            </a:r>
            <a:r>
              <a:rPr lang="en-NZ" sz="1200" b="1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NZ" sz="1200" b="1" spc="45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r>
              <a:rPr lang="en-NZ" sz="1200" b="1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NZ" sz="1200" b="1" dirty="0">
                <a:solidFill>
                  <a:schemeClr val="bg1"/>
                </a:solidFill>
                <a:latin typeface="Arial"/>
                <a:cs typeface="Arial"/>
              </a:rPr>
              <a:t>skills</a:t>
            </a:r>
            <a:endParaRPr lang="en-NZ" sz="120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cs typeface="Calibri"/>
              </a:rPr>
              <a:t>Experience working with large-scale datasets and real-time data processing.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cs typeface="Calibri"/>
              </a:rPr>
              <a:t>Proficiency in Python.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cs typeface="Calibri"/>
              </a:rPr>
              <a:t>Understanding of data governance, security, and compliance best practices.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cs typeface="Calibri"/>
              </a:rPr>
              <a:t>Experience with the Azure cloud platform.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cs typeface="Calibri"/>
              </a:rPr>
              <a:t>Strong written and verbal communication skills.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cs typeface="Calibri"/>
              </a:rPr>
              <a:t>Analytical, creative, and innovative approach to problem-solving.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cs typeface="Calibri"/>
              </a:rPr>
              <a:t>Experience with Azure Data Factory, Azure DevOps, DBT, Denodo, and Terraform will be advantageous.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cs typeface="Calibri"/>
              </a:rPr>
              <a:t>Experience working in an Agile environment.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NZ" sz="1200" dirty="0">
              <a:solidFill>
                <a:schemeClr val="bg1"/>
              </a:solidFill>
            </a:endParaRPr>
          </a:p>
          <a:p>
            <a:r>
              <a:rPr lang="en-NZ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Attributes</a:t>
            </a:r>
            <a:endParaRPr lang="en-NZ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chemeClr val="bg1"/>
                </a:solidFill>
              </a:rPr>
              <a:t>Constructive and collaborative working style </a:t>
            </a:r>
            <a:endParaRPr lang="en-NZ" sz="1200" dirty="0">
              <a:solidFill>
                <a:schemeClr val="bg1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chemeClr val="bg1"/>
                </a:solidFill>
              </a:rPr>
              <a:t>Excellent problem-solving skills. </a:t>
            </a:r>
            <a:endParaRPr lang="en-NZ" sz="1200" dirty="0">
              <a:solidFill>
                <a:schemeClr val="bg1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chemeClr val="bg1"/>
                </a:solidFill>
              </a:rPr>
              <a:t>Strong communication and documentation skills. </a:t>
            </a:r>
            <a:endParaRPr lang="en-NZ" sz="1200" dirty="0">
              <a:solidFill>
                <a:schemeClr val="bg1"/>
              </a:solidFill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chemeClr val="bg1"/>
                </a:solidFill>
              </a:rPr>
              <a:t>Keen attention to detail.</a:t>
            </a:r>
            <a:endParaRPr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eridian Document" ma:contentTypeID="0x010100F0B45D70E02D64489CC518ECCACEDC180100CE2619C5F1D2F34FA99808E03699FCBD" ma:contentTypeVersion="211" ma:contentTypeDescription="Create a new document." ma:contentTypeScope="" ma:versionID="4d8d4933a70d4456839b950e05129c98">
  <xsd:schema xmlns:xsd="http://www.w3.org/2001/XMLSchema" xmlns:xs="http://www.w3.org/2001/XMLSchema" xmlns:p="http://schemas.microsoft.com/office/2006/metadata/properties" xmlns:ns1="http://schemas.microsoft.com/sharepoint/v3" xmlns:ns2="43fbadee-b72b-4045-acd7-0c03f461bf4d" xmlns:ns3="2a4cb269-9127-46d2-be0c-d19ba5ead4a0" targetNamespace="http://schemas.microsoft.com/office/2006/metadata/properties" ma:root="true" ma:fieldsID="3105217abcea9ced1183444e36694b15" ns1:_="" ns2:_="" ns3:_="">
    <xsd:import namespace="http://schemas.microsoft.com/sharepoint/v3"/>
    <xsd:import namespace="43fbadee-b72b-4045-acd7-0c03f461bf4d"/>
    <xsd:import namespace="2a4cb269-9127-46d2-be0c-d19ba5ead4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g8c0420b21e146c6b4d6c6b6ee356f7a" minOccurs="0"/>
                <xsd:element ref="ns2:TaxCatchAll" minOccurs="0"/>
                <xsd:element ref="ns2:TaxCatchAllLabel" minOccurs="0"/>
                <xsd:element ref="ns2:k0593309945c47a6b5db9b8b9e209feb" minOccurs="0"/>
                <xsd:element ref="ns2:f979d0856e9c4c438724624e32b3a648" minOccurs="0"/>
                <xsd:element ref="ns2:i8c66f2de545405b977af32a83307afd" minOccurs="0"/>
                <xsd:element ref="ns2:c546e91aa6564c15aef34c91c5b0c21a" minOccurs="0"/>
                <xsd:element ref="ns2:MRDVitalRecord" minOccurs="0"/>
                <xsd:element ref="ns2:MRDBCMRecord" minOccurs="0"/>
                <xsd:element ref="ns1:Comments" minOccurs="0"/>
                <xsd:element ref="ns2:SharedWithUsers" minOccurs="0"/>
                <xsd:element ref="ns2:SharedWithDetails" minOccurs="0"/>
                <xsd:element ref="ns2:Organiz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25" nillable="true" ma:displayName="Comments" ma:internalName="Comment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badee-b72b-4045-acd7-0c03f461bf4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g8c0420b21e146c6b4d6c6b6ee356f7a" ma:index="11" nillable="true" ma:taxonomy="true" ma:internalName="g8c0420b21e146c6b4d6c6b6ee356f7a" ma:taxonomyFieldName="MRDBusinessFunction" ma:displayName="Business Function" ma:fieldId="{08c0420b-21e1-46c6-b4d6-c6b6ee356f7a}" ma:sspId="441f4d4e-d57f-4cf8-8d8c-5728bde0858f" ma:termSetId="8b7bc0b3-4f4b-438f-a837-8738029b12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0dec64c1-0cfb-4274-908c-32670cc62f88}" ma:internalName="TaxCatchAll" ma:showField="CatchAllData" ma:web="43fbadee-b72b-4045-acd7-0c03f461bf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0dec64c1-0cfb-4274-908c-32670cc62f88}" ma:internalName="TaxCatchAllLabel" ma:readOnly="true" ma:showField="CatchAllDataLabel" ma:web="43fbadee-b72b-4045-acd7-0c03f461bf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0593309945c47a6b5db9b8b9e209feb" ma:index="15" nillable="true" ma:taxonomy="true" ma:internalName="k0593309945c47a6b5db9b8b9e209feb" ma:taxonomyFieldName="MRDSecurityClassification" ma:displayName="Security Classification" ma:fieldId="{40593309-945c-47a6-b5db-9b8b9e209feb}" ma:sspId="441f4d4e-d57f-4cf8-8d8c-5728bde0858f" ma:termSetId="db094ac6-3d11-4458-b28c-3943149bbee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79d0856e9c4c438724624e32b3a648" ma:index="17" nillable="true" ma:taxonomy="true" ma:internalName="f979d0856e9c4c438724624e32b3a648" ma:taxonomyFieldName="MRDDocumentStatus" ma:displayName="Document Status" ma:fieldId="{f979d085-6e9c-4c43-8724-624e32b3a648}" ma:sspId="441f4d4e-d57f-4cf8-8d8c-5728bde0858f" ma:termSetId="e99df16e-bb88-43ea-9c10-21a24d391b4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c66f2de545405b977af32a83307afd" ma:index="19" nillable="true" ma:taxonomy="true" ma:internalName="i8c66f2de545405b977af32a83307afd" ma:taxonomyFieldName="MRDDocumentType" ma:displayName="Document Type" ma:fieldId="{28c66f2d-e545-405b-977a-f32a83307afd}" ma:sspId="441f4d4e-d57f-4cf8-8d8c-5728bde0858f" ma:termSetId="9c92a617-3b42-4a6a-83d5-84398a58e8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46e91aa6564c15aef34c91c5b0c21a" ma:index="21" nillable="true" ma:taxonomy="true" ma:internalName="c546e91aa6564c15aef34c91c5b0c21a" ma:taxonomyFieldName="MRDFinancialYear" ma:displayName="Financial Year" ma:fieldId="{c546e91a-a656-4c15-aef3-4c91c5b0c21a}" ma:sspId="441f4d4e-d57f-4cf8-8d8c-5728bde0858f" ma:termSetId="a94f2a13-3a14-441c-9b19-b3a797d716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RDVitalRecord" ma:index="23" nillable="true" ma:displayName="Vital Record" ma:internalName="MRDVitalRecord">
      <xsd:simpleType>
        <xsd:restriction base="dms:Boolean"/>
      </xsd:simpleType>
    </xsd:element>
    <xsd:element name="MRDBCMRecord" ma:index="24" nillable="true" ma:displayName="BCM Record" ma:internalName="MRDBCMRecord">
      <xsd:simpleType>
        <xsd:restriction base="dms:Boolean"/>
      </xsd:simple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Organization" ma:index="28" nillable="true" ma:displayName="Organization" ma:default="Meridian" ma:format="Dropdown" ma:internalName="Organization">
      <xsd:simpleType>
        <xsd:restriction base="dms:Choice">
          <xsd:enumeration value="Meridian"/>
          <xsd:enumeration value="Subsidiar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cb269-9127-46d2-be0c-d19ba5ead4a0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2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RDVitalRecord xmlns="43fbadee-b72b-4045-acd7-0c03f461bf4d" xsi:nil="true"/>
    <MRDBCMRecord xmlns="43fbadee-b72b-4045-acd7-0c03f461bf4d" xsi:nil="true"/>
    <c546e91aa6564c15aef34c91c5b0c21a xmlns="43fbadee-b72b-4045-acd7-0c03f461bf4d">
      <Terms xmlns="http://schemas.microsoft.com/office/infopath/2007/PartnerControls"/>
    </c546e91aa6564c15aef34c91c5b0c21a>
    <i8c66f2de545405b977af32a83307afd xmlns="43fbadee-b72b-4045-acd7-0c03f461bf4d">
      <Terms xmlns="http://schemas.microsoft.com/office/infopath/2007/PartnerControls"/>
    </i8c66f2de545405b977af32a83307afd>
    <f979d0856e9c4c438724624e32b3a648 xmlns="43fbadee-b72b-4045-acd7-0c03f461bf4d">
      <Terms xmlns="http://schemas.microsoft.com/office/infopath/2007/PartnerControls"/>
    </f979d0856e9c4c438724624e32b3a648>
    <TaxCatchAll xmlns="43fbadee-b72b-4045-acd7-0c03f461bf4d" xsi:nil="true"/>
    <Organization xmlns="43fbadee-b72b-4045-acd7-0c03f461bf4d">Meridian</Organization>
    <g8c0420b21e146c6b4d6c6b6ee356f7a xmlns="43fbadee-b72b-4045-acd7-0c03f461bf4d">
      <Terms xmlns="http://schemas.microsoft.com/office/infopath/2007/PartnerControls"/>
    </g8c0420b21e146c6b4d6c6b6ee356f7a>
    <k0593309945c47a6b5db9b8b9e209feb xmlns="43fbadee-b72b-4045-acd7-0c03f461bf4d">
      <Terms xmlns="http://schemas.microsoft.com/office/infopath/2007/PartnerControls"/>
    </k0593309945c47a6b5db9b8b9e209feb>
    <Comment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195D8E-29E6-4394-B895-665040A163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472E95-BE73-4C52-A7D1-30271F1FF3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fbadee-b72b-4045-acd7-0c03f461bf4d"/>
    <ds:schemaRef ds:uri="2a4cb269-9127-46d2-be0c-d19ba5ead4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B76D85-30C1-4130-8049-BF984BEC752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8D9871C-2EA8-4581-B95D-2AE6143D26AA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26e16123-90a7-4a27-968d-89514f5c4b73"/>
    <ds:schemaRef ds:uri="http://schemas.microsoft.com/office/infopath/2007/PartnerControls"/>
    <ds:schemaRef ds:uri="http://purl.org/dc/dcmitype/"/>
    <ds:schemaRef ds:uri="a03ce193-c0e1-44cf-8c1e-9a243dd034fe"/>
    <ds:schemaRef ds:uri="http://purl.org/dc/terms/"/>
    <ds:schemaRef ds:uri="http://purl.org/dc/elements/1.1/"/>
    <ds:schemaRef ds:uri="43fbadee-b72b-4045-acd7-0c03f461bf4d"/>
    <ds:schemaRef ds:uri="http://schemas.microsoft.com/sharepoint/v3"/>
  </ds:schemaRefs>
</ds:datastoreItem>
</file>

<file path=docMetadata/LabelInfo.xml><?xml version="1.0" encoding="utf-8"?>
<clbl:labelList xmlns:clbl="http://schemas.microsoft.com/office/2020/mipLabelMetadata">
  <clbl:label id="{888bb889-6f8a-47ae-9880-0aeded6e10b8}" enabled="1" method="Standard" siteId="{e6cf3f80-614d-4939-895c-3d5287c0f24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4694</TotalTime>
  <Words>417</Words>
  <Application>Microsoft Office PowerPoint</Application>
  <PresentationFormat>Custom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McHale</dc:creator>
  <cp:lastModifiedBy>Rianto Lukman</cp:lastModifiedBy>
  <cp:revision>70</cp:revision>
  <dcterms:created xsi:type="dcterms:W3CDTF">2020-02-25T13:23:15Z</dcterms:created>
  <dcterms:modified xsi:type="dcterms:W3CDTF">2024-02-27T03:07:41Z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2020-02-11T00:00:00Z</vt:filetime>
  </property>
  <property fmtid="{D5CDD505-2E9C-101B-9397-08002B2CF9AE}" pid="3" name="LastSaved">
    <vt:filetime>2020-02-25T00:00:00Z</vt:filetime>
  </property>
  <property fmtid="{D5CDD505-2E9C-101B-9397-08002B2CF9AE}" pid="4" name="ContentTypeId">
    <vt:lpwstr>0x010100F0B45D70E02D64489CC518ECCACEDC180100CE2619C5F1D2F34FA99808E03699FCBD</vt:lpwstr>
  </property>
  <property fmtid="{D5CDD505-2E9C-101B-9397-08002B2CF9AE}" pid="5" name="MRDSecurityClassification">
    <vt:lpwstr/>
  </property>
  <property fmtid="{D5CDD505-2E9C-101B-9397-08002B2CF9AE}" pid="6" name="MRDBusinessFunction">
    <vt:lpwstr/>
  </property>
  <property fmtid="{D5CDD505-2E9C-101B-9397-08002B2CF9AE}" pid="7" name="MRDDocumentStatus">
    <vt:lpwstr/>
  </property>
  <property fmtid="{D5CDD505-2E9C-101B-9397-08002B2CF9AE}" pid="8" name="MRDDocumentType">
    <vt:lpwstr/>
  </property>
  <property fmtid="{D5CDD505-2E9C-101B-9397-08002B2CF9AE}" pid="9" name="MRDFinancialYear">
    <vt:lpwstr/>
  </property>
  <property fmtid="{D5CDD505-2E9C-101B-9397-08002B2CF9AE}" pid="10" name="MSIP_Label_888bb889-6f8a-47ae-9880-0aeded6e10b8_Enabled">
    <vt:lpwstr>true</vt:lpwstr>
  </property>
  <property fmtid="{D5CDD505-2E9C-101B-9397-08002B2CF9AE}" pid="11" name="MSIP_Label_888bb889-6f8a-47ae-9880-0aeded6e10b8_SetDate">
    <vt:lpwstr>2021-05-30T01:50:11Z</vt:lpwstr>
  </property>
  <property fmtid="{D5CDD505-2E9C-101B-9397-08002B2CF9AE}" pid="12" name="MSIP_Label_888bb889-6f8a-47ae-9880-0aeded6e10b8_Method">
    <vt:lpwstr>Standard</vt:lpwstr>
  </property>
  <property fmtid="{D5CDD505-2E9C-101B-9397-08002B2CF9AE}" pid="13" name="MSIP_Label_888bb889-6f8a-47ae-9880-0aeded6e10b8_Name">
    <vt:lpwstr>888bb889-6f8a-47ae-9880-0aeded6e10b8</vt:lpwstr>
  </property>
  <property fmtid="{D5CDD505-2E9C-101B-9397-08002B2CF9AE}" pid="14" name="MSIP_Label_888bb889-6f8a-47ae-9880-0aeded6e10b8_SiteId">
    <vt:lpwstr>e6cf3f80-614d-4939-895c-3d5287c0f245</vt:lpwstr>
  </property>
  <property fmtid="{D5CDD505-2E9C-101B-9397-08002B2CF9AE}" pid="15" name="MSIP_Label_888bb889-6f8a-47ae-9880-0aeded6e10b8_ActionId">
    <vt:lpwstr>69f9384e-5305-4a9d-9c3e-c98440f8e578</vt:lpwstr>
  </property>
  <property fmtid="{D5CDD505-2E9C-101B-9397-08002B2CF9AE}" pid="16" name="MSIP_Label_888bb889-6f8a-47ae-9880-0aeded6e10b8_ContentBits">
    <vt:lpwstr>0</vt:lpwstr>
  </property>
</Properties>
</file>