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p:restoredTop sz="96306"/>
  </p:normalViewPr>
  <p:slideViewPr>
    <p:cSldViewPr snapToGrid="0" snapToObjects="1">
      <p:cViewPr varScale="1">
        <p:scale>
          <a:sx n="102" d="100"/>
          <a:sy n="102" d="100"/>
        </p:scale>
        <p:origin x="13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dirty="0"/>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dirty="0"/>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8F7E63-76AD-864C-9F37-9947DD773DD0}"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8F7E63-76AD-864C-9F37-9947DD773DD0}"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8F7E63-76AD-864C-9F37-9947DD773DD0}"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4/22/2025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48813"/>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pPr marL="12700">
              <a:lnSpc>
                <a:spcPct val="100000"/>
              </a:lnSpc>
              <a:spcBef>
                <a:spcPts val="200"/>
              </a:spcBef>
            </a:pPr>
            <a:r>
              <a:rPr lang="en-NZ" sz="1000" dirty="0">
                <a:solidFill>
                  <a:schemeClr val="bg1"/>
                </a:solidFill>
                <a:latin typeface="Arial"/>
                <a:cs typeface="Arial"/>
              </a:rPr>
              <a:t>Head of Financial Trading</a:t>
            </a:r>
            <a:endParaRPr sz="10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32988"/>
            <a:ext cx="918844" cy="346710"/>
          </a:xfrm>
          <a:prstGeom prst="rect">
            <a:avLst/>
          </a:prstGeom>
        </p:spPr>
        <p:txBody>
          <a:bodyPr vert="horz" wrap="square" lIns="0" tIns="0" rIns="0" bIns="0" rtlCol="0">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December 2023</a:t>
            </a:r>
            <a:endParaRPr sz="10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Financial Trader</a:t>
            </a:r>
            <a:endParaRPr sz="2000" b="1" dirty="0">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55625" y="2122958"/>
            <a:ext cx="3740951" cy="3247043"/>
          </a:xfrm>
          <a:prstGeom prst="rect">
            <a:avLst/>
          </a:prstGeom>
        </p:spPr>
        <p:txBody>
          <a:bodyPr vert="horz" wrap="square" lIns="0" tIns="0" rIns="0" bIns="0" rtlCol="0">
            <a:spAutoFit/>
          </a:bodyPr>
          <a:lstStyle/>
          <a:p>
            <a:pPr marL="12700">
              <a:lnSpc>
                <a:spcPct val="100000"/>
              </a:lnSpc>
            </a:pPr>
            <a:r>
              <a:rPr sz="1100" b="1" dirty="0">
                <a:solidFill>
                  <a:srgbClr val="05EDB5"/>
                </a:solidFill>
                <a:latin typeface="Arial"/>
                <a:cs typeface="Arial"/>
              </a:rPr>
              <a:t>The role</a:t>
            </a:r>
            <a:endParaRPr lang="en-NZ" sz="1100" b="1" dirty="0">
              <a:solidFill>
                <a:srgbClr val="05EDB5"/>
              </a:solidFill>
              <a:latin typeface="Arial"/>
              <a:cs typeface="Arial"/>
            </a:endParaRPr>
          </a:p>
          <a:p>
            <a:pPr marL="12700" fontAlgn="base"/>
            <a:endParaRPr lang="en-US" sz="1000" dirty="0">
              <a:solidFill>
                <a:srgbClr val="FFFFFF"/>
              </a:solidFill>
              <a:latin typeface="Arial"/>
              <a:cs typeface="Arial"/>
            </a:endParaRPr>
          </a:p>
          <a:p>
            <a:pPr marL="12700" fontAlgn="base"/>
            <a:r>
              <a:rPr lang="en-US" sz="1000" dirty="0">
                <a:solidFill>
                  <a:srgbClr val="FFFFFF"/>
                </a:solidFill>
                <a:latin typeface="Arial"/>
                <a:cs typeface="Arial"/>
              </a:rPr>
              <a:t>Our business landscape is changing.  New technology is evolving rapidly, </a:t>
            </a:r>
            <a:r>
              <a:rPr lang="en-US" sz="1000" dirty="0" err="1">
                <a:solidFill>
                  <a:srgbClr val="FFFFFF"/>
                </a:solidFill>
                <a:latin typeface="Arial"/>
                <a:cs typeface="Arial"/>
              </a:rPr>
              <a:t>decarbonisation</a:t>
            </a:r>
            <a:r>
              <a:rPr lang="en-US" sz="1000" dirty="0">
                <a:solidFill>
                  <a:srgbClr val="FFFFFF"/>
                </a:solidFill>
                <a:latin typeface="Arial"/>
                <a:cs typeface="Arial"/>
              </a:rPr>
              <a:t> and a fully renewable NZ electricity sector are priorities with evolving changes that are challenging and disrupting both the traditional electricity value chain and economic models for </a:t>
            </a:r>
            <a:r>
              <a:rPr lang="en-US" sz="1000" dirty="0" err="1">
                <a:solidFill>
                  <a:srgbClr val="FFFFFF"/>
                </a:solidFill>
                <a:latin typeface="Arial"/>
                <a:cs typeface="Arial"/>
              </a:rPr>
              <a:t>centralised</a:t>
            </a:r>
            <a:r>
              <a:rPr lang="en-US" sz="1000" dirty="0">
                <a:solidFill>
                  <a:srgbClr val="FFFFFF"/>
                </a:solidFill>
                <a:latin typeface="Arial"/>
                <a:cs typeface="Arial"/>
              </a:rPr>
              <a:t> generation, transmission and distribution of electricity.  Our Wholesale business unit has a pivotal role as a broker to the business,  providing critical thinking underpinned by analytical models to enable the sustainable growth of Meridian’s activities, all within an increasingly dynamic and complex environment. </a:t>
            </a:r>
            <a:r>
              <a:rPr lang="en-NZ" sz="1000" dirty="0">
                <a:solidFill>
                  <a:srgbClr val="FFFFFF"/>
                </a:solidFill>
                <a:latin typeface="Arial"/>
                <a:cs typeface="Arial"/>
              </a:rPr>
              <a:t> </a:t>
            </a:r>
            <a:br>
              <a:rPr lang="en-NZ" sz="1000" dirty="0">
                <a:solidFill>
                  <a:srgbClr val="FFFFFF"/>
                </a:solidFill>
                <a:latin typeface="Arial"/>
                <a:cs typeface="Arial"/>
              </a:rPr>
            </a:br>
            <a:endParaRPr lang="en-NZ" sz="1000" dirty="0">
              <a:solidFill>
                <a:srgbClr val="FFFFFF"/>
              </a:solidFill>
              <a:latin typeface="Arial"/>
              <a:cs typeface="Arial"/>
            </a:endParaRPr>
          </a:p>
          <a:p>
            <a:pPr marL="12700" fontAlgn="base"/>
            <a:r>
              <a:rPr lang="en-US" sz="1000" dirty="0">
                <a:solidFill>
                  <a:srgbClr val="FFFFFF"/>
                </a:solidFill>
                <a:latin typeface="Arial"/>
                <a:cs typeface="Arial"/>
              </a:rPr>
              <a:t>You will use derivatives to enhance Meridian’s portfolio value via a number of market channels. These trades are essential in managing our exposure to the Electricity Market and to </a:t>
            </a:r>
            <a:r>
              <a:rPr lang="en-US" sz="1000" dirty="0" err="1">
                <a:solidFill>
                  <a:srgbClr val="FFFFFF"/>
                </a:solidFill>
                <a:latin typeface="Arial"/>
                <a:cs typeface="Arial"/>
              </a:rPr>
              <a:t>maximising</a:t>
            </a:r>
            <a:r>
              <a:rPr lang="en-US" sz="1000" dirty="0">
                <a:solidFill>
                  <a:srgbClr val="FFFFFF"/>
                </a:solidFill>
                <a:latin typeface="Arial"/>
                <a:cs typeface="Arial"/>
              </a:rPr>
              <a:t> the value of our portfolio of contracts.  </a:t>
            </a:r>
          </a:p>
          <a:p>
            <a:pPr marL="12700" fontAlgn="base"/>
            <a:r>
              <a:rPr lang="en-US" sz="1000" dirty="0">
                <a:solidFill>
                  <a:srgbClr val="FFFFFF"/>
                </a:solidFill>
                <a:latin typeface="Arial"/>
                <a:cs typeface="Arial"/>
              </a:rPr>
              <a:t>As Financial Trader, you’ll be responsible </a:t>
            </a:r>
            <a:r>
              <a:rPr lang="en-US" sz="1000">
                <a:solidFill>
                  <a:srgbClr val="FFFFFF"/>
                </a:solidFill>
                <a:latin typeface="Arial"/>
                <a:cs typeface="Arial"/>
              </a:rPr>
              <a:t>for derivatives </a:t>
            </a:r>
            <a:r>
              <a:rPr lang="en-US" sz="1000" dirty="0">
                <a:solidFill>
                  <a:srgbClr val="FFFFFF"/>
                </a:solidFill>
                <a:latin typeface="Arial"/>
                <a:cs typeface="Arial"/>
              </a:rPr>
              <a:t>trading decision making in exchange and over the counter markets. You’ll also assist in ensuring that derivatives are effective in managing portfolio opportunities and risks.</a:t>
            </a:r>
            <a:endParaRPr lang="en-NZ" sz="1000" dirty="0">
              <a:solidFill>
                <a:srgbClr val="FFFFFF"/>
              </a:solidFill>
              <a:latin typeface="Arial"/>
              <a:cs typeface="Arial"/>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5001581" y="2122958"/>
            <a:ext cx="3725860" cy="3559885"/>
          </a:xfrm>
          <a:prstGeom prst="rect">
            <a:avLst/>
          </a:prstGeom>
        </p:spPr>
        <p:txBody>
          <a:bodyPr vert="horz" wrap="square" lIns="0" tIns="0" rIns="0" bIns="0" rtlCol="0">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lang="en-NZ" sz="1100" b="1" spc="-40" dirty="0">
                <a:solidFill>
                  <a:srgbClr val="05EDB5"/>
                </a:solidFill>
                <a:latin typeface="Arial" panose="020B0604020202020204" pitchFamily="34" charset="0"/>
                <a:cs typeface="Arial" panose="020B0604020202020204" pitchFamily="34" charset="0"/>
              </a:rPr>
              <a:t> </a:t>
            </a:r>
            <a:r>
              <a:rPr lang="en-NZ" sz="1100" b="1" spc="-25" dirty="0">
                <a:solidFill>
                  <a:srgbClr val="05EDB5"/>
                </a:solidFill>
                <a:latin typeface="Arial" panose="020B0604020202020204" pitchFamily="34" charset="0"/>
                <a:cs typeface="Arial" panose="020B0604020202020204" pitchFamily="34" charset="0"/>
              </a:rPr>
              <a:t>acc</a:t>
            </a:r>
            <a:r>
              <a:rPr lang="en-NZ" sz="1100" b="1" spc="-30" dirty="0">
                <a:solidFill>
                  <a:srgbClr val="05EDB5"/>
                </a:solidFill>
                <a:latin typeface="Arial" panose="020B0604020202020204" pitchFamily="34" charset="0"/>
                <a:cs typeface="Arial" panose="020B0604020202020204" pitchFamily="34" charset="0"/>
              </a:rPr>
              <a:t>o</a:t>
            </a:r>
            <a:r>
              <a:rPr lang="en-NZ" sz="1100" b="1" spc="-15" dirty="0">
                <a:solidFill>
                  <a:srgbClr val="05EDB5"/>
                </a:solidFill>
                <a:latin typeface="Arial" panose="020B0604020202020204" pitchFamily="34" charset="0"/>
                <a:cs typeface="Arial" panose="020B0604020202020204" pitchFamily="34" charset="0"/>
              </a:rPr>
              <a:t>u</a:t>
            </a:r>
            <a:r>
              <a:rPr lang="en-NZ" sz="1100" b="1" spc="-20" dirty="0">
                <a:solidFill>
                  <a:srgbClr val="05EDB5"/>
                </a:solidFill>
                <a:latin typeface="Arial" panose="020B0604020202020204" pitchFamily="34" charset="0"/>
                <a:cs typeface="Arial" panose="020B0604020202020204" pitchFamily="34" charset="0"/>
              </a:rPr>
              <a:t>n</a:t>
            </a:r>
            <a:r>
              <a:rPr lang="en-NZ" sz="1100" b="1" spc="30" dirty="0">
                <a:solidFill>
                  <a:srgbClr val="05EDB5"/>
                </a:solidFill>
                <a:latin typeface="Arial" panose="020B0604020202020204" pitchFamily="34" charset="0"/>
                <a:cs typeface="Arial" panose="020B0604020202020204" pitchFamily="34" charset="0"/>
              </a:rPr>
              <a:t>t</a:t>
            </a:r>
            <a:r>
              <a:rPr lang="en-NZ" sz="1100" b="1" spc="15" dirty="0">
                <a:solidFill>
                  <a:srgbClr val="05EDB5"/>
                </a:solidFill>
                <a:latin typeface="Arial" panose="020B0604020202020204" pitchFamily="34" charset="0"/>
                <a:cs typeface="Arial" panose="020B0604020202020204" pitchFamily="34" charset="0"/>
              </a:rPr>
              <a:t>abili</a:t>
            </a:r>
            <a:r>
              <a:rPr lang="en-NZ" sz="1100" b="1" spc="20" dirty="0">
                <a:solidFill>
                  <a:srgbClr val="05EDB5"/>
                </a:solidFill>
                <a:latin typeface="Arial" panose="020B0604020202020204" pitchFamily="34" charset="0"/>
                <a:cs typeface="Arial" panose="020B0604020202020204" pitchFamily="34" charset="0"/>
              </a:rPr>
              <a:t>t</a:t>
            </a:r>
            <a:r>
              <a:rPr lang="en-NZ" sz="1100" b="1" dirty="0">
                <a:solidFill>
                  <a:srgbClr val="05EDB5"/>
                </a:solidFill>
                <a:latin typeface="Arial" panose="020B0604020202020204" pitchFamily="34" charset="0"/>
                <a:cs typeface="Arial" panose="020B0604020202020204" pitchFamily="34" charset="0"/>
              </a:rPr>
              <a:t>ie</a:t>
            </a:r>
            <a:r>
              <a:rPr lang="en-NZ" sz="1100" b="1" spc="-85" dirty="0">
                <a:solidFill>
                  <a:srgbClr val="05EDB5"/>
                </a:solidFill>
                <a:latin typeface="Arial" panose="020B0604020202020204" pitchFamily="34" charset="0"/>
                <a:cs typeface="Arial" panose="020B0604020202020204" pitchFamily="34" charset="0"/>
              </a:rPr>
              <a:t>s</a:t>
            </a:r>
            <a:endParaRPr lang="en-NZ" sz="1050" dirty="0">
              <a:solidFill>
                <a:schemeClr val="bg1"/>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endParaRPr lang="en-US" sz="1000" dirty="0">
              <a:solidFill>
                <a:schemeClr val="bg1"/>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Trading NZ electricity on the futures exchange</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Making a market’ on the futures exchange, </a:t>
            </a:r>
            <a:r>
              <a:rPr lang="en-US" sz="1000" dirty="0" err="1">
                <a:solidFill>
                  <a:schemeClr val="bg1"/>
                </a:solidFill>
                <a:latin typeface="Arial" panose="020B0604020202020204" pitchFamily="34" charset="0"/>
                <a:cs typeface="Arial" panose="020B0604020202020204" pitchFamily="34" charset="0"/>
              </a:rPr>
              <a:t>maximising</a:t>
            </a:r>
            <a:r>
              <a:rPr lang="en-US" sz="1000" dirty="0">
                <a:solidFill>
                  <a:schemeClr val="bg1"/>
                </a:solidFill>
                <a:latin typeface="Arial" panose="020B0604020202020204" pitchFamily="34" charset="0"/>
                <a:cs typeface="Arial" panose="020B0604020202020204" pitchFamily="34" charset="0"/>
              </a:rPr>
              <a:t> returns within defined risk limits</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Developing and executing exchange trading tactics, including basis spread trading, options trading tactics, and use of stop-loss</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Contribute to developing algorithms for futures trading</a:t>
            </a:r>
          </a:p>
          <a:p>
            <a:pPr marL="171450"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Trading over the counter (OTC) and Financial Transmission Rights (FTRs)</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Negotiating OTC trades as appropriate</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Contributing to the development of long-term structured transactions</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Understanding derivative instruments and recommending which are best to use in any specific situation </a:t>
            </a:r>
          </a:p>
          <a:p>
            <a:pPr marL="171450"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Customer relationships</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Maintaining relationships with external customers and counterparties that demonstrate respect and exceptional levels of service</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Managing the initial set-up for customers, including policy, legislation and know-your-customer requirements</a:t>
            </a:r>
          </a:p>
          <a:p>
            <a:pPr fontAlgn="base"/>
            <a:endParaRPr lang="en-US" sz="1000" dirty="0">
              <a:solidFill>
                <a:schemeClr val="bg1"/>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346710"/>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Wellington or Christchurch</a:t>
            </a:r>
            <a:endParaRPr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bject 22">
            <a:extLst>
              <a:ext uri="{FF2B5EF4-FFF2-40B4-BE49-F238E27FC236}">
                <a16:creationId xmlns:a16="http://schemas.microsoft.com/office/drawing/2014/main" id="{4430F701-86E1-6F47-8D85-029AF9D2D0A2}"/>
              </a:ext>
            </a:extLst>
          </p:cNvPr>
          <p:cNvSpPr txBox="1"/>
          <p:nvPr/>
        </p:nvSpPr>
        <p:spPr>
          <a:xfrm>
            <a:off x="539750" y="830739"/>
            <a:ext cx="3922081" cy="4939814"/>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Position accountabilities (continued)</a:t>
            </a:r>
          </a:p>
          <a:p>
            <a:pPr marL="171450" indent="-171450" fontAlgn="base">
              <a:buFont typeface="Arial" panose="020B0604020202020204" pitchFamily="34" charset="0"/>
              <a:buChar char="•"/>
            </a:pPr>
            <a:endParaRPr lang="en-US" sz="1000" dirty="0">
              <a:solidFill>
                <a:schemeClr val="bg1"/>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Developing and contributing to hedge trading strategies</a:t>
            </a:r>
          </a:p>
          <a:p>
            <a:pPr marL="4716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Understanding Meridian’s risks and opportunities in the New Zealand electricity market, and proactively identifying opportunities for transacting deals that will improve our contract portfolio</a:t>
            </a:r>
          </a:p>
          <a:p>
            <a:pPr marL="471600" lvl="1" indent="-171450" fontAlgn="base">
              <a:buFont typeface="Arial" panose="020B0604020202020204" pitchFamily="34" charset="0"/>
              <a:buChar char="•"/>
            </a:pPr>
            <a:r>
              <a:rPr lang="en-US" sz="1000" dirty="0" err="1">
                <a:solidFill>
                  <a:schemeClr val="bg1"/>
                </a:solidFill>
                <a:latin typeface="Arial" panose="020B0604020202020204" pitchFamily="34" charset="0"/>
                <a:cs typeface="Arial" panose="020B0604020202020204" pitchFamily="34" charset="0"/>
              </a:rPr>
              <a:t>Analyse</a:t>
            </a:r>
            <a:r>
              <a:rPr lang="en-US" sz="1000" dirty="0">
                <a:solidFill>
                  <a:schemeClr val="bg1"/>
                </a:solidFill>
                <a:latin typeface="Arial" panose="020B0604020202020204" pitchFamily="34" charset="0"/>
                <a:cs typeface="Arial" panose="020B0604020202020204" pitchFamily="34" charset="0"/>
              </a:rPr>
              <a:t>, and collate other internal analysis of, the market environment and competitor’s drivers and how this might contribute to risks and opportunities for Meridian</a:t>
            </a:r>
          </a:p>
          <a:p>
            <a:pPr marL="4699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Undertaking numerical (spreadsheet) analysis as required</a:t>
            </a:r>
          </a:p>
          <a:p>
            <a:pPr marL="4699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Presenting ideas and analysis to operational strategic forums such as the Portfolio Execution forum and contributing to decisions</a:t>
            </a:r>
          </a:p>
          <a:p>
            <a:pPr marL="12700"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Carbon trading</a:t>
            </a:r>
          </a:p>
          <a:p>
            <a:pPr marL="469900" lvl="1" indent="-171450" fontAlgn="base">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Understanding </a:t>
            </a:r>
            <a:r>
              <a:rPr lang="en-US" sz="1000" spc="10" dirty="0">
                <a:solidFill>
                  <a:prstClr val="white"/>
                </a:solidFill>
                <a:latin typeface="Arial" panose="020B0604020202020204" pitchFamily="34" charset="0"/>
                <a:cs typeface="Arial" panose="020B0604020202020204" pitchFamily="34" charset="0"/>
              </a:rPr>
              <a:t>Meridian’s exposure to carbon prices in the ETS and options to mitigate this exposure</a:t>
            </a:r>
          </a:p>
          <a:p>
            <a:pPr marL="469900" lvl="1"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Trade carbon units as required</a:t>
            </a:r>
          </a:p>
          <a:p>
            <a:pPr marL="12700"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Reporting and deal flow</a:t>
            </a:r>
          </a:p>
          <a:p>
            <a:pPr marL="469900" lvl="1"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Entering and maintaining trade information in the appropriate systems</a:t>
            </a:r>
          </a:p>
          <a:p>
            <a:pPr marL="469900" lvl="1"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Working closely with the Wholesale Development Team to ensure timely and appropriate information flow</a:t>
            </a:r>
          </a:p>
          <a:p>
            <a:pPr marL="12700"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Process improvement</a:t>
            </a:r>
          </a:p>
          <a:p>
            <a:pPr marL="469900" lvl="1"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Developing and maintaining systems and processes that improve hedge trading capability, including interaction with the Spot Trading and Portfolio Teams</a:t>
            </a:r>
          </a:p>
          <a:p>
            <a:pPr marL="469900" lvl="1"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Communicating software and hardware requirements for hedge trading to ICT, following up on delivery, and undertaking testing as required</a:t>
            </a:r>
          </a:p>
          <a:p>
            <a:pPr marL="469900" lvl="1" indent="-171450" fontAlgn="base">
              <a:buFont typeface="Arial" panose="020B0604020202020204" pitchFamily="34" charset="0"/>
              <a:buChar char="•"/>
            </a:pPr>
            <a:r>
              <a:rPr lang="en-US" sz="1000" spc="10" dirty="0">
                <a:solidFill>
                  <a:prstClr val="white"/>
                </a:solidFill>
                <a:latin typeface="Arial" panose="020B0604020202020204" pitchFamily="34" charset="0"/>
                <a:cs typeface="Arial" panose="020B0604020202020204" pitchFamily="34" charset="0"/>
              </a:rPr>
              <a:t>Contributing to new product development for commercial and industrial customers</a:t>
            </a:r>
            <a:endParaRPr lang="en-NZ" sz="1000" dirty="0">
              <a:solidFill>
                <a:prstClr val="white"/>
              </a:solidFill>
              <a:latin typeface="Arial" panose="020B0604020202020204" pitchFamily="34" charset="0"/>
              <a:cs typeface="Arial" panose="020B0604020202020204" pitchFamily="34" charset="0"/>
            </a:endParaRPr>
          </a:p>
        </p:txBody>
      </p:sp>
      <p:sp>
        <p:nvSpPr>
          <p:cNvPr id="14" name="object 23">
            <a:extLst>
              <a:ext uri="{FF2B5EF4-FFF2-40B4-BE49-F238E27FC236}">
                <a16:creationId xmlns:a16="http://schemas.microsoft.com/office/drawing/2014/main" id="{81A9F11A-3942-094A-B65F-99E786F0AE50}"/>
              </a:ext>
            </a:extLst>
          </p:cNvPr>
          <p:cNvSpPr txBox="1"/>
          <p:nvPr/>
        </p:nvSpPr>
        <p:spPr>
          <a:xfrm>
            <a:off x="5001581" y="830739"/>
            <a:ext cx="3922081" cy="4385816"/>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Candidate profile</a:t>
            </a:r>
            <a:br>
              <a:rPr lang="en-NZ" sz="1100" spc="10" dirty="0">
                <a:solidFill>
                  <a:prstClr val="white"/>
                </a:solidFill>
                <a:latin typeface="Arial" panose="020B0604020202020204" pitchFamily="34" charset="0"/>
                <a:cs typeface="Arial" panose="020B0604020202020204" pitchFamily="34" charset="0"/>
              </a:rPr>
            </a:br>
            <a:endParaRPr lang="en-NZ" sz="1100" spc="10" dirty="0">
              <a:solidFill>
                <a:prstClr val="white"/>
              </a:solidFill>
              <a:latin typeface="Arial" panose="020B0604020202020204" pitchFamily="34" charset="0"/>
              <a:cs typeface="Arial" panose="020B0604020202020204" pitchFamily="34" charset="0"/>
            </a:endParaRPr>
          </a:p>
          <a:p>
            <a:pPr marL="12700" lvl="0"/>
            <a:r>
              <a:rPr lang="en-NZ" sz="1000" spc="10" dirty="0">
                <a:solidFill>
                  <a:prstClr val="white"/>
                </a:solidFill>
                <a:latin typeface="Arial" panose="020B0604020202020204" pitchFamily="34" charset="0"/>
                <a:cs typeface="Arial" panose="020B0604020202020204" pitchFamily="34" charset="0"/>
              </a:rPr>
              <a:t>We are looking for someone who has the ability to make decisions quickly, choosing an appropriate course of action under pressure, and the ability to rapidly and accurately do simple calculations mentally. You’ll need excellent interpersonal skills and clear set of personal values that guide decision-making.</a:t>
            </a:r>
          </a:p>
          <a:p>
            <a:pPr marL="12700" lvl="0"/>
            <a:r>
              <a:rPr lang="en-NZ" sz="1100" spc="10" dirty="0">
                <a:solidFill>
                  <a:prstClr val="white"/>
                </a:solidFill>
                <a:latin typeface="Arial" panose="020B0604020202020204" pitchFamily="34" charset="0"/>
                <a:cs typeface="Arial" panose="020B0604020202020204" pitchFamily="34" charset="0"/>
              </a:rPr>
              <a:t> </a:t>
            </a:r>
          </a:p>
          <a:p>
            <a:pPr marL="12700" lvl="0"/>
            <a:endParaRPr lang="en-NZ" sz="1100" b="1" spc="10" dirty="0">
              <a:solidFill>
                <a:srgbClr val="05EDB5"/>
              </a:solidFill>
              <a:latin typeface="Arial" panose="020B0604020202020204" pitchFamily="34" charset="0"/>
              <a:cs typeface="Arial" panose="020B0604020202020204" pitchFamily="34" charset="0"/>
            </a:endParaRPr>
          </a:p>
          <a:p>
            <a:pPr marL="12700" lvl="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endParaRPr lang="en-NZ" sz="1000" dirty="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Knowledge of derivatives required</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Trading experience in NZ Electricity or other financial markets</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Eagerness to use your skills in the electricity industry</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Numerical analysis skills, including using spreadsheets with large amounts of data</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Customer management</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Great team player</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Strong communication and collaboration skills</a:t>
            </a:r>
          </a:p>
          <a:p>
            <a:pPr marL="171450"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Preference will be given to candidates who have a qualification/experience in any/all of the following: </a:t>
            </a:r>
          </a:p>
          <a:p>
            <a:pPr marL="628650" lvl="1"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Trading derivatives in another jurisdiction, </a:t>
            </a:r>
          </a:p>
          <a:p>
            <a:pPr marL="628650" lvl="1"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Knowledge of and experience working in the wholesale electricity market,</a:t>
            </a:r>
          </a:p>
          <a:p>
            <a:pPr marL="628650" lvl="1"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Experience working with coding or database skills for analysis</a:t>
            </a:r>
          </a:p>
          <a:p>
            <a:pPr marL="171450"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eridian Document" ma:contentTypeID="0x010100F0B45D70E02D64489CC518ECCACEDC1801006CC1EF7D51A9FA489A41E0CFD5AE4E5B" ma:contentTypeVersion="929" ma:contentTypeDescription="Create a new document." ma:contentTypeScope="" ma:versionID="adfe5a50486e18542efabcc097770fd6">
  <xsd:schema xmlns:xsd="http://www.w3.org/2001/XMLSchema" xmlns:xs="http://www.w3.org/2001/XMLSchema" xmlns:p="http://schemas.microsoft.com/office/2006/metadata/properties" xmlns:ns1="http://schemas.microsoft.com/sharepoint/v3" xmlns:ns2="43fbadee-b72b-4045-acd7-0c03f461bf4d" xmlns:ns3="bcdbd5cd-e422-404b-ad90-a7075eb26069" xmlns:ns4="81cf9d75-bf50-4b6e-bde1-52a2566d2289" xmlns:ns5="af93f0fa-7038-4c1f-be5b-08ea3e2c0933" targetNamespace="http://schemas.microsoft.com/office/2006/metadata/properties" ma:root="true" ma:fieldsID="bf5d0b6e685b6a53b9be9052c028717a" ns1:_="" ns2:_="" ns3:_="" ns4:_="" ns5:_="">
    <xsd:import namespace="http://schemas.microsoft.com/sharepoint/v3"/>
    <xsd:import namespace="43fbadee-b72b-4045-acd7-0c03f461bf4d"/>
    <xsd:import namespace="bcdbd5cd-e422-404b-ad90-a7075eb26069"/>
    <xsd:import namespace="81cf9d75-bf50-4b6e-bde1-52a2566d2289"/>
    <xsd:import namespace="af93f0fa-7038-4c1f-be5b-08ea3e2c0933"/>
    <xsd:element name="properties">
      <xsd:complexType>
        <xsd:sequence>
          <xsd:element name="documentManagement">
            <xsd:complexType>
              <xsd:all>
                <xsd:element ref="ns2:_dlc_DocId" minOccurs="0"/>
                <xsd:element ref="ns2:_dlc_DocIdUrl" minOccurs="0"/>
                <xsd:element ref="ns2:_dlc_DocIdPersistId" minOccurs="0"/>
                <xsd:element ref="ns2:g8c0420b21e146c6b4d6c6b6ee356f7a" minOccurs="0"/>
                <xsd:element ref="ns3:TaxCatchAll" minOccurs="0"/>
                <xsd:element ref="ns3:TaxCatchAllLabel" minOccurs="0"/>
                <xsd:element ref="ns2:k0593309945c47a6b5db9b8b9e209feb" minOccurs="0"/>
                <xsd:element ref="ns2:f979d0856e9c4c438724624e32b3a648" minOccurs="0"/>
                <xsd:element ref="ns2:i8c66f2de545405b977af32a83307afd" minOccurs="0"/>
                <xsd:element ref="ns2:c546e91aa6564c15aef34c91c5b0c21a" minOccurs="0"/>
                <xsd:element ref="ns2:MRDVitalRecord" minOccurs="0"/>
                <xsd:element ref="ns2:MRDBCMRecord" minOccurs="0"/>
                <xsd:element ref="ns1:Comments" minOccurs="0"/>
                <xsd:element ref="ns4:MediaServiceMetadata" minOccurs="0"/>
                <xsd:element ref="ns4:MediaServiceFastMetadata" minOccurs="0"/>
                <xsd:element ref="ns5:SharedWithUsers" minOccurs="0"/>
                <xsd:element ref="ns5:SharedWithDetails" minOccurs="0"/>
                <xsd:element ref="ns4:MediaServiceAutoKeyPoints" minOccurs="0"/>
                <xsd:element ref="ns4:MediaServiceKeyPoints" minOccurs="0"/>
                <xsd:element ref="ns4:MediaServiceObjectDetectorVersions" minOccurs="0"/>
                <xsd:element ref="ns4:lcf76f155ced4ddcb4097134ff3c332f"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5"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g8c0420b21e146c6b4d6c6b6ee356f7a" ma:index="11" nillable="true" ma:taxonomy="true" ma:internalName="g8c0420b21e146c6b4d6c6b6ee356f7a" ma:taxonomyFieldName="MRDBusinessFunction" ma:displayName="Business Function" ma:fieldId="{08c0420b-21e1-46c6-b4d6-c6b6ee356f7a}" ma:sspId="441f4d4e-d57f-4cf8-8d8c-5728bde0858f" ma:termSetId="8b7bc0b3-4f4b-438f-a837-8738029b124f" ma:anchorId="00000000-0000-0000-0000-000000000000" ma:open="false" ma:isKeyword="false">
      <xsd:complexType>
        <xsd:sequence>
          <xsd:element ref="pc:Terms" minOccurs="0" maxOccurs="1"/>
        </xsd:sequence>
      </xsd:complexType>
    </xsd:element>
    <xsd:element name="k0593309945c47a6b5db9b8b9e209feb" ma:index="15" nillable="true" ma:taxonomy="true" ma:internalName="k0593309945c47a6b5db9b8b9e209feb" ma:taxonomyFieldName="MRDSecurityClassification" ma:displayName="Security Classification" ma:fieldId="{40593309-945c-47a6-b5db-9b8b9e209feb}" ma:sspId="441f4d4e-d57f-4cf8-8d8c-5728bde0858f" ma:termSetId="db094ac6-3d11-4458-b28c-3943149bbee5" ma:anchorId="00000000-0000-0000-0000-000000000000" ma:open="false" ma:isKeyword="false">
      <xsd:complexType>
        <xsd:sequence>
          <xsd:element ref="pc:Terms" minOccurs="0" maxOccurs="1"/>
        </xsd:sequence>
      </xsd:complexType>
    </xsd:element>
    <xsd:element name="f979d0856e9c4c438724624e32b3a648" ma:index="17" nillable="true" ma:taxonomy="true" ma:internalName="f979d0856e9c4c438724624e32b3a648" ma:taxonomyFieldName="MRDDocumentStatus" ma:displayName="Document Status" ma:fieldId="{f979d085-6e9c-4c43-8724-624e32b3a648}" ma:sspId="441f4d4e-d57f-4cf8-8d8c-5728bde0858f" ma:termSetId="e99df16e-bb88-43ea-9c10-21a24d391b49" ma:anchorId="00000000-0000-0000-0000-000000000000" ma:open="false" ma:isKeyword="false">
      <xsd:complexType>
        <xsd:sequence>
          <xsd:element ref="pc:Terms" minOccurs="0" maxOccurs="1"/>
        </xsd:sequence>
      </xsd:complexType>
    </xsd:element>
    <xsd:element name="i8c66f2de545405b977af32a83307afd" ma:index="19" nillable="true" ma:taxonomy="true" ma:internalName="i8c66f2de545405b977af32a83307afd" ma:taxonomyFieldName="MRDDocumentType" ma:displayName="Document Type" ma:fieldId="{28c66f2d-e545-405b-977a-f32a83307afd}" ma:sspId="441f4d4e-d57f-4cf8-8d8c-5728bde0858f" ma:termSetId="9c92a617-3b42-4a6a-83d5-84398a58e806" ma:anchorId="00000000-0000-0000-0000-000000000000" ma:open="false" ma:isKeyword="false">
      <xsd:complexType>
        <xsd:sequence>
          <xsd:element ref="pc:Terms" minOccurs="0" maxOccurs="1"/>
        </xsd:sequence>
      </xsd:complexType>
    </xsd:element>
    <xsd:element name="c546e91aa6564c15aef34c91c5b0c21a" ma:index="21" nillable="true" ma:taxonomy="true" ma:internalName="c546e91aa6564c15aef34c91c5b0c21a" ma:taxonomyFieldName="MRDFinancialYear" ma:displayName="Financial Year" ma:fieldId="{c546e91a-a656-4c15-aef3-4c91c5b0c21a}" ma:sspId="441f4d4e-d57f-4cf8-8d8c-5728bde0858f" ma:termSetId="a94f2a13-3a14-441c-9b19-b3a797d71699" ma:anchorId="00000000-0000-0000-0000-000000000000" ma:open="false" ma:isKeyword="false">
      <xsd:complexType>
        <xsd:sequence>
          <xsd:element ref="pc:Terms" minOccurs="0" maxOccurs="1"/>
        </xsd:sequence>
      </xsd:complexType>
    </xsd:element>
    <xsd:element name="MRDVitalRecord" ma:index="23" nillable="true" ma:displayName="Vital Record" ma:internalName="MRDVitalRecord">
      <xsd:simpleType>
        <xsd:restriction base="dms:Boolean"/>
      </xsd:simpleType>
    </xsd:element>
    <xsd:element name="MRDBCMRecord" ma:index="24" nillable="true" ma:displayName="BCM Record" ma:internalName="MRDBCMRecor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dbd5cd-e422-404b-ad90-a7075eb2606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76f0753-a569-4cb5-89f2-c8543193d8a6}"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76f0753-a569-4cb5-89f2-c8543193d8a6}" ma:internalName="TaxCatchAllLabel" ma:readOnly="true" ma:showField="CatchAllDataLabel"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cf9d75-bf50-4b6e-bde1-52a2566d2289"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Location" ma:index="36" nillable="true" ma:displayName="Location" ma:indexed="true" ma:internalName="MediaServiceLocation"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93f0fa-7038-4c1f-be5b-08ea3e2c0933"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MRDVitalRecord xmlns="43fbadee-b72b-4045-acd7-0c03f461bf4d" xsi:nil="true"/>
    <MRDBCMRecord xmlns="43fbadee-b72b-4045-acd7-0c03f461bf4d" xsi:nil="true"/>
    <c546e91aa6564c15aef34c91c5b0c21a xmlns="43fbadee-b72b-4045-acd7-0c03f461bf4d">
      <Terms xmlns="http://schemas.microsoft.com/office/infopath/2007/PartnerControls"/>
    </c546e91aa6564c15aef34c91c5b0c21a>
    <i8c66f2de545405b977af32a83307afd xmlns="43fbadee-b72b-4045-acd7-0c03f461bf4d">
      <Terms xmlns="http://schemas.microsoft.com/office/infopath/2007/PartnerControls"/>
    </i8c66f2de545405b977af32a83307afd>
    <f979d0856e9c4c438724624e32b3a648 xmlns="43fbadee-b72b-4045-acd7-0c03f461bf4d">
      <Terms xmlns="http://schemas.microsoft.com/office/infopath/2007/PartnerControls"/>
    </f979d0856e9c4c438724624e32b3a648>
    <g8c0420b21e146c6b4d6c6b6ee356f7a xmlns="43fbadee-b72b-4045-acd7-0c03f461bf4d">
      <Terms xmlns="http://schemas.microsoft.com/office/infopath/2007/PartnerControls"/>
    </g8c0420b21e146c6b4d6c6b6ee356f7a>
    <k0593309945c47a6b5db9b8b9e209feb xmlns="43fbadee-b72b-4045-acd7-0c03f461bf4d">
      <Terms xmlns="http://schemas.microsoft.com/office/infopath/2007/PartnerControls"/>
    </k0593309945c47a6b5db9b8b9e209feb>
    <Comments xmlns="http://schemas.microsoft.com/sharepoint/v3" xsi:nil="true"/>
    <TaxCatchAll xmlns="bcdbd5cd-e422-404b-ad90-a7075eb26069" xsi:nil="true"/>
    <SharedWithUsers xmlns="af93f0fa-7038-4c1f-be5b-08ea3e2c0933">
      <UserInfo>
        <DisplayName>Taylor Ford</DisplayName>
        <AccountId>4677</AccountId>
        <AccountType/>
      </UserInfo>
      <UserInfo>
        <DisplayName>Kylie Fayen</DisplayName>
        <AccountId>3992</AccountId>
        <AccountType/>
      </UserInfo>
      <UserInfo>
        <DisplayName>Tyral Vigne</DisplayName>
        <AccountId>316</AccountId>
        <AccountType/>
      </UserInfo>
      <UserInfo>
        <DisplayName>Grant Sullivan</DisplayName>
        <AccountId>191</AccountId>
        <AccountType/>
      </UserInfo>
    </SharedWithUsers>
    <lcf76f155ced4ddcb4097134ff3c332f xmlns="81cf9d75-bf50-4b6e-bde1-52a2566d2289">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A15770-517E-40AA-B860-A720DBB826B3}"/>
</file>

<file path=customXml/itemProps2.xml><?xml version="1.0" encoding="utf-8"?>
<ds:datastoreItem xmlns:ds="http://schemas.openxmlformats.org/officeDocument/2006/customXml" ds:itemID="{BDE7B6E6-3F57-44E4-947F-EDABC9F57AA7}">
  <ds:schemaRefs>
    <ds:schemaRef ds:uri="http://schemas.microsoft.com/sharepoint/events"/>
  </ds:schemaRefs>
</ds:datastoreItem>
</file>

<file path=customXml/itemProps3.xml><?xml version="1.0" encoding="utf-8"?>
<ds:datastoreItem xmlns:ds="http://schemas.openxmlformats.org/officeDocument/2006/customXml" ds:itemID="{C055FC9B-5724-4E52-B7CF-0DA26C5E6734}">
  <ds:schemaRefs>
    <ds:schemaRef ds:uri="http://purl.org/dc/dcmitype/"/>
    <ds:schemaRef ds:uri="http://purl.org/dc/terms/"/>
    <ds:schemaRef ds:uri="http://schemas.microsoft.com/sharepoint/v3"/>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2a4cb269-9127-46d2-be0c-d19ba5ead4a0"/>
    <ds:schemaRef ds:uri="43fbadee-b72b-4045-acd7-0c03f461bf4d"/>
    <ds:schemaRef ds:uri="http://schemas.microsoft.com/office/2006/metadata/properties"/>
  </ds:schemaRefs>
</ds:datastoreItem>
</file>

<file path=customXml/itemProps4.xml><?xml version="1.0" encoding="utf-8"?>
<ds:datastoreItem xmlns:ds="http://schemas.openxmlformats.org/officeDocument/2006/customXml" ds:itemID="{35EFD34A-D263-43A4-A04C-9ABCB4583055}">
  <ds:schemaRefs>
    <ds:schemaRef ds:uri="http://schemas.microsoft.com/sharepoint/v3/contenttype/form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199</TotalTime>
  <Words>652</Words>
  <Application>Microsoft Office PowerPoint</Application>
  <PresentationFormat>Custom</PresentationFormat>
  <Paragraphs>60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Grant Sullivan</cp:lastModifiedBy>
  <cp:revision>11</cp:revision>
  <dcterms:created xsi:type="dcterms:W3CDTF">2022-02-10T01:09:19Z</dcterms:created>
  <dcterms:modified xsi:type="dcterms:W3CDTF">2025-04-22T04:40:43Z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0x010100F0B45D70E02D64489CC518ECCACEDC1801006CC1EF7D51A9FA489A41E0CFD5AE4E5B</vt:lpwstr>
  </property>
  <property fmtid="{D5CDD505-2E9C-101B-9397-08002B2CF9AE}" pid="3" name="MRDSecurityClassification">
    <vt:lpwstr/>
  </property>
  <property fmtid="{D5CDD505-2E9C-101B-9397-08002B2CF9AE}" pid="4" name="MRDFinancialYear">
    <vt:lpwstr/>
  </property>
  <property fmtid="{D5CDD505-2E9C-101B-9397-08002B2CF9AE}" pid="5" name="MRDDocumentType">
    <vt:lpwstr/>
  </property>
  <property fmtid="{D5CDD505-2E9C-101B-9397-08002B2CF9AE}" pid="6" name="MRDBusinessFunction">
    <vt:lpwstr/>
  </property>
  <property fmtid="{D5CDD505-2E9C-101B-9397-08002B2CF9AE}" pid="7" name="MRDDocumentStatus">
    <vt:lpwstr/>
  </property>
  <property fmtid="{D5CDD505-2E9C-101B-9397-08002B2CF9AE}" pid="8" name="MSIP_Label_888bb889-6f8a-47ae-9880-0aeded6e10b8_Enabled">
    <vt:lpwstr>true</vt:lpwstr>
  </property>
  <property fmtid="{D5CDD505-2E9C-101B-9397-08002B2CF9AE}" pid="9" name="MSIP_Label_888bb889-6f8a-47ae-9880-0aeded6e10b8_SetDate">
    <vt:lpwstr>2023-06-19T00:25:47Z</vt:lpwstr>
  </property>
  <property fmtid="{D5CDD505-2E9C-101B-9397-08002B2CF9AE}" pid="10" name="MSIP_Label_888bb889-6f8a-47ae-9880-0aeded6e10b8_Method">
    <vt:lpwstr>Standard</vt:lpwstr>
  </property>
  <property fmtid="{D5CDD505-2E9C-101B-9397-08002B2CF9AE}" pid="11" name="MSIP_Label_888bb889-6f8a-47ae-9880-0aeded6e10b8_Name">
    <vt:lpwstr>888bb889-6f8a-47ae-9880-0aeded6e10b8</vt:lpwstr>
  </property>
  <property fmtid="{D5CDD505-2E9C-101B-9397-08002B2CF9AE}" pid="12" name="MSIP_Label_888bb889-6f8a-47ae-9880-0aeded6e10b8_SiteId">
    <vt:lpwstr>e6cf3f80-614d-4939-895c-3d5287c0f245</vt:lpwstr>
  </property>
  <property fmtid="{D5CDD505-2E9C-101B-9397-08002B2CF9AE}" pid="13" name="MSIP_Label_888bb889-6f8a-47ae-9880-0aeded6e10b8_ActionId">
    <vt:lpwstr>3f622c7a-844b-4344-9cee-c9df23f2fc59</vt:lpwstr>
  </property>
  <property fmtid="{D5CDD505-2E9C-101B-9397-08002B2CF9AE}" pid="14" name="MSIP_Label_888bb889-6f8a-47ae-9880-0aeded6e10b8_ContentBits">
    <vt:lpwstr>0</vt:lpwstr>
  </property>
  <property fmtid="{D5CDD505-2E9C-101B-9397-08002B2CF9AE}" pid="15" name="MediaServiceImageTags">
    <vt:lpwstr/>
  </property>
</Properties>
</file>