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56" r:id="rId5"/>
    <p:sldId id="257" r:id="rId6"/>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88" d="100"/>
          <a:sy n="88" d="100"/>
        </p:scale>
        <p:origin x="185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8F7E63-76AD-864C-9F37-9947DD773DD0}" type="datetimeFigureOut">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8F7E63-76AD-864C-9F37-9947DD773DD0}" type="datetimeFigureOut">
              <a:rPr lang="en-US" smtClean="0"/>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8F7E63-76AD-864C-9F37-9947DD773DD0}" type="datetimeFigureOut">
              <a:rPr lang="en-US" smtClean="0"/>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10/21/2025</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FBB76F0-DAA6-264F-911D-C9B7F43B427B}"/>
              </a:ext>
            </a:extLst>
          </p:cNvPr>
          <p:cNvPicPr>
            <a:picLocks noChangeAspect="1"/>
          </p:cNvPicPr>
          <p:nvPr/>
        </p:nvPicPr>
        <p:blipFill>
          <a:blip r:embed="rId2"/>
          <a:stretch>
            <a:fillRect/>
          </a:stretch>
        </p:blipFill>
        <p:spPr>
          <a:xfrm>
            <a:off x="0" y="0"/>
            <a:ext cx="10682940" cy="7570788"/>
          </a:xfrm>
          <a:prstGeom prst="rect">
            <a:avLst/>
          </a:prstGeom>
        </p:spPr>
      </p:pic>
      <p:sp>
        <p:nvSpPr>
          <p:cNvPr id="7" name="object 20">
            <a:extLst>
              <a:ext uri="{FF2B5EF4-FFF2-40B4-BE49-F238E27FC236}">
                <a16:creationId xmlns:a16="http://schemas.microsoft.com/office/drawing/2014/main" id="{A5B11B46-AB73-234F-8BD5-0B11C9093D8F}"/>
              </a:ext>
            </a:extLst>
          </p:cNvPr>
          <p:cNvSpPr txBox="1"/>
          <p:nvPr/>
        </p:nvSpPr>
        <p:spPr>
          <a:xfrm>
            <a:off x="539750" y="1532988"/>
            <a:ext cx="2445612" cy="323165"/>
          </a:xfrm>
          <a:prstGeom prst="rect">
            <a:avLst/>
          </a:prstGeom>
        </p:spPr>
        <p:txBody>
          <a:bodyPr vert="horz" wrap="square" lIns="0" tIns="0" rIns="0" bIns="0" rtlCol="0" anchor="t">
            <a:spAutoFit/>
          </a:bodyPr>
          <a:lstStyle/>
          <a:p>
            <a:pPr marL="12700">
              <a:lnSpc>
                <a:spcPct val="100000"/>
              </a:lnSpc>
            </a:pPr>
            <a:r>
              <a:rPr lang="en-US" sz="1100" b="1" dirty="0">
                <a:solidFill>
                  <a:srgbClr val="05EDB5"/>
                </a:solidFill>
                <a:latin typeface="Arial"/>
                <a:cs typeface="Arial"/>
              </a:rPr>
              <a:t>Reporting </a:t>
            </a:r>
            <a:r>
              <a:rPr sz="1100" b="1" dirty="0">
                <a:solidFill>
                  <a:srgbClr val="05EDB5"/>
                </a:solidFill>
                <a:latin typeface="Arial"/>
                <a:cs typeface="Arial"/>
              </a:rPr>
              <a:t>to:</a:t>
            </a:r>
          </a:p>
          <a:p>
            <a:r>
              <a:rPr lang="en-NZ" sz="1000" dirty="0">
                <a:solidFill>
                  <a:schemeClr val="bg1"/>
                </a:solidFill>
                <a:latin typeface="Arial"/>
                <a:ea typeface="+mn-lt"/>
                <a:cs typeface="+mn-lt"/>
              </a:rPr>
              <a:t>RD Programme Manager</a:t>
            </a:r>
            <a:endParaRPr lang="en-NZ" dirty="0">
              <a:solidFill>
                <a:schemeClr val="bg1"/>
              </a:solidFill>
              <a:latin typeface="Arial"/>
              <a:ea typeface="+mn-lt"/>
              <a:cs typeface="+mn-lt"/>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3377731" y="1532988"/>
            <a:ext cx="1009443" cy="348813"/>
          </a:xfrm>
          <a:prstGeom prst="rect">
            <a:avLst/>
          </a:prstGeom>
        </p:spPr>
        <p:txBody>
          <a:bodyPr vert="horz" wrap="square" lIns="0" tIns="0" rIns="0" bIns="0" rtlCol="0" anchor="t">
            <a:spAutoFit/>
          </a:bodyPr>
          <a:lstStyle/>
          <a:p>
            <a:pPr marL="12700">
              <a:lnSpc>
                <a:spcPct val="100000"/>
              </a:lnSpc>
            </a:pPr>
            <a:r>
              <a:rPr sz="1100" b="1" dirty="0">
                <a:solidFill>
                  <a:srgbClr val="05EDB5"/>
                </a:solidFill>
                <a:latin typeface="Arial"/>
                <a:cs typeface="Arial"/>
              </a:rPr>
              <a:t>Date:</a:t>
            </a:r>
          </a:p>
          <a:p>
            <a:pPr marL="12700">
              <a:lnSpc>
                <a:spcPct val="100000"/>
              </a:lnSpc>
              <a:spcBef>
                <a:spcPts val="200"/>
              </a:spcBef>
            </a:pPr>
            <a:r>
              <a:rPr lang="en-NZ" sz="1000" dirty="0">
                <a:solidFill>
                  <a:schemeClr val="bg1"/>
                </a:solidFill>
                <a:latin typeface="Arial"/>
                <a:cs typeface="Arial"/>
              </a:rPr>
              <a:t>October 2025</a:t>
            </a:r>
            <a:endParaRPr sz="1000" dirty="0">
              <a:solidFill>
                <a:schemeClr val="bg1"/>
              </a:solidFill>
              <a:latin typeface="Arial"/>
              <a:cs typeface="Arial"/>
            </a:endParaRPr>
          </a:p>
        </p:txBody>
      </p:sp>
      <p:sp>
        <p:nvSpPr>
          <p:cNvPr id="9" name="object 29">
            <a:extLst>
              <a:ext uri="{FF2B5EF4-FFF2-40B4-BE49-F238E27FC236}">
                <a16:creationId xmlns:a16="http://schemas.microsoft.com/office/drawing/2014/main" id="{500A467D-8649-8E41-BACB-F069E69694AC}"/>
              </a:ext>
            </a:extLst>
          </p:cNvPr>
          <p:cNvSpPr txBox="1"/>
          <p:nvPr/>
        </p:nvSpPr>
        <p:spPr>
          <a:xfrm>
            <a:off x="539750" y="584200"/>
            <a:ext cx="5778672" cy="561692"/>
          </a:xfrm>
          <a:prstGeom prst="rect">
            <a:avLst/>
          </a:prstGeom>
        </p:spPr>
        <p:txBody>
          <a:bodyPr vert="horz" wrap="square" lIns="0" tIns="0" rIns="0" bIns="0" rtlCol="0" anchor="t">
            <a:spAutoFit/>
          </a:bodyPr>
          <a:lstStyle/>
          <a:p>
            <a:pPr marL="12700">
              <a:lnSpc>
                <a:spcPct val="150000"/>
              </a:lnSpc>
            </a:pPr>
            <a:r>
              <a:rPr lang="en-US" sz="1100" b="1" dirty="0">
                <a:solidFill>
                  <a:srgbClr val="05EDB5"/>
                </a:solidFill>
                <a:latin typeface="Arial"/>
                <a:cs typeface="Arial"/>
              </a:rPr>
              <a:t>Position description:</a:t>
            </a:r>
            <a:endParaRPr lang="en-US" dirty="0">
              <a:solidFill>
                <a:srgbClr val="000000"/>
              </a:solidFill>
              <a:latin typeface="Calibri" panose="020F0502020204030204"/>
              <a:cs typeface="Calibri" panose="020F0502020204030204"/>
            </a:endParaRPr>
          </a:p>
          <a:p>
            <a:r>
              <a:rPr lang="en-NZ" sz="2000" b="1" dirty="0">
                <a:solidFill>
                  <a:schemeClr val="bg1"/>
                </a:solidFill>
                <a:latin typeface="Arial"/>
                <a:cs typeface="Calibri"/>
              </a:rPr>
              <a:t>Renewable Project Development Manager</a:t>
            </a:r>
            <a:endParaRPr lang="en-US" dirty="0"/>
          </a:p>
        </p:txBody>
      </p:sp>
      <p:sp>
        <p:nvSpPr>
          <p:cNvPr id="11" name="object 22">
            <a:extLst>
              <a:ext uri="{FF2B5EF4-FFF2-40B4-BE49-F238E27FC236}">
                <a16:creationId xmlns:a16="http://schemas.microsoft.com/office/drawing/2014/main" id="{888BC5EF-D97F-2B4F-9AF6-FF87F954C531}"/>
              </a:ext>
            </a:extLst>
          </p:cNvPr>
          <p:cNvSpPr txBox="1"/>
          <p:nvPr/>
        </p:nvSpPr>
        <p:spPr>
          <a:xfrm>
            <a:off x="539751" y="2154221"/>
            <a:ext cx="3847424" cy="3698448"/>
          </a:xfrm>
          <a:prstGeom prst="rect">
            <a:avLst/>
          </a:prstGeom>
        </p:spPr>
        <p:txBody>
          <a:bodyPr vert="horz" wrap="square" lIns="0" tIns="0" rIns="0" bIns="0" rtlCol="0" anchor="t">
            <a:spAutoFit/>
          </a:bodyPr>
          <a:lstStyle/>
          <a:p>
            <a:pPr marL="12700" marR="6350">
              <a:spcBef>
                <a:spcPts val="475"/>
              </a:spcBef>
            </a:pPr>
            <a:r>
              <a:rPr sz="1100" b="1" dirty="0">
                <a:solidFill>
                  <a:srgbClr val="05EDB5"/>
                </a:solidFill>
                <a:latin typeface="Arial"/>
                <a:cs typeface="Arial"/>
              </a:rPr>
              <a:t>The role</a:t>
            </a:r>
            <a:br>
              <a:rPr lang="en-US" sz="1100" b="1" dirty="0">
                <a:latin typeface="Arial"/>
                <a:cs typeface="Arial"/>
              </a:rPr>
            </a:br>
            <a:r>
              <a:rPr lang="en-NZ" sz="1100" spc="-20" dirty="0">
                <a:solidFill>
                  <a:srgbClr val="FFFFFF"/>
                </a:solidFill>
                <a:cs typeface="Arial"/>
              </a:rPr>
              <a:t>You’ll deliver on renewable energy development projects as part of the Renewable Development Team.  You will primarily focus </a:t>
            </a:r>
            <a:r>
              <a:rPr lang="en-NZ" sz="1100" spc="-20" dirty="0">
                <a:solidFill>
                  <a:schemeClr val="bg1"/>
                </a:solidFill>
                <a:cs typeface="Arial"/>
              </a:rPr>
              <a:t>o</a:t>
            </a:r>
            <a:r>
              <a:rPr lang="en-NZ" sz="1100" spc="-20" dirty="0">
                <a:solidFill>
                  <a:srgbClr val="FFFFFF"/>
                </a:solidFill>
                <a:cs typeface="Arial"/>
              </a:rPr>
              <a:t>n wind farm and/or grid-scale solar farm developments, as well as the potential to work on some other technologies including batteries, off-shore wind, carbon off-setting (forest planting), and emerging renewable focused technologies.  </a:t>
            </a:r>
          </a:p>
          <a:p>
            <a:pPr marL="12700" marR="6350">
              <a:spcBef>
                <a:spcPts val="475"/>
              </a:spcBef>
            </a:pPr>
            <a:r>
              <a:rPr lang="en-NZ" sz="1100" spc="-20" dirty="0">
                <a:solidFill>
                  <a:srgbClr val="FFFFFF"/>
                </a:solidFill>
                <a:cs typeface="Arial"/>
              </a:rPr>
              <a:t>You’ll contribute to grow Meridian’s pipeline of development project options from site identification, landowner engagement, iwi engagement, community engagement, right from origination through to consent, including feasibility studies, concept design work, resource consent applications.  You will ensure transfer of information into the detailed design and business case team, and construction team, continuing to assist as necessary. </a:t>
            </a:r>
          </a:p>
          <a:p>
            <a:pPr marL="12700" marR="6350">
              <a:spcBef>
                <a:spcPts val="475"/>
              </a:spcBef>
            </a:pPr>
            <a:r>
              <a:rPr lang="en-NZ" sz="1100" spc="-20" dirty="0">
                <a:solidFill>
                  <a:srgbClr val="FFFFFF"/>
                </a:solidFill>
                <a:cs typeface="Arial"/>
              </a:rPr>
              <a:t>You will contribute to the wider remit and IP of the Renewable Development Team and other Meridian wide projects as required.  You’ll help ensure high quality and cost-effective projects are prepared to support Meridian’s generation pipeline aspirations, role in the path to a low carbon economy and delivery of strong return for Meridian shareholders.</a:t>
            </a:r>
          </a:p>
          <a:p>
            <a:r>
              <a:rPr lang="en-NZ" sz="1200" dirty="0">
                <a:solidFill>
                  <a:schemeClr val="bg1"/>
                </a:solidFill>
                <a:ea typeface="+mn-lt"/>
                <a:cs typeface="+mn-lt"/>
              </a:rPr>
              <a:t>. </a:t>
            </a:r>
            <a:endParaRPr lang="en-NZ" sz="1200" dirty="0">
              <a:solidFill>
                <a:schemeClr val="bg1"/>
              </a:solidFill>
              <a:latin typeface="Arial" panose="020B0604020202020204" pitchFamily="34" charset="0"/>
              <a:cs typeface="Arial" panose="020B0604020202020204" pitchFamily="34" charset="0"/>
            </a:endParaRPr>
          </a:p>
        </p:txBody>
      </p:sp>
      <p:sp>
        <p:nvSpPr>
          <p:cNvPr id="12" name="object 23">
            <a:extLst>
              <a:ext uri="{FF2B5EF4-FFF2-40B4-BE49-F238E27FC236}">
                <a16:creationId xmlns:a16="http://schemas.microsoft.com/office/drawing/2014/main" id="{16C00225-0221-D041-B785-CF36376C8BB4}"/>
              </a:ext>
            </a:extLst>
          </p:cNvPr>
          <p:cNvSpPr txBox="1"/>
          <p:nvPr/>
        </p:nvSpPr>
        <p:spPr>
          <a:xfrm>
            <a:off x="4632356" y="2152130"/>
            <a:ext cx="4107216" cy="4548233"/>
          </a:xfrm>
          <a:prstGeom prst="rect">
            <a:avLst/>
          </a:prstGeom>
        </p:spPr>
        <p:txBody>
          <a:bodyPr vert="horz" wrap="square" lIns="0" tIns="0" rIns="0" bIns="0" rtlCol="0" anchor="t">
            <a:spAutoFit/>
          </a:bodyPr>
          <a:lstStyle/>
          <a:p>
            <a:pPr marL="12700" marR="648970">
              <a:lnSpc>
                <a:spcPct val="103499"/>
              </a:lnSpc>
            </a:pPr>
            <a:r>
              <a:rPr sz="1100" b="1" spc="-85" dirty="0">
                <a:solidFill>
                  <a:srgbClr val="05EDB5"/>
                </a:solidFill>
                <a:latin typeface="Arial" panose="020B0604020202020204" pitchFamily="34" charset="0"/>
                <a:cs typeface="Arial" panose="020B0604020202020204" pitchFamily="34" charset="0"/>
              </a:rPr>
              <a:t>P</a:t>
            </a:r>
            <a:r>
              <a:rPr sz="1100" b="1" spc="-10" dirty="0">
                <a:solidFill>
                  <a:srgbClr val="05EDB5"/>
                </a:solidFill>
                <a:latin typeface="Arial" panose="020B0604020202020204" pitchFamily="34" charset="0"/>
                <a:cs typeface="Arial" panose="020B0604020202020204" pitchFamily="34" charset="0"/>
              </a:rPr>
              <a:t>o</a:t>
            </a:r>
            <a:r>
              <a:rPr sz="1100" b="1" spc="-20" dirty="0">
                <a:solidFill>
                  <a:srgbClr val="05EDB5"/>
                </a:solidFill>
                <a:latin typeface="Arial" panose="020B0604020202020204" pitchFamily="34" charset="0"/>
                <a:cs typeface="Arial" panose="020B0604020202020204" pitchFamily="34" charset="0"/>
              </a:rPr>
              <a:t>si</a:t>
            </a:r>
            <a:r>
              <a:rPr sz="1100" b="1" spc="-15" dirty="0">
                <a:solidFill>
                  <a:srgbClr val="05EDB5"/>
                </a:solidFill>
                <a:latin typeface="Arial" panose="020B0604020202020204" pitchFamily="34" charset="0"/>
                <a:cs typeface="Arial" panose="020B0604020202020204" pitchFamily="34" charset="0"/>
              </a:rPr>
              <a:t>t</a:t>
            </a:r>
            <a:r>
              <a:rPr sz="1100" b="1" spc="-10" dirty="0">
                <a:solidFill>
                  <a:srgbClr val="05EDB5"/>
                </a:solidFill>
                <a:latin typeface="Arial" panose="020B0604020202020204" pitchFamily="34" charset="0"/>
                <a:cs typeface="Arial" panose="020B0604020202020204" pitchFamily="34" charset="0"/>
              </a:rPr>
              <a:t>ion</a:t>
            </a:r>
            <a:r>
              <a:rPr sz="1100" b="1" spc="-40" dirty="0">
                <a:solidFill>
                  <a:srgbClr val="05EDB5"/>
                </a:solidFill>
                <a:latin typeface="Arial" panose="020B0604020202020204" pitchFamily="34" charset="0"/>
                <a:cs typeface="Arial" panose="020B0604020202020204" pitchFamily="34" charset="0"/>
              </a:rPr>
              <a:t> </a:t>
            </a:r>
            <a:r>
              <a:rPr sz="1100" b="1" spc="-25" dirty="0">
                <a:solidFill>
                  <a:srgbClr val="05EDB5"/>
                </a:solidFill>
                <a:latin typeface="Arial" panose="020B0604020202020204" pitchFamily="34" charset="0"/>
                <a:cs typeface="Arial" panose="020B0604020202020204" pitchFamily="34" charset="0"/>
              </a:rPr>
              <a:t>acc</a:t>
            </a:r>
            <a:r>
              <a:rPr sz="1100" b="1" spc="-30" dirty="0">
                <a:solidFill>
                  <a:srgbClr val="05EDB5"/>
                </a:solidFill>
                <a:latin typeface="Arial" panose="020B0604020202020204" pitchFamily="34" charset="0"/>
                <a:cs typeface="Arial" panose="020B0604020202020204" pitchFamily="34" charset="0"/>
              </a:rPr>
              <a:t>o</a:t>
            </a:r>
            <a:r>
              <a:rPr sz="1100" b="1" spc="-15" dirty="0">
                <a:solidFill>
                  <a:srgbClr val="05EDB5"/>
                </a:solidFill>
                <a:latin typeface="Arial" panose="020B0604020202020204" pitchFamily="34" charset="0"/>
                <a:cs typeface="Arial" panose="020B0604020202020204" pitchFamily="34" charset="0"/>
              </a:rPr>
              <a:t>u</a:t>
            </a:r>
            <a:r>
              <a:rPr sz="1100" b="1" spc="-20" dirty="0">
                <a:solidFill>
                  <a:srgbClr val="05EDB5"/>
                </a:solidFill>
                <a:latin typeface="Arial" panose="020B0604020202020204" pitchFamily="34" charset="0"/>
                <a:cs typeface="Arial" panose="020B0604020202020204" pitchFamily="34" charset="0"/>
              </a:rPr>
              <a:t>n</a:t>
            </a:r>
            <a:r>
              <a:rPr sz="1100" b="1" spc="30" dirty="0">
                <a:solidFill>
                  <a:srgbClr val="05EDB5"/>
                </a:solidFill>
                <a:latin typeface="Arial" panose="020B0604020202020204" pitchFamily="34" charset="0"/>
                <a:cs typeface="Arial" panose="020B0604020202020204" pitchFamily="34" charset="0"/>
              </a:rPr>
              <a:t>t</a:t>
            </a:r>
            <a:r>
              <a:rPr sz="1100" b="1" spc="15" dirty="0">
                <a:solidFill>
                  <a:srgbClr val="05EDB5"/>
                </a:solidFill>
                <a:latin typeface="Arial" panose="020B0604020202020204" pitchFamily="34" charset="0"/>
                <a:cs typeface="Arial" panose="020B0604020202020204" pitchFamily="34" charset="0"/>
              </a:rPr>
              <a:t>abili</a:t>
            </a:r>
            <a:r>
              <a:rPr sz="1100" b="1" spc="20" dirty="0">
                <a:solidFill>
                  <a:srgbClr val="05EDB5"/>
                </a:solidFill>
                <a:latin typeface="Arial" panose="020B0604020202020204" pitchFamily="34" charset="0"/>
                <a:cs typeface="Arial" panose="020B0604020202020204" pitchFamily="34" charset="0"/>
              </a:rPr>
              <a:t>t</a:t>
            </a:r>
            <a:r>
              <a:rPr sz="1100" b="1" dirty="0">
                <a:solidFill>
                  <a:srgbClr val="05EDB5"/>
                </a:solidFill>
                <a:latin typeface="Arial" panose="020B0604020202020204" pitchFamily="34" charset="0"/>
                <a:cs typeface="Arial" panose="020B0604020202020204" pitchFamily="34" charset="0"/>
              </a:rPr>
              <a:t>ie</a:t>
            </a:r>
            <a:r>
              <a:rPr sz="1100" b="1" spc="-85" dirty="0">
                <a:solidFill>
                  <a:srgbClr val="05EDB5"/>
                </a:solidFill>
                <a:latin typeface="Arial" panose="020B0604020202020204" pitchFamily="34" charset="0"/>
                <a:cs typeface="Arial" panose="020B0604020202020204" pitchFamily="34" charset="0"/>
              </a:rPr>
              <a:t>s</a:t>
            </a:r>
            <a:r>
              <a:rPr sz="1100" b="1" spc="-45" dirty="0">
                <a:solidFill>
                  <a:srgbClr val="05EDB5"/>
                </a:solidFill>
                <a:latin typeface="Arial" panose="020B0604020202020204" pitchFamily="34" charset="0"/>
                <a:cs typeface="Arial" panose="020B0604020202020204" pitchFamily="34" charset="0"/>
              </a:rPr>
              <a:t> </a:t>
            </a:r>
            <a:r>
              <a:rPr lang="en-US" sz="1100" b="1" spc="-45" dirty="0">
                <a:solidFill>
                  <a:srgbClr val="05EDB5"/>
                </a:solidFill>
                <a:latin typeface="Arial" panose="020B0604020202020204" pitchFamily="34" charset="0"/>
                <a:cs typeface="Arial" panose="020B0604020202020204" pitchFamily="34" charset="0"/>
              </a:rPr>
              <a:t> </a:t>
            </a:r>
            <a:endParaRPr lang="en-NZ" sz="1000" dirty="0">
              <a:solidFill>
                <a:schemeClr val="bg1"/>
              </a:solidFill>
              <a:latin typeface="Arial" panose="020B0604020202020204" pitchFamily="34" charset="0"/>
              <a:cs typeface="Arial" panose="020B0604020202020204" pitchFamily="34" charset="0"/>
            </a:endParaRPr>
          </a:p>
          <a:p>
            <a:pPr marL="184150" marR="648970" indent="-171450">
              <a:lnSpc>
                <a:spcPct val="103499"/>
              </a:lnSpc>
              <a:buFont typeface="Arial" panose="020B0604020202020204" pitchFamily="34" charset="0"/>
              <a:buChar char="•"/>
            </a:pPr>
            <a:r>
              <a:rPr lang="en-NZ" sz="1100" dirty="0">
                <a:solidFill>
                  <a:srgbClr val="FFFFFF"/>
                </a:solidFill>
                <a:cs typeface="Arial"/>
              </a:rPr>
              <a:t>Delivering and contributing to preparation of high quality and cost-effective project development options, focusing mostly on wind farm and/or grid-scale solar developments </a:t>
            </a:r>
          </a:p>
          <a:p>
            <a:pPr marL="184150" marR="648970" indent="-171450">
              <a:lnSpc>
                <a:spcPct val="103499"/>
              </a:lnSpc>
              <a:buFont typeface="Arial" panose="020B0604020202020204" pitchFamily="34" charset="0"/>
              <a:buChar char="•"/>
            </a:pPr>
            <a:r>
              <a:rPr lang="en-NZ" sz="1100" dirty="0">
                <a:solidFill>
                  <a:srgbClr val="FFFFFF"/>
                </a:solidFill>
                <a:cs typeface="Arial"/>
              </a:rPr>
              <a:t>Assisting in site prospecting with a focus on site identification, feasibility studies and securing land access</a:t>
            </a:r>
          </a:p>
          <a:p>
            <a:pPr marL="184150" marR="648970" indent="-171450">
              <a:lnSpc>
                <a:spcPct val="103499"/>
              </a:lnSpc>
              <a:buFont typeface="Arial" panose="020B0604020202020204" pitchFamily="34" charset="0"/>
              <a:buChar char="•"/>
            </a:pPr>
            <a:r>
              <a:rPr lang="en-NZ" sz="1100" dirty="0">
                <a:solidFill>
                  <a:srgbClr val="FFFFFF"/>
                </a:solidFill>
                <a:cs typeface="Arial"/>
              </a:rPr>
              <a:t>Identifying significant risks to the development of projects and developing and proposing executable strategies to eliminate or mitigate them</a:t>
            </a:r>
          </a:p>
          <a:p>
            <a:pPr marL="184150" marR="648970" indent="-171450">
              <a:lnSpc>
                <a:spcPct val="103499"/>
              </a:lnSpc>
              <a:buFont typeface="Arial" panose="020B0604020202020204" pitchFamily="34" charset="0"/>
              <a:buChar char="•"/>
            </a:pPr>
            <a:r>
              <a:rPr lang="en-NZ" sz="1100" dirty="0">
                <a:solidFill>
                  <a:srgbClr val="FFFFFF"/>
                </a:solidFill>
                <a:cs typeface="Arial"/>
              </a:rPr>
              <a:t>Negotiating appropriate contracts with landowners, stakeholders, consultants, or other developers, and managing both internal and external specialists/consultants involved with project development</a:t>
            </a:r>
          </a:p>
          <a:p>
            <a:pPr marL="184150" marR="648970" indent="-171450">
              <a:lnSpc>
                <a:spcPct val="103499"/>
              </a:lnSpc>
              <a:buFont typeface="Arial" panose="020B0604020202020204" pitchFamily="34" charset="0"/>
              <a:buChar char="•"/>
            </a:pPr>
            <a:r>
              <a:rPr lang="en-NZ" sz="1100" dirty="0">
                <a:solidFill>
                  <a:srgbClr val="FFFFFF"/>
                </a:solidFill>
                <a:cs typeface="Arial"/>
              </a:rPr>
              <a:t>Securing resource consents for sites and developing appropriate strategies and plans for their successful implementation</a:t>
            </a:r>
          </a:p>
          <a:p>
            <a:pPr marL="184150" marR="648970" indent="-171450">
              <a:lnSpc>
                <a:spcPct val="103499"/>
              </a:lnSpc>
              <a:buFont typeface="Arial" panose="020B0604020202020204" pitchFamily="34" charset="0"/>
              <a:buChar char="•"/>
            </a:pPr>
            <a:r>
              <a:rPr lang="en-NZ" sz="1100" dirty="0">
                <a:solidFill>
                  <a:srgbClr val="FFFFFF"/>
                </a:solidFill>
                <a:cs typeface="Arial"/>
              </a:rPr>
              <a:t>Managing development budgets in excess of $1 million</a:t>
            </a:r>
          </a:p>
          <a:p>
            <a:pPr marL="184150" marR="648970" indent="-171450">
              <a:lnSpc>
                <a:spcPct val="103499"/>
              </a:lnSpc>
              <a:buFont typeface="Arial" panose="020B0604020202020204" pitchFamily="34" charset="0"/>
              <a:buChar char="•"/>
            </a:pPr>
            <a:endParaRPr lang="en-NZ" sz="1000" dirty="0">
              <a:solidFill>
                <a:srgbClr val="FFFFFF"/>
              </a:solidFill>
              <a:latin typeface="Arial"/>
              <a:cs typeface="Arial"/>
            </a:endParaRPr>
          </a:p>
          <a:p>
            <a:pPr marL="155334" indent="-155334">
              <a:buFont typeface="Arial" panose="020B0604020202020204" pitchFamily="34" charset="0"/>
              <a:buChar char="•"/>
            </a:pPr>
            <a:endParaRPr lang="en-NZ" sz="1000" dirty="0">
              <a:solidFill>
                <a:schemeClr val="bg1"/>
              </a:solidFill>
            </a:endParaRPr>
          </a:p>
          <a:p>
            <a:pPr marL="155334" indent="-155334">
              <a:buFont typeface="Arial" panose="020B0604020202020204" pitchFamily="34" charset="0"/>
              <a:buChar char="•"/>
            </a:pPr>
            <a:endParaRPr lang="en-US" sz="1000" dirty="0">
              <a:solidFill>
                <a:schemeClr val="bg1"/>
              </a:solidFill>
            </a:endParaRPr>
          </a:p>
          <a:p>
            <a:pPr marL="155334" indent="-155334">
              <a:buFont typeface="Arial" panose="020B0604020202020204" pitchFamily="34" charset="0"/>
              <a:buChar char="•"/>
            </a:pPr>
            <a:endParaRPr lang="en-US" sz="1000" dirty="0">
              <a:solidFill>
                <a:schemeClr val="bg1"/>
              </a:solidFill>
            </a:endParaRPr>
          </a:p>
          <a:p>
            <a:pPr marL="171450" indent="-171450">
              <a:buFont typeface="Arial" panose="020B0604020202020204" pitchFamily="34" charset="0"/>
              <a:buChar char="•"/>
            </a:pPr>
            <a:endParaRPr lang="en-NZ" sz="1000" dirty="0">
              <a:solidFill>
                <a:schemeClr val="bg1"/>
              </a:solidFill>
              <a:latin typeface="Arial"/>
              <a:cs typeface="Calibri"/>
            </a:endParaRPr>
          </a:p>
          <a:p>
            <a:pPr marL="171450" indent="-171450">
              <a:buFont typeface="Arial,Sans-Serif" panose="020B0604020202020204" pitchFamily="34" charset="0"/>
              <a:buChar char="•"/>
            </a:pPr>
            <a:endParaRPr lang="en-NZ" sz="1000" dirty="0">
              <a:solidFill>
                <a:schemeClr val="bg1"/>
              </a:solidFill>
              <a:latin typeface="Arial"/>
              <a:cs typeface="Arial"/>
            </a:endParaRPr>
          </a:p>
          <a:p>
            <a:pPr marL="171450" indent="-171450">
              <a:buFont typeface="Arial,Sans-Serif" panose="020B0604020202020204" pitchFamily="34" charset="0"/>
              <a:buChar char="•"/>
            </a:pPr>
            <a:endParaRPr lang="en-NZ" sz="1000" dirty="0">
              <a:solidFill>
                <a:schemeClr val="bg1"/>
              </a:solidFill>
              <a:latin typeface="Arial"/>
              <a:cs typeface="Arial"/>
            </a:endParaRPr>
          </a:p>
          <a:p>
            <a:endParaRPr lang="en-NZ" sz="1000" dirty="0">
              <a:solidFill>
                <a:schemeClr val="bg1"/>
              </a:solidFill>
              <a:latin typeface="Arial"/>
              <a:cs typeface="Arial"/>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4839464" y="1530982"/>
            <a:ext cx="2386084" cy="346710"/>
          </a:xfrm>
          <a:prstGeom prst="rect">
            <a:avLst/>
          </a:prstGeom>
        </p:spPr>
        <p:txBody>
          <a:bodyPr vert="horz" wrap="square" lIns="0" tIns="0" rIns="0" bIns="0" rtlCol="0">
            <a:spAutoFit/>
          </a:bodyPr>
          <a:lstStyle/>
          <a:p>
            <a:pPr marL="12700">
              <a:lnSpc>
                <a:spcPct val="100000"/>
              </a:lnSpc>
            </a:pPr>
            <a:r>
              <a:rPr lang="en-US" sz="1100" b="1" dirty="0">
                <a:solidFill>
                  <a:srgbClr val="05EDB5"/>
                </a:solidFill>
                <a:latin typeface="Arial"/>
                <a:cs typeface="Arial"/>
              </a:rPr>
              <a:t>Location:</a:t>
            </a:r>
            <a:endParaRPr sz="1100" b="1" dirty="0">
              <a:solidFill>
                <a:srgbClr val="05EDB5"/>
              </a:solidFill>
              <a:latin typeface="Arial"/>
              <a:cs typeface="Arial"/>
            </a:endParaRPr>
          </a:p>
          <a:p>
            <a:pPr marL="12700">
              <a:lnSpc>
                <a:spcPct val="100000"/>
              </a:lnSpc>
              <a:spcBef>
                <a:spcPts val="200"/>
              </a:spcBef>
            </a:pPr>
            <a:r>
              <a:rPr lang="en-NZ" sz="1000" dirty="0">
                <a:solidFill>
                  <a:schemeClr val="bg1"/>
                </a:solidFill>
                <a:latin typeface="Arial"/>
                <a:cs typeface="Arial"/>
              </a:rPr>
              <a:t>Wellington</a:t>
            </a:r>
            <a:endParaRPr sz="1000" dirty="0">
              <a:solidFill>
                <a:schemeClr val="bg1"/>
              </a:solidFill>
              <a:latin typeface="Arial"/>
              <a:cs typeface="Arial"/>
            </a:endParaRPr>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electronics, display&#10;&#10;Description automatically generated">
            <a:extLst>
              <a:ext uri="{FF2B5EF4-FFF2-40B4-BE49-F238E27FC236}">
                <a16:creationId xmlns:a16="http://schemas.microsoft.com/office/drawing/2014/main" id="{60C3A97A-2249-8E44-B609-FC1AE98CEF02}"/>
              </a:ext>
            </a:extLst>
          </p:cNvPr>
          <p:cNvPicPr>
            <a:picLocks noGrp="1" noChangeAspect="1"/>
          </p:cNvPicPr>
          <p:nvPr>
            <p:ph idx="1"/>
          </p:nvPr>
        </p:nvPicPr>
        <p:blipFill>
          <a:blip r:embed="rId2"/>
          <a:stretch>
            <a:fillRect/>
          </a:stretch>
        </p:blipFill>
        <p:spPr>
          <a:xfrm>
            <a:off x="0" y="9148"/>
            <a:ext cx="10682940" cy="7570788"/>
          </a:xfrm>
        </p:spPr>
      </p:pic>
      <p:sp>
        <p:nvSpPr>
          <p:cNvPr id="13" name="object 22">
            <a:extLst>
              <a:ext uri="{FF2B5EF4-FFF2-40B4-BE49-F238E27FC236}">
                <a16:creationId xmlns:a16="http://schemas.microsoft.com/office/drawing/2014/main" id="{4430F701-86E1-6F47-8D85-029AF9D2D0A2}"/>
              </a:ext>
            </a:extLst>
          </p:cNvPr>
          <p:cNvSpPr txBox="1"/>
          <p:nvPr/>
        </p:nvSpPr>
        <p:spPr>
          <a:xfrm>
            <a:off x="513277" y="777541"/>
            <a:ext cx="3922081" cy="3841180"/>
          </a:xfrm>
          <a:prstGeom prst="rect">
            <a:avLst/>
          </a:prstGeom>
        </p:spPr>
        <p:txBody>
          <a:bodyPr vert="horz" wrap="square" lIns="0" tIns="0" rIns="0" bIns="0" rtlCol="0" anchor="t">
            <a:spAutoFit/>
          </a:bodyPr>
          <a:lstStyle/>
          <a:p>
            <a:pPr marL="12700"/>
            <a:r>
              <a:rPr lang="en-NZ" sz="1100" b="1" spc="10" dirty="0">
                <a:solidFill>
                  <a:srgbClr val="05EDB5"/>
                </a:solidFill>
                <a:latin typeface="Arial"/>
                <a:cs typeface="Arial"/>
              </a:rPr>
              <a:t>Position accountabilities continued </a:t>
            </a:r>
            <a:endParaRPr lang="en-NZ" sz="1100" b="1" spc="10" dirty="0">
              <a:solidFill>
                <a:srgbClr val="05EDB5"/>
              </a:solidFill>
              <a:latin typeface="Arial" panose="020B0604020202020204" pitchFamily="34" charset="0"/>
              <a:cs typeface="Arial" panose="020B0604020202020204" pitchFamily="34" charset="0"/>
            </a:endParaRPr>
          </a:p>
          <a:p>
            <a:pPr marL="184150" marR="648970" lvl="0" indent="-171450">
              <a:lnSpc>
                <a:spcPct val="103499"/>
              </a:lnSpc>
              <a:buFont typeface="Arial" panose="020B0604020202020204" pitchFamily="34" charset="0"/>
              <a:buChar char="•"/>
            </a:pPr>
            <a:r>
              <a:rPr lang="en-NZ" sz="1100" dirty="0">
                <a:solidFill>
                  <a:srgbClr val="FFFFFF"/>
                </a:solidFill>
                <a:cs typeface="Arial"/>
              </a:rPr>
              <a:t>Managing the development of the project through to consent approval, and ensuring handover to the Renewable Construction Team for detailed design and business case, with ongoing input as required</a:t>
            </a:r>
          </a:p>
          <a:p>
            <a:pPr marL="184150" marR="648970" lvl="0" indent="-171450">
              <a:lnSpc>
                <a:spcPct val="103499"/>
              </a:lnSpc>
              <a:buFont typeface="Arial" panose="020B0604020202020204" pitchFamily="34" charset="0"/>
              <a:buChar char="•"/>
            </a:pPr>
            <a:r>
              <a:rPr lang="en-NZ" sz="1100" dirty="0">
                <a:solidFill>
                  <a:srgbClr val="FFFFFF"/>
                </a:solidFill>
                <a:cs typeface="Arial"/>
              </a:rPr>
              <a:t>Focussing on strong internal/external relationships and communication networks in order to ensure that the development projects are well supported and understood, in particular with: public relations and communications, transmission and electrical, and consenting</a:t>
            </a:r>
          </a:p>
          <a:p>
            <a:pPr marL="184150" marR="648970" lvl="0" indent="-171450">
              <a:lnSpc>
                <a:spcPct val="103499"/>
              </a:lnSpc>
              <a:buFont typeface="Arial" panose="020B0604020202020204" pitchFamily="34" charset="0"/>
              <a:buChar char="•"/>
            </a:pPr>
            <a:r>
              <a:rPr lang="en-NZ" sz="1100" dirty="0">
                <a:solidFill>
                  <a:srgbClr val="FFFFFF"/>
                </a:solidFill>
                <a:cs typeface="Arial"/>
              </a:rPr>
              <a:t>Supporting the team’s refinement of our development projects’ economics. This will include managing design consultants to develop parameters for more robust project costings in support of project business cases</a:t>
            </a:r>
          </a:p>
          <a:p>
            <a:pPr marL="171450" indent="-171450">
              <a:buFont typeface="Arial" panose="020B0604020202020204" pitchFamily="34" charset="0"/>
              <a:buChar char="•"/>
            </a:pPr>
            <a:endParaRPr lang="en-NZ" sz="1000" dirty="0">
              <a:solidFill>
                <a:schemeClr val="bg1"/>
              </a:solidFill>
            </a:endParaRPr>
          </a:p>
          <a:p>
            <a:pPr marL="171450" indent="-171450">
              <a:buFont typeface="Arial"/>
              <a:buChar char="•"/>
            </a:pPr>
            <a:endParaRPr lang="en-NZ" sz="1000" dirty="0">
              <a:solidFill>
                <a:schemeClr val="bg1"/>
              </a:solidFill>
              <a:cs typeface="Calibri"/>
            </a:endParaRPr>
          </a:p>
          <a:p>
            <a:pPr marL="12700" lvl="0"/>
            <a:endParaRPr lang="en-NZ" sz="1000" spc="1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NZ" sz="1000" dirty="0">
              <a:solidFill>
                <a:prstClr val="white"/>
              </a:solidFill>
              <a:latin typeface="Arial" panose="020B0604020202020204" pitchFamily="34" charset="0"/>
              <a:cs typeface="Arial" panose="020B0604020202020204" pitchFamily="34" charset="0"/>
            </a:endParaRPr>
          </a:p>
          <a:p>
            <a:pPr marL="12700" lvl="0"/>
            <a:endParaRPr lang="en-NZ" sz="1000" spc="10" dirty="0">
              <a:solidFill>
                <a:prstClr val="white"/>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NZ" sz="1000" dirty="0">
              <a:solidFill>
                <a:prstClr val="white"/>
              </a:solidFill>
              <a:latin typeface="Arial" panose="020B0604020202020204" pitchFamily="34" charset="0"/>
              <a:cs typeface="Arial" panose="020B0604020202020204" pitchFamily="34" charset="0"/>
            </a:endParaRPr>
          </a:p>
          <a:p>
            <a:pPr lvl="0"/>
            <a:br>
              <a:rPr lang="en-NZ" sz="1000" dirty="0">
                <a:latin typeface="Arial" panose="020B0604020202020204" pitchFamily="34" charset="0"/>
                <a:cs typeface="Arial" panose="020B0604020202020204" pitchFamily="34" charset="0"/>
              </a:rPr>
            </a:br>
            <a:endParaRPr lang="en-NZ" sz="1000" dirty="0">
              <a:solidFill>
                <a:prstClr val="white"/>
              </a:solidFill>
              <a:latin typeface="Arial" panose="020B0604020202020204" pitchFamily="34" charset="0"/>
              <a:cs typeface="Arial" panose="020B0604020202020204" pitchFamily="34" charset="0"/>
            </a:endParaRPr>
          </a:p>
        </p:txBody>
      </p:sp>
      <p:sp>
        <p:nvSpPr>
          <p:cNvPr id="2" name="object 15">
            <a:extLst>
              <a:ext uri="{FF2B5EF4-FFF2-40B4-BE49-F238E27FC236}">
                <a16:creationId xmlns:a16="http://schemas.microsoft.com/office/drawing/2014/main" id="{0358EFD3-296E-96E7-DDE7-1AFC49EC7C04}"/>
              </a:ext>
            </a:extLst>
          </p:cNvPr>
          <p:cNvSpPr txBox="1"/>
          <p:nvPr/>
        </p:nvSpPr>
        <p:spPr>
          <a:xfrm>
            <a:off x="5001581" y="5045139"/>
            <a:ext cx="2192020" cy="543560"/>
          </a:xfrm>
          <a:prstGeom prst="rect">
            <a:avLst/>
          </a:prstGeom>
        </p:spPr>
        <p:txBody>
          <a:bodyPr vert="horz" wrap="square" lIns="0" tIns="0" rIns="0" bIns="0" rtlCol="0">
            <a:spAutoFit/>
          </a:bodyPr>
          <a:lstStyle/>
          <a:p>
            <a:pPr marL="12700" marR="6350" algn="just">
              <a:lnSpc>
                <a:spcPts val="1400"/>
              </a:lnSpc>
            </a:pPr>
            <a:r>
              <a:rPr sz="1300" b="1" spc="5" dirty="0">
                <a:solidFill>
                  <a:srgbClr val="00EDB5"/>
                </a:solidFill>
                <a:latin typeface="Arial"/>
                <a:cs typeface="Arial"/>
              </a:rPr>
              <a:t>Our</a:t>
            </a:r>
            <a:r>
              <a:rPr sz="1300" b="1" spc="-60" dirty="0">
                <a:solidFill>
                  <a:srgbClr val="00EDB5"/>
                </a:solidFill>
                <a:latin typeface="Arial"/>
                <a:cs typeface="Arial"/>
              </a:rPr>
              <a:t> </a:t>
            </a:r>
            <a:r>
              <a:rPr sz="1300" b="1" spc="35" dirty="0">
                <a:solidFill>
                  <a:srgbClr val="00EDB5"/>
                </a:solidFill>
                <a:latin typeface="Arial"/>
                <a:cs typeface="Arial"/>
              </a:rPr>
              <a:t>b</a:t>
            </a:r>
            <a:r>
              <a:rPr sz="1300" b="1" dirty="0">
                <a:solidFill>
                  <a:srgbClr val="00EDB5"/>
                </a:solidFill>
                <a:latin typeface="Arial"/>
                <a:cs typeface="Arial"/>
              </a:rPr>
              <a:t>e</a:t>
            </a:r>
            <a:r>
              <a:rPr sz="1300" b="1" spc="-5" dirty="0">
                <a:solidFill>
                  <a:srgbClr val="00EDB5"/>
                </a:solidFill>
                <a:latin typeface="Arial"/>
                <a:cs typeface="Arial"/>
              </a:rPr>
              <a:t>h</a:t>
            </a:r>
            <a:r>
              <a:rPr sz="1300" b="1" spc="15" dirty="0">
                <a:solidFill>
                  <a:srgbClr val="00EDB5"/>
                </a:solidFill>
                <a:latin typeface="Arial"/>
                <a:cs typeface="Arial"/>
              </a:rPr>
              <a:t>avio</a:t>
            </a:r>
            <a:r>
              <a:rPr sz="1300" b="1" spc="-10" dirty="0">
                <a:solidFill>
                  <a:srgbClr val="00EDB5"/>
                </a:solidFill>
                <a:latin typeface="Arial"/>
                <a:cs typeface="Arial"/>
              </a:rPr>
              <a:t>ur</a:t>
            </a:r>
            <a:r>
              <a:rPr sz="1300" b="1" spc="-140" dirty="0">
                <a:solidFill>
                  <a:srgbClr val="00EDB5"/>
                </a:solidFill>
                <a:latin typeface="Arial"/>
                <a:cs typeface="Arial"/>
              </a:rPr>
              <a:t>s</a:t>
            </a:r>
            <a:r>
              <a:rPr sz="1300" b="1" spc="-65" dirty="0">
                <a:solidFill>
                  <a:srgbClr val="00EDB5"/>
                </a:solidFill>
                <a:latin typeface="Arial"/>
                <a:cs typeface="Arial"/>
              </a:rPr>
              <a:t>:</a:t>
            </a:r>
            <a:r>
              <a:rPr sz="1300" b="1" spc="-60" dirty="0">
                <a:solidFill>
                  <a:srgbClr val="00EDB5"/>
                </a:solidFill>
                <a:latin typeface="Arial"/>
                <a:cs typeface="Arial"/>
              </a:rPr>
              <a:t> </a:t>
            </a:r>
            <a:r>
              <a:rPr sz="1300" b="1" spc="-20" dirty="0">
                <a:solidFill>
                  <a:srgbClr val="00EDB5"/>
                </a:solidFill>
                <a:latin typeface="Arial"/>
                <a:cs typeface="Arial"/>
              </a:rPr>
              <a:t>‘H</a:t>
            </a:r>
            <a:r>
              <a:rPr sz="1300" b="1" spc="-40" dirty="0">
                <a:solidFill>
                  <a:srgbClr val="00EDB5"/>
                </a:solidFill>
                <a:latin typeface="Arial"/>
                <a:cs typeface="Arial"/>
              </a:rPr>
              <a:t>o</a:t>
            </a:r>
            <a:r>
              <a:rPr sz="1300" b="1" spc="50" dirty="0">
                <a:solidFill>
                  <a:srgbClr val="00EDB5"/>
                </a:solidFill>
                <a:latin typeface="Arial"/>
                <a:cs typeface="Arial"/>
              </a:rPr>
              <a:t>w</a:t>
            </a:r>
            <a:r>
              <a:rPr sz="1300" b="1" spc="-60" dirty="0">
                <a:solidFill>
                  <a:srgbClr val="00EDB5"/>
                </a:solidFill>
                <a:latin typeface="Arial"/>
                <a:cs typeface="Arial"/>
              </a:rPr>
              <a:t> </a:t>
            </a:r>
            <a:r>
              <a:rPr sz="1300" b="1" spc="50" dirty="0">
                <a:solidFill>
                  <a:srgbClr val="00EDB5"/>
                </a:solidFill>
                <a:latin typeface="Arial"/>
                <a:cs typeface="Arial"/>
              </a:rPr>
              <a:t>t</a:t>
            </a:r>
            <a:r>
              <a:rPr sz="1300" b="1" spc="-10" dirty="0">
                <a:solidFill>
                  <a:srgbClr val="00EDB5"/>
                </a:solidFill>
                <a:latin typeface="Arial"/>
                <a:cs typeface="Arial"/>
              </a:rPr>
              <a:t>o</a:t>
            </a:r>
            <a:r>
              <a:rPr sz="1300" b="1" spc="-60" dirty="0">
                <a:solidFill>
                  <a:srgbClr val="00EDB5"/>
                </a:solidFill>
                <a:latin typeface="Arial"/>
                <a:cs typeface="Arial"/>
              </a:rPr>
              <a:t> </a:t>
            </a:r>
            <a:r>
              <a:rPr sz="1300" b="1" spc="-110" dirty="0">
                <a:solidFill>
                  <a:srgbClr val="00EDB5"/>
                </a:solidFill>
                <a:latin typeface="Arial"/>
                <a:cs typeface="Arial"/>
              </a:rPr>
              <a:t>B</a:t>
            </a:r>
            <a:r>
              <a:rPr sz="1300" b="1" spc="-30" dirty="0">
                <a:solidFill>
                  <a:srgbClr val="00EDB5"/>
                </a:solidFill>
                <a:latin typeface="Arial"/>
                <a:cs typeface="Arial"/>
              </a:rPr>
              <a:t>e</a:t>
            </a:r>
            <a:r>
              <a:rPr sz="1300" b="1" spc="-65" dirty="0">
                <a:solidFill>
                  <a:srgbClr val="00EDB5"/>
                </a:solidFill>
                <a:latin typeface="Arial"/>
                <a:cs typeface="Arial"/>
              </a:rPr>
              <a:t>’ </a:t>
            </a:r>
            <a:r>
              <a:rPr sz="1300" spc="-65" dirty="0">
                <a:solidFill>
                  <a:srgbClr val="00EDB5"/>
                </a:solidFill>
                <a:latin typeface="Arial"/>
                <a:cs typeface="Arial"/>
              </a:rPr>
              <a:t>B</a:t>
            </a:r>
            <a:r>
              <a:rPr sz="1300" spc="5" dirty="0">
                <a:solidFill>
                  <a:srgbClr val="00EDB5"/>
                </a:solidFill>
                <a:latin typeface="Arial"/>
                <a:cs typeface="Arial"/>
              </a:rPr>
              <a:t>e</a:t>
            </a:r>
            <a:r>
              <a:rPr sz="1300" spc="-45" dirty="0">
                <a:solidFill>
                  <a:srgbClr val="00EDB5"/>
                </a:solidFill>
                <a:latin typeface="Arial"/>
                <a:cs typeface="Arial"/>
              </a:rPr>
              <a:t> </a:t>
            </a:r>
            <a:r>
              <a:rPr sz="1300" spc="85" dirty="0">
                <a:solidFill>
                  <a:srgbClr val="00EDB5"/>
                </a:solidFill>
                <a:latin typeface="Arial"/>
                <a:cs typeface="Arial"/>
              </a:rPr>
              <a:t>gu</a:t>
            </a:r>
            <a:r>
              <a:rPr sz="1300" spc="50" dirty="0">
                <a:solidFill>
                  <a:srgbClr val="00EDB5"/>
                </a:solidFill>
                <a:latin typeface="Arial"/>
                <a:cs typeface="Arial"/>
              </a:rPr>
              <a:t>t</a:t>
            </a:r>
            <a:r>
              <a:rPr sz="1300" spc="-50" dirty="0">
                <a:solidFill>
                  <a:srgbClr val="00EDB5"/>
                </a:solidFill>
                <a:latin typeface="Arial"/>
                <a:cs typeface="Arial"/>
              </a:rPr>
              <a:t>s</a:t>
            </a:r>
            <a:r>
              <a:rPr sz="1300" spc="-135" dirty="0">
                <a:solidFill>
                  <a:srgbClr val="00EDB5"/>
                </a:solidFill>
                <a:latin typeface="Arial"/>
                <a:cs typeface="Arial"/>
              </a:rPr>
              <a:t>y</a:t>
            </a:r>
            <a:r>
              <a:rPr lang="en-NZ" sz="1300" spc="-40" dirty="0">
                <a:solidFill>
                  <a:srgbClr val="00EDB5"/>
                </a:solidFill>
                <a:latin typeface="Arial"/>
                <a:cs typeface="Arial"/>
              </a:rPr>
              <a:t>,</a:t>
            </a:r>
            <a:r>
              <a:rPr sz="1300" spc="-45" dirty="0">
                <a:solidFill>
                  <a:srgbClr val="00EDB5"/>
                </a:solidFill>
                <a:latin typeface="Arial"/>
                <a:cs typeface="Arial"/>
              </a:rPr>
              <a:t> </a:t>
            </a:r>
            <a:r>
              <a:rPr sz="1300" spc="-65" dirty="0">
                <a:solidFill>
                  <a:srgbClr val="00EDB5"/>
                </a:solidFill>
                <a:latin typeface="Arial"/>
                <a:cs typeface="Arial"/>
              </a:rPr>
              <a:t>B</a:t>
            </a:r>
            <a:r>
              <a:rPr sz="1300" spc="5" dirty="0">
                <a:solidFill>
                  <a:srgbClr val="00EDB5"/>
                </a:solidFill>
                <a:latin typeface="Arial"/>
                <a:cs typeface="Arial"/>
              </a:rPr>
              <a:t>e</a:t>
            </a:r>
            <a:r>
              <a:rPr sz="1300" spc="-45" dirty="0">
                <a:solidFill>
                  <a:srgbClr val="00EDB5"/>
                </a:solidFill>
                <a:latin typeface="Arial"/>
                <a:cs typeface="Arial"/>
              </a:rPr>
              <a:t> </a:t>
            </a:r>
            <a:r>
              <a:rPr sz="1300" spc="85" dirty="0">
                <a:solidFill>
                  <a:srgbClr val="00EDB5"/>
                </a:solidFill>
                <a:latin typeface="Arial"/>
                <a:cs typeface="Arial"/>
              </a:rPr>
              <a:t>a</a:t>
            </a:r>
            <a:r>
              <a:rPr sz="1300" spc="-45" dirty="0">
                <a:solidFill>
                  <a:srgbClr val="00EDB5"/>
                </a:solidFill>
                <a:latin typeface="Arial"/>
                <a:cs typeface="Arial"/>
              </a:rPr>
              <a:t> </a:t>
            </a:r>
            <a:r>
              <a:rPr sz="1300" spc="65" dirty="0">
                <a:solidFill>
                  <a:srgbClr val="00EDB5"/>
                </a:solidFill>
                <a:latin typeface="Arial"/>
                <a:cs typeface="Arial"/>
              </a:rPr>
              <a:t>g</a:t>
            </a:r>
            <a:r>
              <a:rPr sz="1300" spc="70" dirty="0">
                <a:solidFill>
                  <a:srgbClr val="00EDB5"/>
                </a:solidFill>
                <a:latin typeface="Arial"/>
                <a:cs typeface="Arial"/>
              </a:rPr>
              <a:t>o</a:t>
            </a:r>
            <a:r>
              <a:rPr sz="1300" spc="55" dirty="0">
                <a:solidFill>
                  <a:srgbClr val="00EDB5"/>
                </a:solidFill>
                <a:latin typeface="Arial"/>
                <a:cs typeface="Arial"/>
              </a:rPr>
              <a:t>o</a:t>
            </a:r>
            <a:r>
              <a:rPr sz="1300" spc="85" dirty="0">
                <a:solidFill>
                  <a:srgbClr val="00EDB5"/>
                </a:solidFill>
                <a:latin typeface="Arial"/>
                <a:cs typeface="Arial"/>
              </a:rPr>
              <a:t>d</a:t>
            </a:r>
            <a:r>
              <a:rPr sz="1300" spc="-45" dirty="0">
                <a:solidFill>
                  <a:srgbClr val="00EDB5"/>
                </a:solidFill>
                <a:latin typeface="Arial"/>
                <a:cs typeface="Arial"/>
              </a:rPr>
              <a:t> </a:t>
            </a:r>
            <a:r>
              <a:rPr sz="1300" spc="35" dirty="0">
                <a:solidFill>
                  <a:srgbClr val="00EDB5"/>
                </a:solidFill>
                <a:latin typeface="Arial"/>
                <a:cs typeface="Arial"/>
              </a:rPr>
              <a:t>human</a:t>
            </a:r>
            <a:r>
              <a:rPr lang="en-NZ" sz="1300" spc="35" dirty="0">
                <a:solidFill>
                  <a:srgbClr val="00EDB5"/>
                </a:solidFill>
                <a:latin typeface="Arial"/>
                <a:cs typeface="Arial"/>
              </a:rPr>
              <a:t>,</a:t>
            </a:r>
            <a:r>
              <a:rPr sz="1300" spc="15" dirty="0">
                <a:solidFill>
                  <a:srgbClr val="00EDB5"/>
                </a:solidFill>
                <a:latin typeface="Arial"/>
                <a:cs typeface="Arial"/>
              </a:rPr>
              <a:t> </a:t>
            </a:r>
            <a:r>
              <a:rPr sz="1300" spc="-65" dirty="0">
                <a:solidFill>
                  <a:srgbClr val="00EDB5"/>
                </a:solidFill>
                <a:latin typeface="Arial"/>
                <a:cs typeface="Arial"/>
              </a:rPr>
              <a:t>B</a:t>
            </a:r>
            <a:r>
              <a:rPr sz="1300" spc="5" dirty="0">
                <a:solidFill>
                  <a:srgbClr val="00EDB5"/>
                </a:solidFill>
                <a:latin typeface="Arial"/>
                <a:cs typeface="Arial"/>
              </a:rPr>
              <a:t>e</a:t>
            </a:r>
            <a:r>
              <a:rPr sz="1300" spc="-45" dirty="0">
                <a:solidFill>
                  <a:srgbClr val="00EDB5"/>
                </a:solidFill>
                <a:latin typeface="Arial"/>
                <a:cs typeface="Arial"/>
              </a:rPr>
              <a:t> </a:t>
            </a:r>
            <a:r>
              <a:rPr sz="1300" spc="35" dirty="0">
                <a:solidFill>
                  <a:srgbClr val="00EDB5"/>
                </a:solidFill>
                <a:latin typeface="Arial"/>
                <a:cs typeface="Arial"/>
              </a:rPr>
              <a:t>in</a:t>
            </a:r>
            <a:r>
              <a:rPr sz="1300" spc="-45" dirty="0">
                <a:solidFill>
                  <a:srgbClr val="00EDB5"/>
                </a:solidFill>
                <a:latin typeface="Arial"/>
                <a:cs typeface="Arial"/>
              </a:rPr>
              <a:t> </a:t>
            </a:r>
            <a:r>
              <a:rPr sz="1300" spc="45" dirty="0">
                <a:solidFill>
                  <a:srgbClr val="00EDB5"/>
                </a:solidFill>
                <a:latin typeface="Arial"/>
                <a:cs typeface="Arial"/>
              </a:rPr>
              <a:t>the</a:t>
            </a:r>
            <a:r>
              <a:rPr sz="1300" spc="-45" dirty="0">
                <a:solidFill>
                  <a:srgbClr val="00EDB5"/>
                </a:solidFill>
                <a:latin typeface="Arial"/>
                <a:cs typeface="Arial"/>
              </a:rPr>
              <a:t> </a:t>
            </a:r>
            <a:r>
              <a:rPr sz="1300" spc="65" dirty="0">
                <a:solidFill>
                  <a:srgbClr val="00EDB5"/>
                </a:solidFill>
                <a:latin typeface="Arial"/>
                <a:cs typeface="Arial"/>
              </a:rPr>
              <a:t>w</a:t>
            </a:r>
            <a:r>
              <a:rPr sz="1300" spc="50" dirty="0">
                <a:solidFill>
                  <a:srgbClr val="00EDB5"/>
                </a:solidFill>
                <a:latin typeface="Arial"/>
                <a:cs typeface="Arial"/>
              </a:rPr>
              <a:t>a</a:t>
            </a:r>
            <a:r>
              <a:rPr sz="1300" spc="-5" dirty="0">
                <a:solidFill>
                  <a:srgbClr val="00EDB5"/>
                </a:solidFill>
                <a:latin typeface="Arial"/>
                <a:cs typeface="Arial"/>
              </a:rPr>
              <a:t>k</a:t>
            </a:r>
            <a:r>
              <a:rPr sz="1300" spc="25" dirty="0">
                <a:solidFill>
                  <a:srgbClr val="00EDB5"/>
                </a:solidFill>
                <a:latin typeface="Arial"/>
                <a:cs typeface="Arial"/>
              </a:rPr>
              <a:t>a.</a:t>
            </a:r>
            <a:endParaRPr sz="1300" dirty="0">
              <a:latin typeface="Arial"/>
              <a:cs typeface="Arial"/>
            </a:endParaRPr>
          </a:p>
        </p:txBody>
      </p:sp>
      <p:sp>
        <p:nvSpPr>
          <p:cNvPr id="3" name="object 16">
            <a:extLst>
              <a:ext uri="{FF2B5EF4-FFF2-40B4-BE49-F238E27FC236}">
                <a16:creationId xmlns:a16="http://schemas.microsoft.com/office/drawing/2014/main" id="{14B0A329-003B-94B6-0628-FEA43F040E9C}"/>
              </a:ext>
            </a:extLst>
          </p:cNvPr>
          <p:cNvSpPr txBox="1"/>
          <p:nvPr/>
        </p:nvSpPr>
        <p:spPr>
          <a:xfrm>
            <a:off x="2915750" y="5054287"/>
            <a:ext cx="1685289" cy="543560"/>
          </a:xfrm>
          <a:prstGeom prst="rect">
            <a:avLst/>
          </a:prstGeom>
        </p:spPr>
        <p:txBody>
          <a:bodyPr vert="horz" wrap="square" lIns="0" tIns="0" rIns="0" bIns="0" rtlCol="0">
            <a:spAutoFit/>
          </a:bodyPr>
          <a:lstStyle/>
          <a:p>
            <a:pPr marL="12700" marR="6350">
              <a:lnSpc>
                <a:spcPts val="1400"/>
              </a:lnSpc>
            </a:pPr>
            <a:r>
              <a:rPr sz="1300" b="1" spc="60">
                <a:solidFill>
                  <a:srgbClr val="00EDB5"/>
                </a:solidFill>
                <a:latin typeface="Arial"/>
                <a:cs typeface="Arial"/>
              </a:rPr>
              <a:t>W</a:t>
            </a:r>
            <a:r>
              <a:rPr sz="1300" b="1" spc="30">
                <a:solidFill>
                  <a:srgbClr val="00EDB5"/>
                </a:solidFill>
                <a:latin typeface="Arial"/>
                <a:cs typeface="Arial"/>
              </a:rPr>
              <a:t>h</a:t>
            </a:r>
            <a:r>
              <a:rPr sz="1300" b="1" spc="80">
                <a:solidFill>
                  <a:srgbClr val="00EDB5"/>
                </a:solidFill>
                <a:latin typeface="Arial"/>
                <a:cs typeface="Arial"/>
              </a:rPr>
              <a:t>at</a:t>
            </a:r>
            <a:r>
              <a:rPr sz="1300" b="1" spc="-60">
                <a:solidFill>
                  <a:srgbClr val="00EDB5"/>
                </a:solidFill>
                <a:latin typeface="Arial"/>
                <a:cs typeface="Arial"/>
              </a:rPr>
              <a:t> </a:t>
            </a:r>
            <a:r>
              <a:rPr sz="1300" b="1" spc="35">
                <a:solidFill>
                  <a:srgbClr val="00EDB5"/>
                </a:solidFill>
                <a:latin typeface="Arial"/>
                <a:cs typeface="Arial"/>
              </a:rPr>
              <a:t>w</a:t>
            </a:r>
            <a:r>
              <a:rPr sz="1300" b="1" spc="10">
                <a:solidFill>
                  <a:srgbClr val="00EDB5"/>
                </a:solidFill>
                <a:latin typeface="Arial"/>
                <a:cs typeface="Arial"/>
              </a:rPr>
              <a:t>e</a:t>
            </a:r>
            <a:r>
              <a:rPr sz="1300" b="1" spc="-60">
                <a:solidFill>
                  <a:srgbClr val="00EDB5"/>
                </a:solidFill>
                <a:latin typeface="Arial"/>
                <a:cs typeface="Arial"/>
              </a:rPr>
              <a:t> </a:t>
            </a:r>
            <a:r>
              <a:rPr sz="1300" b="1" spc="-25">
                <a:solidFill>
                  <a:srgbClr val="00EDB5"/>
                </a:solidFill>
                <a:latin typeface="Arial"/>
                <a:cs typeface="Arial"/>
              </a:rPr>
              <a:t>v</a:t>
            </a:r>
            <a:r>
              <a:rPr sz="1300" b="1" spc="15">
                <a:solidFill>
                  <a:srgbClr val="00EDB5"/>
                </a:solidFill>
                <a:latin typeface="Arial"/>
                <a:cs typeface="Arial"/>
              </a:rPr>
              <a:t>alue</a:t>
            </a:r>
            <a:r>
              <a:rPr sz="1300" b="1" spc="10">
                <a:solidFill>
                  <a:srgbClr val="00EDB5"/>
                </a:solidFill>
                <a:latin typeface="Arial"/>
                <a:cs typeface="Arial"/>
              </a:rPr>
              <a:t> </a:t>
            </a:r>
            <a:r>
              <a:rPr sz="1300" spc="-20">
                <a:solidFill>
                  <a:srgbClr val="00EDB5"/>
                </a:solidFill>
                <a:latin typeface="Arial"/>
                <a:cs typeface="Arial"/>
              </a:rPr>
              <a:t>Cust</a:t>
            </a:r>
            <a:r>
              <a:rPr sz="1300" spc="40">
                <a:solidFill>
                  <a:srgbClr val="00EDB5"/>
                </a:solidFill>
                <a:latin typeface="Arial"/>
                <a:cs typeface="Arial"/>
              </a:rPr>
              <a:t>ome</a:t>
            </a:r>
            <a:r>
              <a:rPr sz="1300" spc="10">
                <a:solidFill>
                  <a:srgbClr val="00EDB5"/>
                </a:solidFill>
                <a:latin typeface="Arial"/>
                <a:cs typeface="Arial"/>
              </a:rPr>
              <a:t>r</a:t>
            </a:r>
            <a:r>
              <a:rPr sz="1300" spc="-95">
                <a:solidFill>
                  <a:srgbClr val="00EDB5"/>
                </a:solidFill>
                <a:latin typeface="Arial"/>
                <a:cs typeface="Arial"/>
              </a:rPr>
              <a:t>s</a:t>
            </a:r>
            <a:r>
              <a:rPr lang="en-NZ" sz="1300" spc="-40">
                <a:solidFill>
                  <a:srgbClr val="00EDB5"/>
                </a:solidFill>
                <a:latin typeface="Arial"/>
                <a:cs typeface="Arial"/>
              </a:rPr>
              <a:t>,</a:t>
            </a:r>
            <a:r>
              <a:rPr sz="1300" spc="-45">
                <a:solidFill>
                  <a:srgbClr val="00EDB5"/>
                </a:solidFill>
                <a:latin typeface="Arial"/>
                <a:cs typeface="Arial"/>
              </a:rPr>
              <a:t> </a:t>
            </a:r>
            <a:r>
              <a:rPr sz="1300" spc="-155">
                <a:solidFill>
                  <a:srgbClr val="00EDB5"/>
                </a:solidFill>
                <a:latin typeface="Arial"/>
                <a:cs typeface="Arial"/>
              </a:rPr>
              <a:t>S</a:t>
            </a:r>
            <a:r>
              <a:rPr sz="1300" spc="114">
                <a:solidFill>
                  <a:srgbClr val="00EDB5"/>
                </a:solidFill>
                <a:latin typeface="Arial"/>
                <a:cs typeface="Arial"/>
              </a:rPr>
              <a:t>a</a:t>
            </a:r>
            <a:r>
              <a:rPr sz="1300" spc="20">
                <a:solidFill>
                  <a:srgbClr val="00EDB5"/>
                </a:solidFill>
                <a:latin typeface="Arial"/>
                <a:cs typeface="Arial"/>
              </a:rPr>
              <a:t>f</a:t>
            </a:r>
            <a:r>
              <a:rPr sz="1300" spc="-10">
                <a:solidFill>
                  <a:srgbClr val="00EDB5"/>
                </a:solidFill>
                <a:latin typeface="Arial"/>
                <a:cs typeface="Arial"/>
              </a:rPr>
              <a:t>e</a:t>
            </a:r>
            <a:r>
              <a:rPr sz="1300" spc="100">
                <a:solidFill>
                  <a:srgbClr val="00EDB5"/>
                </a:solidFill>
                <a:latin typeface="Arial"/>
                <a:cs typeface="Arial"/>
              </a:rPr>
              <a:t>t</a:t>
            </a:r>
            <a:r>
              <a:rPr sz="1300" spc="-75">
                <a:solidFill>
                  <a:srgbClr val="00EDB5"/>
                </a:solidFill>
                <a:latin typeface="Arial"/>
                <a:cs typeface="Arial"/>
              </a:rPr>
              <a:t>y</a:t>
            </a:r>
            <a:r>
              <a:rPr lang="en-NZ" sz="1300" spc="-40">
                <a:solidFill>
                  <a:srgbClr val="00EDB5"/>
                </a:solidFill>
                <a:latin typeface="Arial"/>
                <a:cs typeface="Arial"/>
              </a:rPr>
              <a:t>,</a:t>
            </a:r>
            <a:r>
              <a:rPr sz="1300" spc="-40">
                <a:solidFill>
                  <a:srgbClr val="00EDB5"/>
                </a:solidFill>
                <a:latin typeface="Arial"/>
                <a:cs typeface="Arial"/>
              </a:rPr>
              <a:t> Sus</a:t>
            </a:r>
            <a:r>
              <a:rPr sz="1300" spc="-30">
                <a:solidFill>
                  <a:srgbClr val="00EDB5"/>
                </a:solidFill>
                <a:latin typeface="Arial"/>
                <a:cs typeface="Arial"/>
              </a:rPr>
              <a:t>t</a:t>
            </a:r>
            <a:r>
              <a:rPr sz="1300" spc="60">
                <a:solidFill>
                  <a:srgbClr val="00EDB5"/>
                </a:solidFill>
                <a:latin typeface="Arial"/>
                <a:cs typeface="Arial"/>
              </a:rPr>
              <a:t>ainabili</a:t>
            </a:r>
            <a:r>
              <a:rPr sz="1300" spc="50">
                <a:solidFill>
                  <a:srgbClr val="00EDB5"/>
                </a:solidFill>
                <a:latin typeface="Arial"/>
                <a:cs typeface="Arial"/>
              </a:rPr>
              <a:t>t</a:t>
            </a:r>
            <a:r>
              <a:rPr sz="1300" spc="-75">
                <a:solidFill>
                  <a:srgbClr val="00EDB5"/>
                </a:solidFill>
                <a:latin typeface="Arial"/>
                <a:cs typeface="Arial"/>
              </a:rPr>
              <a:t>y</a:t>
            </a:r>
            <a:r>
              <a:rPr lang="en-NZ" sz="1300" spc="-40">
                <a:solidFill>
                  <a:srgbClr val="00EDB5"/>
                </a:solidFill>
                <a:latin typeface="Arial"/>
                <a:cs typeface="Arial"/>
              </a:rPr>
              <a:t>,</a:t>
            </a:r>
            <a:r>
              <a:rPr sz="1300" spc="-45">
                <a:solidFill>
                  <a:srgbClr val="00EDB5"/>
                </a:solidFill>
                <a:latin typeface="Arial"/>
                <a:cs typeface="Arial"/>
              </a:rPr>
              <a:t> </a:t>
            </a:r>
            <a:r>
              <a:rPr sz="1300" spc="-180">
                <a:solidFill>
                  <a:srgbClr val="00EDB5"/>
                </a:solidFill>
                <a:latin typeface="Arial"/>
                <a:cs typeface="Arial"/>
              </a:rPr>
              <a:t>P</a:t>
            </a:r>
            <a:r>
              <a:rPr sz="1300" spc="10">
                <a:solidFill>
                  <a:srgbClr val="00EDB5"/>
                </a:solidFill>
                <a:latin typeface="Arial"/>
                <a:cs typeface="Arial"/>
              </a:rPr>
              <a:t>e</a:t>
            </a:r>
            <a:r>
              <a:rPr sz="1300" spc="25">
                <a:solidFill>
                  <a:srgbClr val="00EDB5"/>
                </a:solidFill>
                <a:latin typeface="Arial"/>
                <a:cs typeface="Arial"/>
              </a:rPr>
              <a:t>ople.</a:t>
            </a:r>
            <a:endParaRPr sz="1300">
              <a:latin typeface="Arial"/>
              <a:cs typeface="Arial"/>
            </a:endParaRPr>
          </a:p>
        </p:txBody>
      </p:sp>
      <p:sp>
        <p:nvSpPr>
          <p:cNvPr id="4" name="object 17">
            <a:extLst>
              <a:ext uri="{FF2B5EF4-FFF2-40B4-BE49-F238E27FC236}">
                <a16:creationId xmlns:a16="http://schemas.microsoft.com/office/drawing/2014/main" id="{1EC46A77-DAB6-9178-0BCC-9848BDA69F3D}"/>
              </a:ext>
            </a:extLst>
          </p:cNvPr>
          <p:cNvSpPr txBox="1"/>
          <p:nvPr/>
        </p:nvSpPr>
        <p:spPr>
          <a:xfrm>
            <a:off x="539750" y="5022279"/>
            <a:ext cx="1877695" cy="566420"/>
          </a:xfrm>
          <a:prstGeom prst="rect">
            <a:avLst/>
          </a:prstGeom>
        </p:spPr>
        <p:txBody>
          <a:bodyPr vert="horz" wrap="square" lIns="0" tIns="0" rIns="0" bIns="0" rtlCol="0">
            <a:spAutoFit/>
          </a:bodyPr>
          <a:lstStyle/>
          <a:p>
            <a:pPr marL="12700">
              <a:lnSpc>
                <a:spcPct val="100000"/>
              </a:lnSpc>
            </a:pPr>
            <a:r>
              <a:rPr sz="1300" b="1" spc="5">
                <a:solidFill>
                  <a:srgbClr val="00EDB5"/>
                </a:solidFill>
                <a:latin typeface="Arial"/>
                <a:cs typeface="Arial"/>
              </a:rPr>
              <a:t>Our</a:t>
            </a:r>
            <a:r>
              <a:rPr sz="1300" b="1" spc="-60">
                <a:solidFill>
                  <a:srgbClr val="00EDB5"/>
                </a:solidFill>
                <a:latin typeface="Arial"/>
                <a:cs typeface="Arial"/>
              </a:rPr>
              <a:t> </a:t>
            </a:r>
            <a:r>
              <a:rPr sz="1300" b="1" spc="25">
                <a:solidFill>
                  <a:srgbClr val="00EDB5"/>
                </a:solidFill>
                <a:latin typeface="Arial"/>
                <a:cs typeface="Arial"/>
              </a:rPr>
              <a:t>p</a:t>
            </a:r>
            <a:r>
              <a:rPr sz="1300" b="1" spc="5">
                <a:solidFill>
                  <a:srgbClr val="00EDB5"/>
                </a:solidFill>
                <a:latin typeface="Arial"/>
                <a:cs typeface="Arial"/>
              </a:rPr>
              <a:t>ur</a:t>
            </a:r>
            <a:r>
              <a:rPr sz="1300" b="1" spc="10">
                <a:solidFill>
                  <a:srgbClr val="00EDB5"/>
                </a:solidFill>
                <a:latin typeface="Arial"/>
                <a:cs typeface="Arial"/>
              </a:rPr>
              <a:t>p</a:t>
            </a:r>
            <a:r>
              <a:rPr sz="1300" b="1" spc="-15">
                <a:solidFill>
                  <a:srgbClr val="00EDB5"/>
                </a:solidFill>
                <a:latin typeface="Arial"/>
                <a:cs typeface="Arial"/>
              </a:rPr>
              <a:t>o</a:t>
            </a:r>
            <a:r>
              <a:rPr sz="1300" b="1" spc="-135">
                <a:solidFill>
                  <a:srgbClr val="00EDB5"/>
                </a:solidFill>
                <a:latin typeface="Arial"/>
                <a:cs typeface="Arial"/>
              </a:rPr>
              <a:t>s</a:t>
            </a:r>
            <a:r>
              <a:rPr sz="1300" b="1" spc="10">
                <a:solidFill>
                  <a:srgbClr val="00EDB5"/>
                </a:solidFill>
                <a:latin typeface="Arial"/>
                <a:cs typeface="Arial"/>
              </a:rPr>
              <a:t>e</a:t>
            </a:r>
            <a:endParaRPr sz="1300">
              <a:latin typeface="Arial"/>
              <a:cs typeface="Arial"/>
            </a:endParaRPr>
          </a:p>
          <a:p>
            <a:pPr marL="12700" marR="6350">
              <a:lnSpc>
                <a:spcPts val="1400"/>
              </a:lnSpc>
              <a:spcBef>
                <a:spcPts val="20"/>
              </a:spcBef>
            </a:pPr>
            <a:r>
              <a:rPr sz="1300" spc="-15">
                <a:solidFill>
                  <a:srgbClr val="00EDB5"/>
                </a:solidFill>
                <a:latin typeface="Arial"/>
                <a:cs typeface="Arial"/>
              </a:rPr>
              <a:t>Cl</a:t>
            </a:r>
            <a:r>
              <a:rPr sz="1300" spc="-10">
                <a:solidFill>
                  <a:srgbClr val="00EDB5"/>
                </a:solidFill>
                <a:latin typeface="Arial"/>
                <a:cs typeface="Arial"/>
              </a:rPr>
              <a:t>e</a:t>
            </a:r>
            <a:r>
              <a:rPr sz="1300" spc="65">
                <a:solidFill>
                  <a:srgbClr val="00EDB5"/>
                </a:solidFill>
                <a:latin typeface="Arial"/>
                <a:cs typeface="Arial"/>
              </a:rPr>
              <a:t>an</a:t>
            </a:r>
            <a:r>
              <a:rPr sz="1300" spc="-45">
                <a:solidFill>
                  <a:srgbClr val="00EDB5"/>
                </a:solidFill>
                <a:latin typeface="Arial"/>
                <a:cs typeface="Arial"/>
              </a:rPr>
              <a:t> </a:t>
            </a:r>
            <a:r>
              <a:rPr sz="1300" spc="20">
                <a:solidFill>
                  <a:srgbClr val="00EDB5"/>
                </a:solidFill>
                <a:latin typeface="Arial"/>
                <a:cs typeface="Arial"/>
              </a:rPr>
              <a:t>ene</a:t>
            </a:r>
            <a:r>
              <a:rPr sz="1300" spc="-20">
                <a:solidFill>
                  <a:srgbClr val="00EDB5"/>
                </a:solidFill>
                <a:latin typeface="Arial"/>
                <a:cs typeface="Arial"/>
              </a:rPr>
              <a:t>r</a:t>
            </a:r>
            <a:r>
              <a:rPr sz="1300" spc="40">
                <a:solidFill>
                  <a:srgbClr val="00EDB5"/>
                </a:solidFill>
                <a:latin typeface="Arial"/>
                <a:cs typeface="Arial"/>
              </a:rPr>
              <a:t>gy</a:t>
            </a:r>
            <a:r>
              <a:rPr sz="1300" spc="-45">
                <a:solidFill>
                  <a:srgbClr val="00EDB5"/>
                </a:solidFill>
                <a:latin typeface="Arial"/>
                <a:cs typeface="Arial"/>
              </a:rPr>
              <a:t> </a:t>
            </a:r>
            <a:r>
              <a:rPr sz="1300" spc="50">
                <a:solidFill>
                  <a:srgbClr val="00EDB5"/>
                </a:solidFill>
                <a:latin typeface="Arial"/>
                <a:cs typeface="Arial"/>
              </a:rPr>
              <a:t>f</a:t>
            </a:r>
            <a:r>
              <a:rPr sz="1300" spc="40">
                <a:solidFill>
                  <a:srgbClr val="00EDB5"/>
                </a:solidFill>
                <a:latin typeface="Arial"/>
                <a:cs typeface="Arial"/>
              </a:rPr>
              <a:t>or</a:t>
            </a:r>
            <a:r>
              <a:rPr sz="1300" spc="-45">
                <a:solidFill>
                  <a:srgbClr val="00EDB5"/>
                </a:solidFill>
                <a:latin typeface="Arial"/>
                <a:cs typeface="Arial"/>
              </a:rPr>
              <a:t> </a:t>
            </a:r>
            <a:r>
              <a:rPr sz="1300" spc="85">
                <a:solidFill>
                  <a:srgbClr val="00EDB5"/>
                </a:solidFill>
                <a:latin typeface="Arial"/>
                <a:cs typeface="Arial"/>
              </a:rPr>
              <a:t>a</a:t>
            </a:r>
            <a:r>
              <a:rPr sz="1300" spc="-45">
                <a:solidFill>
                  <a:srgbClr val="00EDB5"/>
                </a:solidFill>
                <a:latin typeface="Arial"/>
                <a:cs typeface="Arial"/>
              </a:rPr>
              <a:t> </a:t>
            </a:r>
            <a:r>
              <a:rPr sz="1300" spc="50">
                <a:solidFill>
                  <a:srgbClr val="00EDB5"/>
                </a:solidFill>
                <a:latin typeface="Arial"/>
                <a:cs typeface="Arial"/>
              </a:rPr>
              <a:t>fai</a:t>
            </a:r>
            <a:r>
              <a:rPr sz="1300" spc="10">
                <a:solidFill>
                  <a:srgbClr val="00EDB5"/>
                </a:solidFill>
                <a:latin typeface="Arial"/>
                <a:cs typeface="Arial"/>
              </a:rPr>
              <a:t>r</a:t>
            </a:r>
            <a:r>
              <a:rPr sz="1300" spc="15">
                <a:solidFill>
                  <a:srgbClr val="00EDB5"/>
                </a:solidFill>
                <a:latin typeface="Arial"/>
                <a:cs typeface="Arial"/>
              </a:rPr>
              <a:t>er</a:t>
            </a:r>
            <a:r>
              <a:rPr sz="1300" spc="10">
                <a:solidFill>
                  <a:srgbClr val="00EDB5"/>
                </a:solidFill>
                <a:latin typeface="Arial"/>
                <a:cs typeface="Arial"/>
              </a:rPr>
              <a:t> </a:t>
            </a:r>
            <a:r>
              <a:rPr sz="1300" spc="70">
                <a:solidFill>
                  <a:srgbClr val="00EDB5"/>
                </a:solidFill>
                <a:latin typeface="Arial"/>
                <a:cs typeface="Arial"/>
              </a:rPr>
              <a:t>and</a:t>
            </a:r>
            <a:r>
              <a:rPr sz="1300" spc="-45">
                <a:solidFill>
                  <a:srgbClr val="00EDB5"/>
                </a:solidFill>
                <a:latin typeface="Arial"/>
                <a:cs typeface="Arial"/>
              </a:rPr>
              <a:t> </a:t>
            </a:r>
            <a:r>
              <a:rPr sz="1300" spc="20">
                <a:solidFill>
                  <a:srgbClr val="00EDB5"/>
                </a:solidFill>
                <a:latin typeface="Arial"/>
                <a:cs typeface="Arial"/>
              </a:rPr>
              <a:t>h</a:t>
            </a:r>
            <a:r>
              <a:rPr sz="1300" spc="25">
                <a:solidFill>
                  <a:srgbClr val="00EDB5"/>
                </a:solidFill>
                <a:latin typeface="Arial"/>
                <a:cs typeface="Arial"/>
              </a:rPr>
              <a:t>e</a:t>
            </a:r>
            <a:r>
              <a:rPr sz="1300" spc="45">
                <a:solidFill>
                  <a:srgbClr val="00EDB5"/>
                </a:solidFill>
                <a:latin typeface="Arial"/>
                <a:cs typeface="Arial"/>
              </a:rPr>
              <a:t>althier</a:t>
            </a:r>
            <a:r>
              <a:rPr sz="1300" spc="-45">
                <a:solidFill>
                  <a:srgbClr val="00EDB5"/>
                </a:solidFill>
                <a:latin typeface="Arial"/>
                <a:cs typeface="Arial"/>
              </a:rPr>
              <a:t> </a:t>
            </a:r>
            <a:r>
              <a:rPr sz="1300" spc="65">
                <a:solidFill>
                  <a:srgbClr val="00EDB5"/>
                </a:solidFill>
                <a:latin typeface="Arial"/>
                <a:cs typeface="Arial"/>
              </a:rPr>
              <a:t>w</a:t>
            </a:r>
            <a:r>
              <a:rPr sz="1300" spc="35">
                <a:solidFill>
                  <a:srgbClr val="00EDB5"/>
                </a:solidFill>
                <a:latin typeface="Arial"/>
                <a:cs typeface="Arial"/>
              </a:rPr>
              <a:t>orld.</a:t>
            </a:r>
            <a:endParaRPr sz="1300">
              <a:latin typeface="Arial"/>
              <a:cs typeface="Arial"/>
            </a:endParaRPr>
          </a:p>
        </p:txBody>
      </p:sp>
      <p:sp>
        <p:nvSpPr>
          <p:cNvPr id="6" name="object 18">
            <a:extLst>
              <a:ext uri="{FF2B5EF4-FFF2-40B4-BE49-F238E27FC236}">
                <a16:creationId xmlns:a16="http://schemas.microsoft.com/office/drawing/2014/main" id="{3B23CB7D-A461-8C10-4295-8606AB861DA1}"/>
              </a:ext>
            </a:extLst>
          </p:cNvPr>
          <p:cNvSpPr/>
          <p:nvPr/>
        </p:nvSpPr>
        <p:spPr>
          <a:xfrm>
            <a:off x="552450" y="4935478"/>
            <a:ext cx="562000" cy="0"/>
          </a:xfrm>
          <a:custGeom>
            <a:avLst/>
            <a:gdLst/>
            <a:ahLst/>
            <a:cxnLst/>
            <a:rect l="l" t="t" r="r" b="b"/>
            <a:pathLst>
              <a:path w="562000">
                <a:moveTo>
                  <a:pt x="0" y="0"/>
                </a:moveTo>
                <a:lnTo>
                  <a:pt x="562000" y="0"/>
                </a:lnTo>
              </a:path>
            </a:pathLst>
          </a:custGeom>
          <a:ln w="6350">
            <a:solidFill>
              <a:srgbClr val="00EDB5"/>
            </a:solidFill>
          </a:ln>
        </p:spPr>
        <p:txBody>
          <a:bodyPr wrap="square" lIns="0" tIns="0" rIns="0" bIns="0" rtlCol="0">
            <a:spAutoFit/>
          </a:bodyPr>
          <a:lstStyle/>
          <a:p>
            <a:endParaRPr/>
          </a:p>
        </p:txBody>
      </p:sp>
      <p:sp>
        <p:nvSpPr>
          <p:cNvPr id="7" name="object 19">
            <a:extLst>
              <a:ext uri="{FF2B5EF4-FFF2-40B4-BE49-F238E27FC236}">
                <a16:creationId xmlns:a16="http://schemas.microsoft.com/office/drawing/2014/main" id="{5BE3DC2E-1C64-7704-27A3-DCFE70A77F73}"/>
              </a:ext>
            </a:extLst>
          </p:cNvPr>
          <p:cNvSpPr/>
          <p:nvPr/>
        </p:nvSpPr>
        <p:spPr>
          <a:xfrm>
            <a:off x="2928450" y="4935478"/>
            <a:ext cx="562000" cy="0"/>
          </a:xfrm>
          <a:custGeom>
            <a:avLst/>
            <a:gdLst/>
            <a:ahLst/>
            <a:cxnLst/>
            <a:rect l="l" t="t" r="r" b="b"/>
            <a:pathLst>
              <a:path w="562000">
                <a:moveTo>
                  <a:pt x="0" y="0"/>
                </a:moveTo>
                <a:lnTo>
                  <a:pt x="562000" y="0"/>
                </a:lnTo>
              </a:path>
            </a:pathLst>
          </a:custGeom>
          <a:ln w="6350">
            <a:solidFill>
              <a:srgbClr val="00EDB5"/>
            </a:solidFill>
          </a:ln>
        </p:spPr>
        <p:txBody>
          <a:bodyPr wrap="square" lIns="0" tIns="0" rIns="0" bIns="0" rtlCol="0">
            <a:spAutoFit/>
          </a:bodyPr>
          <a:lstStyle/>
          <a:p>
            <a:endParaRPr/>
          </a:p>
        </p:txBody>
      </p:sp>
      <p:sp>
        <p:nvSpPr>
          <p:cNvPr id="8" name="object 20">
            <a:extLst>
              <a:ext uri="{FF2B5EF4-FFF2-40B4-BE49-F238E27FC236}">
                <a16:creationId xmlns:a16="http://schemas.microsoft.com/office/drawing/2014/main" id="{1150454B-FB63-464D-5955-943C6304508B}"/>
              </a:ext>
            </a:extLst>
          </p:cNvPr>
          <p:cNvSpPr/>
          <p:nvPr/>
        </p:nvSpPr>
        <p:spPr>
          <a:xfrm>
            <a:off x="5014281" y="4935478"/>
            <a:ext cx="562000" cy="0"/>
          </a:xfrm>
          <a:custGeom>
            <a:avLst/>
            <a:gdLst/>
            <a:ahLst/>
            <a:cxnLst/>
            <a:rect l="l" t="t" r="r" b="b"/>
            <a:pathLst>
              <a:path w="562000">
                <a:moveTo>
                  <a:pt x="0" y="0"/>
                </a:moveTo>
                <a:lnTo>
                  <a:pt x="562000" y="0"/>
                </a:lnTo>
              </a:path>
            </a:pathLst>
          </a:custGeom>
          <a:ln w="6350">
            <a:solidFill>
              <a:srgbClr val="00EDB5"/>
            </a:solidFill>
          </a:ln>
        </p:spPr>
        <p:txBody>
          <a:bodyPr wrap="square" lIns="0" tIns="0" rIns="0" bIns="0" rtlCol="0">
            <a:spAutoFit/>
          </a:bodyPr>
          <a:lstStyle/>
          <a:p>
            <a:endParaRPr/>
          </a:p>
        </p:txBody>
      </p:sp>
      <p:sp>
        <p:nvSpPr>
          <p:cNvPr id="11" name="Rectangle 3">
            <a:extLst>
              <a:ext uri="{FF2B5EF4-FFF2-40B4-BE49-F238E27FC236}">
                <a16:creationId xmlns:a16="http://schemas.microsoft.com/office/drawing/2014/main" id="{1326A593-93F8-921E-440C-73FEFC455CF9}"/>
              </a:ext>
            </a:extLst>
          </p:cNvPr>
          <p:cNvSpPr>
            <a:spLocks noChangeArrowheads="1"/>
          </p:cNvSpPr>
          <p:nvPr/>
        </p:nvSpPr>
        <p:spPr bwMode="auto">
          <a:xfrm>
            <a:off x="4435358" y="727095"/>
            <a:ext cx="3922081"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NZ" sz="1100" b="1" spc="10" dirty="0">
                <a:solidFill>
                  <a:srgbClr val="05EDB5"/>
                </a:solidFill>
                <a:latin typeface="Arial"/>
                <a:cs typeface="Arial"/>
              </a:rPr>
              <a:t>Kn</a:t>
            </a:r>
            <a:r>
              <a:rPr lang="en-NZ" sz="1100" b="1" dirty="0">
                <a:solidFill>
                  <a:srgbClr val="05EDB5"/>
                </a:solidFill>
                <a:latin typeface="Arial"/>
                <a:cs typeface="Arial"/>
              </a:rPr>
              <a:t>o</a:t>
            </a:r>
            <a:r>
              <a:rPr lang="en-NZ" sz="1100" b="1" spc="35" dirty="0">
                <a:solidFill>
                  <a:srgbClr val="05EDB5"/>
                </a:solidFill>
                <a:latin typeface="Arial"/>
                <a:cs typeface="Arial"/>
              </a:rPr>
              <a:t>wle</a:t>
            </a:r>
            <a:r>
              <a:rPr lang="en-NZ" sz="1100" b="1" spc="25" dirty="0">
                <a:solidFill>
                  <a:srgbClr val="05EDB5"/>
                </a:solidFill>
                <a:latin typeface="Arial"/>
                <a:cs typeface="Arial"/>
              </a:rPr>
              <a:t>dge,</a:t>
            </a:r>
            <a:r>
              <a:rPr lang="en-NZ" sz="1100" b="1" spc="-35" dirty="0">
                <a:solidFill>
                  <a:srgbClr val="05EDB5"/>
                </a:solidFill>
                <a:latin typeface="Arial"/>
                <a:cs typeface="Arial"/>
              </a:rPr>
              <a:t> </a:t>
            </a:r>
            <a:r>
              <a:rPr lang="en-NZ" sz="1100" b="1" spc="-15" dirty="0">
                <a:solidFill>
                  <a:srgbClr val="05EDB5"/>
                </a:solidFill>
                <a:latin typeface="Arial"/>
                <a:cs typeface="Arial"/>
              </a:rPr>
              <a:t>e</a:t>
            </a:r>
            <a:r>
              <a:rPr lang="en-NZ" sz="1100" b="1" spc="35" dirty="0">
                <a:solidFill>
                  <a:srgbClr val="05EDB5"/>
                </a:solidFill>
                <a:latin typeface="Arial"/>
                <a:cs typeface="Arial"/>
              </a:rPr>
              <a:t>xp</a:t>
            </a:r>
            <a:r>
              <a:rPr lang="en-NZ" sz="1100" b="1" spc="10" dirty="0">
                <a:solidFill>
                  <a:srgbClr val="05EDB5"/>
                </a:solidFill>
                <a:latin typeface="Arial"/>
                <a:cs typeface="Arial"/>
              </a:rPr>
              <a:t>erience</a:t>
            </a:r>
            <a:r>
              <a:rPr lang="en-NZ" sz="1100" b="1" spc="-35" dirty="0">
                <a:solidFill>
                  <a:srgbClr val="05EDB5"/>
                </a:solidFill>
                <a:latin typeface="Arial"/>
                <a:cs typeface="Arial"/>
              </a:rPr>
              <a:t> </a:t>
            </a:r>
            <a:r>
              <a:rPr lang="en-NZ" sz="1100" b="1" spc="45" dirty="0">
                <a:solidFill>
                  <a:srgbClr val="05EDB5"/>
                </a:solidFill>
                <a:latin typeface="Arial"/>
                <a:cs typeface="Arial"/>
              </a:rPr>
              <a:t>and</a:t>
            </a:r>
            <a:r>
              <a:rPr lang="en-NZ" sz="1100" b="1" spc="-35" dirty="0">
                <a:solidFill>
                  <a:srgbClr val="05EDB5"/>
                </a:solidFill>
                <a:latin typeface="Arial"/>
                <a:cs typeface="Arial"/>
              </a:rPr>
              <a:t> </a:t>
            </a:r>
            <a:r>
              <a:rPr lang="en-NZ" sz="1100" b="1" dirty="0">
                <a:solidFill>
                  <a:srgbClr val="05EDB5"/>
                </a:solidFill>
                <a:latin typeface="Arial"/>
                <a:cs typeface="Arial"/>
              </a:rPr>
              <a:t>skills</a:t>
            </a:r>
            <a:endParaRPr lang="en-NZ" sz="1100" dirty="0">
              <a:solidFill>
                <a:prstClr val="white"/>
              </a:solidFill>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solidFill>
                  <a:srgbClr val="FFFFFF"/>
                </a:solidFill>
                <a:cs typeface="Arial"/>
              </a:rPr>
              <a:t>Demonstrated experience in project management, design management, or development management, ideally within wind farm and/or grid-scale solar farm development from pre-feasibility through to delivery.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solidFill>
                  <a:srgbClr val="FFFFFF"/>
                </a:solidFill>
                <a:cs typeface="Arial"/>
              </a:rPr>
              <a:t>In-depth understanding of renewable energy development technologies, with a proven ability to adapt to emerging innovations and processes.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solidFill>
                  <a:srgbClr val="FFFFFF"/>
                </a:solidFill>
                <a:cs typeface="Arial"/>
              </a:rPr>
              <a:t>Strong track record in leading complex projects, including financial planning, budget management, and robust risk mitigation.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solidFill>
                  <a:srgbClr val="FFFFFF"/>
                </a:solidFill>
                <a:cs typeface="Arial"/>
              </a:rPr>
              <a:t>Expertise in stakeholder management, planning approvals, and high-level engagement with diverse internal and external partners.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solidFill>
                  <a:srgbClr val="FFFFFF"/>
                </a:solidFill>
                <a:cs typeface="Arial"/>
              </a:rPr>
              <a:t>Skilled in selecting and managing consultants and contractors, as well as contract formulation, negotiation, and administration.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solidFill>
                  <a:srgbClr val="FFFFFF"/>
                </a:solidFill>
                <a:cs typeface="Arial"/>
              </a:rPr>
              <a:t>Exceptional communication and relationship-building skills, with the ability to influence and collaborate across multidisciplinary teams.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solidFill>
                  <a:srgbClr val="FFFFFF"/>
                </a:solidFill>
                <a:cs typeface="Arial"/>
              </a:rPr>
              <a:t>Resilient team player, adept at managing competing priorities and pressures constructively and professionally </a:t>
            </a: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2910d82-a9fc-4b94-bae5-33e56b98bfd7" xsi:nil="true"/>
    <lcf76f155ced4ddcb4097134ff3c332f xmlns="a484aed9-debb-4609-b18b-8ae228a853f7">
      <Terms xmlns="http://schemas.microsoft.com/office/infopath/2007/PartnerControls"/>
    </lcf76f155ced4ddcb4097134ff3c332f>
    <SharedWithUsers xmlns="22910d82-a9fc-4b94-bae5-33e56b98bfd7">
      <UserInfo>
        <DisplayName>Michael Healy</DisplayName>
        <AccountId>750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E298967B645844A8E2E7E3B7EECE2F" ma:contentTypeVersion="16" ma:contentTypeDescription="Create a new document." ma:contentTypeScope="" ma:versionID="84fd9964f5bc6a272888fec20d062433">
  <xsd:schema xmlns:xsd="http://www.w3.org/2001/XMLSchema" xmlns:xs="http://www.w3.org/2001/XMLSchema" xmlns:p="http://schemas.microsoft.com/office/2006/metadata/properties" xmlns:ns2="a484aed9-debb-4609-b18b-8ae228a853f7" xmlns:ns3="22910d82-a9fc-4b94-bae5-33e56b98bfd7" targetNamespace="http://schemas.microsoft.com/office/2006/metadata/properties" ma:root="true" ma:fieldsID="7e22e4d39bed8b731b5827d72bbe1197" ns2:_="" ns3:_="">
    <xsd:import namespace="a484aed9-debb-4609-b18b-8ae228a853f7"/>
    <xsd:import namespace="22910d82-a9fc-4b94-bae5-33e56b98bf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84aed9-debb-4609-b18b-8ae228a853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910d82-a9fc-4b94-bae5-33e56b98bfd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22266ee-b31a-4195-b7d4-fb90bda98f4e}" ma:internalName="TaxCatchAll" ma:showField="CatchAllData" ma:web="22910d82-a9fc-4b94-bae5-33e56b98bfd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55FC9B-5724-4E52-B7CF-0DA26C5E6734}">
  <ds:schemaRefs>
    <ds:schemaRef ds:uri="http://purl.org/dc/terms/"/>
    <ds:schemaRef ds:uri="http://purl.org/dc/dcmitype/"/>
    <ds:schemaRef ds:uri="http://schemas.microsoft.com/office/2006/metadata/properties"/>
    <ds:schemaRef ds:uri="http://purl.org/dc/elements/1.1/"/>
    <ds:schemaRef ds:uri="http://schemas.microsoft.com/office/2006/documentManagement/types"/>
    <ds:schemaRef ds:uri="a484aed9-debb-4609-b18b-8ae228a853f7"/>
    <ds:schemaRef ds:uri="http://schemas.microsoft.com/office/infopath/2007/PartnerControls"/>
    <ds:schemaRef ds:uri="http://schemas.openxmlformats.org/package/2006/metadata/core-properties"/>
    <ds:schemaRef ds:uri="22910d82-a9fc-4b94-bae5-33e56b98bfd7"/>
    <ds:schemaRef ds:uri="http://www.w3.org/XML/1998/namespace"/>
  </ds:schemaRefs>
</ds:datastoreItem>
</file>

<file path=customXml/itemProps2.xml><?xml version="1.0" encoding="utf-8"?>
<ds:datastoreItem xmlns:ds="http://schemas.openxmlformats.org/officeDocument/2006/customXml" ds:itemID="{8804A9D8-4F1B-493D-A62D-6A21EF883F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84aed9-debb-4609-b18b-8ae228a853f7"/>
    <ds:schemaRef ds:uri="22910d82-a9fc-4b94-bae5-33e56b98bf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EFD34A-D263-43A4-A04C-9ABCB4583055}">
  <ds:schemaRefs>
    <ds:schemaRef ds:uri="http://schemas.microsoft.com/sharepoint/v3/contenttype/forms"/>
  </ds:schemaRefs>
</ds:datastoreItem>
</file>

<file path=docMetadata/LabelInfo.xml><?xml version="1.0" encoding="utf-8"?>
<clbl:labelList xmlns:clbl="http://schemas.microsoft.com/office/2020/mipLabelMetadata">
  <clbl:label id="{888bb889-6f8a-47ae-9880-0aeded6e10b8}" enabled="1" method="Standard" siteId="{e6cf3f80-614d-4939-895c-3d5287c0f245}" contentBits="0" removed="0"/>
</clbl:labelList>
</file>

<file path=docProps/app.xml><?xml version="1.0" encoding="utf-8"?>
<Properties xmlns="http://schemas.openxmlformats.org/officeDocument/2006/extended-properties" xmlns:vt="http://schemas.openxmlformats.org/officeDocument/2006/docPropsVTypes">
  <Template>Office Theme</Template>
  <TotalTime>46</TotalTime>
  <Words>613</Words>
  <Application>Microsoft Office PowerPoint</Application>
  <PresentationFormat>Custom</PresentationFormat>
  <Paragraphs>48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Arial,Sans-Serif</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lastModifiedBy>Beccy Warwick</cp:lastModifiedBy>
  <cp:revision>45</cp:revision>
  <dcterms:created xsi:type="dcterms:W3CDTF">2022-02-10T01:09:19Z</dcterms:created>
  <dcterms:modified xsi:type="dcterms:W3CDTF">2025-10-20T21:15:39Z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0x01010028E298967B645844A8E2E7E3B7EECE2F</vt:lpwstr>
  </property>
  <property fmtid="{D5CDD505-2E9C-101B-9397-08002B2CF9AE}" pid="3" name="MSIP_Label_888bb889-6f8a-47ae-9880-0aeded6e10b8_Enabled">
    <vt:lpwstr>true</vt:lpwstr>
  </property>
  <property fmtid="{D5CDD505-2E9C-101B-9397-08002B2CF9AE}" pid="4" name="MSIP_Label_888bb889-6f8a-47ae-9880-0aeded6e10b8_SetDate">
    <vt:lpwstr>2022-08-12T03:58:48Z</vt:lpwstr>
  </property>
  <property fmtid="{D5CDD505-2E9C-101B-9397-08002B2CF9AE}" pid="5" name="MSIP_Label_888bb889-6f8a-47ae-9880-0aeded6e10b8_Method">
    <vt:lpwstr>Standard</vt:lpwstr>
  </property>
  <property fmtid="{D5CDD505-2E9C-101B-9397-08002B2CF9AE}" pid="6" name="MSIP_Label_888bb889-6f8a-47ae-9880-0aeded6e10b8_Name">
    <vt:lpwstr>888bb889-6f8a-47ae-9880-0aeded6e10b8</vt:lpwstr>
  </property>
  <property fmtid="{D5CDD505-2E9C-101B-9397-08002B2CF9AE}" pid="7" name="MSIP_Label_888bb889-6f8a-47ae-9880-0aeded6e10b8_SiteId">
    <vt:lpwstr>e6cf3f80-614d-4939-895c-3d5287c0f245</vt:lpwstr>
  </property>
  <property fmtid="{D5CDD505-2E9C-101B-9397-08002B2CF9AE}" pid="8" name="MSIP_Label_888bb889-6f8a-47ae-9880-0aeded6e10b8_ActionId">
    <vt:lpwstr>4e82081a-1c4c-459b-92d4-9f533b94e145</vt:lpwstr>
  </property>
  <property fmtid="{D5CDD505-2E9C-101B-9397-08002B2CF9AE}" pid="9" name="MSIP_Label_888bb889-6f8a-47ae-9880-0aeded6e10b8_ContentBits">
    <vt:lpwstr>0</vt:lpwstr>
  </property>
  <property fmtid="{D5CDD505-2E9C-101B-9397-08002B2CF9AE}" pid="10" name="MediaServiceImageTags">
    <vt:lpwstr/>
  </property>
</Properties>
</file>