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5"/>
  </p:sldMasterIdLst>
  <p:sldIdLst>
    <p:sldId id="256" r:id="rId6"/>
    <p:sldId id="257" r:id="rId7"/>
  </p:sldIdLst>
  <p:sldSz cx="10680700" cy="75707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ED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9"/>
  </p:normalViewPr>
  <p:slideViewPr>
    <p:cSldViewPr snapToGrid="0">
      <p:cViewPr varScale="1">
        <p:scale>
          <a:sx n="92" d="100"/>
          <a:sy n="92" d="100"/>
        </p:scale>
        <p:origin x="16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053" y="1239016"/>
            <a:ext cx="9078595" cy="2635756"/>
          </a:xfrm>
        </p:spPr>
        <p:txBody>
          <a:bodyPr anchor="b"/>
          <a:lstStyle>
            <a:lvl1pPr algn="ctr">
              <a:defRPr sz="662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5088" y="3976417"/>
            <a:ext cx="8010525" cy="1827854"/>
          </a:xfrm>
        </p:spPr>
        <p:txBody>
          <a:bodyPr/>
          <a:lstStyle>
            <a:lvl1pPr marL="0" indent="0" algn="ctr">
              <a:buNone/>
              <a:defRPr sz="2649"/>
            </a:lvl1pPr>
            <a:lvl2pPr marL="504703" indent="0" algn="ctr">
              <a:buNone/>
              <a:defRPr sz="2208"/>
            </a:lvl2pPr>
            <a:lvl3pPr marL="1009406" indent="0" algn="ctr">
              <a:buNone/>
              <a:defRPr sz="1987"/>
            </a:lvl3pPr>
            <a:lvl4pPr marL="1514109" indent="0" algn="ctr">
              <a:buNone/>
              <a:defRPr sz="1766"/>
            </a:lvl4pPr>
            <a:lvl5pPr marL="2018812" indent="0" algn="ctr">
              <a:buNone/>
              <a:defRPr sz="1766"/>
            </a:lvl5pPr>
            <a:lvl6pPr marL="2523515" indent="0" algn="ctr">
              <a:buNone/>
              <a:defRPr sz="1766"/>
            </a:lvl6pPr>
            <a:lvl7pPr marL="3028218" indent="0" algn="ctr">
              <a:buNone/>
              <a:defRPr sz="1766"/>
            </a:lvl7pPr>
            <a:lvl8pPr marL="3532922" indent="0" algn="ctr">
              <a:buNone/>
              <a:defRPr sz="1766"/>
            </a:lvl8pPr>
            <a:lvl9pPr marL="4037625" indent="0" algn="ctr">
              <a:buNone/>
              <a:defRPr sz="1766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0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4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43376" y="403074"/>
            <a:ext cx="2303026" cy="641589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4299" y="403074"/>
            <a:ext cx="6775569" cy="641589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05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36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736" y="1887442"/>
            <a:ext cx="9212104" cy="3149237"/>
          </a:xfrm>
        </p:spPr>
        <p:txBody>
          <a:bodyPr anchor="b"/>
          <a:lstStyle>
            <a:lvl1pPr>
              <a:defRPr sz="662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8736" y="5066472"/>
            <a:ext cx="9212104" cy="1656109"/>
          </a:xfrm>
        </p:spPr>
        <p:txBody>
          <a:bodyPr/>
          <a:lstStyle>
            <a:lvl1pPr marL="0" indent="0">
              <a:buNone/>
              <a:defRPr sz="2649">
                <a:solidFill>
                  <a:schemeClr val="tx1"/>
                </a:solidFill>
              </a:defRPr>
            </a:lvl1pPr>
            <a:lvl2pPr marL="504703" indent="0">
              <a:buNone/>
              <a:defRPr sz="2208">
                <a:solidFill>
                  <a:schemeClr val="tx1">
                    <a:tint val="75000"/>
                  </a:schemeClr>
                </a:solidFill>
              </a:defRPr>
            </a:lvl2pPr>
            <a:lvl3pPr marL="1009406" indent="0">
              <a:buNone/>
              <a:defRPr sz="1987">
                <a:solidFill>
                  <a:schemeClr val="tx1">
                    <a:tint val="75000"/>
                  </a:schemeClr>
                </a:solidFill>
              </a:defRPr>
            </a:lvl3pPr>
            <a:lvl4pPr marL="1514109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4pPr>
            <a:lvl5pPr marL="2018812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5pPr>
            <a:lvl6pPr marL="2523515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6pPr>
            <a:lvl7pPr marL="3028218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7pPr>
            <a:lvl8pPr marL="3532922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8pPr>
            <a:lvl9pPr marL="4037625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14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4298" y="2015372"/>
            <a:ext cx="4539298" cy="4803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7104" y="2015372"/>
            <a:ext cx="4539298" cy="4803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4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689" y="403076"/>
            <a:ext cx="9212104" cy="146333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690" y="1855895"/>
            <a:ext cx="4518436" cy="909546"/>
          </a:xfrm>
        </p:spPr>
        <p:txBody>
          <a:bodyPr anchor="b"/>
          <a:lstStyle>
            <a:lvl1pPr marL="0" indent="0">
              <a:buNone/>
              <a:defRPr sz="2649" b="1"/>
            </a:lvl1pPr>
            <a:lvl2pPr marL="504703" indent="0">
              <a:buNone/>
              <a:defRPr sz="2208" b="1"/>
            </a:lvl2pPr>
            <a:lvl3pPr marL="1009406" indent="0">
              <a:buNone/>
              <a:defRPr sz="1987" b="1"/>
            </a:lvl3pPr>
            <a:lvl4pPr marL="1514109" indent="0">
              <a:buNone/>
              <a:defRPr sz="1766" b="1"/>
            </a:lvl4pPr>
            <a:lvl5pPr marL="2018812" indent="0">
              <a:buNone/>
              <a:defRPr sz="1766" b="1"/>
            </a:lvl5pPr>
            <a:lvl6pPr marL="2523515" indent="0">
              <a:buNone/>
              <a:defRPr sz="1766" b="1"/>
            </a:lvl6pPr>
            <a:lvl7pPr marL="3028218" indent="0">
              <a:buNone/>
              <a:defRPr sz="1766" b="1"/>
            </a:lvl7pPr>
            <a:lvl8pPr marL="3532922" indent="0">
              <a:buNone/>
              <a:defRPr sz="1766" b="1"/>
            </a:lvl8pPr>
            <a:lvl9pPr marL="4037625" indent="0">
              <a:buNone/>
              <a:defRPr sz="176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5690" y="2765440"/>
            <a:ext cx="4518436" cy="40675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07105" y="1855895"/>
            <a:ext cx="4540689" cy="909546"/>
          </a:xfrm>
        </p:spPr>
        <p:txBody>
          <a:bodyPr anchor="b"/>
          <a:lstStyle>
            <a:lvl1pPr marL="0" indent="0">
              <a:buNone/>
              <a:defRPr sz="2649" b="1"/>
            </a:lvl1pPr>
            <a:lvl2pPr marL="504703" indent="0">
              <a:buNone/>
              <a:defRPr sz="2208" b="1"/>
            </a:lvl2pPr>
            <a:lvl3pPr marL="1009406" indent="0">
              <a:buNone/>
              <a:defRPr sz="1987" b="1"/>
            </a:lvl3pPr>
            <a:lvl4pPr marL="1514109" indent="0">
              <a:buNone/>
              <a:defRPr sz="1766" b="1"/>
            </a:lvl4pPr>
            <a:lvl5pPr marL="2018812" indent="0">
              <a:buNone/>
              <a:defRPr sz="1766" b="1"/>
            </a:lvl5pPr>
            <a:lvl6pPr marL="2523515" indent="0">
              <a:buNone/>
              <a:defRPr sz="1766" b="1"/>
            </a:lvl6pPr>
            <a:lvl7pPr marL="3028218" indent="0">
              <a:buNone/>
              <a:defRPr sz="1766" b="1"/>
            </a:lvl7pPr>
            <a:lvl8pPr marL="3532922" indent="0">
              <a:buNone/>
              <a:defRPr sz="1766" b="1"/>
            </a:lvl8pPr>
            <a:lvl9pPr marL="4037625" indent="0">
              <a:buNone/>
              <a:defRPr sz="176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07105" y="2765440"/>
            <a:ext cx="4540689" cy="40675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9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12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0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689" y="504719"/>
            <a:ext cx="3444804" cy="1766517"/>
          </a:xfrm>
        </p:spPr>
        <p:txBody>
          <a:bodyPr anchor="b"/>
          <a:lstStyle>
            <a:lvl1pPr>
              <a:defRPr sz="3532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689" y="1090055"/>
            <a:ext cx="5407104" cy="5380166"/>
          </a:xfrm>
        </p:spPr>
        <p:txBody>
          <a:bodyPr/>
          <a:lstStyle>
            <a:lvl1pPr>
              <a:defRPr sz="3532"/>
            </a:lvl1pPr>
            <a:lvl2pPr>
              <a:defRPr sz="3091"/>
            </a:lvl2pPr>
            <a:lvl3pPr>
              <a:defRPr sz="2649"/>
            </a:lvl3pPr>
            <a:lvl4pPr>
              <a:defRPr sz="2208"/>
            </a:lvl4pPr>
            <a:lvl5pPr>
              <a:defRPr sz="2208"/>
            </a:lvl5pPr>
            <a:lvl6pPr>
              <a:defRPr sz="2208"/>
            </a:lvl6pPr>
            <a:lvl7pPr>
              <a:defRPr sz="2208"/>
            </a:lvl7pPr>
            <a:lvl8pPr>
              <a:defRPr sz="2208"/>
            </a:lvl8pPr>
            <a:lvl9pPr>
              <a:defRPr sz="220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5689" y="2271237"/>
            <a:ext cx="3444804" cy="4207746"/>
          </a:xfrm>
        </p:spPr>
        <p:txBody>
          <a:bodyPr/>
          <a:lstStyle>
            <a:lvl1pPr marL="0" indent="0">
              <a:buNone/>
              <a:defRPr sz="1766"/>
            </a:lvl1pPr>
            <a:lvl2pPr marL="504703" indent="0">
              <a:buNone/>
              <a:defRPr sz="1545"/>
            </a:lvl2pPr>
            <a:lvl3pPr marL="1009406" indent="0">
              <a:buNone/>
              <a:defRPr sz="1325"/>
            </a:lvl3pPr>
            <a:lvl4pPr marL="1514109" indent="0">
              <a:buNone/>
              <a:defRPr sz="1104"/>
            </a:lvl4pPr>
            <a:lvl5pPr marL="2018812" indent="0">
              <a:buNone/>
              <a:defRPr sz="1104"/>
            </a:lvl5pPr>
            <a:lvl6pPr marL="2523515" indent="0">
              <a:buNone/>
              <a:defRPr sz="1104"/>
            </a:lvl6pPr>
            <a:lvl7pPr marL="3028218" indent="0">
              <a:buNone/>
              <a:defRPr sz="1104"/>
            </a:lvl7pPr>
            <a:lvl8pPr marL="3532922" indent="0">
              <a:buNone/>
              <a:defRPr sz="1104"/>
            </a:lvl8pPr>
            <a:lvl9pPr marL="4037625" indent="0">
              <a:buNone/>
              <a:defRPr sz="110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132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689" y="504719"/>
            <a:ext cx="3444804" cy="1766517"/>
          </a:xfrm>
        </p:spPr>
        <p:txBody>
          <a:bodyPr anchor="b"/>
          <a:lstStyle>
            <a:lvl1pPr>
              <a:defRPr sz="3532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0689" y="1090055"/>
            <a:ext cx="5407104" cy="5380166"/>
          </a:xfrm>
        </p:spPr>
        <p:txBody>
          <a:bodyPr anchor="t"/>
          <a:lstStyle>
            <a:lvl1pPr marL="0" indent="0">
              <a:buNone/>
              <a:defRPr sz="3532"/>
            </a:lvl1pPr>
            <a:lvl2pPr marL="504703" indent="0">
              <a:buNone/>
              <a:defRPr sz="3091"/>
            </a:lvl2pPr>
            <a:lvl3pPr marL="1009406" indent="0">
              <a:buNone/>
              <a:defRPr sz="2649"/>
            </a:lvl3pPr>
            <a:lvl4pPr marL="1514109" indent="0">
              <a:buNone/>
              <a:defRPr sz="2208"/>
            </a:lvl4pPr>
            <a:lvl5pPr marL="2018812" indent="0">
              <a:buNone/>
              <a:defRPr sz="2208"/>
            </a:lvl5pPr>
            <a:lvl6pPr marL="2523515" indent="0">
              <a:buNone/>
              <a:defRPr sz="2208"/>
            </a:lvl6pPr>
            <a:lvl7pPr marL="3028218" indent="0">
              <a:buNone/>
              <a:defRPr sz="2208"/>
            </a:lvl7pPr>
            <a:lvl8pPr marL="3532922" indent="0">
              <a:buNone/>
              <a:defRPr sz="2208"/>
            </a:lvl8pPr>
            <a:lvl9pPr marL="4037625" indent="0">
              <a:buNone/>
              <a:defRPr sz="2208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5689" y="2271237"/>
            <a:ext cx="3444804" cy="4207746"/>
          </a:xfrm>
        </p:spPr>
        <p:txBody>
          <a:bodyPr/>
          <a:lstStyle>
            <a:lvl1pPr marL="0" indent="0">
              <a:buNone/>
              <a:defRPr sz="1766"/>
            </a:lvl1pPr>
            <a:lvl2pPr marL="504703" indent="0">
              <a:buNone/>
              <a:defRPr sz="1545"/>
            </a:lvl2pPr>
            <a:lvl3pPr marL="1009406" indent="0">
              <a:buNone/>
              <a:defRPr sz="1325"/>
            </a:lvl3pPr>
            <a:lvl4pPr marL="1514109" indent="0">
              <a:buNone/>
              <a:defRPr sz="1104"/>
            </a:lvl4pPr>
            <a:lvl5pPr marL="2018812" indent="0">
              <a:buNone/>
              <a:defRPr sz="1104"/>
            </a:lvl5pPr>
            <a:lvl6pPr marL="2523515" indent="0">
              <a:buNone/>
              <a:defRPr sz="1104"/>
            </a:lvl6pPr>
            <a:lvl7pPr marL="3028218" indent="0">
              <a:buNone/>
              <a:defRPr sz="1104"/>
            </a:lvl7pPr>
            <a:lvl8pPr marL="3532922" indent="0">
              <a:buNone/>
              <a:defRPr sz="1104"/>
            </a:lvl8pPr>
            <a:lvl9pPr marL="4037625" indent="0">
              <a:buNone/>
              <a:defRPr sz="110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39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4298" y="403076"/>
            <a:ext cx="9212104" cy="1463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4298" y="2015372"/>
            <a:ext cx="9212104" cy="48035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298" y="7017001"/>
            <a:ext cx="2403158" cy="403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F7E63-76AD-864C-9F37-9947DD773DD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37982" y="7017001"/>
            <a:ext cx="3604736" cy="403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244" y="7017001"/>
            <a:ext cx="2403158" cy="403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1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9406" rtl="0" eaLnBrk="1" latinLnBrk="0" hangingPunct="1">
        <a:lnSpc>
          <a:spcPct val="90000"/>
        </a:lnSpc>
        <a:spcBef>
          <a:spcPct val="0"/>
        </a:spcBef>
        <a:buNone/>
        <a:defRPr sz="48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352" indent="-252352" algn="l" defTabSz="1009406" rtl="0" eaLnBrk="1" latinLnBrk="0" hangingPunct="1">
        <a:lnSpc>
          <a:spcPct val="90000"/>
        </a:lnSpc>
        <a:spcBef>
          <a:spcPts val="1104"/>
        </a:spcBef>
        <a:buFont typeface="Arial" panose="020B0604020202020204" pitchFamily="34" charset="0"/>
        <a:buChar char="•"/>
        <a:defRPr sz="3091" kern="1200">
          <a:solidFill>
            <a:schemeClr val="tx1"/>
          </a:solidFill>
          <a:latin typeface="+mn-lt"/>
          <a:ea typeface="+mn-ea"/>
          <a:cs typeface="+mn-cs"/>
        </a:defRPr>
      </a:lvl1pPr>
      <a:lvl2pPr marL="757055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2pPr>
      <a:lvl3pPr marL="1261758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208" kern="1200">
          <a:solidFill>
            <a:schemeClr val="tx1"/>
          </a:solidFill>
          <a:latin typeface="+mn-lt"/>
          <a:ea typeface="+mn-ea"/>
          <a:cs typeface="+mn-cs"/>
        </a:defRPr>
      </a:lvl3pPr>
      <a:lvl4pPr marL="1766461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4pPr>
      <a:lvl5pPr marL="2271164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5pPr>
      <a:lvl6pPr marL="2775867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6pPr>
      <a:lvl7pPr marL="3280570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7pPr>
      <a:lvl8pPr marL="3785273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8pPr>
      <a:lvl9pPr marL="4289976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1pPr>
      <a:lvl2pPr marL="504703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2pPr>
      <a:lvl3pPr marL="1009406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3pPr>
      <a:lvl4pPr marL="1514109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4pPr>
      <a:lvl5pPr marL="2018812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5pPr>
      <a:lvl6pPr marL="2523515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6pPr>
      <a:lvl7pPr marL="3028218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7pPr>
      <a:lvl8pPr marL="3532922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8pPr>
      <a:lvl9pPr marL="4037625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6FBB76F0-DAA6-264F-911D-C9B7F43B4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0" y="0"/>
            <a:ext cx="10682940" cy="7570788"/>
          </a:xfrm>
          <a:prstGeom prst="rect">
            <a:avLst/>
          </a:prstGeom>
        </p:spPr>
      </p:pic>
      <p:sp>
        <p:nvSpPr>
          <p:cNvPr id="7" name="object 20">
            <a:extLst>
              <a:ext uri="{FF2B5EF4-FFF2-40B4-BE49-F238E27FC236}">
                <a16:creationId xmlns:a16="http://schemas.microsoft.com/office/drawing/2014/main" id="{A5B11B46-AB73-234F-8BD5-0B11C9093D8F}"/>
              </a:ext>
            </a:extLst>
          </p:cNvPr>
          <p:cNvSpPr txBox="1"/>
          <p:nvPr/>
        </p:nvSpPr>
        <p:spPr>
          <a:xfrm>
            <a:off x="529628" y="1456733"/>
            <a:ext cx="2445612" cy="32316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100" b="1" dirty="0">
                <a:solidFill>
                  <a:srgbClr val="05EDB5"/>
                </a:solidFill>
                <a:latin typeface="Arial"/>
                <a:cs typeface="Arial"/>
              </a:rPr>
              <a:t>Reporting </a:t>
            </a:r>
            <a:r>
              <a:rPr sz="1100" b="1" dirty="0">
                <a:solidFill>
                  <a:srgbClr val="05EDB5"/>
                </a:solidFill>
                <a:latin typeface="Arial"/>
                <a:cs typeface="Arial"/>
              </a:rPr>
              <a:t>to:</a:t>
            </a:r>
          </a:p>
          <a:p>
            <a:r>
              <a:rPr lang="en-NZ" sz="1000" dirty="0">
                <a:solidFill>
                  <a:schemeClr val="bg1"/>
                </a:solidFill>
                <a:latin typeface="Arial"/>
                <a:ea typeface="+mn-lt"/>
                <a:cs typeface="+mn-lt"/>
              </a:rPr>
              <a:t>Programme Lead</a:t>
            </a:r>
            <a:endParaRPr lang="en-NZ" dirty="0">
              <a:solidFill>
                <a:schemeClr val="bg1"/>
              </a:solidFill>
              <a:latin typeface="Arial"/>
              <a:ea typeface="+mn-lt"/>
              <a:cs typeface="+mn-lt"/>
            </a:endParaRPr>
          </a:p>
        </p:txBody>
      </p:sp>
      <p:sp>
        <p:nvSpPr>
          <p:cNvPr id="8" name="object 21">
            <a:extLst>
              <a:ext uri="{FF2B5EF4-FFF2-40B4-BE49-F238E27FC236}">
                <a16:creationId xmlns:a16="http://schemas.microsoft.com/office/drawing/2014/main" id="{695FE911-531B-BF4D-99CF-1C9DB1085BCF}"/>
              </a:ext>
            </a:extLst>
          </p:cNvPr>
          <p:cNvSpPr txBox="1"/>
          <p:nvPr/>
        </p:nvSpPr>
        <p:spPr>
          <a:xfrm>
            <a:off x="2975240" y="1431085"/>
            <a:ext cx="1009443" cy="34881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05EDB5"/>
                </a:solidFill>
                <a:latin typeface="Arial"/>
                <a:cs typeface="Arial"/>
              </a:rPr>
              <a:t>Date: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en-NZ" sz="1000" dirty="0">
                <a:solidFill>
                  <a:schemeClr val="bg1"/>
                </a:solidFill>
                <a:latin typeface="Arial"/>
                <a:cs typeface="Arial"/>
              </a:rPr>
              <a:t>July 2026</a:t>
            </a:r>
            <a:endParaRPr sz="1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object 29">
            <a:extLst>
              <a:ext uri="{FF2B5EF4-FFF2-40B4-BE49-F238E27FC236}">
                <a16:creationId xmlns:a16="http://schemas.microsoft.com/office/drawing/2014/main" id="{500A467D-8649-8E41-BACB-F069E69694AC}"/>
              </a:ext>
            </a:extLst>
          </p:cNvPr>
          <p:cNvSpPr txBox="1"/>
          <p:nvPr/>
        </p:nvSpPr>
        <p:spPr>
          <a:xfrm>
            <a:off x="513811" y="575723"/>
            <a:ext cx="6806624" cy="56169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ct val="150000"/>
              </a:lnSpc>
            </a:pPr>
            <a:r>
              <a:rPr lang="en-US" sz="1100" b="1" dirty="0">
                <a:solidFill>
                  <a:srgbClr val="05EDB5"/>
                </a:solidFill>
                <a:latin typeface="Arial"/>
                <a:cs typeface="Arial"/>
              </a:rPr>
              <a:t>Position description:</a:t>
            </a:r>
            <a:endParaRPr lang="en-US" dirty="0">
              <a:solidFill>
                <a:srgbClr val="000000"/>
              </a:solidFill>
              <a:latin typeface="Calibri" panose="020F0502020204030204"/>
              <a:cs typeface="Calibri" panose="020F0502020204030204"/>
            </a:endParaRPr>
          </a:p>
          <a:p>
            <a:r>
              <a:rPr lang="en-NZ" sz="2000" b="1" dirty="0">
                <a:solidFill>
                  <a:schemeClr val="bg1"/>
                </a:solidFill>
                <a:latin typeface="Arial"/>
                <a:cs typeface="Calibri"/>
              </a:rPr>
              <a:t>Project Delivery &amp; Practice Lead – Fixed Term</a:t>
            </a:r>
            <a:endParaRPr lang="en-US" sz="2000" b="1" dirty="0">
              <a:solidFill>
                <a:schemeClr val="bg1"/>
              </a:solidFill>
              <a:latin typeface="Arial"/>
              <a:cs typeface="Calibri"/>
            </a:endParaRPr>
          </a:p>
        </p:txBody>
      </p:sp>
      <p:sp>
        <p:nvSpPr>
          <p:cNvPr id="11" name="object 22">
            <a:extLst>
              <a:ext uri="{FF2B5EF4-FFF2-40B4-BE49-F238E27FC236}">
                <a16:creationId xmlns:a16="http://schemas.microsoft.com/office/drawing/2014/main" id="{888BC5EF-D97F-2B4F-9AF6-FF87F954C531}"/>
              </a:ext>
            </a:extLst>
          </p:cNvPr>
          <p:cNvSpPr txBox="1"/>
          <p:nvPr/>
        </p:nvSpPr>
        <p:spPr>
          <a:xfrm>
            <a:off x="529628" y="2049497"/>
            <a:ext cx="3847424" cy="247760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sz="1100" b="1" dirty="0">
                <a:solidFill>
                  <a:srgbClr val="05EDB5"/>
                </a:solidFill>
                <a:latin typeface="Arial"/>
                <a:cs typeface="Arial"/>
              </a:rPr>
              <a:t>The role</a:t>
            </a:r>
            <a:br>
              <a:rPr lang="en-US" sz="1100" b="1" dirty="0">
                <a:latin typeface="Arial"/>
                <a:cs typeface="Arial"/>
              </a:rPr>
            </a:br>
            <a:r>
              <a:rPr lang="en-NZ" sz="1000" dirty="0">
                <a:solidFill>
                  <a:schemeClr val="bg1"/>
                </a:solidFill>
              </a:rPr>
              <a:t>Project Alpha is implementing a replacement SCADA application to manage and control the generation of power from hydro, </a:t>
            </a:r>
          </a:p>
          <a:p>
            <a:r>
              <a:rPr lang="en-NZ" sz="1000" dirty="0">
                <a:solidFill>
                  <a:schemeClr val="bg1"/>
                </a:solidFill>
              </a:rPr>
              <a:t>wind, solar and battery assets.​</a:t>
            </a:r>
          </a:p>
          <a:p>
            <a:r>
              <a:rPr lang="en-NZ" sz="1000" dirty="0">
                <a:solidFill>
                  <a:schemeClr val="bg1"/>
                </a:solidFill>
              </a:rPr>
              <a:t>​</a:t>
            </a:r>
          </a:p>
          <a:p>
            <a:r>
              <a:rPr lang="en-NZ" sz="1000" dirty="0">
                <a:solidFill>
                  <a:schemeClr val="bg1"/>
                </a:solidFill>
              </a:rPr>
              <a:t>The Project Delivery &amp; Practice Lead enables successful delivery by leading day-to-day delivery practices, supporting project </a:t>
            </a:r>
          </a:p>
          <a:p>
            <a:r>
              <a:rPr lang="en-NZ" sz="1000" dirty="0">
                <a:solidFill>
                  <a:schemeClr val="bg1"/>
                </a:solidFill>
              </a:rPr>
              <a:t>controls, and providing people leadership for assigned team members.​</a:t>
            </a:r>
          </a:p>
          <a:p>
            <a:r>
              <a:rPr lang="en-NZ" sz="1000" dirty="0">
                <a:solidFill>
                  <a:schemeClr val="bg1"/>
                </a:solidFill>
              </a:rPr>
              <a:t>​</a:t>
            </a:r>
          </a:p>
          <a:p>
            <a:r>
              <a:rPr lang="en-NZ" sz="1000" dirty="0">
                <a:solidFill>
                  <a:schemeClr val="bg1"/>
                </a:solidFill>
              </a:rPr>
              <a:t>Working closely with the Programme Lead, Project Managers, delivery teams and stakeholders, the role ensures work is </a:t>
            </a:r>
          </a:p>
          <a:p>
            <a:r>
              <a:rPr lang="en-NZ" sz="1000" dirty="0">
                <a:solidFill>
                  <a:schemeClr val="bg1"/>
                </a:solidFill>
              </a:rPr>
              <a:t>effectively planned, prioritised, coordinated, monitored and reported. It also owns the continuous improvement of delivery </a:t>
            </a:r>
          </a:p>
          <a:p>
            <a:r>
              <a:rPr lang="en-NZ" sz="1000" dirty="0">
                <a:solidFill>
                  <a:schemeClr val="bg1"/>
                </a:solidFill>
              </a:rPr>
              <a:t>practices and ways of working, ensuring governance, planning, scheduling and reporting processes remain practical, </a:t>
            </a:r>
          </a:p>
          <a:p>
            <a:r>
              <a:rPr lang="en-NZ" sz="1000" dirty="0">
                <a:solidFill>
                  <a:schemeClr val="bg1"/>
                </a:solidFill>
              </a:rPr>
              <a:t>effective and fit for purpose.</a:t>
            </a:r>
            <a:endParaRPr lang="en-N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23">
            <a:extLst>
              <a:ext uri="{FF2B5EF4-FFF2-40B4-BE49-F238E27FC236}">
                <a16:creationId xmlns:a16="http://schemas.microsoft.com/office/drawing/2014/main" id="{16C00225-0221-D041-B785-CF36376C8BB4}"/>
              </a:ext>
            </a:extLst>
          </p:cNvPr>
          <p:cNvSpPr txBox="1"/>
          <p:nvPr/>
        </p:nvSpPr>
        <p:spPr>
          <a:xfrm>
            <a:off x="4591424" y="2049497"/>
            <a:ext cx="3636573" cy="30931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lvl="0"/>
            <a:r>
              <a:rPr sz="1100" b="1" spc="-8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1100" b="1" spc="-1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100" b="1" spc="-2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sz="1100" b="1" spc="-1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100" b="1" spc="-1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r>
              <a:rPr sz="1100" b="1" spc="-4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</a:t>
            </a:r>
            <a:r>
              <a:rPr sz="1100" b="1" spc="-3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100" b="1" spc="-1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100" b="1" spc="-2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100" b="1" spc="3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100" b="1" spc="1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</a:t>
            </a:r>
            <a:r>
              <a:rPr sz="1100" b="1" spc="2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100" b="1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sz="1100" b="1" spc="-8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100" b="1" spc="-4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NZ" sz="1100" b="1" spc="-45" dirty="0">
              <a:solidFill>
                <a:srgbClr val="05ED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NZ" sz="1000" dirty="0">
                <a:solidFill>
                  <a:schemeClr val="bg1"/>
                </a:solidFill>
              </a:rPr>
              <a:t>Lead, coach and develop team members, creating an environment where people are supported, challenged and empowered to grow, perform and thrive.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NZ" sz="1000" dirty="0">
                <a:solidFill>
                  <a:schemeClr val="bg1"/>
                </a:solidFill>
              </a:rPr>
              <a:t>Lead and continuously improve delivery practices, project controls, governance routines and delivery standards, ensuring consistent, effective approaches to planning, estimation, prioritisation, reporting and risk management.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NZ" sz="1000" dirty="0">
                <a:solidFill>
                  <a:schemeClr val="bg1"/>
                </a:solidFill>
              </a:rPr>
              <a:t>Work with the Programme Lead and Stream Leads to support schedule management, milestone tracking, dependency management, resource planning and delivery assurance.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NZ" sz="1000" dirty="0">
                <a:solidFill>
                  <a:schemeClr val="bg1"/>
                </a:solidFill>
              </a:rPr>
              <a:t>Maintain visibility of project risks, issues, actions and dependencies, ensuring they are actively managed, mitigated and escalated where required.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NZ" sz="1000" dirty="0">
                <a:solidFill>
                  <a:schemeClr val="bg1"/>
                </a:solidFill>
              </a:rPr>
              <a:t>Support effective decision-making by providing accurate, timely and decision-ready information, including delivery insights, impacts, options and recommendations.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000" dirty="0">
                <a:solidFill>
                  <a:schemeClr val="bg1"/>
                </a:solidFill>
              </a:rPr>
              <a:t>Build trusted relationships with sponsors, leaders, delivery teams, partners and vendors, aligning priorities and communicating status, risks and outcomes clearly and effectively</a:t>
            </a:r>
          </a:p>
        </p:txBody>
      </p:sp>
      <p:sp>
        <p:nvSpPr>
          <p:cNvPr id="13" name="object 21">
            <a:extLst>
              <a:ext uri="{FF2B5EF4-FFF2-40B4-BE49-F238E27FC236}">
                <a16:creationId xmlns:a16="http://schemas.microsoft.com/office/drawing/2014/main" id="{0B0B6F8B-9D95-7F46-83BE-DDFDA6FAC92F}"/>
              </a:ext>
            </a:extLst>
          </p:cNvPr>
          <p:cNvSpPr txBox="1"/>
          <p:nvPr/>
        </p:nvSpPr>
        <p:spPr>
          <a:xfrm>
            <a:off x="4576079" y="1444960"/>
            <a:ext cx="2386084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100" b="1" dirty="0">
                <a:solidFill>
                  <a:srgbClr val="05EDB5"/>
                </a:solidFill>
                <a:latin typeface="Arial"/>
                <a:cs typeface="Arial"/>
              </a:rPr>
              <a:t>Location:</a:t>
            </a:r>
            <a:endParaRPr sz="1100" b="1" dirty="0">
              <a:solidFill>
                <a:srgbClr val="05EDB5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en-NZ" sz="1000" dirty="0">
                <a:solidFill>
                  <a:schemeClr val="bg1"/>
                </a:solidFill>
                <a:latin typeface="Arial"/>
                <a:cs typeface="Arial"/>
              </a:rPr>
              <a:t>Christchurch or Wellington</a:t>
            </a:r>
            <a:endParaRPr sz="10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0062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electronics, display&#10;&#10;Description automatically generated">
            <a:extLst>
              <a:ext uri="{FF2B5EF4-FFF2-40B4-BE49-F238E27FC236}">
                <a16:creationId xmlns:a16="http://schemas.microsoft.com/office/drawing/2014/main" id="{60C3A97A-2249-8E44-B609-FC1AE98CEF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682940" cy="7570788"/>
          </a:xfrm>
        </p:spPr>
      </p:pic>
      <p:sp>
        <p:nvSpPr>
          <p:cNvPr id="13" name="object 22">
            <a:extLst>
              <a:ext uri="{FF2B5EF4-FFF2-40B4-BE49-F238E27FC236}">
                <a16:creationId xmlns:a16="http://schemas.microsoft.com/office/drawing/2014/main" id="{4430F701-86E1-6F47-8D85-029AF9D2D0A2}"/>
              </a:ext>
            </a:extLst>
          </p:cNvPr>
          <p:cNvSpPr txBox="1"/>
          <p:nvPr/>
        </p:nvSpPr>
        <p:spPr>
          <a:xfrm>
            <a:off x="513277" y="777541"/>
            <a:ext cx="3922081" cy="107721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71450" indent="-171450">
              <a:buFont typeface="Arial"/>
              <a:buChar char="•"/>
            </a:pPr>
            <a:endParaRPr lang="en-NZ" sz="1000" dirty="0">
              <a:solidFill>
                <a:schemeClr val="bg1"/>
              </a:solidFill>
              <a:cs typeface="Calibri"/>
            </a:endParaRPr>
          </a:p>
          <a:p>
            <a:pPr marL="12700" lvl="0"/>
            <a:endParaRPr lang="en-NZ" sz="1000" spc="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NZ" sz="1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lvl="0"/>
            <a:endParaRPr lang="en-NZ" sz="1000" spc="1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NZ" sz="1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br>
              <a:rPr lang="en-NZ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NZ" sz="1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23">
            <a:extLst>
              <a:ext uri="{FF2B5EF4-FFF2-40B4-BE49-F238E27FC236}">
                <a16:creationId xmlns:a16="http://schemas.microsoft.com/office/drawing/2014/main" id="{81A9F11A-3942-094A-B65F-99E786F0AE50}"/>
              </a:ext>
            </a:extLst>
          </p:cNvPr>
          <p:cNvSpPr txBox="1"/>
          <p:nvPr/>
        </p:nvSpPr>
        <p:spPr>
          <a:xfrm>
            <a:off x="552450" y="585203"/>
            <a:ext cx="3922081" cy="372409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 lvl="0"/>
            <a:r>
              <a:rPr lang="en-NZ" sz="1100" b="1" spc="10" dirty="0">
                <a:solidFill>
                  <a:srgbClr val="05EDB5"/>
                </a:solidFill>
                <a:latin typeface="Arial"/>
                <a:cs typeface="Arial"/>
              </a:rPr>
              <a:t>Kn</a:t>
            </a:r>
            <a:r>
              <a:rPr lang="en-NZ" sz="1100" b="1" dirty="0">
                <a:solidFill>
                  <a:srgbClr val="05EDB5"/>
                </a:solidFill>
                <a:latin typeface="Arial"/>
                <a:cs typeface="Arial"/>
              </a:rPr>
              <a:t>o</a:t>
            </a:r>
            <a:r>
              <a:rPr lang="en-NZ" sz="1100" b="1" spc="35" dirty="0">
                <a:solidFill>
                  <a:srgbClr val="05EDB5"/>
                </a:solidFill>
                <a:latin typeface="Arial"/>
                <a:cs typeface="Arial"/>
              </a:rPr>
              <a:t>wle</a:t>
            </a:r>
            <a:r>
              <a:rPr lang="en-NZ" sz="1100" b="1" spc="25" dirty="0">
                <a:solidFill>
                  <a:srgbClr val="05EDB5"/>
                </a:solidFill>
                <a:latin typeface="Arial"/>
                <a:cs typeface="Arial"/>
              </a:rPr>
              <a:t>dge,</a:t>
            </a:r>
            <a:r>
              <a:rPr lang="en-NZ" sz="1100" b="1" spc="-35" dirty="0">
                <a:solidFill>
                  <a:srgbClr val="05EDB5"/>
                </a:solidFill>
                <a:latin typeface="Arial"/>
                <a:cs typeface="Arial"/>
              </a:rPr>
              <a:t> </a:t>
            </a:r>
            <a:r>
              <a:rPr lang="en-NZ" sz="1100" b="1" spc="-15" dirty="0">
                <a:solidFill>
                  <a:srgbClr val="05EDB5"/>
                </a:solidFill>
                <a:latin typeface="Arial"/>
                <a:cs typeface="Arial"/>
              </a:rPr>
              <a:t>e</a:t>
            </a:r>
            <a:r>
              <a:rPr lang="en-NZ" sz="1100" b="1" spc="35" dirty="0">
                <a:solidFill>
                  <a:srgbClr val="05EDB5"/>
                </a:solidFill>
                <a:latin typeface="Arial"/>
                <a:cs typeface="Arial"/>
              </a:rPr>
              <a:t>xp</a:t>
            </a:r>
            <a:r>
              <a:rPr lang="en-NZ" sz="1100" b="1" spc="10" dirty="0">
                <a:solidFill>
                  <a:srgbClr val="05EDB5"/>
                </a:solidFill>
                <a:latin typeface="Arial"/>
                <a:cs typeface="Arial"/>
              </a:rPr>
              <a:t>erience</a:t>
            </a:r>
            <a:r>
              <a:rPr lang="en-NZ" sz="1100" b="1" spc="-35" dirty="0">
                <a:solidFill>
                  <a:srgbClr val="05EDB5"/>
                </a:solidFill>
                <a:latin typeface="Arial"/>
                <a:cs typeface="Arial"/>
              </a:rPr>
              <a:t> </a:t>
            </a:r>
            <a:r>
              <a:rPr lang="en-NZ" sz="1100" b="1" spc="45" dirty="0">
                <a:solidFill>
                  <a:srgbClr val="05EDB5"/>
                </a:solidFill>
                <a:latin typeface="Arial"/>
                <a:cs typeface="Arial"/>
              </a:rPr>
              <a:t>and</a:t>
            </a:r>
            <a:r>
              <a:rPr lang="en-NZ" sz="1100" b="1" spc="-35" dirty="0">
                <a:solidFill>
                  <a:srgbClr val="05EDB5"/>
                </a:solidFill>
                <a:latin typeface="Arial"/>
                <a:cs typeface="Arial"/>
              </a:rPr>
              <a:t> </a:t>
            </a:r>
            <a:r>
              <a:rPr lang="en-NZ" sz="1100" b="1" dirty="0">
                <a:solidFill>
                  <a:srgbClr val="05EDB5"/>
                </a:solidFill>
                <a:latin typeface="Arial"/>
                <a:cs typeface="Arial"/>
              </a:rPr>
              <a:t>skills</a:t>
            </a:r>
            <a:br>
              <a:rPr lang="en-NZ" sz="1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NZ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NZ" sz="1000" dirty="0">
                <a:solidFill>
                  <a:schemeClr val="bg1"/>
                </a:solidFill>
                <a:cs typeface="Calibri"/>
              </a:rPr>
              <a:t>Experience leading and developing high-performing teams in complex delivery or technology environments.​</a:t>
            </a:r>
          </a:p>
          <a:p>
            <a:pPr marL="171450" indent="-171450">
              <a:buFont typeface="Arial"/>
              <a:buChar char="•"/>
            </a:pPr>
            <a:r>
              <a:rPr lang="en-NZ" sz="1000" dirty="0">
                <a:solidFill>
                  <a:schemeClr val="bg1"/>
                </a:solidFill>
                <a:cs typeface="Calibri"/>
              </a:rPr>
              <a:t>Ability to coach, mentor and develop individuals through structured one-to-one engagement and development planning.​</a:t>
            </a:r>
          </a:p>
          <a:p>
            <a:pPr marL="171450" indent="-171450">
              <a:buFont typeface="Arial"/>
              <a:buChar char="•"/>
            </a:pPr>
            <a:r>
              <a:rPr lang="en-NZ" sz="1000" dirty="0">
                <a:solidFill>
                  <a:schemeClr val="bg1"/>
                </a:solidFill>
                <a:cs typeface="Calibri"/>
              </a:rPr>
              <a:t>Strong understanding of wellbeing, engagement, team dynamics and capability development.​</a:t>
            </a:r>
          </a:p>
          <a:p>
            <a:pPr marL="171450" indent="-171450">
              <a:buFont typeface="Arial"/>
              <a:buChar char="•"/>
            </a:pPr>
            <a:r>
              <a:rPr lang="en-NZ" sz="1000" dirty="0">
                <a:solidFill>
                  <a:schemeClr val="bg1"/>
                </a:solidFill>
                <a:cs typeface="Calibri"/>
              </a:rPr>
              <a:t>Evidence of fostering accountability, collaboration and psychological safety</a:t>
            </a:r>
          </a:p>
          <a:p>
            <a:pPr marL="171450" indent="-171450">
              <a:buFont typeface="Arial"/>
              <a:buChar char="•"/>
            </a:pPr>
            <a:r>
              <a:rPr lang="en-NZ" sz="1000" dirty="0">
                <a:solidFill>
                  <a:schemeClr val="bg1"/>
                </a:solidFill>
                <a:cs typeface="Calibri"/>
              </a:rPr>
              <a:t>Exceptional stakeholder engagement and relationship management skills.​</a:t>
            </a:r>
          </a:p>
          <a:p>
            <a:pPr marL="171450" indent="-171450">
              <a:buFont typeface="Arial"/>
              <a:buChar char="•"/>
            </a:pPr>
            <a:r>
              <a:rPr lang="en-NZ" sz="1000" dirty="0">
                <a:solidFill>
                  <a:schemeClr val="bg1"/>
                </a:solidFill>
                <a:cs typeface="Calibri"/>
              </a:rPr>
              <a:t>Ability to influence decisions across delivery teams, subject matter experts, vendors and leaders.​</a:t>
            </a:r>
          </a:p>
          <a:p>
            <a:pPr marL="171450" indent="-171450">
              <a:buFont typeface="Arial"/>
              <a:buChar char="•"/>
            </a:pPr>
            <a:r>
              <a:rPr lang="en-NZ" sz="1000" dirty="0">
                <a:solidFill>
                  <a:schemeClr val="bg1"/>
                </a:solidFill>
                <a:cs typeface="Calibri"/>
              </a:rPr>
              <a:t>Strong facilitation, communication and conflict resolution skills.​</a:t>
            </a:r>
          </a:p>
          <a:p>
            <a:pPr marL="171450" indent="-171450">
              <a:buFont typeface="Arial"/>
              <a:buChar char="•"/>
            </a:pPr>
            <a:r>
              <a:rPr lang="en-NZ" sz="1000" dirty="0">
                <a:solidFill>
                  <a:schemeClr val="bg1"/>
                </a:solidFill>
                <a:cs typeface="Calibri"/>
              </a:rPr>
              <a:t>Ability to translate complex information into clear, actionable insights.</a:t>
            </a:r>
          </a:p>
          <a:p>
            <a:pPr marL="171450" indent="-171450">
              <a:buFont typeface="Arial"/>
              <a:buChar char="•"/>
            </a:pPr>
            <a:r>
              <a:rPr lang="en-NZ" sz="1000" dirty="0">
                <a:solidFill>
                  <a:schemeClr val="bg1"/>
                </a:solidFill>
                <a:cs typeface="Calibri"/>
              </a:rPr>
              <a:t>Experience leading delivery within large-scale business transformation, technology or infrastructure programmes.​</a:t>
            </a:r>
          </a:p>
          <a:p>
            <a:pPr marL="171450" indent="-171450">
              <a:buFont typeface="Arial"/>
              <a:buChar char="•"/>
            </a:pPr>
            <a:r>
              <a:rPr lang="en-NZ" sz="1000" dirty="0">
                <a:solidFill>
                  <a:schemeClr val="bg1"/>
                </a:solidFill>
                <a:cs typeface="Calibri"/>
              </a:rPr>
              <a:t>Strong understanding of planning, scheduling, dependency management, resource management, governance and reporting.​</a:t>
            </a:r>
          </a:p>
          <a:p>
            <a:pPr marL="171450" indent="-171450">
              <a:buFont typeface="Arial"/>
              <a:buChar char="•"/>
            </a:pPr>
            <a:r>
              <a:rPr lang="en-NZ" sz="1000" dirty="0">
                <a:solidFill>
                  <a:schemeClr val="bg1"/>
                </a:solidFill>
                <a:cs typeface="Calibri"/>
              </a:rPr>
              <a:t>Experience working within PMO and project control frameworks while maintaining a pragmatic delivery focus.​</a:t>
            </a:r>
          </a:p>
          <a:p>
            <a:pPr marL="171450" indent="-171450">
              <a:buFont typeface="Arial"/>
              <a:buChar char="•"/>
            </a:pPr>
            <a:r>
              <a:rPr lang="en-NZ" sz="1000" dirty="0">
                <a:solidFill>
                  <a:schemeClr val="bg1"/>
                </a:solidFill>
                <a:cs typeface="Calibri"/>
              </a:rPr>
              <a:t>Ability to establish and improve delivery processes, governance practices and ways of working.​</a:t>
            </a:r>
          </a:p>
        </p:txBody>
      </p:sp>
      <p:sp>
        <p:nvSpPr>
          <p:cNvPr id="2" name="object 15">
            <a:extLst>
              <a:ext uri="{FF2B5EF4-FFF2-40B4-BE49-F238E27FC236}">
                <a16:creationId xmlns:a16="http://schemas.microsoft.com/office/drawing/2014/main" id="{0358EFD3-296E-96E7-DDE7-1AFC49EC7C04}"/>
              </a:ext>
            </a:extLst>
          </p:cNvPr>
          <p:cNvSpPr txBox="1"/>
          <p:nvPr/>
        </p:nvSpPr>
        <p:spPr>
          <a:xfrm>
            <a:off x="5001581" y="5045139"/>
            <a:ext cx="2192020" cy="54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algn="just">
              <a:lnSpc>
                <a:spcPts val="1400"/>
              </a:lnSpc>
            </a:pPr>
            <a:r>
              <a:rPr sz="1300" b="1" spc="5">
                <a:solidFill>
                  <a:srgbClr val="00EDB5"/>
                </a:solidFill>
                <a:latin typeface="Arial"/>
                <a:cs typeface="Arial"/>
              </a:rPr>
              <a:t>Our</a:t>
            </a:r>
            <a:r>
              <a:rPr sz="1300" b="1" spc="-6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35">
                <a:solidFill>
                  <a:srgbClr val="00EDB5"/>
                </a:solidFill>
                <a:latin typeface="Arial"/>
                <a:cs typeface="Arial"/>
              </a:rPr>
              <a:t>b</a:t>
            </a:r>
            <a:r>
              <a:rPr sz="1300" b="1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b="1" spc="-5">
                <a:solidFill>
                  <a:srgbClr val="00EDB5"/>
                </a:solidFill>
                <a:latin typeface="Arial"/>
                <a:cs typeface="Arial"/>
              </a:rPr>
              <a:t>h</a:t>
            </a:r>
            <a:r>
              <a:rPr sz="1300" b="1" spc="15">
                <a:solidFill>
                  <a:srgbClr val="00EDB5"/>
                </a:solidFill>
                <a:latin typeface="Arial"/>
                <a:cs typeface="Arial"/>
              </a:rPr>
              <a:t>avio</a:t>
            </a:r>
            <a:r>
              <a:rPr sz="1300" b="1" spc="-10">
                <a:solidFill>
                  <a:srgbClr val="00EDB5"/>
                </a:solidFill>
                <a:latin typeface="Arial"/>
                <a:cs typeface="Arial"/>
              </a:rPr>
              <a:t>ur</a:t>
            </a:r>
            <a:r>
              <a:rPr sz="1300" b="1" spc="-140">
                <a:solidFill>
                  <a:srgbClr val="00EDB5"/>
                </a:solidFill>
                <a:latin typeface="Arial"/>
                <a:cs typeface="Arial"/>
              </a:rPr>
              <a:t>s</a:t>
            </a:r>
            <a:r>
              <a:rPr sz="1300" b="1" spc="-65">
                <a:solidFill>
                  <a:srgbClr val="00EDB5"/>
                </a:solidFill>
                <a:latin typeface="Arial"/>
                <a:cs typeface="Arial"/>
              </a:rPr>
              <a:t>:</a:t>
            </a:r>
            <a:r>
              <a:rPr sz="1300" b="1" spc="-6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-20">
                <a:solidFill>
                  <a:srgbClr val="00EDB5"/>
                </a:solidFill>
                <a:latin typeface="Arial"/>
                <a:cs typeface="Arial"/>
              </a:rPr>
              <a:t>‘H</a:t>
            </a:r>
            <a:r>
              <a:rPr sz="1300" b="1" spc="-40">
                <a:solidFill>
                  <a:srgbClr val="00EDB5"/>
                </a:solidFill>
                <a:latin typeface="Arial"/>
                <a:cs typeface="Arial"/>
              </a:rPr>
              <a:t>o</a:t>
            </a:r>
            <a:r>
              <a:rPr sz="1300" b="1" spc="50">
                <a:solidFill>
                  <a:srgbClr val="00EDB5"/>
                </a:solidFill>
                <a:latin typeface="Arial"/>
                <a:cs typeface="Arial"/>
              </a:rPr>
              <a:t>w</a:t>
            </a:r>
            <a:r>
              <a:rPr sz="1300" b="1" spc="-6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50">
                <a:solidFill>
                  <a:srgbClr val="00EDB5"/>
                </a:solidFill>
                <a:latin typeface="Arial"/>
                <a:cs typeface="Arial"/>
              </a:rPr>
              <a:t>t</a:t>
            </a:r>
            <a:r>
              <a:rPr sz="1300" b="1" spc="-10">
                <a:solidFill>
                  <a:srgbClr val="00EDB5"/>
                </a:solidFill>
                <a:latin typeface="Arial"/>
                <a:cs typeface="Arial"/>
              </a:rPr>
              <a:t>o</a:t>
            </a:r>
            <a:r>
              <a:rPr sz="1300" b="1" spc="-6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-110">
                <a:solidFill>
                  <a:srgbClr val="00EDB5"/>
                </a:solidFill>
                <a:latin typeface="Arial"/>
                <a:cs typeface="Arial"/>
              </a:rPr>
              <a:t>B</a:t>
            </a:r>
            <a:r>
              <a:rPr sz="1300" b="1" spc="-30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b="1" spc="-65">
                <a:solidFill>
                  <a:srgbClr val="00EDB5"/>
                </a:solidFill>
                <a:latin typeface="Arial"/>
                <a:cs typeface="Arial"/>
              </a:rPr>
              <a:t>’ </a:t>
            </a:r>
            <a:r>
              <a:rPr sz="1300" spc="-65">
                <a:solidFill>
                  <a:srgbClr val="00EDB5"/>
                </a:solidFill>
                <a:latin typeface="Arial"/>
                <a:cs typeface="Arial"/>
              </a:rPr>
              <a:t>B</a:t>
            </a:r>
            <a:r>
              <a:rPr sz="1300" spc="5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85">
                <a:solidFill>
                  <a:srgbClr val="00EDB5"/>
                </a:solidFill>
                <a:latin typeface="Arial"/>
                <a:cs typeface="Arial"/>
              </a:rPr>
              <a:t>gu</a:t>
            </a:r>
            <a:r>
              <a:rPr sz="1300" spc="50">
                <a:solidFill>
                  <a:srgbClr val="00EDB5"/>
                </a:solidFill>
                <a:latin typeface="Arial"/>
                <a:cs typeface="Arial"/>
              </a:rPr>
              <a:t>t</a:t>
            </a:r>
            <a:r>
              <a:rPr sz="1300" spc="-50">
                <a:solidFill>
                  <a:srgbClr val="00EDB5"/>
                </a:solidFill>
                <a:latin typeface="Arial"/>
                <a:cs typeface="Arial"/>
              </a:rPr>
              <a:t>s</a:t>
            </a:r>
            <a:r>
              <a:rPr sz="1300" spc="-135">
                <a:solidFill>
                  <a:srgbClr val="00EDB5"/>
                </a:solidFill>
                <a:latin typeface="Arial"/>
                <a:cs typeface="Arial"/>
              </a:rPr>
              <a:t>y</a:t>
            </a:r>
            <a:r>
              <a:rPr lang="en-NZ" sz="1300" spc="-40">
                <a:solidFill>
                  <a:srgbClr val="00EDB5"/>
                </a:solidFill>
                <a:latin typeface="Arial"/>
                <a:cs typeface="Arial"/>
              </a:rPr>
              <a:t>,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-65">
                <a:solidFill>
                  <a:srgbClr val="00EDB5"/>
                </a:solidFill>
                <a:latin typeface="Arial"/>
                <a:cs typeface="Arial"/>
              </a:rPr>
              <a:t>B</a:t>
            </a:r>
            <a:r>
              <a:rPr sz="1300" spc="5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85">
                <a:solidFill>
                  <a:srgbClr val="00EDB5"/>
                </a:solidFill>
                <a:latin typeface="Arial"/>
                <a:cs typeface="Arial"/>
              </a:rPr>
              <a:t>a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65">
                <a:solidFill>
                  <a:srgbClr val="00EDB5"/>
                </a:solidFill>
                <a:latin typeface="Arial"/>
                <a:cs typeface="Arial"/>
              </a:rPr>
              <a:t>g</a:t>
            </a:r>
            <a:r>
              <a:rPr sz="1300" spc="70">
                <a:solidFill>
                  <a:srgbClr val="00EDB5"/>
                </a:solidFill>
                <a:latin typeface="Arial"/>
                <a:cs typeface="Arial"/>
              </a:rPr>
              <a:t>o</a:t>
            </a:r>
            <a:r>
              <a:rPr sz="1300" spc="55">
                <a:solidFill>
                  <a:srgbClr val="00EDB5"/>
                </a:solidFill>
                <a:latin typeface="Arial"/>
                <a:cs typeface="Arial"/>
              </a:rPr>
              <a:t>o</a:t>
            </a:r>
            <a:r>
              <a:rPr sz="1300" spc="85">
                <a:solidFill>
                  <a:srgbClr val="00EDB5"/>
                </a:solidFill>
                <a:latin typeface="Arial"/>
                <a:cs typeface="Arial"/>
              </a:rPr>
              <a:t>d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35">
                <a:solidFill>
                  <a:srgbClr val="00EDB5"/>
                </a:solidFill>
                <a:latin typeface="Arial"/>
                <a:cs typeface="Arial"/>
              </a:rPr>
              <a:t>human</a:t>
            </a:r>
            <a:r>
              <a:rPr lang="en-NZ" sz="1300" spc="35">
                <a:solidFill>
                  <a:srgbClr val="00EDB5"/>
                </a:solidFill>
                <a:latin typeface="Arial"/>
                <a:cs typeface="Arial"/>
              </a:rPr>
              <a:t>,</a:t>
            </a:r>
            <a:r>
              <a:rPr sz="1300" spc="1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-65">
                <a:solidFill>
                  <a:srgbClr val="00EDB5"/>
                </a:solidFill>
                <a:latin typeface="Arial"/>
                <a:cs typeface="Arial"/>
              </a:rPr>
              <a:t>B</a:t>
            </a:r>
            <a:r>
              <a:rPr sz="1300" spc="5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35">
                <a:solidFill>
                  <a:srgbClr val="00EDB5"/>
                </a:solidFill>
                <a:latin typeface="Arial"/>
                <a:cs typeface="Arial"/>
              </a:rPr>
              <a:t>in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45">
                <a:solidFill>
                  <a:srgbClr val="00EDB5"/>
                </a:solidFill>
                <a:latin typeface="Arial"/>
                <a:cs typeface="Arial"/>
              </a:rPr>
              <a:t>the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65">
                <a:solidFill>
                  <a:srgbClr val="00EDB5"/>
                </a:solidFill>
                <a:latin typeface="Arial"/>
                <a:cs typeface="Arial"/>
              </a:rPr>
              <a:t>w</a:t>
            </a:r>
            <a:r>
              <a:rPr sz="1300" spc="50">
                <a:solidFill>
                  <a:srgbClr val="00EDB5"/>
                </a:solidFill>
                <a:latin typeface="Arial"/>
                <a:cs typeface="Arial"/>
              </a:rPr>
              <a:t>a</a:t>
            </a:r>
            <a:r>
              <a:rPr sz="1300" spc="-5">
                <a:solidFill>
                  <a:srgbClr val="00EDB5"/>
                </a:solidFill>
                <a:latin typeface="Arial"/>
                <a:cs typeface="Arial"/>
              </a:rPr>
              <a:t>k</a:t>
            </a:r>
            <a:r>
              <a:rPr sz="1300" spc="25">
                <a:solidFill>
                  <a:srgbClr val="00EDB5"/>
                </a:solidFill>
                <a:latin typeface="Arial"/>
                <a:cs typeface="Arial"/>
              </a:rPr>
              <a:t>a.</a:t>
            </a:r>
            <a:endParaRPr sz="1300">
              <a:latin typeface="Arial"/>
              <a:cs typeface="Arial"/>
            </a:endParaRPr>
          </a:p>
        </p:txBody>
      </p:sp>
      <p:sp>
        <p:nvSpPr>
          <p:cNvPr id="3" name="object 16">
            <a:extLst>
              <a:ext uri="{FF2B5EF4-FFF2-40B4-BE49-F238E27FC236}">
                <a16:creationId xmlns:a16="http://schemas.microsoft.com/office/drawing/2014/main" id="{14B0A329-003B-94B6-0628-FEA43F040E9C}"/>
              </a:ext>
            </a:extLst>
          </p:cNvPr>
          <p:cNvSpPr txBox="1"/>
          <p:nvPr/>
        </p:nvSpPr>
        <p:spPr>
          <a:xfrm>
            <a:off x="2915750" y="5054287"/>
            <a:ext cx="1685289" cy="54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ts val="1400"/>
              </a:lnSpc>
            </a:pPr>
            <a:r>
              <a:rPr sz="1300" b="1" spc="60" dirty="0">
                <a:solidFill>
                  <a:srgbClr val="00EDB5"/>
                </a:solidFill>
                <a:latin typeface="Arial"/>
                <a:cs typeface="Arial"/>
              </a:rPr>
              <a:t>W</a:t>
            </a:r>
            <a:r>
              <a:rPr sz="1300" b="1" spc="30" dirty="0">
                <a:solidFill>
                  <a:srgbClr val="00EDB5"/>
                </a:solidFill>
                <a:latin typeface="Arial"/>
                <a:cs typeface="Arial"/>
              </a:rPr>
              <a:t>h</a:t>
            </a:r>
            <a:r>
              <a:rPr sz="1300" b="1" spc="80" dirty="0">
                <a:solidFill>
                  <a:srgbClr val="00EDB5"/>
                </a:solidFill>
                <a:latin typeface="Arial"/>
                <a:cs typeface="Arial"/>
              </a:rPr>
              <a:t>at</a:t>
            </a:r>
            <a:r>
              <a:rPr sz="1300" b="1" spc="-60" dirty="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35" dirty="0">
                <a:solidFill>
                  <a:srgbClr val="00EDB5"/>
                </a:solidFill>
                <a:latin typeface="Arial"/>
                <a:cs typeface="Arial"/>
              </a:rPr>
              <a:t>w</a:t>
            </a:r>
            <a:r>
              <a:rPr sz="1300" b="1" spc="10" dirty="0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b="1" spc="-60" dirty="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0EDB5"/>
                </a:solidFill>
                <a:latin typeface="Arial"/>
                <a:cs typeface="Arial"/>
              </a:rPr>
              <a:t>v</a:t>
            </a:r>
            <a:r>
              <a:rPr sz="1300" b="1" spc="15" dirty="0">
                <a:solidFill>
                  <a:srgbClr val="00EDB5"/>
                </a:solidFill>
                <a:latin typeface="Arial"/>
                <a:cs typeface="Arial"/>
              </a:rPr>
              <a:t>alue</a:t>
            </a:r>
            <a:r>
              <a:rPr sz="1300" b="1" spc="10" dirty="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-20" dirty="0">
                <a:solidFill>
                  <a:srgbClr val="00EDB5"/>
                </a:solidFill>
                <a:latin typeface="Arial"/>
                <a:cs typeface="Arial"/>
              </a:rPr>
              <a:t>Cust</a:t>
            </a:r>
            <a:r>
              <a:rPr sz="1300" spc="40" dirty="0">
                <a:solidFill>
                  <a:srgbClr val="00EDB5"/>
                </a:solidFill>
                <a:latin typeface="Arial"/>
                <a:cs typeface="Arial"/>
              </a:rPr>
              <a:t>ome</a:t>
            </a:r>
            <a:r>
              <a:rPr sz="1300" spc="10" dirty="0">
                <a:solidFill>
                  <a:srgbClr val="00EDB5"/>
                </a:solidFill>
                <a:latin typeface="Arial"/>
                <a:cs typeface="Arial"/>
              </a:rPr>
              <a:t>r</a:t>
            </a:r>
            <a:r>
              <a:rPr sz="1300" spc="-95" dirty="0">
                <a:solidFill>
                  <a:srgbClr val="00EDB5"/>
                </a:solidFill>
                <a:latin typeface="Arial"/>
                <a:cs typeface="Arial"/>
              </a:rPr>
              <a:t>s</a:t>
            </a:r>
            <a:r>
              <a:rPr lang="en-NZ" sz="1300" spc="-40" dirty="0">
                <a:solidFill>
                  <a:srgbClr val="00EDB5"/>
                </a:solidFill>
                <a:latin typeface="Arial"/>
                <a:cs typeface="Arial"/>
              </a:rPr>
              <a:t>,</a:t>
            </a:r>
            <a:r>
              <a:rPr sz="1300" spc="-45" dirty="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-155" dirty="0">
                <a:solidFill>
                  <a:srgbClr val="00EDB5"/>
                </a:solidFill>
                <a:latin typeface="Arial"/>
                <a:cs typeface="Arial"/>
              </a:rPr>
              <a:t>S</a:t>
            </a:r>
            <a:r>
              <a:rPr sz="1300" spc="114" dirty="0">
                <a:solidFill>
                  <a:srgbClr val="00EDB5"/>
                </a:solidFill>
                <a:latin typeface="Arial"/>
                <a:cs typeface="Arial"/>
              </a:rPr>
              <a:t>a</a:t>
            </a:r>
            <a:r>
              <a:rPr sz="1300" spc="20" dirty="0">
                <a:solidFill>
                  <a:srgbClr val="00EDB5"/>
                </a:solidFill>
                <a:latin typeface="Arial"/>
                <a:cs typeface="Arial"/>
              </a:rPr>
              <a:t>f</a:t>
            </a:r>
            <a:r>
              <a:rPr sz="1300" spc="-10" dirty="0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100" dirty="0">
                <a:solidFill>
                  <a:srgbClr val="00EDB5"/>
                </a:solidFill>
                <a:latin typeface="Arial"/>
                <a:cs typeface="Arial"/>
              </a:rPr>
              <a:t>t</a:t>
            </a:r>
            <a:r>
              <a:rPr sz="1300" spc="-75" dirty="0">
                <a:solidFill>
                  <a:srgbClr val="00EDB5"/>
                </a:solidFill>
                <a:latin typeface="Arial"/>
                <a:cs typeface="Arial"/>
              </a:rPr>
              <a:t>y</a:t>
            </a:r>
            <a:r>
              <a:rPr lang="en-NZ" sz="1300" spc="-40" dirty="0">
                <a:solidFill>
                  <a:srgbClr val="00EDB5"/>
                </a:solidFill>
                <a:latin typeface="Arial"/>
                <a:cs typeface="Arial"/>
              </a:rPr>
              <a:t>,</a:t>
            </a:r>
            <a:r>
              <a:rPr sz="1300" spc="-40" dirty="0">
                <a:solidFill>
                  <a:srgbClr val="00EDB5"/>
                </a:solidFill>
                <a:latin typeface="Arial"/>
                <a:cs typeface="Arial"/>
              </a:rPr>
              <a:t> Sus</a:t>
            </a:r>
            <a:r>
              <a:rPr sz="1300" spc="-30" dirty="0">
                <a:solidFill>
                  <a:srgbClr val="00EDB5"/>
                </a:solidFill>
                <a:latin typeface="Arial"/>
                <a:cs typeface="Arial"/>
              </a:rPr>
              <a:t>t</a:t>
            </a:r>
            <a:r>
              <a:rPr sz="1300" spc="60" dirty="0">
                <a:solidFill>
                  <a:srgbClr val="00EDB5"/>
                </a:solidFill>
                <a:latin typeface="Arial"/>
                <a:cs typeface="Arial"/>
              </a:rPr>
              <a:t>ainabili</a:t>
            </a:r>
            <a:r>
              <a:rPr sz="1300" spc="50" dirty="0">
                <a:solidFill>
                  <a:srgbClr val="00EDB5"/>
                </a:solidFill>
                <a:latin typeface="Arial"/>
                <a:cs typeface="Arial"/>
              </a:rPr>
              <a:t>t</a:t>
            </a:r>
            <a:r>
              <a:rPr sz="1300" spc="-75" dirty="0">
                <a:solidFill>
                  <a:srgbClr val="00EDB5"/>
                </a:solidFill>
                <a:latin typeface="Arial"/>
                <a:cs typeface="Arial"/>
              </a:rPr>
              <a:t>y</a:t>
            </a:r>
            <a:r>
              <a:rPr lang="en-NZ" sz="1300" spc="-40" dirty="0">
                <a:solidFill>
                  <a:srgbClr val="00EDB5"/>
                </a:solidFill>
                <a:latin typeface="Arial"/>
                <a:cs typeface="Arial"/>
              </a:rPr>
              <a:t>,</a:t>
            </a:r>
            <a:r>
              <a:rPr sz="1300" spc="-45" dirty="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-180" dirty="0">
                <a:solidFill>
                  <a:srgbClr val="00EDB5"/>
                </a:solidFill>
                <a:latin typeface="Arial"/>
                <a:cs typeface="Arial"/>
              </a:rPr>
              <a:t>P</a:t>
            </a:r>
            <a:r>
              <a:rPr sz="1300" spc="10" dirty="0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25" dirty="0">
                <a:solidFill>
                  <a:srgbClr val="00EDB5"/>
                </a:solidFill>
                <a:latin typeface="Arial"/>
                <a:cs typeface="Arial"/>
              </a:rPr>
              <a:t>ople.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4" name="object 17">
            <a:extLst>
              <a:ext uri="{FF2B5EF4-FFF2-40B4-BE49-F238E27FC236}">
                <a16:creationId xmlns:a16="http://schemas.microsoft.com/office/drawing/2014/main" id="{1EC46A77-DAB6-9178-0BCC-9848BDA69F3D}"/>
              </a:ext>
            </a:extLst>
          </p:cNvPr>
          <p:cNvSpPr txBox="1"/>
          <p:nvPr/>
        </p:nvSpPr>
        <p:spPr>
          <a:xfrm>
            <a:off x="539750" y="5022279"/>
            <a:ext cx="1877695" cy="566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b="1" spc="5">
                <a:solidFill>
                  <a:srgbClr val="00EDB5"/>
                </a:solidFill>
                <a:latin typeface="Arial"/>
                <a:cs typeface="Arial"/>
              </a:rPr>
              <a:t>Our</a:t>
            </a:r>
            <a:r>
              <a:rPr sz="1300" b="1" spc="-6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b="1" spc="25">
                <a:solidFill>
                  <a:srgbClr val="00EDB5"/>
                </a:solidFill>
                <a:latin typeface="Arial"/>
                <a:cs typeface="Arial"/>
              </a:rPr>
              <a:t>p</a:t>
            </a:r>
            <a:r>
              <a:rPr sz="1300" b="1" spc="5">
                <a:solidFill>
                  <a:srgbClr val="00EDB5"/>
                </a:solidFill>
                <a:latin typeface="Arial"/>
                <a:cs typeface="Arial"/>
              </a:rPr>
              <a:t>ur</a:t>
            </a:r>
            <a:r>
              <a:rPr sz="1300" b="1" spc="10">
                <a:solidFill>
                  <a:srgbClr val="00EDB5"/>
                </a:solidFill>
                <a:latin typeface="Arial"/>
                <a:cs typeface="Arial"/>
              </a:rPr>
              <a:t>p</a:t>
            </a:r>
            <a:r>
              <a:rPr sz="1300" b="1" spc="-15">
                <a:solidFill>
                  <a:srgbClr val="00EDB5"/>
                </a:solidFill>
                <a:latin typeface="Arial"/>
                <a:cs typeface="Arial"/>
              </a:rPr>
              <a:t>o</a:t>
            </a:r>
            <a:r>
              <a:rPr sz="1300" b="1" spc="-135">
                <a:solidFill>
                  <a:srgbClr val="00EDB5"/>
                </a:solidFill>
                <a:latin typeface="Arial"/>
                <a:cs typeface="Arial"/>
              </a:rPr>
              <a:t>s</a:t>
            </a:r>
            <a:r>
              <a:rPr sz="1300" b="1" spc="10">
                <a:solidFill>
                  <a:srgbClr val="00EDB5"/>
                </a:solidFill>
                <a:latin typeface="Arial"/>
                <a:cs typeface="Arial"/>
              </a:rPr>
              <a:t>e</a:t>
            </a:r>
            <a:endParaRPr sz="1300">
              <a:latin typeface="Arial"/>
              <a:cs typeface="Arial"/>
            </a:endParaRPr>
          </a:p>
          <a:p>
            <a:pPr marL="12700" marR="6350">
              <a:lnSpc>
                <a:spcPts val="1400"/>
              </a:lnSpc>
              <a:spcBef>
                <a:spcPts val="20"/>
              </a:spcBef>
            </a:pPr>
            <a:r>
              <a:rPr sz="1300" spc="-15">
                <a:solidFill>
                  <a:srgbClr val="00EDB5"/>
                </a:solidFill>
                <a:latin typeface="Arial"/>
                <a:cs typeface="Arial"/>
              </a:rPr>
              <a:t>Cl</a:t>
            </a:r>
            <a:r>
              <a:rPr sz="1300" spc="-10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65">
                <a:solidFill>
                  <a:srgbClr val="00EDB5"/>
                </a:solidFill>
                <a:latin typeface="Arial"/>
                <a:cs typeface="Arial"/>
              </a:rPr>
              <a:t>an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20">
                <a:solidFill>
                  <a:srgbClr val="00EDB5"/>
                </a:solidFill>
                <a:latin typeface="Arial"/>
                <a:cs typeface="Arial"/>
              </a:rPr>
              <a:t>ene</a:t>
            </a:r>
            <a:r>
              <a:rPr sz="1300" spc="-20">
                <a:solidFill>
                  <a:srgbClr val="00EDB5"/>
                </a:solidFill>
                <a:latin typeface="Arial"/>
                <a:cs typeface="Arial"/>
              </a:rPr>
              <a:t>r</a:t>
            </a:r>
            <a:r>
              <a:rPr sz="1300" spc="40">
                <a:solidFill>
                  <a:srgbClr val="00EDB5"/>
                </a:solidFill>
                <a:latin typeface="Arial"/>
                <a:cs typeface="Arial"/>
              </a:rPr>
              <a:t>gy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50">
                <a:solidFill>
                  <a:srgbClr val="00EDB5"/>
                </a:solidFill>
                <a:latin typeface="Arial"/>
                <a:cs typeface="Arial"/>
              </a:rPr>
              <a:t>f</a:t>
            </a:r>
            <a:r>
              <a:rPr sz="1300" spc="40">
                <a:solidFill>
                  <a:srgbClr val="00EDB5"/>
                </a:solidFill>
                <a:latin typeface="Arial"/>
                <a:cs typeface="Arial"/>
              </a:rPr>
              <a:t>or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85">
                <a:solidFill>
                  <a:srgbClr val="00EDB5"/>
                </a:solidFill>
                <a:latin typeface="Arial"/>
                <a:cs typeface="Arial"/>
              </a:rPr>
              <a:t>a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50">
                <a:solidFill>
                  <a:srgbClr val="00EDB5"/>
                </a:solidFill>
                <a:latin typeface="Arial"/>
                <a:cs typeface="Arial"/>
              </a:rPr>
              <a:t>fai</a:t>
            </a:r>
            <a:r>
              <a:rPr sz="1300" spc="10">
                <a:solidFill>
                  <a:srgbClr val="00EDB5"/>
                </a:solidFill>
                <a:latin typeface="Arial"/>
                <a:cs typeface="Arial"/>
              </a:rPr>
              <a:t>r</a:t>
            </a:r>
            <a:r>
              <a:rPr sz="1300" spc="15">
                <a:solidFill>
                  <a:srgbClr val="00EDB5"/>
                </a:solidFill>
                <a:latin typeface="Arial"/>
                <a:cs typeface="Arial"/>
              </a:rPr>
              <a:t>er</a:t>
            </a:r>
            <a:r>
              <a:rPr sz="1300" spc="10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70">
                <a:solidFill>
                  <a:srgbClr val="00EDB5"/>
                </a:solidFill>
                <a:latin typeface="Arial"/>
                <a:cs typeface="Arial"/>
              </a:rPr>
              <a:t>and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20">
                <a:solidFill>
                  <a:srgbClr val="00EDB5"/>
                </a:solidFill>
                <a:latin typeface="Arial"/>
                <a:cs typeface="Arial"/>
              </a:rPr>
              <a:t>h</a:t>
            </a:r>
            <a:r>
              <a:rPr sz="1300" spc="25">
                <a:solidFill>
                  <a:srgbClr val="00EDB5"/>
                </a:solidFill>
                <a:latin typeface="Arial"/>
                <a:cs typeface="Arial"/>
              </a:rPr>
              <a:t>e</a:t>
            </a:r>
            <a:r>
              <a:rPr sz="1300" spc="45">
                <a:solidFill>
                  <a:srgbClr val="00EDB5"/>
                </a:solidFill>
                <a:latin typeface="Arial"/>
                <a:cs typeface="Arial"/>
              </a:rPr>
              <a:t>althier</a:t>
            </a:r>
            <a:r>
              <a:rPr sz="1300" spc="-45">
                <a:solidFill>
                  <a:srgbClr val="00EDB5"/>
                </a:solidFill>
                <a:latin typeface="Arial"/>
                <a:cs typeface="Arial"/>
              </a:rPr>
              <a:t> </a:t>
            </a:r>
            <a:r>
              <a:rPr sz="1300" spc="65">
                <a:solidFill>
                  <a:srgbClr val="00EDB5"/>
                </a:solidFill>
                <a:latin typeface="Arial"/>
                <a:cs typeface="Arial"/>
              </a:rPr>
              <a:t>w</a:t>
            </a:r>
            <a:r>
              <a:rPr sz="1300" spc="35">
                <a:solidFill>
                  <a:srgbClr val="00EDB5"/>
                </a:solidFill>
                <a:latin typeface="Arial"/>
                <a:cs typeface="Arial"/>
              </a:rPr>
              <a:t>orld.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3B23CB7D-A461-8C10-4295-8606AB861DA1}"/>
              </a:ext>
            </a:extLst>
          </p:cNvPr>
          <p:cNvSpPr/>
          <p:nvPr/>
        </p:nvSpPr>
        <p:spPr>
          <a:xfrm>
            <a:off x="552450" y="4935478"/>
            <a:ext cx="562000" cy="0"/>
          </a:xfrm>
          <a:custGeom>
            <a:avLst/>
            <a:gdLst/>
            <a:ahLst/>
            <a:cxnLst/>
            <a:rect l="l" t="t" r="r" b="b"/>
            <a:pathLst>
              <a:path w="562000">
                <a:moveTo>
                  <a:pt x="0" y="0"/>
                </a:moveTo>
                <a:lnTo>
                  <a:pt x="562000" y="0"/>
                </a:lnTo>
              </a:path>
            </a:pathLst>
          </a:custGeom>
          <a:ln w="6350">
            <a:solidFill>
              <a:srgbClr val="00EDB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5BE3DC2E-1C64-7704-27A3-DCFE70A77F73}"/>
              </a:ext>
            </a:extLst>
          </p:cNvPr>
          <p:cNvSpPr/>
          <p:nvPr/>
        </p:nvSpPr>
        <p:spPr>
          <a:xfrm>
            <a:off x="2928450" y="4935478"/>
            <a:ext cx="562000" cy="0"/>
          </a:xfrm>
          <a:custGeom>
            <a:avLst/>
            <a:gdLst/>
            <a:ahLst/>
            <a:cxnLst/>
            <a:rect l="l" t="t" r="r" b="b"/>
            <a:pathLst>
              <a:path w="562000">
                <a:moveTo>
                  <a:pt x="0" y="0"/>
                </a:moveTo>
                <a:lnTo>
                  <a:pt x="562000" y="0"/>
                </a:lnTo>
              </a:path>
            </a:pathLst>
          </a:custGeom>
          <a:ln w="6350">
            <a:solidFill>
              <a:srgbClr val="00EDB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20">
            <a:extLst>
              <a:ext uri="{FF2B5EF4-FFF2-40B4-BE49-F238E27FC236}">
                <a16:creationId xmlns:a16="http://schemas.microsoft.com/office/drawing/2014/main" id="{1150454B-FB63-464D-5955-943C6304508B}"/>
              </a:ext>
            </a:extLst>
          </p:cNvPr>
          <p:cNvSpPr/>
          <p:nvPr/>
        </p:nvSpPr>
        <p:spPr>
          <a:xfrm>
            <a:off x="5014281" y="4935478"/>
            <a:ext cx="562000" cy="0"/>
          </a:xfrm>
          <a:custGeom>
            <a:avLst/>
            <a:gdLst/>
            <a:ahLst/>
            <a:cxnLst/>
            <a:rect l="l" t="t" r="r" b="b"/>
            <a:pathLst>
              <a:path w="562000">
                <a:moveTo>
                  <a:pt x="0" y="0"/>
                </a:moveTo>
                <a:lnTo>
                  <a:pt x="562000" y="0"/>
                </a:lnTo>
              </a:path>
            </a:pathLst>
          </a:custGeom>
          <a:ln w="6350">
            <a:solidFill>
              <a:srgbClr val="00EDB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6961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 JD" id="{80015915-6F56-3245-8C45-4DA4442B1ACE}" vid="{829A69E3-043A-5845-85D3-8DFEF63EE9B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FE2A2EB702884FAC9488F2F8948626" ma:contentTypeVersion="16" ma:contentTypeDescription="Create a new document." ma:contentTypeScope="" ma:versionID="daa0a6ebfb9eb70fefdb07e892776b64">
  <xsd:schema xmlns:xsd="http://www.w3.org/2001/XMLSchema" xmlns:xs="http://www.w3.org/2001/XMLSchema" xmlns:p="http://schemas.microsoft.com/office/2006/metadata/properties" xmlns:ns2="43fbadee-b72b-4045-acd7-0c03f461bf4d" xmlns:ns3="ce95a386-d309-4666-a335-0bed06863695" targetNamespace="http://schemas.microsoft.com/office/2006/metadata/properties" ma:root="true" ma:fieldsID="4df2cdd058fec07f52d602afe7b03521" ns2:_="" ns3:_="">
    <xsd:import namespace="43fbadee-b72b-4045-acd7-0c03f461bf4d"/>
    <xsd:import namespace="ce95a386-d309-4666-a335-0bed0686369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2:SharedWithUsers" minOccurs="0"/>
                <xsd:element ref="ns2:SharedWithDetail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fbadee-b72b-4045-acd7-0c03f461bf4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0dec64c1-0cfb-4274-908c-32670cc62f88}" ma:internalName="TaxCatchAll" ma:showField="CatchAllData" ma:web="43fbadee-b72b-4045-acd7-0c03f461bf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95a386-d309-4666-a335-0bed068636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41f4d4e-d57f-4cf8-8d8c-5728bde085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fbadee-b72b-4045-acd7-0c03f461bf4d" xsi:nil="true"/>
    <lcf76f155ced4ddcb4097134ff3c332f xmlns="ce95a386-d309-4666-a335-0bed068636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9B8ADC1-5F06-44D4-974E-506D942D6EE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35EFD34A-D263-43A4-A04C-9ABCB45830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408CA6-459A-40D0-B0E1-F8616073CE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fbadee-b72b-4045-acd7-0c03f461bf4d"/>
    <ds:schemaRef ds:uri="ce95a386-d309-4666-a335-0bed068636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C055FC9B-5724-4E52-B7CF-0DA26C5E6734}">
  <ds:schemaRefs>
    <ds:schemaRef ds:uri="http://schemas.microsoft.com/sharepoint/v3"/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43fbadee-b72b-4045-acd7-0c03f461bf4d"/>
    <ds:schemaRef ds:uri="http://purl.org/dc/dcmitype/"/>
    <ds:schemaRef ds:uri="ce95a386-d309-4666-a335-0bed06863695"/>
  </ds:schemaRefs>
</ds:datastoreItem>
</file>

<file path=docMetadata/LabelInfo.xml><?xml version="1.0" encoding="utf-8"?>
<clbl:labelList xmlns:clbl="http://schemas.microsoft.com/office/2020/mipLabelMetadata">
  <clbl:label id="{888bb889-6f8a-47ae-9880-0aeded6e10b8}" enabled="1" method="Standard" siteId="{e6cf3f80-614d-4939-895c-3d5287c0f24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</TotalTime>
  <Words>523</Words>
  <Application>Microsoft Office PowerPoint</Application>
  <PresentationFormat>Custom</PresentationFormat>
  <Paragraphs>48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Yates</dc:creator>
  <cp:lastModifiedBy>Beccy Warwick</cp:lastModifiedBy>
  <cp:revision>49</cp:revision>
  <dcterms:created xsi:type="dcterms:W3CDTF">2022-02-10T01:09:19Z</dcterms:created>
  <dcterms:modified xsi:type="dcterms:W3CDTF">2026-07-23T02:23:41Z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88bb889-6f8a-47ae-9880-0aeded6e10b8_Enabled">
    <vt:lpwstr>true</vt:lpwstr>
  </property>
  <property fmtid="{D5CDD505-2E9C-101B-9397-08002B2CF9AE}" pid="3" name="MSIP_Label_888bb889-6f8a-47ae-9880-0aeded6e10b8_SetDate">
    <vt:lpwstr>2022-08-12T03:58:48Z</vt:lpwstr>
  </property>
  <property fmtid="{D5CDD505-2E9C-101B-9397-08002B2CF9AE}" pid="4" name="MSIP_Label_888bb889-6f8a-47ae-9880-0aeded6e10b8_Method">
    <vt:lpwstr>Standard</vt:lpwstr>
  </property>
  <property fmtid="{D5CDD505-2E9C-101B-9397-08002B2CF9AE}" pid="5" name="MSIP_Label_888bb889-6f8a-47ae-9880-0aeded6e10b8_Name">
    <vt:lpwstr>888bb889-6f8a-47ae-9880-0aeded6e10b8</vt:lpwstr>
  </property>
  <property fmtid="{D5CDD505-2E9C-101B-9397-08002B2CF9AE}" pid="6" name="MSIP_Label_888bb889-6f8a-47ae-9880-0aeded6e10b8_SiteId">
    <vt:lpwstr>e6cf3f80-614d-4939-895c-3d5287c0f245</vt:lpwstr>
  </property>
  <property fmtid="{D5CDD505-2E9C-101B-9397-08002B2CF9AE}" pid="7" name="MSIP_Label_888bb889-6f8a-47ae-9880-0aeded6e10b8_ActionId">
    <vt:lpwstr>4e82081a-1c4c-459b-92d4-9f533b94e145</vt:lpwstr>
  </property>
  <property fmtid="{D5CDD505-2E9C-101B-9397-08002B2CF9AE}" pid="8" name="MSIP_Label_888bb889-6f8a-47ae-9880-0aeded6e10b8_ContentBits">
    <vt:lpwstr>0</vt:lpwstr>
  </property>
  <property fmtid="{D5CDD505-2E9C-101B-9397-08002B2CF9AE}" pid="9" name="MediaServiceImageTags">
    <vt:lpwstr/>
  </property>
  <property fmtid="{D5CDD505-2E9C-101B-9397-08002B2CF9AE}" pid="10" name="MRDFinancialYear">
    <vt:lpwstr/>
  </property>
  <property fmtid="{D5CDD505-2E9C-101B-9397-08002B2CF9AE}" pid="11" name="MRDSecurityClassification">
    <vt:lpwstr/>
  </property>
  <property fmtid="{D5CDD505-2E9C-101B-9397-08002B2CF9AE}" pid="12" name="MRDDocumentType">
    <vt:lpwstr/>
  </property>
  <property fmtid="{D5CDD505-2E9C-101B-9397-08002B2CF9AE}" pid="13" name="lcf76f155ced4ddcb4097134ff3c332f">
    <vt:lpwstr/>
  </property>
  <property fmtid="{D5CDD505-2E9C-101B-9397-08002B2CF9AE}" pid="14" name="MRDDocumentStatus">
    <vt:lpwstr/>
  </property>
  <property fmtid="{D5CDD505-2E9C-101B-9397-08002B2CF9AE}" pid="15" name="MRDBusinessFunction">
    <vt:lpwstr/>
  </property>
  <property fmtid="{D5CDD505-2E9C-101B-9397-08002B2CF9AE}" pid="16" name="ContentTypeId">
    <vt:lpwstr>0x0101001DFE2A2EB702884FAC9488F2F8948626</vt:lpwstr>
  </property>
</Properties>
</file>