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5"/>
  </p:sldMasterIdLst>
  <p:sldIdLst>
    <p:sldId id="258" r:id="rId6"/>
    <p:sldId id="257" r:id="rId7"/>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E49B75-2D23-BD65-9CDA-338B3A4EC282}" name="Rachael Lacy" initials="RL" userId="S::Rachael.Lacy@MeridianEnergy.co.nz::61a25d4e-6079-4526-8eec-fa2f7516107a" providerId="AD"/>
  <p188:author id="{487D6C7F-CDB6-4E2C-8030-50253E1FD3EA}" name="Rachael Lacy" initials="RL" userId="S::rachael.lacy@meridianenergy.co.nz::61a25d4e-6079-4526-8eec-fa2f7516107a" providerId="AD"/>
  <p188:author id="{5DA0AE9C-4BD6-452D-C47A-21E581235F54}" name="Kimberley Mayhead" initials="KM" userId="S::kimberley.mayhead@meridianenergy.co.nz::ba5b4b4d-713c-4867-806b-5c2116d2c1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59CE1-AC2A-4B01-BFB8-DDA02D858B4D}" v="1" dt="2026-09-28T21:31:59.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60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9/29/2026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3090D-4C09-3294-C92D-7148FC95E13B}"/>
            </a:ext>
          </a:extLst>
        </p:cNvPr>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A271C458-E10D-BC70-E8E6-48407C3AE527}"/>
              </a:ext>
            </a:extLst>
          </p:cNvPr>
          <p:cNvPicPr>
            <a:picLocks noChangeAspect="1"/>
          </p:cNvPicPr>
          <p:nvPr/>
        </p:nvPicPr>
        <p:blipFill>
          <a:blip r:embed="rId2"/>
          <a:stretch>
            <a:fillRect/>
          </a:stretch>
        </p:blipFill>
        <p:spPr>
          <a:xfrm>
            <a:off x="0" y="0"/>
            <a:ext cx="10682940" cy="7570788"/>
          </a:xfrm>
          <a:prstGeom prst="rect">
            <a:avLst/>
          </a:prstGeom>
        </p:spPr>
      </p:pic>
      <p:sp>
        <p:nvSpPr>
          <p:cNvPr id="7" name="object 20">
            <a:extLst>
              <a:ext uri="{FF2B5EF4-FFF2-40B4-BE49-F238E27FC236}">
                <a16:creationId xmlns:a16="http://schemas.microsoft.com/office/drawing/2014/main" id="{EBF55727-D699-F66D-BDD4-29BE416F9B5F}"/>
              </a:ext>
            </a:extLst>
          </p:cNvPr>
          <p:cNvSpPr txBox="1"/>
          <p:nvPr/>
        </p:nvSpPr>
        <p:spPr>
          <a:xfrm>
            <a:off x="539750" y="1532988"/>
            <a:ext cx="2445612" cy="338554"/>
          </a:xfrm>
          <a:prstGeom prst="rect">
            <a:avLst/>
          </a:prstGeom>
        </p:spPr>
        <p:txBody>
          <a:bodyPr vert="horz" wrap="square" lIns="0" tIns="0" rIns="0" bIns="0" rtlCol="0" anchor="t">
            <a:spAutoFit/>
          </a:bodyPr>
          <a:lstStyle/>
          <a:p>
            <a:pPr marL="12700">
              <a:lnSpc>
                <a:spcPct val="100000"/>
              </a:lnSpc>
            </a:pPr>
            <a:r>
              <a:rPr lang="en-US" sz="1200" b="1">
                <a:solidFill>
                  <a:srgbClr val="05EDB5"/>
                </a:solidFill>
                <a:latin typeface="Arial"/>
                <a:cs typeface="Arial"/>
              </a:rPr>
              <a:t>Reporting </a:t>
            </a:r>
            <a:r>
              <a:rPr sz="1200" b="1">
                <a:solidFill>
                  <a:srgbClr val="05EDB5"/>
                </a:solidFill>
                <a:latin typeface="Arial"/>
                <a:cs typeface="Arial"/>
              </a:rPr>
              <a:t>to</a:t>
            </a:r>
            <a:r>
              <a:rPr sz="1100" b="1">
                <a:solidFill>
                  <a:srgbClr val="05EDB5"/>
                </a:solidFill>
                <a:latin typeface="Arial"/>
                <a:cs typeface="Arial"/>
              </a:rPr>
              <a:t>:</a:t>
            </a:r>
          </a:p>
          <a:p>
            <a:r>
              <a:rPr lang="en-NZ" sz="1000">
                <a:solidFill>
                  <a:schemeClr val="bg1"/>
                </a:solidFill>
                <a:latin typeface="Arial"/>
                <a:ea typeface="+mn-lt"/>
                <a:cs typeface="+mn-lt"/>
              </a:rPr>
              <a:t>Quality Assurance Manager </a:t>
            </a:r>
          </a:p>
        </p:txBody>
      </p:sp>
      <p:sp>
        <p:nvSpPr>
          <p:cNvPr id="8" name="object 21">
            <a:extLst>
              <a:ext uri="{FF2B5EF4-FFF2-40B4-BE49-F238E27FC236}">
                <a16:creationId xmlns:a16="http://schemas.microsoft.com/office/drawing/2014/main" id="{4D3C3277-B04E-9F3D-38EA-C0315CFA4FC2}"/>
              </a:ext>
            </a:extLst>
          </p:cNvPr>
          <p:cNvSpPr txBox="1"/>
          <p:nvPr/>
        </p:nvSpPr>
        <p:spPr>
          <a:xfrm>
            <a:off x="3377731" y="1532988"/>
            <a:ext cx="1009443" cy="364202"/>
          </a:xfrm>
          <a:prstGeom prst="rect">
            <a:avLst/>
          </a:prstGeom>
        </p:spPr>
        <p:txBody>
          <a:bodyPr vert="horz" wrap="square" lIns="0" tIns="0" rIns="0" bIns="0" rtlCol="0" anchor="t">
            <a:spAutoFit/>
          </a:bodyPr>
          <a:lstStyle/>
          <a:p>
            <a:pPr marL="12700">
              <a:lnSpc>
                <a:spcPct val="100000"/>
              </a:lnSpc>
            </a:pPr>
            <a:r>
              <a:rPr sz="1200" b="1">
                <a:solidFill>
                  <a:srgbClr val="05EDB5"/>
                </a:solidFill>
                <a:latin typeface="Arial"/>
                <a:cs typeface="Arial"/>
              </a:rPr>
              <a:t>Date</a:t>
            </a:r>
            <a:r>
              <a:rPr sz="1100" b="1">
                <a:solidFill>
                  <a:srgbClr val="05EDB5"/>
                </a:solidFill>
                <a:latin typeface="Arial"/>
                <a:cs typeface="Arial"/>
              </a:rPr>
              <a:t>:</a:t>
            </a:r>
          </a:p>
          <a:p>
            <a:pPr marL="12700">
              <a:spcBef>
                <a:spcPts val="200"/>
              </a:spcBef>
            </a:pPr>
            <a:r>
              <a:rPr lang="en-NZ" sz="1000">
                <a:solidFill>
                  <a:schemeClr val="bg1"/>
                </a:solidFill>
                <a:latin typeface="Arial"/>
                <a:cs typeface="Arial"/>
              </a:rPr>
              <a:t>January 2026</a:t>
            </a:r>
            <a:endParaRPr sz="1000">
              <a:solidFill>
                <a:schemeClr val="bg1"/>
              </a:solidFill>
              <a:latin typeface="Arial"/>
              <a:cs typeface="Arial"/>
            </a:endParaRPr>
          </a:p>
        </p:txBody>
      </p:sp>
      <p:sp>
        <p:nvSpPr>
          <p:cNvPr id="9" name="object 29">
            <a:extLst>
              <a:ext uri="{FF2B5EF4-FFF2-40B4-BE49-F238E27FC236}">
                <a16:creationId xmlns:a16="http://schemas.microsoft.com/office/drawing/2014/main" id="{0179D823-F9EF-FFC9-19DA-ED0DEEA5B1E4}"/>
              </a:ext>
            </a:extLst>
          </p:cNvPr>
          <p:cNvSpPr txBox="1"/>
          <p:nvPr/>
        </p:nvSpPr>
        <p:spPr>
          <a:xfrm>
            <a:off x="539622" y="584200"/>
            <a:ext cx="5778672" cy="584775"/>
          </a:xfrm>
          <a:prstGeom prst="rect">
            <a:avLst/>
          </a:prstGeom>
        </p:spPr>
        <p:txBody>
          <a:bodyPr vert="horz" wrap="square" lIns="0" tIns="0" rIns="0" bIns="0" rtlCol="0" anchor="t">
            <a:spAutoFit/>
          </a:bodyPr>
          <a:lstStyle/>
          <a:p>
            <a:pPr marL="12700">
              <a:lnSpc>
                <a:spcPct val="150000"/>
              </a:lnSpc>
            </a:pPr>
            <a:r>
              <a:rPr lang="en-US" sz="1200" b="1" dirty="0">
                <a:solidFill>
                  <a:srgbClr val="05EDB5"/>
                </a:solidFill>
                <a:latin typeface="Arial"/>
                <a:cs typeface="Arial"/>
              </a:rPr>
              <a:t>Position description:</a:t>
            </a:r>
            <a:endParaRPr lang="en-US" sz="1200" dirty="0">
              <a:solidFill>
                <a:srgbClr val="000000"/>
              </a:solidFill>
              <a:latin typeface="Calibri" panose="020F0502020204030204"/>
              <a:cs typeface="Calibri" panose="020F0502020204030204"/>
            </a:endParaRPr>
          </a:p>
          <a:p>
            <a:r>
              <a:rPr lang="en-NZ" sz="2000" b="1" dirty="0">
                <a:solidFill>
                  <a:schemeClr val="bg1"/>
                </a:solidFill>
                <a:latin typeface="Arial"/>
                <a:ea typeface="Calibri"/>
                <a:cs typeface="Calibri"/>
              </a:rPr>
              <a:t>Design Engineering Draftsperson</a:t>
            </a:r>
          </a:p>
        </p:txBody>
      </p:sp>
      <p:sp>
        <p:nvSpPr>
          <p:cNvPr id="11" name="object 22">
            <a:extLst>
              <a:ext uri="{FF2B5EF4-FFF2-40B4-BE49-F238E27FC236}">
                <a16:creationId xmlns:a16="http://schemas.microsoft.com/office/drawing/2014/main" id="{3346A5B5-7407-694E-B548-41243F558BE8}"/>
              </a:ext>
            </a:extLst>
          </p:cNvPr>
          <p:cNvSpPr txBox="1"/>
          <p:nvPr/>
        </p:nvSpPr>
        <p:spPr>
          <a:xfrm>
            <a:off x="539751" y="2154221"/>
            <a:ext cx="3847424" cy="2554545"/>
          </a:xfrm>
          <a:prstGeom prst="rect">
            <a:avLst/>
          </a:prstGeom>
        </p:spPr>
        <p:txBody>
          <a:bodyPr vert="horz" wrap="square" lIns="0" tIns="0" rIns="0" bIns="0" rtlCol="0" anchor="t">
            <a:spAutoFit/>
          </a:bodyPr>
          <a:lstStyle/>
          <a:p>
            <a:r>
              <a:rPr sz="1200" b="1">
                <a:solidFill>
                  <a:srgbClr val="05EDB5"/>
                </a:solidFill>
                <a:latin typeface="Arial"/>
                <a:cs typeface="Arial"/>
              </a:rPr>
              <a:t>The role</a:t>
            </a:r>
            <a:r>
              <a:rPr lang="en-GB" sz="1200" b="1">
                <a:solidFill>
                  <a:srgbClr val="05EDB5"/>
                </a:solidFill>
                <a:latin typeface="Arial"/>
                <a:cs typeface="Arial"/>
              </a:rPr>
              <a:t> </a:t>
            </a:r>
            <a:endParaRPr lang="en-US" sz="1000">
              <a:solidFill>
                <a:srgbClr val="FFFFFF"/>
              </a:solidFill>
              <a:latin typeface="Arial"/>
              <a:ea typeface="Calibri" panose="020F0502020204030204"/>
              <a:cs typeface="Calibri" panose="020F0502020204030204"/>
            </a:endParaRPr>
          </a:p>
          <a:p>
            <a:endParaRPr lang="en-GB" sz="1200" b="1">
              <a:solidFill>
                <a:srgbClr val="05EDB5"/>
              </a:solidFill>
              <a:latin typeface="Arial"/>
              <a:ea typeface="+mn-lt"/>
              <a:cs typeface="Arial"/>
            </a:endParaRPr>
          </a:p>
          <a:p>
            <a:r>
              <a:rPr lang="en-NZ" sz="1000">
                <a:solidFill>
                  <a:schemeClr val="bg1"/>
                </a:solidFill>
                <a:latin typeface="Arial"/>
                <a:ea typeface="+mn-lt"/>
                <a:cs typeface="Segoe UI"/>
              </a:rPr>
              <a:t>The role facilitates and governs Meridian’s drawing practices and information management, ensuring consistent standards are met across detailed design and draughting services.  Furthermore,  the role is responsible for providing subject matter expertise to relevant stakeholders, ensuing  engineering drawings are accurate, high‑quality, and support the safe operation, maintenance, and enhancement of assets.</a:t>
            </a:r>
            <a:endParaRPr lang="en-US" sz="1000">
              <a:solidFill>
                <a:schemeClr val="bg1"/>
              </a:solidFill>
              <a:latin typeface="Arial"/>
              <a:ea typeface="+mn-lt"/>
              <a:cs typeface="Calibri" panose="020F0502020204030204"/>
            </a:endParaRPr>
          </a:p>
          <a:p>
            <a:endParaRPr lang="en-NZ" sz="1000">
              <a:solidFill>
                <a:schemeClr val="bg1"/>
              </a:solidFill>
              <a:ea typeface="Calibri"/>
              <a:cs typeface="Calibri"/>
            </a:endParaRPr>
          </a:p>
          <a:p>
            <a:endParaRPr lang="en-NZ" sz="1000">
              <a:solidFill>
                <a:schemeClr val="bg1"/>
              </a:solidFill>
              <a:latin typeface="Arial"/>
              <a:ea typeface="+mn-lt"/>
              <a:cs typeface="Segoe UI"/>
            </a:endParaRPr>
          </a:p>
          <a:p>
            <a:r>
              <a:rPr lang="en-NZ" sz="1000">
                <a:solidFill>
                  <a:schemeClr val="bg1"/>
                </a:solidFill>
                <a:latin typeface="Arial"/>
                <a:ea typeface="+mn-lt"/>
                <a:cs typeface="Segoe UI"/>
              </a:rPr>
              <a:t>The position works closely with  relevant roles within Generation and the wider business to help ensure Meridian's processes, tools, and systems are effective and continually improving. </a:t>
            </a:r>
          </a:p>
          <a:p>
            <a:endParaRPr lang="en-NZ" sz="1000">
              <a:solidFill>
                <a:srgbClr val="FF0000"/>
              </a:solidFill>
              <a:latin typeface="Arial"/>
              <a:ea typeface="Calibri"/>
              <a:cs typeface="Calibri"/>
            </a:endParaRPr>
          </a:p>
          <a:p>
            <a:endParaRPr lang="en-NZ" sz="1200">
              <a:solidFill>
                <a:schemeClr val="bg1"/>
              </a:solidFill>
              <a:latin typeface="Calibri"/>
              <a:ea typeface="Calibri"/>
              <a:cs typeface="Calibri"/>
            </a:endParaRPr>
          </a:p>
        </p:txBody>
      </p:sp>
      <p:sp>
        <p:nvSpPr>
          <p:cNvPr id="12" name="object 23">
            <a:extLst>
              <a:ext uri="{FF2B5EF4-FFF2-40B4-BE49-F238E27FC236}">
                <a16:creationId xmlns:a16="http://schemas.microsoft.com/office/drawing/2014/main" id="{E795B4F0-CC0C-CB6E-C973-2F1EB803C71E}"/>
              </a:ext>
            </a:extLst>
          </p:cNvPr>
          <p:cNvSpPr txBox="1"/>
          <p:nvPr/>
        </p:nvSpPr>
        <p:spPr>
          <a:xfrm>
            <a:off x="4620721" y="2152130"/>
            <a:ext cx="4322263" cy="5174622"/>
          </a:xfrm>
          <a:prstGeom prst="rect">
            <a:avLst/>
          </a:prstGeom>
        </p:spPr>
        <p:txBody>
          <a:bodyPr vert="horz" wrap="square" lIns="0" tIns="0" rIns="0" bIns="0" rtlCol="0" anchor="t">
            <a:spAutoFit/>
          </a:bodyPr>
          <a:lstStyle/>
          <a:p>
            <a:pPr marL="12700" marR="648970">
              <a:lnSpc>
                <a:spcPct val="103499"/>
              </a:lnSpc>
            </a:pPr>
            <a:r>
              <a:rPr sz="1200" b="1" spc="-85">
                <a:solidFill>
                  <a:srgbClr val="05EDB5"/>
                </a:solidFill>
                <a:latin typeface="Arial"/>
                <a:cs typeface="Arial"/>
              </a:rPr>
              <a:t>P</a:t>
            </a:r>
            <a:r>
              <a:rPr sz="1200" b="1" spc="-10">
                <a:solidFill>
                  <a:srgbClr val="05EDB5"/>
                </a:solidFill>
                <a:latin typeface="Arial"/>
                <a:cs typeface="Arial"/>
              </a:rPr>
              <a:t>o</a:t>
            </a:r>
            <a:r>
              <a:rPr sz="1200" b="1" spc="-20">
                <a:solidFill>
                  <a:srgbClr val="05EDB5"/>
                </a:solidFill>
                <a:latin typeface="Arial"/>
                <a:cs typeface="Arial"/>
              </a:rPr>
              <a:t>si</a:t>
            </a:r>
            <a:r>
              <a:rPr sz="1200" b="1" spc="-15">
                <a:solidFill>
                  <a:srgbClr val="05EDB5"/>
                </a:solidFill>
                <a:latin typeface="Arial"/>
                <a:cs typeface="Arial"/>
              </a:rPr>
              <a:t>t</a:t>
            </a:r>
            <a:r>
              <a:rPr sz="1200" b="1" spc="-10">
                <a:solidFill>
                  <a:srgbClr val="05EDB5"/>
                </a:solidFill>
                <a:latin typeface="Arial"/>
                <a:cs typeface="Arial"/>
              </a:rPr>
              <a:t>ion</a:t>
            </a:r>
            <a:r>
              <a:rPr sz="1200" b="1" spc="-40" dirty="0">
                <a:solidFill>
                  <a:srgbClr val="05EDB5"/>
                </a:solidFill>
                <a:latin typeface="Arial"/>
                <a:cs typeface="Arial"/>
              </a:rPr>
              <a:t> </a:t>
            </a:r>
            <a:r>
              <a:rPr sz="1200" b="1" spc="-25">
                <a:solidFill>
                  <a:srgbClr val="05EDB5"/>
                </a:solidFill>
                <a:latin typeface="Arial"/>
                <a:cs typeface="Arial"/>
              </a:rPr>
              <a:t>acc</a:t>
            </a:r>
            <a:r>
              <a:rPr sz="1200" b="1" spc="-30">
                <a:solidFill>
                  <a:srgbClr val="05EDB5"/>
                </a:solidFill>
                <a:latin typeface="Arial"/>
                <a:cs typeface="Arial"/>
              </a:rPr>
              <a:t>o</a:t>
            </a:r>
            <a:r>
              <a:rPr sz="1200" b="1" spc="-15">
                <a:solidFill>
                  <a:srgbClr val="05EDB5"/>
                </a:solidFill>
                <a:latin typeface="Arial"/>
                <a:cs typeface="Arial"/>
              </a:rPr>
              <a:t>u</a:t>
            </a:r>
            <a:r>
              <a:rPr sz="1200" b="1" spc="-20">
                <a:solidFill>
                  <a:srgbClr val="05EDB5"/>
                </a:solidFill>
                <a:latin typeface="Arial"/>
                <a:cs typeface="Arial"/>
              </a:rPr>
              <a:t>n</a:t>
            </a:r>
            <a:r>
              <a:rPr sz="1200" b="1" spc="30">
                <a:solidFill>
                  <a:srgbClr val="05EDB5"/>
                </a:solidFill>
                <a:latin typeface="Arial"/>
                <a:cs typeface="Arial"/>
              </a:rPr>
              <a:t>t</a:t>
            </a:r>
            <a:r>
              <a:rPr sz="1200" b="1" spc="15">
                <a:solidFill>
                  <a:srgbClr val="05EDB5"/>
                </a:solidFill>
                <a:latin typeface="Arial"/>
                <a:cs typeface="Arial"/>
              </a:rPr>
              <a:t>abili</a:t>
            </a:r>
            <a:r>
              <a:rPr sz="1200" b="1" spc="20">
                <a:solidFill>
                  <a:srgbClr val="05EDB5"/>
                </a:solidFill>
                <a:latin typeface="Arial"/>
                <a:cs typeface="Arial"/>
              </a:rPr>
              <a:t>t</a:t>
            </a:r>
            <a:r>
              <a:rPr sz="1200" b="1">
                <a:solidFill>
                  <a:srgbClr val="05EDB5"/>
                </a:solidFill>
                <a:latin typeface="Arial"/>
                <a:cs typeface="Arial"/>
              </a:rPr>
              <a:t>ie</a:t>
            </a:r>
            <a:r>
              <a:rPr sz="1200" b="1" spc="-85">
                <a:solidFill>
                  <a:srgbClr val="05EDB5"/>
                </a:solidFill>
                <a:latin typeface="Arial"/>
                <a:cs typeface="Arial"/>
              </a:rPr>
              <a:t>s</a:t>
            </a:r>
            <a:r>
              <a:rPr sz="1200" b="1" spc="-45" dirty="0">
                <a:solidFill>
                  <a:srgbClr val="05EDB5"/>
                </a:solidFill>
                <a:latin typeface="Arial"/>
                <a:cs typeface="Arial"/>
              </a:rPr>
              <a:t> </a:t>
            </a:r>
            <a:endParaRPr lang="en-US" sz="1200" b="1" spc="-45" dirty="0">
              <a:solidFill>
                <a:srgbClr val="05EDB5"/>
              </a:solidFill>
              <a:latin typeface="Arial" panose="020B0604020202020204" pitchFamily="34" charset="0"/>
              <a:cs typeface="Arial" panose="020B0604020202020204" pitchFamily="34" charset="0"/>
            </a:endParaRPr>
          </a:p>
          <a:p>
            <a:pPr marL="171450" indent="-171450">
              <a:lnSpc>
                <a:spcPct val="103499"/>
              </a:lnSpc>
              <a:buFont typeface="Arial"/>
              <a:buChar char="•"/>
            </a:pPr>
            <a:r>
              <a:rPr lang="en-NZ" sz="1000" dirty="0">
                <a:solidFill>
                  <a:schemeClr val="bg1"/>
                </a:solidFill>
                <a:latin typeface="Calibri"/>
                <a:ea typeface="+mn-lt"/>
                <a:cs typeface="+mn-lt"/>
              </a:rPr>
              <a:t>Provide draughtsperson subject matter expertise </a:t>
            </a:r>
            <a:r>
              <a:rPr lang="en-NZ" sz="1000" dirty="0">
                <a:solidFill>
                  <a:schemeClr val="bg1"/>
                </a:solidFill>
                <a:ea typeface="+mn-lt"/>
                <a:cs typeface="+mn-lt"/>
              </a:rPr>
              <a:t>for all users of Meridian's drawing practices. </a:t>
            </a:r>
          </a:p>
          <a:p>
            <a:pPr marL="171450" indent="-171450">
              <a:lnSpc>
                <a:spcPct val="103499"/>
              </a:lnSpc>
              <a:buFont typeface="Arial"/>
              <a:buChar char="•"/>
            </a:pPr>
            <a:r>
              <a:rPr lang="en-NZ" sz="1000">
                <a:solidFill>
                  <a:schemeClr val="bg1"/>
                </a:solidFill>
                <a:ea typeface="+mn-lt"/>
                <a:cs typeface="+mn-lt"/>
              </a:rPr>
              <a:t>Oversee the Draughting Knowledge Base on SharePoint to ensure institutional knowledge and relevant standards are accessible, current and user friendly.</a:t>
            </a:r>
            <a:endParaRPr lang="en-NZ" sz="1000">
              <a:solidFill>
                <a:schemeClr val="bg1"/>
              </a:solidFill>
              <a:ea typeface="Calibri"/>
              <a:cs typeface="Calibri"/>
            </a:endParaRPr>
          </a:p>
          <a:p>
            <a:pPr marL="171450" indent="-171450">
              <a:lnSpc>
                <a:spcPct val="103499"/>
              </a:lnSpc>
              <a:buFont typeface="Arial"/>
              <a:buChar char="•"/>
            </a:pPr>
            <a:r>
              <a:rPr lang="en-NZ" sz="1000" dirty="0">
                <a:solidFill>
                  <a:schemeClr val="bg1"/>
                </a:solidFill>
                <a:latin typeface="Calibri"/>
                <a:ea typeface="+mn-lt"/>
                <a:cs typeface="+mn-lt"/>
              </a:rPr>
              <a:t>Provide scoping expertise for draughting work for plant projects and maintenance. </a:t>
            </a:r>
          </a:p>
          <a:p>
            <a:pPr marL="171450" indent="-171450">
              <a:lnSpc>
                <a:spcPct val="103499"/>
              </a:lnSpc>
              <a:buFont typeface="Arial"/>
              <a:buChar char="•"/>
            </a:pPr>
            <a:r>
              <a:rPr lang="en-NZ" sz="1000" dirty="0">
                <a:solidFill>
                  <a:schemeClr val="bg1"/>
                </a:solidFill>
                <a:latin typeface="Calibri"/>
                <a:ea typeface="+mn-lt"/>
                <a:cs typeface="+mn-lt"/>
              </a:rPr>
              <a:t>Manage quality assurance checks for all externally supplied drawings to ensure they are accurate and comply with Meridian’s drawing standards and any other relevant technical standards.</a:t>
            </a:r>
          </a:p>
          <a:p>
            <a:pPr marL="171450" indent="-171450">
              <a:buFont typeface="Arial"/>
              <a:buChar char="•"/>
            </a:pPr>
            <a:r>
              <a:rPr lang="en-NZ" sz="1000">
                <a:solidFill>
                  <a:schemeClr val="bg1"/>
                </a:solidFill>
                <a:latin typeface="Calibri"/>
                <a:ea typeface="+mn-lt"/>
                <a:cs typeface="+mn-lt"/>
              </a:rPr>
              <a:t>Work closely with relevant technical specialists to understand design intent and requirements.</a:t>
            </a:r>
            <a:endParaRPr lang="en-NZ" sz="1000" dirty="0">
              <a:solidFill>
                <a:schemeClr val="bg1"/>
              </a:solidFill>
              <a:latin typeface="Calibri"/>
              <a:ea typeface="+mn-lt"/>
              <a:cs typeface="+mn-lt"/>
            </a:endParaRPr>
          </a:p>
          <a:p>
            <a:pPr marL="171450" indent="-171450">
              <a:buFont typeface="Arial"/>
              <a:buChar char="•"/>
            </a:pPr>
            <a:r>
              <a:rPr lang="en-NZ" sz="1000">
                <a:solidFill>
                  <a:schemeClr val="bg1"/>
                </a:solidFill>
                <a:latin typeface="Calibri"/>
                <a:ea typeface="+mn-lt"/>
                <a:cs typeface="+mn-lt"/>
              </a:rPr>
              <a:t>Support the implementation of new tools (including AI) or processes that improve drawing efficiency or quality.</a:t>
            </a:r>
            <a:endParaRPr lang="en-NZ" sz="1000" dirty="0">
              <a:solidFill>
                <a:schemeClr val="bg1"/>
              </a:solidFill>
              <a:latin typeface="Calibri"/>
              <a:ea typeface="+mn-lt"/>
              <a:cs typeface="+mn-lt"/>
            </a:endParaRPr>
          </a:p>
          <a:p>
            <a:pPr marL="171450" indent="-171450">
              <a:buFont typeface="Arial"/>
              <a:buChar char="•"/>
            </a:pPr>
            <a:r>
              <a:rPr lang="en-NZ" sz="1000" dirty="0">
                <a:solidFill>
                  <a:schemeClr val="bg1"/>
                </a:solidFill>
                <a:latin typeface="Calibri"/>
                <a:ea typeface="+mn-lt"/>
                <a:cs typeface="+mn-lt"/>
              </a:rPr>
              <a:t>Embed safety considerations into all design outputs. / OR Collaborate with technical specialists to ensure design intent is maintained and safety considerations are embedded in all outputs.</a:t>
            </a:r>
            <a:r>
              <a:rPr lang="en-NZ" sz="1000" b="1" dirty="0">
                <a:solidFill>
                  <a:schemeClr val="bg1"/>
                </a:solidFill>
                <a:latin typeface="Calibri"/>
                <a:ea typeface="+mn-lt"/>
                <a:cs typeface="+mn-lt"/>
              </a:rPr>
              <a:t> </a:t>
            </a:r>
          </a:p>
          <a:p>
            <a:pPr marL="171450" indent="-171450">
              <a:buFont typeface="Arial"/>
              <a:buChar char="•"/>
            </a:pPr>
            <a:r>
              <a:rPr lang="en-NZ" sz="1000" dirty="0">
                <a:solidFill>
                  <a:schemeClr val="bg1"/>
                </a:solidFill>
                <a:latin typeface="Calibri"/>
                <a:ea typeface="+mn-lt"/>
                <a:cs typeface="+mn-lt"/>
              </a:rPr>
              <a:t>Identify potential design risks or inconsistencies early in the project lifecycle to ensure the "as-built" record is accurate and fit for purpose.</a:t>
            </a:r>
            <a:r>
              <a:rPr lang="en-NZ" sz="1000" b="1" dirty="0">
                <a:solidFill>
                  <a:schemeClr val="bg1"/>
                </a:solidFill>
                <a:latin typeface="Calibri"/>
                <a:ea typeface="+mn-lt"/>
                <a:cs typeface="+mn-lt"/>
              </a:rPr>
              <a:t> </a:t>
            </a:r>
            <a:endParaRPr lang="en-NZ" sz="1000">
              <a:solidFill>
                <a:schemeClr val="bg1"/>
              </a:solidFill>
              <a:latin typeface="Calibri"/>
              <a:ea typeface="Calibri"/>
              <a:cs typeface="Calibri"/>
            </a:endParaRPr>
          </a:p>
          <a:p>
            <a:pPr marL="171450" indent="-171450">
              <a:buFont typeface="Arial"/>
              <a:buChar char="•"/>
            </a:pPr>
            <a:endParaRPr lang="en-NZ" sz="1000">
              <a:solidFill>
                <a:schemeClr val="bg1"/>
              </a:solidFill>
              <a:latin typeface="Arial"/>
              <a:ea typeface="+mn-lt"/>
              <a:cs typeface="+mn-lt"/>
            </a:endParaRPr>
          </a:p>
          <a:p>
            <a:pPr marL="171450" indent="-171450">
              <a:buFont typeface="Arial"/>
              <a:buChar char="•"/>
            </a:pPr>
            <a:endParaRPr lang="en-NZ" sz="1000">
              <a:solidFill>
                <a:schemeClr val="bg1"/>
              </a:solidFill>
              <a:latin typeface="Arial" panose="020B0604020202020204" pitchFamily="34" charset="0"/>
              <a:ea typeface="Calibri"/>
              <a:cs typeface="Calibri"/>
            </a:endParaRPr>
          </a:p>
          <a:p>
            <a:pPr marL="171450" indent="-171450">
              <a:lnSpc>
                <a:spcPct val="103499"/>
              </a:lnSpc>
              <a:buFont typeface="Arial"/>
              <a:buChar char="•"/>
            </a:pPr>
            <a:endParaRPr lang="en-NZ" sz="1000">
              <a:solidFill>
                <a:schemeClr val="bg1"/>
              </a:solidFill>
              <a:latin typeface="Arial" panose="020B0604020202020204" pitchFamily="34" charset="0"/>
              <a:ea typeface="+mn-lt"/>
              <a:cs typeface="Calibri"/>
            </a:endParaRPr>
          </a:p>
          <a:p>
            <a:pPr marL="171450" indent="-171450">
              <a:lnSpc>
                <a:spcPct val="103499"/>
              </a:lnSpc>
              <a:buFont typeface="Arial"/>
              <a:buChar char="•"/>
            </a:pPr>
            <a:endParaRPr lang="en-NZ" sz="1000">
              <a:solidFill>
                <a:schemeClr val="bg1"/>
              </a:solidFill>
              <a:latin typeface="Arial" panose="020B0604020202020204" pitchFamily="34" charset="0"/>
              <a:ea typeface="Calibri" panose="020F0502020204030204"/>
              <a:cs typeface="Calibri"/>
            </a:endParaRPr>
          </a:p>
          <a:p>
            <a:pPr>
              <a:lnSpc>
                <a:spcPct val="103499"/>
              </a:lnSpc>
            </a:pPr>
            <a:endParaRPr lang="en-NZ" sz="1000">
              <a:solidFill>
                <a:schemeClr val="bg1"/>
              </a:solidFill>
              <a:latin typeface="Arial" panose="020B0604020202020204" pitchFamily="34" charset="0"/>
              <a:ea typeface="Calibri" panose="020F0502020204030204"/>
              <a:cs typeface="Calibri"/>
            </a:endParaRPr>
          </a:p>
          <a:p>
            <a:pPr marR="648970">
              <a:lnSpc>
                <a:spcPct val="103499"/>
              </a:lnSpc>
            </a:pPr>
            <a:endParaRPr lang="en-NZ" sz="1000">
              <a:solidFill>
                <a:schemeClr val="bg1"/>
              </a:solidFill>
              <a:latin typeface="Arial" panose="020B0604020202020204" pitchFamily="34" charset="0"/>
              <a:ea typeface="Calibri" panose="020F0502020204030204"/>
              <a:cs typeface="Arial" panose="020B0604020202020204" pitchFamily="34" charset="0"/>
            </a:endParaRPr>
          </a:p>
          <a:p>
            <a:pPr marL="171450" indent="-171450">
              <a:buFont typeface="Arial"/>
              <a:buChar char="•"/>
            </a:pPr>
            <a:endParaRPr lang="en-NZ" sz="1000">
              <a:solidFill>
                <a:schemeClr val="bg1"/>
              </a:solidFill>
              <a:latin typeface="Arial"/>
              <a:ea typeface="Calibri" panose="020F0502020204030204"/>
              <a:cs typeface="Calibri" panose="020F0502020204030204"/>
            </a:endParaRPr>
          </a:p>
          <a:p>
            <a:pPr marL="154940" indent="-154940">
              <a:buFont typeface="Arial" panose="020B0604020202020204" pitchFamily="34" charset="0"/>
              <a:buChar char="•"/>
            </a:pPr>
            <a:endParaRPr lang="en-NZ" sz="1000">
              <a:solidFill>
                <a:schemeClr val="bg1"/>
              </a:solidFill>
              <a:latin typeface="Calibri" panose="020F0502020204030204"/>
              <a:ea typeface="Calibri" panose="020F0502020204030204"/>
              <a:cs typeface="Calibri"/>
            </a:endParaRPr>
          </a:p>
          <a:p>
            <a:pPr marL="154940" indent="-154940">
              <a:buFont typeface="Arial" panose="020B0604020202020204" pitchFamily="34" charset="0"/>
              <a:buChar char="•"/>
            </a:pPr>
            <a:endParaRPr lang="en-US" sz="1000">
              <a:solidFill>
                <a:schemeClr val="bg1"/>
              </a:solidFill>
              <a:latin typeface="Calibri" panose="020F0502020204030204"/>
              <a:ea typeface="Calibri" panose="020F0502020204030204"/>
              <a:cs typeface="Calibri"/>
            </a:endParaRPr>
          </a:p>
          <a:p>
            <a:pPr marL="154940" indent="-154940">
              <a:buFont typeface="Arial" panose="020B0604020202020204" pitchFamily="34" charset="0"/>
              <a:buChar char="•"/>
            </a:pPr>
            <a:endParaRPr lang="en-US" sz="1000">
              <a:solidFill>
                <a:schemeClr val="bg1"/>
              </a:solidFill>
              <a:latin typeface="Calibri" panose="020F0502020204030204"/>
              <a:ea typeface="Calibri" panose="020F0502020204030204"/>
              <a:cs typeface="Calibri"/>
            </a:endParaRPr>
          </a:p>
          <a:p>
            <a:pPr marL="171450" indent="-171450">
              <a:buFont typeface="Arial" panose="020B0604020202020204" pitchFamily="34" charset="0"/>
              <a:buChar char="•"/>
            </a:pPr>
            <a:endParaRPr lang="en-NZ" sz="1000">
              <a:solidFill>
                <a:schemeClr val="bg1"/>
              </a:solidFill>
              <a:latin typeface="Arial"/>
              <a:cs typeface="Calibri"/>
            </a:endParaRPr>
          </a:p>
          <a:p>
            <a:pPr marL="171450" indent="-171450">
              <a:buFont typeface="Arial" panose="020B0604020202020204" pitchFamily="34" charset="0"/>
              <a:buChar char="•"/>
            </a:pPr>
            <a:endParaRPr lang="en-NZ" sz="1000">
              <a:solidFill>
                <a:schemeClr val="bg1"/>
              </a:solidFill>
              <a:latin typeface="Arial"/>
              <a:cs typeface="Arial"/>
            </a:endParaRPr>
          </a:p>
          <a:p>
            <a:pPr marL="171450" indent="-171450">
              <a:buFont typeface="Arial" panose="020B0604020202020204" pitchFamily="34" charset="0"/>
              <a:buChar char="•"/>
            </a:pPr>
            <a:endParaRPr lang="en-NZ" sz="1000">
              <a:solidFill>
                <a:schemeClr val="bg1"/>
              </a:solidFill>
              <a:latin typeface="Arial"/>
              <a:cs typeface="Arial"/>
            </a:endParaRPr>
          </a:p>
          <a:p>
            <a:endParaRPr lang="en-NZ" sz="1000">
              <a:solidFill>
                <a:schemeClr val="bg1"/>
              </a:solidFill>
              <a:latin typeface="Arial"/>
              <a:cs typeface="Arial"/>
            </a:endParaRPr>
          </a:p>
        </p:txBody>
      </p:sp>
      <p:sp>
        <p:nvSpPr>
          <p:cNvPr id="13" name="object 21">
            <a:extLst>
              <a:ext uri="{FF2B5EF4-FFF2-40B4-BE49-F238E27FC236}">
                <a16:creationId xmlns:a16="http://schemas.microsoft.com/office/drawing/2014/main" id="{BFC90EE2-762E-578D-2BC7-C5CD472F6BEE}"/>
              </a:ext>
            </a:extLst>
          </p:cNvPr>
          <p:cNvSpPr txBox="1"/>
          <p:nvPr/>
        </p:nvSpPr>
        <p:spPr>
          <a:xfrm>
            <a:off x="4839464" y="1530982"/>
            <a:ext cx="2386084" cy="518091"/>
          </a:xfrm>
          <a:prstGeom prst="rect">
            <a:avLst/>
          </a:prstGeom>
        </p:spPr>
        <p:txBody>
          <a:bodyPr vert="horz" wrap="square" lIns="0" tIns="0" rIns="0" bIns="0" rtlCol="0" anchor="t">
            <a:spAutoFit/>
          </a:bodyPr>
          <a:lstStyle/>
          <a:p>
            <a:pPr marL="12700">
              <a:lnSpc>
                <a:spcPct val="100000"/>
              </a:lnSpc>
            </a:pPr>
            <a:r>
              <a:rPr lang="en-US" sz="1200" b="1">
                <a:solidFill>
                  <a:srgbClr val="05EDB5"/>
                </a:solidFill>
                <a:latin typeface="Arial"/>
                <a:cs typeface="Arial"/>
              </a:rPr>
              <a:t>Location:</a:t>
            </a:r>
            <a:endParaRPr sz="1200" b="1">
              <a:solidFill>
                <a:srgbClr val="05EDB5"/>
              </a:solidFill>
              <a:latin typeface="Arial"/>
              <a:cs typeface="Arial"/>
            </a:endParaRPr>
          </a:p>
          <a:p>
            <a:pPr marL="12700">
              <a:lnSpc>
                <a:spcPct val="100000"/>
              </a:lnSpc>
            </a:pPr>
            <a:r>
              <a:rPr lang="en-US" sz="1000">
                <a:solidFill>
                  <a:schemeClr val="bg1"/>
                </a:solidFill>
                <a:latin typeface="Arial"/>
                <a:cs typeface="Arial"/>
              </a:rPr>
              <a:t>Various</a:t>
            </a:r>
          </a:p>
          <a:p>
            <a:pPr marL="12700">
              <a:spcBef>
                <a:spcPts val="200"/>
              </a:spcBef>
            </a:pPr>
            <a:endParaRPr lang="en-NZ" sz="1000">
              <a:solidFill>
                <a:schemeClr val="bg1"/>
              </a:solidFill>
              <a:latin typeface="Arial"/>
              <a:cs typeface="Arial"/>
            </a:endParaRPr>
          </a:p>
        </p:txBody>
      </p:sp>
    </p:spTree>
    <p:extLst>
      <p:ext uri="{BB962C8B-B14F-4D97-AF65-F5344CB8AC3E}">
        <p14:creationId xmlns:p14="http://schemas.microsoft.com/office/powerpoint/2010/main" val="1228712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electronics, display&#10;&#10;Description automatically generated">
            <a:extLst>
              <a:ext uri="{FF2B5EF4-FFF2-40B4-BE49-F238E27FC236}">
                <a16:creationId xmlns:a16="http://schemas.microsoft.com/office/drawing/2014/main" id="{60C3A97A-2249-8E44-B609-FC1AE98CEF02}"/>
              </a:ext>
            </a:extLst>
          </p:cNvPr>
          <p:cNvPicPr>
            <a:picLocks noGrp="1" noChangeAspect="1"/>
          </p:cNvPicPr>
          <p:nvPr>
            <p:ph idx="1"/>
          </p:nvPr>
        </p:nvPicPr>
        <p:blipFill>
          <a:blip r:embed="rId2"/>
          <a:stretch>
            <a:fillRect/>
          </a:stretch>
        </p:blipFill>
        <p:spPr>
          <a:xfrm>
            <a:off x="-41516" y="-1226"/>
            <a:ext cx="10682940" cy="7570788"/>
          </a:xfrm>
        </p:spPr>
      </p:pic>
      <p:sp>
        <p:nvSpPr>
          <p:cNvPr id="14" name="object 23">
            <a:extLst>
              <a:ext uri="{FF2B5EF4-FFF2-40B4-BE49-F238E27FC236}">
                <a16:creationId xmlns:a16="http://schemas.microsoft.com/office/drawing/2014/main" id="{81A9F11A-3942-094A-B65F-99E786F0AE50}"/>
              </a:ext>
            </a:extLst>
          </p:cNvPr>
          <p:cNvSpPr txBox="1"/>
          <p:nvPr/>
        </p:nvSpPr>
        <p:spPr>
          <a:xfrm>
            <a:off x="526438" y="499416"/>
            <a:ext cx="4077928" cy="4585871"/>
          </a:xfrm>
          <a:prstGeom prst="rect">
            <a:avLst/>
          </a:prstGeom>
        </p:spPr>
        <p:txBody>
          <a:bodyPr vert="horz" wrap="square" lIns="0" tIns="0" rIns="0" bIns="0" rtlCol="0" anchor="t">
            <a:spAutoFit/>
          </a:bodyPr>
          <a:lstStyle/>
          <a:p>
            <a:pPr marL="12700" lvl="0"/>
            <a:r>
              <a:rPr lang="en-NZ" sz="1200" b="1" spc="10">
                <a:solidFill>
                  <a:srgbClr val="05EDB5"/>
                </a:solidFill>
                <a:latin typeface="Arial"/>
                <a:cs typeface="Arial"/>
              </a:rPr>
              <a:t>Kn</a:t>
            </a:r>
            <a:r>
              <a:rPr lang="en-NZ" sz="1200" b="1">
                <a:solidFill>
                  <a:srgbClr val="05EDB5"/>
                </a:solidFill>
                <a:latin typeface="Arial"/>
                <a:cs typeface="Arial"/>
              </a:rPr>
              <a:t>o</a:t>
            </a:r>
            <a:r>
              <a:rPr lang="en-NZ" sz="1200" b="1" spc="35">
                <a:solidFill>
                  <a:srgbClr val="05EDB5"/>
                </a:solidFill>
                <a:latin typeface="Arial"/>
                <a:cs typeface="Arial"/>
              </a:rPr>
              <a:t>wle</a:t>
            </a:r>
            <a:r>
              <a:rPr lang="en-NZ" sz="1200" b="1" spc="25">
                <a:solidFill>
                  <a:srgbClr val="05EDB5"/>
                </a:solidFill>
                <a:latin typeface="Arial"/>
                <a:cs typeface="Arial"/>
              </a:rPr>
              <a:t>dge,</a:t>
            </a:r>
            <a:r>
              <a:rPr lang="en-NZ" sz="1200" b="1" spc="-35">
                <a:solidFill>
                  <a:srgbClr val="05EDB5"/>
                </a:solidFill>
                <a:latin typeface="Arial"/>
                <a:cs typeface="Arial"/>
              </a:rPr>
              <a:t> </a:t>
            </a:r>
            <a:r>
              <a:rPr lang="en-NZ" sz="1200" b="1" spc="-15">
                <a:solidFill>
                  <a:srgbClr val="05EDB5"/>
                </a:solidFill>
                <a:latin typeface="Arial"/>
                <a:cs typeface="Arial"/>
              </a:rPr>
              <a:t>e</a:t>
            </a:r>
            <a:r>
              <a:rPr lang="en-NZ" sz="1200" b="1" spc="35">
                <a:solidFill>
                  <a:srgbClr val="05EDB5"/>
                </a:solidFill>
                <a:latin typeface="Arial"/>
                <a:cs typeface="Arial"/>
              </a:rPr>
              <a:t>xp</a:t>
            </a:r>
            <a:r>
              <a:rPr lang="en-NZ" sz="1200" b="1" spc="10">
                <a:solidFill>
                  <a:srgbClr val="05EDB5"/>
                </a:solidFill>
                <a:latin typeface="Arial"/>
                <a:cs typeface="Arial"/>
              </a:rPr>
              <a:t>erience</a:t>
            </a:r>
            <a:r>
              <a:rPr lang="en-NZ" sz="1200" b="1" spc="-35">
                <a:solidFill>
                  <a:srgbClr val="05EDB5"/>
                </a:solidFill>
                <a:latin typeface="Arial"/>
                <a:cs typeface="Arial"/>
              </a:rPr>
              <a:t> </a:t>
            </a:r>
            <a:r>
              <a:rPr lang="en-NZ" sz="1200" b="1" spc="45">
                <a:solidFill>
                  <a:srgbClr val="05EDB5"/>
                </a:solidFill>
                <a:latin typeface="Arial"/>
                <a:cs typeface="Arial"/>
              </a:rPr>
              <a:t>and</a:t>
            </a:r>
            <a:r>
              <a:rPr lang="en-NZ" sz="1200" b="1" spc="-35">
                <a:solidFill>
                  <a:srgbClr val="05EDB5"/>
                </a:solidFill>
                <a:latin typeface="Arial"/>
                <a:cs typeface="Arial"/>
              </a:rPr>
              <a:t> </a:t>
            </a:r>
            <a:r>
              <a:rPr lang="en-NZ" sz="1200" b="1">
                <a:solidFill>
                  <a:srgbClr val="05EDB5"/>
                </a:solidFill>
                <a:latin typeface="Arial"/>
                <a:cs typeface="Arial"/>
              </a:rPr>
              <a:t>skills</a:t>
            </a:r>
            <a:endParaRPr lang="en-NZ" sz="1200" b="1">
              <a:latin typeface="Arial"/>
              <a:cs typeface="Arial"/>
            </a:endParaRPr>
          </a:p>
          <a:p>
            <a:pPr marL="12700"/>
            <a:endParaRPr lang="en-NZ" sz="1100" b="1">
              <a:solidFill>
                <a:srgbClr val="05EDB5"/>
              </a:solidFill>
              <a:latin typeface="Arial"/>
              <a:ea typeface="+mn-lt"/>
              <a:cs typeface="Arial"/>
            </a:endParaRPr>
          </a:p>
          <a:p>
            <a:pPr marL="171450" indent="-171450">
              <a:buFont typeface="Arial"/>
              <a:buChar char="•"/>
            </a:pPr>
            <a:r>
              <a:rPr lang="en-NZ" sz="1000">
                <a:solidFill>
                  <a:schemeClr val="bg1"/>
                </a:solidFill>
                <a:ea typeface="+mn-lt"/>
                <a:cs typeface="+mn-lt"/>
              </a:rPr>
              <a:t>Comprehensive knowledge of electrical design, control and automation design </a:t>
            </a:r>
          </a:p>
          <a:p>
            <a:pPr marL="171450" indent="-171450">
              <a:buFont typeface="Arial"/>
              <a:buChar char="•"/>
            </a:pPr>
            <a:r>
              <a:rPr lang="en-NZ" sz="1000">
                <a:solidFill>
                  <a:schemeClr val="bg1"/>
                </a:solidFill>
                <a:ea typeface="+mn-lt"/>
                <a:cs typeface="+mn-lt"/>
              </a:rPr>
              <a:t>Experience in application of Electrical Design Engineering</a:t>
            </a:r>
          </a:p>
          <a:p>
            <a:pPr marL="171450" indent="-171450">
              <a:buFont typeface="Arial"/>
              <a:buChar char="•"/>
            </a:pPr>
            <a:r>
              <a:rPr lang="en-NZ" sz="1000">
                <a:solidFill>
                  <a:schemeClr val="bg1"/>
                </a:solidFill>
                <a:ea typeface="+mn-lt"/>
                <a:cs typeface="+mn-lt"/>
              </a:rPr>
              <a:t>Extensive experience using AutoCAD</a:t>
            </a:r>
            <a:endParaRPr lang="en-NZ" sz="1000">
              <a:solidFill>
                <a:schemeClr val="bg1"/>
              </a:solidFill>
              <a:ea typeface="Calibri"/>
              <a:cs typeface="Calibri"/>
            </a:endParaRPr>
          </a:p>
          <a:p>
            <a:pPr marL="171450" indent="-171450">
              <a:buFont typeface="Arial"/>
              <a:buChar char="•"/>
            </a:pPr>
            <a:r>
              <a:rPr lang="en-NZ" sz="1000">
                <a:solidFill>
                  <a:schemeClr val="bg1"/>
                </a:solidFill>
                <a:ea typeface="+mn-lt"/>
                <a:cs typeface="+mn-lt"/>
              </a:rPr>
              <a:t>Highly computer literate and experienced using a wide range of software</a:t>
            </a:r>
          </a:p>
          <a:p>
            <a:pPr marL="171450" indent="-171450">
              <a:buFont typeface="Arial"/>
              <a:buChar char="•"/>
            </a:pPr>
            <a:r>
              <a:rPr lang="en-NZ" sz="1000">
                <a:solidFill>
                  <a:schemeClr val="bg1"/>
                </a:solidFill>
                <a:ea typeface="+mn-lt"/>
                <a:cs typeface="+mn-lt"/>
              </a:rPr>
              <a:t>have some specific knowledge of one or more fields of engineering (mechanical, electrical, electronic, civil)</a:t>
            </a:r>
            <a:endParaRPr lang="en-NZ" sz="1000">
              <a:solidFill>
                <a:schemeClr val="bg1"/>
              </a:solidFill>
              <a:ea typeface="Calibri"/>
              <a:cs typeface="Calibri"/>
            </a:endParaRPr>
          </a:p>
          <a:p>
            <a:pPr marL="171450" indent="-171450">
              <a:buFont typeface="Arial"/>
              <a:buChar char="•"/>
            </a:pPr>
            <a:r>
              <a:rPr lang="en-NZ" sz="1000">
                <a:solidFill>
                  <a:schemeClr val="bg1"/>
                </a:solidFill>
                <a:ea typeface="+mn-lt"/>
                <a:cs typeface="+mn-lt"/>
              </a:rPr>
              <a:t>Confident communicator with a track record of quality customer relations</a:t>
            </a:r>
          </a:p>
          <a:p>
            <a:pPr marL="171450" indent="-171450">
              <a:buFont typeface="Arial"/>
              <a:buChar char="•"/>
            </a:pPr>
            <a:r>
              <a:rPr lang="en-NZ" sz="1000">
                <a:solidFill>
                  <a:schemeClr val="bg1"/>
                </a:solidFill>
                <a:ea typeface="+mn-lt"/>
                <a:cs typeface="+mn-lt"/>
              </a:rPr>
              <a:t>Strong analytical and conceptual skills </a:t>
            </a:r>
          </a:p>
          <a:p>
            <a:pPr marL="171450" indent="-171450">
              <a:buFont typeface="Arial"/>
              <a:buChar char="•"/>
            </a:pPr>
            <a:r>
              <a:rPr lang="en-NZ" sz="1000">
                <a:solidFill>
                  <a:schemeClr val="bg1"/>
                </a:solidFill>
                <a:ea typeface="+mn-lt"/>
                <a:cs typeface="+mn-lt"/>
              </a:rPr>
              <a:t>Attention to detail, accuracy and thoroughness</a:t>
            </a:r>
            <a:endParaRPr lang="en-NZ" sz="1000">
              <a:solidFill>
                <a:schemeClr val="bg1"/>
              </a:solidFill>
              <a:ea typeface="Calibri"/>
              <a:cs typeface="Calibri"/>
            </a:endParaRPr>
          </a:p>
          <a:p>
            <a:pPr marL="171450" indent="-171450">
              <a:buFont typeface="Arial"/>
              <a:buChar char="•"/>
            </a:pPr>
            <a:r>
              <a:rPr lang="en-NZ" sz="1000">
                <a:solidFill>
                  <a:schemeClr val="bg1"/>
                </a:solidFill>
                <a:ea typeface="+mn-lt"/>
                <a:cs typeface="+mn-lt"/>
              </a:rPr>
              <a:t>Delivery of quality project technical documentation </a:t>
            </a:r>
          </a:p>
          <a:p>
            <a:pPr marL="171450" indent="-171450">
              <a:buFont typeface="Arial"/>
              <a:buChar char="•"/>
            </a:pPr>
            <a:r>
              <a:rPr lang="en-NZ" sz="1000">
                <a:solidFill>
                  <a:schemeClr val="bg1"/>
                </a:solidFill>
                <a:ea typeface="Calibri" panose="020F0502020204030204"/>
                <a:cs typeface="Calibri" panose="020F0502020204030204"/>
              </a:rPr>
              <a:t>Electrical or Mechanical Engineering Degree, or relevant design diploma or equivalent qualification </a:t>
            </a:r>
          </a:p>
          <a:p>
            <a:pPr marL="171450" indent="-171450">
              <a:buFont typeface="Arial"/>
              <a:buChar char="•"/>
            </a:pPr>
            <a:endParaRPr lang="en-NZ" sz="1000">
              <a:solidFill>
                <a:schemeClr val="bg1"/>
              </a:solidFill>
              <a:ea typeface="+mn-lt"/>
              <a:cs typeface="+mn-lt"/>
            </a:endParaRPr>
          </a:p>
          <a:p>
            <a:pPr marL="171450" indent="-171450">
              <a:buFont typeface="Arial"/>
              <a:buChar char="•"/>
            </a:pPr>
            <a:endParaRPr lang="en-NZ" sz="1000">
              <a:solidFill>
                <a:schemeClr val="bg1"/>
              </a:solidFill>
              <a:ea typeface="+mn-lt"/>
              <a:cs typeface="+mn-lt"/>
            </a:endParaRPr>
          </a:p>
          <a:p>
            <a:pPr>
              <a:lnSpc>
                <a:spcPts val="1457"/>
              </a:lnSpc>
            </a:pPr>
            <a:endParaRPr lang="en-NZ" sz="1000">
              <a:solidFill>
                <a:schemeClr val="bg1"/>
              </a:solidFill>
              <a:ea typeface="+mn-lt"/>
              <a:cs typeface="+mn-lt"/>
            </a:endParaRPr>
          </a:p>
          <a:p>
            <a:pPr>
              <a:lnSpc>
                <a:spcPts val="1457"/>
              </a:lnSpc>
            </a:pPr>
            <a:r>
              <a:rPr lang="en-NZ" sz="1000">
                <a:solidFill>
                  <a:schemeClr val="bg1"/>
                </a:solidFill>
                <a:ea typeface="+mn-lt"/>
                <a:cs typeface="+mn-lt"/>
              </a:rPr>
              <a:t>Preference will be given the candidates who have a qualification/experience in any/all of the following:</a:t>
            </a:r>
            <a:r>
              <a:rPr lang="en-US" sz="1000">
                <a:solidFill>
                  <a:schemeClr val="bg1"/>
                </a:solidFill>
                <a:ea typeface="+mn-lt"/>
                <a:cs typeface="+mn-lt"/>
              </a:rPr>
              <a:t> </a:t>
            </a:r>
          </a:p>
          <a:p>
            <a:pPr marL="171450" indent="-171450">
              <a:lnSpc>
                <a:spcPts val="1457"/>
              </a:lnSpc>
              <a:buFont typeface="Arial"/>
              <a:buChar char="•"/>
            </a:pPr>
            <a:r>
              <a:rPr lang="en-NZ" sz="1000">
                <a:solidFill>
                  <a:schemeClr val="bg1"/>
                </a:solidFill>
                <a:ea typeface="+mn-lt"/>
                <a:cs typeface="+mn-lt"/>
              </a:rPr>
              <a:t>KKS equipment coding</a:t>
            </a:r>
            <a:endParaRPr lang="en-NZ" sz="1000">
              <a:solidFill>
                <a:schemeClr val="bg1"/>
              </a:solidFill>
              <a:ea typeface="Calibri" panose="020F0502020204030204"/>
              <a:cs typeface="Calibri" panose="020F0502020204030204"/>
            </a:endParaRPr>
          </a:p>
          <a:p>
            <a:pPr marL="171450" indent="-171450">
              <a:buFont typeface="Arial"/>
              <a:buChar char="•"/>
            </a:pPr>
            <a:r>
              <a:rPr lang="en-NZ" sz="1000">
                <a:solidFill>
                  <a:schemeClr val="bg1"/>
                </a:solidFill>
                <a:ea typeface="+mn-lt"/>
                <a:cs typeface="+mn-lt"/>
              </a:rPr>
              <a:t>PLC and SCADA alarms</a:t>
            </a:r>
            <a:endParaRPr lang="en-NZ" sz="1000">
              <a:solidFill>
                <a:schemeClr val="bg1"/>
              </a:solidFill>
              <a:ea typeface="Calibri" panose="020F0502020204030204"/>
              <a:cs typeface="Calibri" panose="020F0502020204030204"/>
            </a:endParaRPr>
          </a:p>
          <a:p>
            <a:pPr marL="171450" indent="-171450">
              <a:buFont typeface="Arial"/>
              <a:buChar char="•"/>
            </a:pPr>
            <a:r>
              <a:rPr lang="en-NZ" sz="1000">
                <a:solidFill>
                  <a:schemeClr val="bg1"/>
                </a:solidFill>
                <a:ea typeface="+mn-lt"/>
                <a:cs typeface="+mn-lt"/>
              </a:rPr>
              <a:t>Building Services industry</a:t>
            </a:r>
            <a:endParaRPr lang="en-NZ" sz="1000">
              <a:solidFill>
                <a:schemeClr val="bg1"/>
              </a:solidFill>
              <a:ea typeface="Calibri" panose="020F0502020204030204"/>
              <a:cs typeface="Calibri" panose="020F0502020204030204"/>
            </a:endParaRPr>
          </a:p>
          <a:p>
            <a:pPr marL="171450" indent="-171450">
              <a:buFont typeface="Arial"/>
              <a:buChar char="•"/>
            </a:pPr>
            <a:r>
              <a:rPr lang="en-NZ" sz="1000">
                <a:solidFill>
                  <a:schemeClr val="bg1"/>
                </a:solidFill>
                <a:ea typeface="+mn-lt"/>
                <a:cs typeface="+mn-lt"/>
              </a:rPr>
              <a:t>Detailed design preferably in the Hydro Power Generation</a:t>
            </a:r>
            <a:endParaRPr lang="en-NZ" sz="1000">
              <a:solidFill>
                <a:schemeClr val="bg1"/>
              </a:solidFill>
              <a:ea typeface="Calibri" panose="020F0502020204030204"/>
              <a:cs typeface="Calibri" panose="020F0502020204030204"/>
            </a:endParaRPr>
          </a:p>
          <a:p>
            <a:pPr marL="171450" indent="-171450">
              <a:buFont typeface="Arial" panose="020B0604020202020204" pitchFamily="34" charset="0"/>
              <a:buChar char="•"/>
            </a:pPr>
            <a:endParaRPr lang="en-NZ" sz="1000">
              <a:solidFill>
                <a:schemeClr val="bg1"/>
              </a:solidFill>
              <a:latin typeface="Calibri"/>
              <a:cs typeface="Calibri"/>
            </a:endParaRPr>
          </a:p>
          <a:p>
            <a:endParaRPr lang="en-NZ" sz="1000">
              <a:solidFill>
                <a:schemeClr val="bg1"/>
              </a:solidFill>
              <a:ea typeface="+mn-lt"/>
              <a:cs typeface="+mn-lt"/>
            </a:endParaRPr>
          </a:p>
          <a:p>
            <a:endParaRPr lang="en-NZ" sz="1000">
              <a:solidFill>
                <a:schemeClr val="bg1"/>
              </a:solidFill>
              <a:ea typeface="Calibri"/>
              <a:cs typeface="Calibri"/>
            </a:endParaRPr>
          </a:p>
          <a:p>
            <a:pPr marL="171450" lvl="0" indent="-171450">
              <a:buFont typeface="Arial" panose="020B0604020202020204" pitchFamily="34" charset="0"/>
              <a:buChar char="•"/>
            </a:pPr>
            <a:endParaRPr lang="en-NZ" sz="1000">
              <a:latin typeface="Arial" panose="020B0604020202020204" pitchFamily="34" charset="0"/>
              <a:cs typeface="Arial" panose="020B0604020202020204" pitchFamily="34" charset="0"/>
            </a:endParaRPr>
          </a:p>
        </p:txBody>
      </p:sp>
      <p:sp>
        <p:nvSpPr>
          <p:cNvPr id="2" name="object 15">
            <a:extLst>
              <a:ext uri="{FF2B5EF4-FFF2-40B4-BE49-F238E27FC236}">
                <a16:creationId xmlns:a16="http://schemas.microsoft.com/office/drawing/2014/main" id="{0358EFD3-296E-96E7-DDE7-1AFC49EC7C04}"/>
              </a:ext>
            </a:extLst>
          </p:cNvPr>
          <p:cNvSpPr txBox="1"/>
          <p:nvPr/>
        </p:nvSpPr>
        <p:spPr>
          <a:xfrm>
            <a:off x="5001581" y="5045139"/>
            <a:ext cx="2192020" cy="543560"/>
          </a:xfrm>
          <a:prstGeom prst="rect">
            <a:avLst/>
          </a:prstGeom>
        </p:spPr>
        <p:txBody>
          <a:bodyPr vert="horz" wrap="square" lIns="0" tIns="0" rIns="0" bIns="0" rtlCol="0">
            <a:spAutoFit/>
          </a:bodyPr>
          <a:lstStyle/>
          <a:p>
            <a:pPr marL="12700" marR="6350" algn="just">
              <a:lnSpc>
                <a:spcPts val="1400"/>
              </a:lnSpc>
            </a:pPr>
            <a:r>
              <a:rPr sz="1300" b="1" spc="5">
                <a:solidFill>
                  <a:srgbClr val="00EDB5"/>
                </a:solidFill>
                <a:latin typeface="Arial"/>
                <a:cs typeface="Arial"/>
              </a:rPr>
              <a:t>Our</a:t>
            </a:r>
            <a:r>
              <a:rPr sz="1300" b="1" spc="-60">
                <a:solidFill>
                  <a:srgbClr val="00EDB5"/>
                </a:solidFill>
                <a:latin typeface="Arial"/>
                <a:cs typeface="Arial"/>
              </a:rPr>
              <a:t> </a:t>
            </a:r>
            <a:r>
              <a:rPr sz="1300" b="1" spc="35">
                <a:solidFill>
                  <a:srgbClr val="00EDB5"/>
                </a:solidFill>
                <a:latin typeface="Arial"/>
                <a:cs typeface="Arial"/>
              </a:rPr>
              <a:t>b</a:t>
            </a:r>
            <a:r>
              <a:rPr sz="1300" b="1">
                <a:solidFill>
                  <a:srgbClr val="00EDB5"/>
                </a:solidFill>
                <a:latin typeface="Arial"/>
                <a:cs typeface="Arial"/>
              </a:rPr>
              <a:t>e</a:t>
            </a:r>
            <a:r>
              <a:rPr sz="1300" b="1" spc="-5">
                <a:solidFill>
                  <a:srgbClr val="00EDB5"/>
                </a:solidFill>
                <a:latin typeface="Arial"/>
                <a:cs typeface="Arial"/>
              </a:rPr>
              <a:t>h</a:t>
            </a:r>
            <a:r>
              <a:rPr sz="1300" b="1" spc="15">
                <a:solidFill>
                  <a:srgbClr val="00EDB5"/>
                </a:solidFill>
                <a:latin typeface="Arial"/>
                <a:cs typeface="Arial"/>
              </a:rPr>
              <a:t>avio</a:t>
            </a:r>
            <a:r>
              <a:rPr sz="1300" b="1" spc="-10">
                <a:solidFill>
                  <a:srgbClr val="00EDB5"/>
                </a:solidFill>
                <a:latin typeface="Arial"/>
                <a:cs typeface="Arial"/>
              </a:rPr>
              <a:t>ur</a:t>
            </a:r>
            <a:r>
              <a:rPr sz="1300" b="1" spc="-140">
                <a:solidFill>
                  <a:srgbClr val="00EDB5"/>
                </a:solidFill>
                <a:latin typeface="Arial"/>
                <a:cs typeface="Arial"/>
              </a:rPr>
              <a:t>s</a:t>
            </a:r>
            <a:r>
              <a:rPr sz="1300" b="1" spc="-65">
                <a:solidFill>
                  <a:srgbClr val="00EDB5"/>
                </a:solidFill>
                <a:latin typeface="Arial"/>
                <a:cs typeface="Arial"/>
              </a:rPr>
              <a:t>:</a:t>
            </a:r>
            <a:r>
              <a:rPr sz="1300" b="1" spc="-60">
                <a:solidFill>
                  <a:srgbClr val="00EDB5"/>
                </a:solidFill>
                <a:latin typeface="Arial"/>
                <a:cs typeface="Arial"/>
              </a:rPr>
              <a:t> </a:t>
            </a:r>
            <a:r>
              <a:rPr sz="1300" b="1" spc="-20">
                <a:solidFill>
                  <a:srgbClr val="00EDB5"/>
                </a:solidFill>
                <a:latin typeface="Arial"/>
                <a:cs typeface="Arial"/>
              </a:rPr>
              <a:t>‘H</a:t>
            </a:r>
            <a:r>
              <a:rPr sz="1300" b="1" spc="-40">
                <a:solidFill>
                  <a:srgbClr val="00EDB5"/>
                </a:solidFill>
                <a:latin typeface="Arial"/>
                <a:cs typeface="Arial"/>
              </a:rPr>
              <a:t>o</a:t>
            </a:r>
            <a:r>
              <a:rPr sz="1300" b="1" spc="50">
                <a:solidFill>
                  <a:srgbClr val="00EDB5"/>
                </a:solidFill>
                <a:latin typeface="Arial"/>
                <a:cs typeface="Arial"/>
              </a:rPr>
              <a:t>w</a:t>
            </a:r>
            <a:r>
              <a:rPr sz="1300" b="1" spc="-60">
                <a:solidFill>
                  <a:srgbClr val="00EDB5"/>
                </a:solidFill>
                <a:latin typeface="Arial"/>
                <a:cs typeface="Arial"/>
              </a:rPr>
              <a:t> </a:t>
            </a:r>
            <a:r>
              <a:rPr sz="1300" b="1" spc="50">
                <a:solidFill>
                  <a:srgbClr val="00EDB5"/>
                </a:solidFill>
                <a:latin typeface="Arial"/>
                <a:cs typeface="Arial"/>
              </a:rPr>
              <a:t>t</a:t>
            </a:r>
            <a:r>
              <a:rPr sz="1300" b="1" spc="-10">
                <a:solidFill>
                  <a:srgbClr val="00EDB5"/>
                </a:solidFill>
                <a:latin typeface="Arial"/>
                <a:cs typeface="Arial"/>
              </a:rPr>
              <a:t>o</a:t>
            </a:r>
            <a:r>
              <a:rPr sz="1300" b="1" spc="-60">
                <a:solidFill>
                  <a:srgbClr val="00EDB5"/>
                </a:solidFill>
                <a:latin typeface="Arial"/>
                <a:cs typeface="Arial"/>
              </a:rPr>
              <a:t> </a:t>
            </a:r>
            <a:r>
              <a:rPr sz="1300" b="1" spc="-110">
                <a:solidFill>
                  <a:srgbClr val="00EDB5"/>
                </a:solidFill>
                <a:latin typeface="Arial"/>
                <a:cs typeface="Arial"/>
              </a:rPr>
              <a:t>B</a:t>
            </a:r>
            <a:r>
              <a:rPr sz="1300" b="1" spc="-30">
                <a:solidFill>
                  <a:srgbClr val="00EDB5"/>
                </a:solidFill>
                <a:latin typeface="Arial"/>
                <a:cs typeface="Arial"/>
              </a:rPr>
              <a:t>e</a:t>
            </a:r>
            <a:r>
              <a:rPr sz="1300" b="1" spc="-6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gu</a:t>
            </a:r>
            <a:r>
              <a:rPr sz="1300" spc="50">
                <a:solidFill>
                  <a:srgbClr val="00EDB5"/>
                </a:solidFill>
                <a:latin typeface="Arial"/>
                <a:cs typeface="Arial"/>
              </a:rPr>
              <a:t>t</a:t>
            </a:r>
            <a:r>
              <a:rPr sz="1300" spc="-50">
                <a:solidFill>
                  <a:srgbClr val="00EDB5"/>
                </a:solidFill>
                <a:latin typeface="Arial"/>
                <a:cs typeface="Arial"/>
              </a:rPr>
              <a:t>s</a:t>
            </a:r>
            <a:r>
              <a:rPr sz="1300" spc="-13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65">
                <a:solidFill>
                  <a:srgbClr val="00EDB5"/>
                </a:solidFill>
                <a:latin typeface="Arial"/>
                <a:cs typeface="Arial"/>
              </a:rPr>
              <a:t>g</a:t>
            </a:r>
            <a:r>
              <a:rPr sz="1300" spc="70">
                <a:solidFill>
                  <a:srgbClr val="00EDB5"/>
                </a:solidFill>
                <a:latin typeface="Arial"/>
                <a:cs typeface="Arial"/>
              </a:rPr>
              <a:t>o</a:t>
            </a:r>
            <a:r>
              <a:rPr sz="1300" spc="55">
                <a:solidFill>
                  <a:srgbClr val="00EDB5"/>
                </a:solidFill>
                <a:latin typeface="Arial"/>
                <a:cs typeface="Arial"/>
              </a:rPr>
              <a:t>o</a:t>
            </a:r>
            <a:r>
              <a:rPr sz="1300" spc="85">
                <a:solidFill>
                  <a:srgbClr val="00EDB5"/>
                </a:solidFill>
                <a:latin typeface="Arial"/>
                <a:cs typeface="Arial"/>
              </a:rPr>
              <a:t>d</a:t>
            </a:r>
            <a:r>
              <a:rPr sz="1300" spc="-45">
                <a:solidFill>
                  <a:srgbClr val="00EDB5"/>
                </a:solidFill>
                <a:latin typeface="Arial"/>
                <a:cs typeface="Arial"/>
              </a:rPr>
              <a:t> </a:t>
            </a:r>
            <a:r>
              <a:rPr sz="1300" spc="35">
                <a:solidFill>
                  <a:srgbClr val="00EDB5"/>
                </a:solidFill>
                <a:latin typeface="Arial"/>
                <a:cs typeface="Arial"/>
              </a:rPr>
              <a:t>human</a:t>
            </a:r>
            <a:r>
              <a:rPr lang="en-NZ" sz="1300" spc="35">
                <a:solidFill>
                  <a:srgbClr val="00EDB5"/>
                </a:solidFill>
                <a:latin typeface="Arial"/>
                <a:cs typeface="Arial"/>
              </a:rPr>
              <a:t>,</a:t>
            </a:r>
            <a:r>
              <a:rPr sz="1300" spc="1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35">
                <a:solidFill>
                  <a:srgbClr val="00EDB5"/>
                </a:solidFill>
                <a:latin typeface="Arial"/>
                <a:cs typeface="Arial"/>
              </a:rPr>
              <a:t>in</a:t>
            </a:r>
            <a:r>
              <a:rPr sz="1300" spc="-45">
                <a:solidFill>
                  <a:srgbClr val="00EDB5"/>
                </a:solidFill>
                <a:latin typeface="Arial"/>
                <a:cs typeface="Arial"/>
              </a:rPr>
              <a:t> </a:t>
            </a:r>
            <a:r>
              <a:rPr sz="1300" spc="45">
                <a:solidFill>
                  <a:srgbClr val="00EDB5"/>
                </a:solidFill>
                <a:latin typeface="Arial"/>
                <a:cs typeface="Arial"/>
              </a:rPr>
              <a:t>the</a:t>
            </a:r>
            <a:r>
              <a:rPr sz="1300" spc="-45">
                <a:solidFill>
                  <a:srgbClr val="00EDB5"/>
                </a:solidFill>
                <a:latin typeface="Arial"/>
                <a:cs typeface="Arial"/>
              </a:rPr>
              <a:t> </a:t>
            </a:r>
            <a:r>
              <a:rPr sz="1300" spc="65">
                <a:solidFill>
                  <a:srgbClr val="00EDB5"/>
                </a:solidFill>
                <a:latin typeface="Arial"/>
                <a:cs typeface="Arial"/>
              </a:rPr>
              <a:t>w</a:t>
            </a:r>
            <a:r>
              <a:rPr sz="1300" spc="50">
                <a:solidFill>
                  <a:srgbClr val="00EDB5"/>
                </a:solidFill>
                <a:latin typeface="Arial"/>
                <a:cs typeface="Arial"/>
              </a:rPr>
              <a:t>a</a:t>
            </a:r>
            <a:r>
              <a:rPr sz="1300" spc="-5">
                <a:solidFill>
                  <a:srgbClr val="00EDB5"/>
                </a:solidFill>
                <a:latin typeface="Arial"/>
                <a:cs typeface="Arial"/>
              </a:rPr>
              <a:t>k</a:t>
            </a:r>
            <a:r>
              <a:rPr sz="1300" spc="25">
                <a:solidFill>
                  <a:srgbClr val="00EDB5"/>
                </a:solidFill>
                <a:latin typeface="Arial"/>
                <a:cs typeface="Arial"/>
              </a:rPr>
              <a:t>a.</a:t>
            </a:r>
            <a:endParaRPr sz="1300">
              <a:latin typeface="Arial"/>
              <a:cs typeface="Arial"/>
            </a:endParaRPr>
          </a:p>
        </p:txBody>
      </p:sp>
      <p:sp>
        <p:nvSpPr>
          <p:cNvPr id="3" name="object 16">
            <a:extLst>
              <a:ext uri="{FF2B5EF4-FFF2-40B4-BE49-F238E27FC236}">
                <a16:creationId xmlns:a16="http://schemas.microsoft.com/office/drawing/2014/main" id="{14B0A329-003B-94B6-0628-FEA43F040E9C}"/>
              </a:ext>
            </a:extLst>
          </p:cNvPr>
          <p:cNvSpPr txBox="1"/>
          <p:nvPr/>
        </p:nvSpPr>
        <p:spPr>
          <a:xfrm>
            <a:off x="2915750" y="5054287"/>
            <a:ext cx="1685289" cy="543560"/>
          </a:xfrm>
          <a:prstGeom prst="rect">
            <a:avLst/>
          </a:prstGeom>
        </p:spPr>
        <p:txBody>
          <a:bodyPr vert="horz" wrap="square" lIns="0" tIns="0" rIns="0" bIns="0" rtlCol="0">
            <a:spAutoFit/>
          </a:bodyPr>
          <a:lstStyle/>
          <a:p>
            <a:pPr marL="12700" marR="6350">
              <a:lnSpc>
                <a:spcPts val="1400"/>
              </a:lnSpc>
            </a:pPr>
            <a:r>
              <a:rPr sz="1300" b="1" spc="60">
                <a:solidFill>
                  <a:srgbClr val="00EDB5"/>
                </a:solidFill>
                <a:latin typeface="Arial"/>
                <a:cs typeface="Arial"/>
              </a:rPr>
              <a:t>W</a:t>
            </a:r>
            <a:r>
              <a:rPr sz="1300" b="1" spc="30">
                <a:solidFill>
                  <a:srgbClr val="00EDB5"/>
                </a:solidFill>
                <a:latin typeface="Arial"/>
                <a:cs typeface="Arial"/>
              </a:rPr>
              <a:t>h</a:t>
            </a:r>
            <a:r>
              <a:rPr sz="1300" b="1" spc="80">
                <a:solidFill>
                  <a:srgbClr val="00EDB5"/>
                </a:solidFill>
                <a:latin typeface="Arial"/>
                <a:cs typeface="Arial"/>
              </a:rPr>
              <a:t>at</a:t>
            </a:r>
            <a:r>
              <a:rPr sz="1300" b="1" spc="-60">
                <a:solidFill>
                  <a:srgbClr val="00EDB5"/>
                </a:solidFill>
                <a:latin typeface="Arial"/>
                <a:cs typeface="Arial"/>
              </a:rPr>
              <a:t> </a:t>
            </a:r>
            <a:r>
              <a:rPr sz="1300" b="1" spc="35">
                <a:solidFill>
                  <a:srgbClr val="00EDB5"/>
                </a:solidFill>
                <a:latin typeface="Arial"/>
                <a:cs typeface="Arial"/>
              </a:rPr>
              <a:t>w</a:t>
            </a:r>
            <a:r>
              <a:rPr sz="1300" b="1" spc="10">
                <a:solidFill>
                  <a:srgbClr val="00EDB5"/>
                </a:solidFill>
                <a:latin typeface="Arial"/>
                <a:cs typeface="Arial"/>
              </a:rPr>
              <a:t>e</a:t>
            </a:r>
            <a:r>
              <a:rPr sz="1300" b="1" spc="-60">
                <a:solidFill>
                  <a:srgbClr val="00EDB5"/>
                </a:solidFill>
                <a:latin typeface="Arial"/>
                <a:cs typeface="Arial"/>
              </a:rPr>
              <a:t> </a:t>
            </a:r>
            <a:r>
              <a:rPr sz="1300" b="1" spc="-25">
                <a:solidFill>
                  <a:srgbClr val="00EDB5"/>
                </a:solidFill>
                <a:latin typeface="Arial"/>
                <a:cs typeface="Arial"/>
              </a:rPr>
              <a:t>v</a:t>
            </a:r>
            <a:r>
              <a:rPr sz="1300" b="1" spc="15">
                <a:solidFill>
                  <a:srgbClr val="00EDB5"/>
                </a:solidFill>
                <a:latin typeface="Arial"/>
                <a:cs typeface="Arial"/>
              </a:rPr>
              <a:t>alue</a:t>
            </a:r>
            <a:r>
              <a:rPr sz="1300" b="1" spc="10">
                <a:solidFill>
                  <a:srgbClr val="00EDB5"/>
                </a:solidFill>
                <a:latin typeface="Arial"/>
                <a:cs typeface="Arial"/>
              </a:rPr>
              <a:t> </a:t>
            </a:r>
            <a:r>
              <a:rPr sz="1300" spc="-20">
                <a:solidFill>
                  <a:srgbClr val="00EDB5"/>
                </a:solidFill>
                <a:latin typeface="Arial"/>
                <a:cs typeface="Arial"/>
              </a:rPr>
              <a:t>Cust</a:t>
            </a:r>
            <a:r>
              <a:rPr sz="1300" spc="40">
                <a:solidFill>
                  <a:srgbClr val="00EDB5"/>
                </a:solidFill>
                <a:latin typeface="Arial"/>
                <a:cs typeface="Arial"/>
              </a:rPr>
              <a:t>ome</a:t>
            </a:r>
            <a:r>
              <a:rPr sz="1300" spc="10">
                <a:solidFill>
                  <a:srgbClr val="00EDB5"/>
                </a:solidFill>
                <a:latin typeface="Arial"/>
                <a:cs typeface="Arial"/>
              </a:rPr>
              <a:t>r</a:t>
            </a:r>
            <a:r>
              <a:rPr sz="1300" spc="-95">
                <a:solidFill>
                  <a:srgbClr val="00EDB5"/>
                </a:solidFill>
                <a:latin typeface="Arial"/>
                <a:cs typeface="Arial"/>
              </a:rPr>
              <a:t>s</a:t>
            </a:r>
            <a:r>
              <a:rPr lang="en-NZ" sz="1300" spc="-40">
                <a:solidFill>
                  <a:srgbClr val="00EDB5"/>
                </a:solidFill>
                <a:latin typeface="Arial"/>
                <a:cs typeface="Arial"/>
              </a:rPr>
              <a:t>,</a:t>
            </a:r>
            <a:r>
              <a:rPr sz="1300" spc="-45">
                <a:solidFill>
                  <a:srgbClr val="00EDB5"/>
                </a:solidFill>
                <a:latin typeface="Arial"/>
                <a:cs typeface="Arial"/>
              </a:rPr>
              <a:t> </a:t>
            </a:r>
            <a:r>
              <a:rPr sz="1300" spc="-155">
                <a:solidFill>
                  <a:srgbClr val="00EDB5"/>
                </a:solidFill>
                <a:latin typeface="Arial"/>
                <a:cs typeface="Arial"/>
              </a:rPr>
              <a:t>S</a:t>
            </a:r>
            <a:r>
              <a:rPr sz="1300" spc="114">
                <a:solidFill>
                  <a:srgbClr val="00EDB5"/>
                </a:solidFill>
                <a:latin typeface="Arial"/>
                <a:cs typeface="Arial"/>
              </a:rPr>
              <a:t>a</a:t>
            </a:r>
            <a:r>
              <a:rPr sz="1300" spc="20">
                <a:solidFill>
                  <a:srgbClr val="00EDB5"/>
                </a:solidFill>
                <a:latin typeface="Arial"/>
                <a:cs typeface="Arial"/>
              </a:rPr>
              <a:t>f</a:t>
            </a:r>
            <a:r>
              <a:rPr sz="1300" spc="-10">
                <a:solidFill>
                  <a:srgbClr val="00EDB5"/>
                </a:solidFill>
                <a:latin typeface="Arial"/>
                <a:cs typeface="Arial"/>
              </a:rPr>
              <a:t>e</a:t>
            </a:r>
            <a:r>
              <a:rPr sz="1300" spc="10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0">
                <a:solidFill>
                  <a:srgbClr val="00EDB5"/>
                </a:solidFill>
                <a:latin typeface="Arial"/>
                <a:cs typeface="Arial"/>
              </a:rPr>
              <a:t> Sus</a:t>
            </a:r>
            <a:r>
              <a:rPr sz="1300" spc="-30">
                <a:solidFill>
                  <a:srgbClr val="00EDB5"/>
                </a:solidFill>
                <a:latin typeface="Arial"/>
                <a:cs typeface="Arial"/>
              </a:rPr>
              <a:t>t</a:t>
            </a:r>
            <a:r>
              <a:rPr sz="1300" spc="60">
                <a:solidFill>
                  <a:srgbClr val="00EDB5"/>
                </a:solidFill>
                <a:latin typeface="Arial"/>
                <a:cs typeface="Arial"/>
              </a:rPr>
              <a:t>ainabili</a:t>
            </a:r>
            <a:r>
              <a:rPr sz="1300" spc="5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180">
                <a:solidFill>
                  <a:srgbClr val="00EDB5"/>
                </a:solidFill>
                <a:latin typeface="Arial"/>
                <a:cs typeface="Arial"/>
              </a:rPr>
              <a:t>P</a:t>
            </a:r>
            <a:r>
              <a:rPr sz="1300" spc="10">
                <a:solidFill>
                  <a:srgbClr val="00EDB5"/>
                </a:solidFill>
                <a:latin typeface="Arial"/>
                <a:cs typeface="Arial"/>
              </a:rPr>
              <a:t>e</a:t>
            </a:r>
            <a:r>
              <a:rPr sz="1300" spc="25">
                <a:solidFill>
                  <a:srgbClr val="00EDB5"/>
                </a:solidFill>
                <a:latin typeface="Arial"/>
                <a:cs typeface="Arial"/>
              </a:rPr>
              <a:t>ople.</a:t>
            </a:r>
            <a:endParaRPr sz="1300">
              <a:latin typeface="Arial"/>
              <a:cs typeface="Arial"/>
            </a:endParaRPr>
          </a:p>
        </p:txBody>
      </p:sp>
      <p:sp>
        <p:nvSpPr>
          <p:cNvPr id="4" name="object 17">
            <a:extLst>
              <a:ext uri="{FF2B5EF4-FFF2-40B4-BE49-F238E27FC236}">
                <a16:creationId xmlns:a16="http://schemas.microsoft.com/office/drawing/2014/main" id="{1EC46A77-DAB6-9178-0BCC-9848BDA69F3D}"/>
              </a:ext>
            </a:extLst>
          </p:cNvPr>
          <p:cNvSpPr txBox="1"/>
          <p:nvPr/>
        </p:nvSpPr>
        <p:spPr>
          <a:xfrm>
            <a:off x="539750" y="5022279"/>
            <a:ext cx="1877695" cy="566420"/>
          </a:xfrm>
          <a:prstGeom prst="rect">
            <a:avLst/>
          </a:prstGeom>
        </p:spPr>
        <p:txBody>
          <a:bodyPr vert="horz" wrap="square" lIns="0" tIns="0" rIns="0" bIns="0" rtlCol="0">
            <a:spAutoFit/>
          </a:bodyPr>
          <a:lstStyle/>
          <a:p>
            <a:pPr marL="12700">
              <a:lnSpc>
                <a:spcPct val="100000"/>
              </a:lnSpc>
            </a:pPr>
            <a:r>
              <a:rPr sz="1300" b="1" spc="5">
                <a:solidFill>
                  <a:srgbClr val="00EDB5"/>
                </a:solidFill>
                <a:latin typeface="Arial"/>
                <a:cs typeface="Arial"/>
              </a:rPr>
              <a:t>Our</a:t>
            </a:r>
            <a:r>
              <a:rPr sz="1300" b="1" spc="-60">
                <a:solidFill>
                  <a:srgbClr val="00EDB5"/>
                </a:solidFill>
                <a:latin typeface="Arial"/>
                <a:cs typeface="Arial"/>
              </a:rPr>
              <a:t> </a:t>
            </a:r>
            <a:r>
              <a:rPr sz="1300" b="1" spc="25">
                <a:solidFill>
                  <a:srgbClr val="00EDB5"/>
                </a:solidFill>
                <a:latin typeface="Arial"/>
                <a:cs typeface="Arial"/>
              </a:rPr>
              <a:t>p</a:t>
            </a:r>
            <a:r>
              <a:rPr sz="1300" b="1" spc="5">
                <a:solidFill>
                  <a:srgbClr val="00EDB5"/>
                </a:solidFill>
                <a:latin typeface="Arial"/>
                <a:cs typeface="Arial"/>
              </a:rPr>
              <a:t>ur</a:t>
            </a:r>
            <a:r>
              <a:rPr sz="1300" b="1" spc="10">
                <a:solidFill>
                  <a:srgbClr val="00EDB5"/>
                </a:solidFill>
                <a:latin typeface="Arial"/>
                <a:cs typeface="Arial"/>
              </a:rPr>
              <a:t>p</a:t>
            </a:r>
            <a:r>
              <a:rPr sz="1300" b="1" spc="-15">
                <a:solidFill>
                  <a:srgbClr val="00EDB5"/>
                </a:solidFill>
                <a:latin typeface="Arial"/>
                <a:cs typeface="Arial"/>
              </a:rPr>
              <a:t>o</a:t>
            </a:r>
            <a:r>
              <a:rPr sz="1300" b="1" spc="-135">
                <a:solidFill>
                  <a:srgbClr val="00EDB5"/>
                </a:solidFill>
                <a:latin typeface="Arial"/>
                <a:cs typeface="Arial"/>
              </a:rPr>
              <a:t>s</a:t>
            </a:r>
            <a:r>
              <a:rPr sz="1300" b="1" spc="10">
                <a:solidFill>
                  <a:srgbClr val="00EDB5"/>
                </a:solidFill>
                <a:latin typeface="Arial"/>
                <a:cs typeface="Arial"/>
              </a:rPr>
              <a:t>e</a:t>
            </a:r>
            <a:endParaRPr sz="1300">
              <a:latin typeface="Arial"/>
              <a:cs typeface="Arial"/>
            </a:endParaRPr>
          </a:p>
          <a:p>
            <a:pPr marL="12700" marR="6350">
              <a:lnSpc>
                <a:spcPts val="1400"/>
              </a:lnSpc>
              <a:spcBef>
                <a:spcPts val="20"/>
              </a:spcBef>
            </a:pPr>
            <a:r>
              <a:rPr sz="1300" spc="-15">
                <a:solidFill>
                  <a:srgbClr val="00EDB5"/>
                </a:solidFill>
                <a:latin typeface="Arial"/>
                <a:cs typeface="Arial"/>
              </a:rPr>
              <a:t>Cl</a:t>
            </a:r>
            <a:r>
              <a:rPr sz="1300" spc="-10">
                <a:solidFill>
                  <a:srgbClr val="00EDB5"/>
                </a:solidFill>
                <a:latin typeface="Arial"/>
                <a:cs typeface="Arial"/>
              </a:rPr>
              <a:t>e</a:t>
            </a:r>
            <a:r>
              <a:rPr sz="1300" spc="65">
                <a:solidFill>
                  <a:srgbClr val="00EDB5"/>
                </a:solidFill>
                <a:latin typeface="Arial"/>
                <a:cs typeface="Arial"/>
              </a:rPr>
              <a:t>an</a:t>
            </a:r>
            <a:r>
              <a:rPr sz="1300" spc="-45">
                <a:solidFill>
                  <a:srgbClr val="00EDB5"/>
                </a:solidFill>
                <a:latin typeface="Arial"/>
                <a:cs typeface="Arial"/>
              </a:rPr>
              <a:t> </a:t>
            </a:r>
            <a:r>
              <a:rPr sz="1300" spc="20">
                <a:solidFill>
                  <a:srgbClr val="00EDB5"/>
                </a:solidFill>
                <a:latin typeface="Arial"/>
                <a:cs typeface="Arial"/>
              </a:rPr>
              <a:t>ene</a:t>
            </a:r>
            <a:r>
              <a:rPr sz="1300" spc="-20">
                <a:solidFill>
                  <a:srgbClr val="00EDB5"/>
                </a:solidFill>
                <a:latin typeface="Arial"/>
                <a:cs typeface="Arial"/>
              </a:rPr>
              <a:t>r</a:t>
            </a:r>
            <a:r>
              <a:rPr sz="1300" spc="40">
                <a:solidFill>
                  <a:srgbClr val="00EDB5"/>
                </a:solidFill>
                <a:latin typeface="Arial"/>
                <a:cs typeface="Arial"/>
              </a:rPr>
              <a:t>gy</a:t>
            </a:r>
            <a:r>
              <a:rPr sz="1300" spc="-45">
                <a:solidFill>
                  <a:srgbClr val="00EDB5"/>
                </a:solidFill>
                <a:latin typeface="Arial"/>
                <a:cs typeface="Arial"/>
              </a:rPr>
              <a:t> </a:t>
            </a:r>
            <a:r>
              <a:rPr sz="1300" spc="50">
                <a:solidFill>
                  <a:srgbClr val="00EDB5"/>
                </a:solidFill>
                <a:latin typeface="Arial"/>
                <a:cs typeface="Arial"/>
              </a:rPr>
              <a:t>f</a:t>
            </a:r>
            <a:r>
              <a:rPr sz="1300" spc="40">
                <a:solidFill>
                  <a:srgbClr val="00EDB5"/>
                </a:solidFill>
                <a:latin typeface="Arial"/>
                <a:cs typeface="Arial"/>
              </a:rPr>
              <a:t>or</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50">
                <a:solidFill>
                  <a:srgbClr val="00EDB5"/>
                </a:solidFill>
                <a:latin typeface="Arial"/>
                <a:cs typeface="Arial"/>
              </a:rPr>
              <a:t>fai</a:t>
            </a:r>
            <a:r>
              <a:rPr sz="1300" spc="10">
                <a:solidFill>
                  <a:srgbClr val="00EDB5"/>
                </a:solidFill>
                <a:latin typeface="Arial"/>
                <a:cs typeface="Arial"/>
              </a:rPr>
              <a:t>r</a:t>
            </a:r>
            <a:r>
              <a:rPr sz="1300" spc="15">
                <a:solidFill>
                  <a:srgbClr val="00EDB5"/>
                </a:solidFill>
                <a:latin typeface="Arial"/>
                <a:cs typeface="Arial"/>
              </a:rPr>
              <a:t>er</a:t>
            </a:r>
            <a:r>
              <a:rPr sz="1300" spc="10">
                <a:solidFill>
                  <a:srgbClr val="00EDB5"/>
                </a:solidFill>
                <a:latin typeface="Arial"/>
                <a:cs typeface="Arial"/>
              </a:rPr>
              <a:t> </a:t>
            </a:r>
            <a:r>
              <a:rPr sz="1300" spc="70">
                <a:solidFill>
                  <a:srgbClr val="00EDB5"/>
                </a:solidFill>
                <a:latin typeface="Arial"/>
                <a:cs typeface="Arial"/>
              </a:rPr>
              <a:t>and</a:t>
            </a:r>
            <a:r>
              <a:rPr sz="1300" spc="-45">
                <a:solidFill>
                  <a:srgbClr val="00EDB5"/>
                </a:solidFill>
                <a:latin typeface="Arial"/>
                <a:cs typeface="Arial"/>
              </a:rPr>
              <a:t> </a:t>
            </a:r>
            <a:r>
              <a:rPr sz="1300" spc="20">
                <a:solidFill>
                  <a:srgbClr val="00EDB5"/>
                </a:solidFill>
                <a:latin typeface="Arial"/>
                <a:cs typeface="Arial"/>
              </a:rPr>
              <a:t>h</a:t>
            </a:r>
            <a:r>
              <a:rPr sz="1300" spc="25">
                <a:solidFill>
                  <a:srgbClr val="00EDB5"/>
                </a:solidFill>
                <a:latin typeface="Arial"/>
                <a:cs typeface="Arial"/>
              </a:rPr>
              <a:t>e</a:t>
            </a:r>
            <a:r>
              <a:rPr sz="1300" spc="45">
                <a:solidFill>
                  <a:srgbClr val="00EDB5"/>
                </a:solidFill>
                <a:latin typeface="Arial"/>
                <a:cs typeface="Arial"/>
              </a:rPr>
              <a:t>althier</a:t>
            </a:r>
            <a:r>
              <a:rPr sz="1300" spc="-45">
                <a:solidFill>
                  <a:srgbClr val="00EDB5"/>
                </a:solidFill>
                <a:latin typeface="Arial"/>
                <a:cs typeface="Arial"/>
              </a:rPr>
              <a:t> </a:t>
            </a:r>
            <a:r>
              <a:rPr sz="1300" spc="65">
                <a:solidFill>
                  <a:srgbClr val="00EDB5"/>
                </a:solidFill>
                <a:latin typeface="Arial"/>
                <a:cs typeface="Arial"/>
              </a:rPr>
              <a:t>w</a:t>
            </a:r>
            <a:r>
              <a:rPr sz="1300" spc="35">
                <a:solidFill>
                  <a:srgbClr val="00EDB5"/>
                </a:solidFill>
                <a:latin typeface="Arial"/>
                <a:cs typeface="Arial"/>
              </a:rPr>
              <a:t>orld.</a:t>
            </a:r>
            <a:endParaRPr sz="1300">
              <a:latin typeface="Arial"/>
              <a:cs typeface="Arial"/>
            </a:endParaRPr>
          </a:p>
        </p:txBody>
      </p:sp>
      <p:sp>
        <p:nvSpPr>
          <p:cNvPr id="6" name="object 18">
            <a:extLst>
              <a:ext uri="{FF2B5EF4-FFF2-40B4-BE49-F238E27FC236}">
                <a16:creationId xmlns:a16="http://schemas.microsoft.com/office/drawing/2014/main" id="{3B23CB7D-A461-8C10-4295-8606AB861DA1}"/>
              </a:ext>
            </a:extLst>
          </p:cNvPr>
          <p:cNvSpPr/>
          <p:nvPr/>
        </p:nvSpPr>
        <p:spPr>
          <a:xfrm>
            <a:off x="552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7" name="object 19">
            <a:extLst>
              <a:ext uri="{FF2B5EF4-FFF2-40B4-BE49-F238E27FC236}">
                <a16:creationId xmlns:a16="http://schemas.microsoft.com/office/drawing/2014/main" id="{5BE3DC2E-1C64-7704-27A3-DCFE70A77F73}"/>
              </a:ext>
            </a:extLst>
          </p:cNvPr>
          <p:cNvSpPr/>
          <p:nvPr/>
        </p:nvSpPr>
        <p:spPr>
          <a:xfrm>
            <a:off x="2928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8" name="object 20">
            <a:extLst>
              <a:ext uri="{FF2B5EF4-FFF2-40B4-BE49-F238E27FC236}">
                <a16:creationId xmlns:a16="http://schemas.microsoft.com/office/drawing/2014/main" id="{1150454B-FB63-464D-5955-943C6304508B}"/>
              </a:ext>
            </a:extLst>
          </p:cNvPr>
          <p:cNvSpPr/>
          <p:nvPr/>
        </p:nvSpPr>
        <p:spPr>
          <a:xfrm>
            <a:off x="5014281"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11" name="TextBox 10">
            <a:extLst>
              <a:ext uri="{FF2B5EF4-FFF2-40B4-BE49-F238E27FC236}">
                <a16:creationId xmlns:a16="http://schemas.microsoft.com/office/drawing/2014/main" id="{12CB48A3-98A0-4735-1E82-02A6DCEDCF64}"/>
              </a:ext>
            </a:extLst>
          </p:cNvPr>
          <p:cNvSpPr txBox="1"/>
          <p:nvPr/>
        </p:nvSpPr>
        <p:spPr>
          <a:xfrm>
            <a:off x="4739457" y="474797"/>
            <a:ext cx="5340350" cy="16158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NZ" sz="1200" b="1">
                <a:solidFill>
                  <a:srgbClr val="05EDB5"/>
                </a:solidFill>
                <a:latin typeface="Arial"/>
                <a:ea typeface="Calibri" panose="020F0502020204030204"/>
                <a:cs typeface="Arial"/>
              </a:rPr>
              <a:t>Personal Attributes</a:t>
            </a:r>
            <a:endParaRPr lang="en-US" sz="1200">
              <a:latin typeface="Arial"/>
              <a:ea typeface="Calibri" panose="020F0502020204030204"/>
              <a:cs typeface="Arial"/>
            </a:endParaRPr>
          </a:p>
          <a:p>
            <a:pPr marL="285750" indent="-285750">
              <a:buFont typeface="Arial"/>
              <a:buChar char="•"/>
            </a:pPr>
            <a:endParaRPr lang="en-NZ" sz="1000">
              <a:ea typeface="Calibri" panose="020F0502020204030204"/>
              <a:cs typeface="Calibri" panose="020F0502020204030204"/>
            </a:endParaRPr>
          </a:p>
          <a:p>
            <a:pPr marL="171450" indent="-171450">
              <a:buFont typeface="Arial,Sans-Serif"/>
              <a:buChar char="•"/>
            </a:pPr>
            <a:r>
              <a:rPr lang="en-NZ" sz="1000">
                <a:solidFill>
                  <a:schemeClr val="bg1"/>
                </a:solidFill>
                <a:ea typeface="Calibri" panose="020F0502020204030204"/>
                <a:cs typeface="Calibri" panose="020F0502020204030204"/>
              </a:rPr>
              <a:t>Ability to collaborate and manage expectations of key stakeholders</a:t>
            </a:r>
          </a:p>
          <a:p>
            <a:pPr marL="171450" indent="-171450">
              <a:buFont typeface="Arial,Sans-Serif"/>
              <a:buChar char="•"/>
            </a:pPr>
            <a:r>
              <a:rPr lang="en-NZ" sz="1000">
                <a:solidFill>
                  <a:schemeClr val="bg1"/>
                </a:solidFill>
                <a:ea typeface="Calibri" panose="020F0502020204030204"/>
                <a:cs typeface="Calibri" panose="020F0502020204030204"/>
              </a:rPr>
              <a:t>Self-motivated and able to work independently</a:t>
            </a:r>
            <a:endParaRPr lang="en-US" sz="1000">
              <a:solidFill>
                <a:schemeClr val="bg1"/>
              </a:solidFill>
              <a:ea typeface="Calibri" panose="020F0502020204030204"/>
              <a:cs typeface="Calibri" panose="020F0502020204030204"/>
            </a:endParaRPr>
          </a:p>
          <a:p>
            <a:pPr marL="171450" indent="-171450">
              <a:buFont typeface="Arial,Sans-Serif"/>
              <a:buChar char="•"/>
            </a:pPr>
            <a:r>
              <a:rPr lang="en-NZ" sz="1000">
                <a:solidFill>
                  <a:schemeClr val="bg1"/>
                </a:solidFill>
                <a:ea typeface="Calibri" panose="020F0502020204030204"/>
                <a:cs typeface="Calibri" panose="020F0502020204030204"/>
              </a:rPr>
              <a:t>Continuous improvement mindset </a:t>
            </a:r>
            <a:endParaRPr lang="en-US" sz="1000">
              <a:solidFill>
                <a:schemeClr val="bg1"/>
              </a:solidFill>
              <a:ea typeface="Calibri" panose="020F0502020204030204"/>
              <a:cs typeface="Calibri" panose="020F0502020204030204"/>
            </a:endParaRPr>
          </a:p>
          <a:p>
            <a:pPr marL="171450" indent="-171450">
              <a:buFont typeface="Arial,Sans-Serif"/>
              <a:buChar char="•"/>
            </a:pPr>
            <a:r>
              <a:rPr lang="en-NZ" sz="1000">
                <a:solidFill>
                  <a:schemeClr val="bg1"/>
                </a:solidFill>
                <a:ea typeface="Calibri" panose="020F0502020204030204"/>
                <a:cs typeface="Calibri" panose="020F0502020204030204"/>
              </a:rPr>
              <a:t>Strong attention to detail</a:t>
            </a:r>
          </a:p>
          <a:p>
            <a:pPr marL="171450" indent="-171450">
              <a:buFont typeface="Arial,Sans-Serif"/>
              <a:buChar char="•"/>
            </a:pPr>
            <a:r>
              <a:rPr lang="en-NZ" sz="1000">
                <a:solidFill>
                  <a:schemeClr val="bg1"/>
                </a:solidFill>
                <a:ea typeface="Calibri" panose="020F0502020204030204"/>
                <a:cs typeface="Calibri" panose="020F0502020204030204"/>
              </a:rPr>
              <a:t>A constructive and approachable working style</a:t>
            </a:r>
            <a:endParaRPr lang="en-US" sz="1000">
              <a:solidFill>
                <a:schemeClr val="bg1"/>
              </a:solidFill>
              <a:ea typeface="Calibri" panose="020F0502020204030204"/>
              <a:cs typeface="Calibri" panose="020F0502020204030204"/>
            </a:endParaRPr>
          </a:p>
          <a:p>
            <a:pPr marL="171450" indent="-171450">
              <a:buFont typeface="Arial,Sans-Serif"/>
              <a:buChar char="•"/>
            </a:pPr>
            <a:r>
              <a:rPr lang="en-NZ" sz="1000">
                <a:solidFill>
                  <a:schemeClr val="bg1"/>
                </a:solidFill>
                <a:ea typeface="Calibri" panose="020F0502020204030204"/>
                <a:cs typeface="Calibri" panose="020F0502020204030204"/>
              </a:rPr>
              <a:t>Strong commitment to quality</a:t>
            </a:r>
            <a:endParaRPr lang="en-GB">
              <a:solidFill>
                <a:schemeClr val="bg1"/>
              </a:solidFill>
            </a:endParaRPr>
          </a:p>
          <a:p>
            <a:pPr marL="285750" indent="-285750">
              <a:buFont typeface="Arial"/>
              <a:buChar char="•"/>
            </a:pPr>
            <a:endParaRPr lang="en-GB">
              <a:ea typeface="Calibri" panose="020F0502020204030204"/>
              <a:cs typeface="Calibri" panose="020F0502020204030204"/>
            </a:endParaRPr>
          </a:p>
        </p:txBody>
      </p:sp>
    </p:spTree>
    <p:extLst>
      <p:ext uri="{BB962C8B-B14F-4D97-AF65-F5344CB8AC3E}">
        <p14:creationId xmlns:p14="http://schemas.microsoft.com/office/powerpoint/2010/main" val="5969617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eridian Document" ma:contentTypeID="0x010100F0B45D70E02D64489CC518ECCACEDC180100CE2619C5F1D2F34FA99808E03699FCBD" ma:contentTypeVersion="219" ma:contentTypeDescription="Create a new document." ma:contentTypeScope="" ma:versionID="2094059fe9cfb50d3c1b4565d1ad0ebe">
  <xsd:schema xmlns:xsd="http://www.w3.org/2001/XMLSchema" xmlns:xs="http://www.w3.org/2001/XMLSchema" xmlns:p="http://schemas.microsoft.com/office/2006/metadata/properties" xmlns:ns1="http://schemas.microsoft.com/sharepoint/v3" xmlns:ns2="43fbadee-b72b-4045-acd7-0c03f461bf4d" xmlns:ns3="2a4cb269-9127-46d2-be0c-d19ba5ead4a0" targetNamespace="http://schemas.microsoft.com/office/2006/metadata/properties" ma:root="true" ma:fieldsID="a524e089129da457052be7270380ad06" ns1:_="" ns2:_="" ns3:_="">
    <xsd:import namespace="http://schemas.microsoft.com/sharepoint/v3"/>
    <xsd:import namespace="43fbadee-b72b-4045-acd7-0c03f461bf4d"/>
    <xsd:import namespace="2a4cb269-9127-46d2-be0c-d19ba5ead4a0"/>
    <xsd:element name="properties">
      <xsd:complexType>
        <xsd:sequence>
          <xsd:element name="documentManagement">
            <xsd:complexType>
              <xsd:all>
                <xsd:element ref="ns2:_dlc_DocId" minOccurs="0"/>
                <xsd:element ref="ns2:_dlc_DocIdUrl" minOccurs="0"/>
                <xsd:element ref="ns2:_dlc_DocIdPersistId" minOccurs="0"/>
                <xsd:element ref="ns2:g8c0420b21e146c6b4d6c6b6ee356f7a" minOccurs="0"/>
                <xsd:element ref="ns2:TaxCatchAll" minOccurs="0"/>
                <xsd:element ref="ns2:TaxCatchAllLabel" minOccurs="0"/>
                <xsd:element ref="ns2:k0593309945c47a6b5db9b8b9e209feb" minOccurs="0"/>
                <xsd:element ref="ns2:f979d0856e9c4c438724624e32b3a648" minOccurs="0"/>
                <xsd:element ref="ns2:i8c66f2de545405b977af32a83307afd" minOccurs="0"/>
                <xsd:element ref="ns2:c546e91aa6564c15aef34c91c5b0c21a" minOccurs="0"/>
                <xsd:element ref="ns2:MRDVitalRecord" minOccurs="0"/>
                <xsd:element ref="ns2:MRDBCMRecord" minOccurs="0"/>
                <xsd:element ref="ns1:Comments" minOccurs="0"/>
                <xsd:element ref="ns2:SharedWithUsers" minOccurs="0"/>
                <xsd:element ref="ns2:SharedWithDetails" minOccurs="0"/>
                <xsd:element ref="ns2:Organization" minOccurs="0"/>
                <xsd:element ref="ns3:MediaServiceAutoKeyPoints" minOccurs="0"/>
                <xsd:element ref="ns3:MediaServiceKeyPoints" minOccurs="0"/>
                <xsd:element ref="ns3:MediaServiceObjectDetectorVersions" minOccurs="0"/>
                <xsd:element ref="ns3:MediaServiceSearchProperties" minOccurs="0"/>
                <xsd:element ref="ns3:lcf76f155ced4ddcb4097134ff3c332f"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mments" ma:index="25" nillable="true" ma:displayName="Comments" ma:internalName="Comment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3fbadee-b72b-4045-acd7-0c03f461bf4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g8c0420b21e146c6b4d6c6b6ee356f7a" ma:index="11" nillable="true" ma:taxonomy="true" ma:internalName="g8c0420b21e146c6b4d6c6b6ee356f7a" ma:taxonomyFieldName="MRDBusinessFunction" ma:displayName="Business Function" ma:fieldId="{08c0420b-21e1-46c6-b4d6-c6b6ee356f7a}" ma:sspId="441f4d4e-d57f-4cf8-8d8c-5728bde0858f" ma:termSetId="8b7bc0b3-4f4b-438f-a837-8738029b124f"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0dec64c1-0cfb-4274-908c-32670cc62f88}" ma:internalName="TaxCatchAll" ma:showField="CatchAllData" ma:web="43fbadee-b72b-4045-acd7-0c03f461bf4d">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0dec64c1-0cfb-4274-908c-32670cc62f88}" ma:internalName="TaxCatchAllLabel" ma:readOnly="true" ma:showField="CatchAllDataLabel" ma:web="43fbadee-b72b-4045-acd7-0c03f461bf4d">
      <xsd:complexType>
        <xsd:complexContent>
          <xsd:extension base="dms:MultiChoiceLookup">
            <xsd:sequence>
              <xsd:element name="Value" type="dms:Lookup" maxOccurs="unbounded" minOccurs="0" nillable="true"/>
            </xsd:sequence>
          </xsd:extension>
        </xsd:complexContent>
      </xsd:complexType>
    </xsd:element>
    <xsd:element name="k0593309945c47a6b5db9b8b9e209feb" ma:index="15" nillable="true" ma:taxonomy="true" ma:internalName="k0593309945c47a6b5db9b8b9e209feb" ma:taxonomyFieldName="MRDSecurityClassification" ma:displayName="Security Classification" ma:fieldId="{40593309-945c-47a6-b5db-9b8b9e209feb}" ma:sspId="441f4d4e-d57f-4cf8-8d8c-5728bde0858f" ma:termSetId="db094ac6-3d11-4458-b28c-3943149bbee5" ma:anchorId="00000000-0000-0000-0000-000000000000" ma:open="false" ma:isKeyword="false">
      <xsd:complexType>
        <xsd:sequence>
          <xsd:element ref="pc:Terms" minOccurs="0" maxOccurs="1"/>
        </xsd:sequence>
      </xsd:complexType>
    </xsd:element>
    <xsd:element name="f979d0856e9c4c438724624e32b3a648" ma:index="17" nillable="true" ma:taxonomy="true" ma:internalName="f979d0856e9c4c438724624e32b3a648" ma:taxonomyFieldName="MRDDocumentStatus" ma:displayName="Document Status" ma:fieldId="{f979d085-6e9c-4c43-8724-624e32b3a648}" ma:sspId="441f4d4e-d57f-4cf8-8d8c-5728bde0858f" ma:termSetId="e99df16e-bb88-43ea-9c10-21a24d391b49" ma:anchorId="00000000-0000-0000-0000-000000000000" ma:open="false" ma:isKeyword="false">
      <xsd:complexType>
        <xsd:sequence>
          <xsd:element ref="pc:Terms" minOccurs="0" maxOccurs="1"/>
        </xsd:sequence>
      </xsd:complexType>
    </xsd:element>
    <xsd:element name="i8c66f2de545405b977af32a83307afd" ma:index="19" nillable="true" ma:taxonomy="true" ma:internalName="i8c66f2de545405b977af32a83307afd" ma:taxonomyFieldName="MRDDocumentType" ma:displayName="Document Type" ma:fieldId="{28c66f2d-e545-405b-977a-f32a83307afd}" ma:sspId="441f4d4e-d57f-4cf8-8d8c-5728bde0858f" ma:termSetId="9c92a617-3b42-4a6a-83d5-84398a58e806" ma:anchorId="00000000-0000-0000-0000-000000000000" ma:open="false" ma:isKeyword="false">
      <xsd:complexType>
        <xsd:sequence>
          <xsd:element ref="pc:Terms" minOccurs="0" maxOccurs="1"/>
        </xsd:sequence>
      </xsd:complexType>
    </xsd:element>
    <xsd:element name="c546e91aa6564c15aef34c91c5b0c21a" ma:index="21" nillable="true" ma:taxonomy="true" ma:internalName="c546e91aa6564c15aef34c91c5b0c21a" ma:taxonomyFieldName="MRDFinancialYear" ma:displayName="Financial Year" ma:fieldId="{c546e91a-a656-4c15-aef3-4c91c5b0c21a}" ma:sspId="441f4d4e-d57f-4cf8-8d8c-5728bde0858f" ma:termSetId="a94f2a13-3a14-441c-9b19-b3a797d71699" ma:anchorId="00000000-0000-0000-0000-000000000000" ma:open="false" ma:isKeyword="false">
      <xsd:complexType>
        <xsd:sequence>
          <xsd:element ref="pc:Terms" minOccurs="0" maxOccurs="1"/>
        </xsd:sequence>
      </xsd:complexType>
    </xsd:element>
    <xsd:element name="MRDVitalRecord" ma:index="23" nillable="true" ma:displayName="Vital Record" ma:internalName="MRDVitalRecord">
      <xsd:simpleType>
        <xsd:restriction base="dms:Boolean"/>
      </xsd:simpleType>
    </xsd:element>
    <xsd:element name="MRDBCMRecord" ma:index="24" nillable="true" ma:displayName="BCM Record" ma:internalName="MRDBCMRecord">
      <xsd:simpleType>
        <xsd:restriction base="dms:Boolean"/>
      </xsd:simpleType>
    </xsd:element>
    <xsd:element name="SharedWithUsers" ma:index="2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Shared With Details" ma:internalName="SharedWithDetails" ma:readOnly="true">
      <xsd:simpleType>
        <xsd:restriction base="dms:Note">
          <xsd:maxLength value="255"/>
        </xsd:restriction>
      </xsd:simpleType>
    </xsd:element>
    <xsd:element name="Organization" ma:index="28" nillable="true" ma:displayName="Organization" ma:default="Meridian" ma:format="Dropdown" ma:internalName="Organization">
      <xsd:simpleType>
        <xsd:restriction base="dms:Choice">
          <xsd:enumeration value="Meridian"/>
          <xsd:enumeration value="Subsidiary"/>
        </xsd:restriction>
      </xsd:simpleType>
    </xsd:element>
  </xsd:schema>
  <xsd:schema xmlns:xsd="http://www.w3.org/2001/XMLSchema" xmlns:xs="http://www.w3.org/2001/XMLSchema" xmlns:dms="http://schemas.microsoft.com/office/2006/documentManagement/types" xmlns:pc="http://schemas.microsoft.com/office/infopath/2007/PartnerControls" targetNamespace="2a4cb269-9127-46d2-be0c-d19ba5ead4a0" elementFormDefault="qualified">
    <xsd:import namespace="http://schemas.microsoft.com/office/2006/documentManagement/types"/>
    <xsd:import namespace="http://schemas.microsoft.com/office/infopath/2007/PartnerControls"/>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internalName="MediaServiceKeyPoints" ma:readOnly="true">
      <xsd:simpleType>
        <xsd:restriction base="dms:Note">
          <xsd:maxLength value="255"/>
        </xsd:restriction>
      </xsd:simple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lcf76f155ced4ddcb4097134ff3c332f" ma:index="34"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DateTaken" ma:index="35" nillable="true" ma:displayName="MediaServiceDateTaken" ma:hidden="true" ma:indexed="true" ma:internalName="MediaServiceDateTaken" ma:readOnly="true">
      <xsd:simpleType>
        <xsd:restriction base="dms:Text"/>
      </xsd:simpleType>
    </xsd:element>
    <xsd:element name="MediaServiceOCR" ma:index="36" nillable="true" ma:displayName="Extracted Text" ma:internalName="MediaServiceOCR" ma:readOnly="true">
      <xsd:simpleType>
        <xsd:restriction base="dms:Note">
          <xsd:maxLength value="255"/>
        </xsd:restriction>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3fbadee-b72b-4045-acd7-0c03f461bf4d" xsi:nil="true"/>
    <SharedWithUsers xmlns="43fbadee-b72b-4045-acd7-0c03f461bf4d">
      <UserInfo>
        <DisplayName>Michael Healy</DisplayName>
        <AccountId>750</AccountId>
        <AccountType/>
      </UserInfo>
    </SharedWithUsers>
    <lcf76f155ced4ddcb4097134ff3c332f xmlns="2a4cb269-9127-46d2-be0c-d19ba5ead4a0">
      <Terms xmlns="http://schemas.microsoft.com/office/infopath/2007/PartnerControls"/>
    </lcf76f155ced4ddcb4097134ff3c332f>
    <MRDVitalRecord xmlns="43fbadee-b72b-4045-acd7-0c03f461bf4d" xsi:nil="true"/>
    <MRDBCMRecord xmlns="43fbadee-b72b-4045-acd7-0c03f461bf4d" xsi:nil="true"/>
    <c546e91aa6564c15aef34c91c5b0c21a xmlns="43fbadee-b72b-4045-acd7-0c03f461bf4d">
      <Terms xmlns="http://schemas.microsoft.com/office/infopath/2007/PartnerControls"/>
    </c546e91aa6564c15aef34c91c5b0c21a>
    <i8c66f2de545405b977af32a83307afd xmlns="43fbadee-b72b-4045-acd7-0c03f461bf4d">
      <Terms xmlns="http://schemas.microsoft.com/office/infopath/2007/PartnerControls"/>
    </i8c66f2de545405b977af32a83307afd>
    <f979d0856e9c4c438724624e32b3a648 xmlns="43fbadee-b72b-4045-acd7-0c03f461bf4d">
      <Terms xmlns="http://schemas.microsoft.com/office/infopath/2007/PartnerControls"/>
    </f979d0856e9c4c438724624e32b3a648>
    <Organization xmlns="43fbadee-b72b-4045-acd7-0c03f461bf4d">Meridian</Organization>
    <g8c0420b21e146c6b4d6c6b6ee356f7a xmlns="43fbadee-b72b-4045-acd7-0c03f461bf4d">
      <Terms xmlns="http://schemas.microsoft.com/office/infopath/2007/PartnerControls"/>
    </g8c0420b21e146c6b4d6c6b6ee356f7a>
    <k0593309945c47a6b5db9b8b9e209feb xmlns="43fbadee-b72b-4045-acd7-0c03f461bf4d">
      <Terms xmlns="http://schemas.microsoft.com/office/infopath/2007/PartnerControls"/>
    </k0593309945c47a6b5db9b8b9e209feb>
    <Comments xmlns="http://schemas.microsoft.com/sharepoint/v3" xsi:nil="true"/>
  </documentManagement>
</p:properties>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35EFD34A-D263-43A4-A04C-9ABCB4583055}">
  <ds:schemaRefs>
    <ds:schemaRef ds:uri="http://schemas.microsoft.com/sharepoint/v3/contenttype/forms"/>
  </ds:schemaRefs>
</ds:datastoreItem>
</file>

<file path=customXml/itemProps2.xml><?xml version="1.0" encoding="utf-8"?>
<ds:datastoreItem xmlns:ds="http://schemas.openxmlformats.org/officeDocument/2006/customXml" ds:itemID="{575FE922-5ADD-4492-99A3-C6DF12583E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3fbadee-b72b-4045-acd7-0c03f461bf4d"/>
    <ds:schemaRef ds:uri="2a4cb269-9127-46d2-be0c-d19ba5ead4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055FC9B-5724-4E52-B7CF-0DA26C5E6734}">
  <ds:schemaRefs>
    <ds:schemaRef ds:uri="http://schemas.openxmlformats.org/package/2006/metadata/core-properties"/>
    <ds:schemaRef ds:uri="http://schemas.microsoft.com/office/2006/metadata/properties"/>
    <ds:schemaRef ds:uri="http://purl.org/dc/dcmitype/"/>
    <ds:schemaRef ds:uri="http://schemas.microsoft.com/sharepoint/v3"/>
    <ds:schemaRef ds:uri="http://purl.org/dc/terms/"/>
    <ds:schemaRef ds:uri="43fbadee-b72b-4045-acd7-0c03f461bf4d"/>
    <ds:schemaRef ds:uri="http://schemas.microsoft.com/office/2006/documentManagement/types"/>
    <ds:schemaRef ds:uri="http://purl.org/dc/elements/1.1/"/>
    <ds:schemaRef ds:uri="http://schemas.microsoft.com/office/infopath/2007/PartnerControls"/>
    <ds:schemaRef ds:uri="2a4cb269-9127-46d2-be0c-d19ba5ead4a0"/>
    <ds:schemaRef ds:uri="http://www.w3.org/XML/1998/namespace"/>
  </ds:schemaRefs>
</ds:datastoreItem>
</file>

<file path=customXml/itemProps4.xml><?xml version="1.0" encoding="utf-8"?>
<ds:datastoreItem xmlns:ds="http://schemas.openxmlformats.org/officeDocument/2006/customXml" ds:itemID="{C7D8929A-532B-41E6-98BC-B754290372D2}">
  <ds:schemaRefs>
    <ds:schemaRef ds:uri="http://schemas.microsoft.com/sharepoint/events"/>
  </ds:schemaRefs>
</ds:datastoreItem>
</file>

<file path=docMetadata/LabelInfo.xml><?xml version="1.0" encoding="utf-8"?>
<clbl:labelList xmlns:clbl="http://schemas.microsoft.com/office/2020/mipLabelMetadata">
  <clbl:label id="{888bb889-6f8a-47ae-9880-0aeded6e10b8}" enabled="1" method="Standard" siteId="{e6cf3f80-614d-4939-895c-3d5287c0f245}"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487</Words>
  <Application>Microsoft Office PowerPoint</Application>
  <PresentationFormat>Custom</PresentationFormat>
  <Paragraphs>69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Arial,Sans-Serif</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Lauren Kereopa</cp:lastModifiedBy>
  <cp:revision>6</cp:revision>
  <dcterms:created xsi:type="dcterms:W3CDTF">2022-02-10T01:09:19Z</dcterms:created>
  <dcterms:modified xsi:type="dcterms:W3CDTF">2026-09-28T21:31:59Z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0x010100F0B45D70E02D64489CC518ECCACEDC180100CE2619C5F1D2F34FA99808E03699FCBD</vt:lpwstr>
  </property>
  <property fmtid="{D5CDD505-2E9C-101B-9397-08002B2CF9AE}" pid="3" name="MSIP_Label_888bb889-6f8a-47ae-9880-0aeded6e10b8_Enabled">
    <vt:lpwstr>true</vt:lpwstr>
  </property>
  <property fmtid="{D5CDD505-2E9C-101B-9397-08002B2CF9AE}" pid="4" name="MSIP_Label_888bb889-6f8a-47ae-9880-0aeded6e10b8_SetDate">
    <vt:lpwstr>2022-08-12T03:58:48Z</vt:lpwstr>
  </property>
  <property fmtid="{D5CDD505-2E9C-101B-9397-08002B2CF9AE}" pid="5" name="MSIP_Label_888bb889-6f8a-47ae-9880-0aeded6e10b8_Method">
    <vt:lpwstr>Standard</vt:lpwstr>
  </property>
  <property fmtid="{D5CDD505-2E9C-101B-9397-08002B2CF9AE}" pid="6" name="MSIP_Label_888bb889-6f8a-47ae-9880-0aeded6e10b8_Name">
    <vt:lpwstr>888bb889-6f8a-47ae-9880-0aeded6e10b8</vt:lpwstr>
  </property>
  <property fmtid="{D5CDD505-2E9C-101B-9397-08002B2CF9AE}" pid="7" name="MSIP_Label_888bb889-6f8a-47ae-9880-0aeded6e10b8_SiteId">
    <vt:lpwstr>e6cf3f80-614d-4939-895c-3d5287c0f245</vt:lpwstr>
  </property>
  <property fmtid="{D5CDD505-2E9C-101B-9397-08002B2CF9AE}" pid="8" name="MSIP_Label_888bb889-6f8a-47ae-9880-0aeded6e10b8_ActionId">
    <vt:lpwstr>4e82081a-1c4c-459b-92d4-9f533b94e145</vt:lpwstr>
  </property>
  <property fmtid="{D5CDD505-2E9C-101B-9397-08002B2CF9AE}" pid="9" name="MSIP_Label_888bb889-6f8a-47ae-9880-0aeded6e10b8_ContentBits">
    <vt:lpwstr>0</vt:lpwstr>
  </property>
  <property fmtid="{D5CDD505-2E9C-101B-9397-08002B2CF9AE}" pid="10" name="MediaServiceImageTags">
    <vt:lpwstr/>
  </property>
</Properties>
</file>