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</p:sldMasterIdLst>
  <p:sldIdLst>
    <p:sldId id="256" r:id="rId6"/>
    <p:sldId id="257" r:id="rId7"/>
  </p:sldIdLst>
  <p:sldSz cx="10680700" cy="75707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CDB00C-94D3-C5F0-6608-980F5BB809F1}" name="Philip Clark" initials="PC" userId="S::philip.clark@meridianenergy.co.nz::6d6c2d7a-9f0e-46c7-af74-0df054f4717d" providerId="AD"/>
  <p188:author id="{4530E55D-D93A-AABF-DF3E-039356F7DE26}" name="Anna McKinnon" initials="AM" userId="S::Anna.McKinnon@meridianenergy.co.nz::7c20bc5d-b181-4665-b8c8-cbfeff74039d" providerId="AD"/>
  <p188:author id="{DC316180-ED14-4D76-5F43-8E6B05C04666}" name="Anna McKinnon" initials="AM" userId="S::anna.mckinnon@meridianenergy.co.nz::7c20bc5d-b181-4665-b8c8-cbfeff7403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2C914-DAB2-4E95-BB49-C6A3A0B6BD76}" v="3" dt="2026-06-16T00:03:07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95" d="100"/>
          <a:sy n="95" d="100"/>
        </p:scale>
        <p:origin x="16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Kereopa" userId="4cfaa3f6-9752-41be-bf99-ba14b9c206bd" providerId="ADAL" clId="{362D1921-C680-40A4-A559-953EF4852FBD}"/>
    <pc:docChg chg="undo custSel modSld">
      <pc:chgData name="Lauren Kereopa" userId="4cfaa3f6-9752-41be-bf99-ba14b9c206bd" providerId="ADAL" clId="{362D1921-C680-40A4-A559-953EF4852FBD}" dt="2026-06-16T02:17:55.419" v="152" actId="1076"/>
      <pc:docMkLst>
        <pc:docMk/>
      </pc:docMkLst>
      <pc:sldChg chg="addSp delSp modSp mod">
        <pc:chgData name="Lauren Kereopa" userId="4cfaa3f6-9752-41be-bf99-ba14b9c206bd" providerId="ADAL" clId="{362D1921-C680-40A4-A559-953EF4852FBD}" dt="2026-06-16T02:17:55.419" v="152" actId="1076"/>
        <pc:sldMkLst>
          <pc:docMk/>
          <pc:sldMk cId="3600062039" sldId="256"/>
        </pc:sldMkLst>
        <pc:spChg chg="mod">
          <ac:chgData name="Lauren Kereopa" userId="4cfaa3f6-9752-41be-bf99-ba14b9c206bd" providerId="ADAL" clId="{362D1921-C680-40A4-A559-953EF4852FBD}" dt="2026-06-16T02:17:41.788" v="149" actId="1076"/>
          <ac:spMkLst>
            <pc:docMk/>
            <pc:sldMk cId="3600062039" sldId="256"/>
            <ac:spMk id="7" creationId="{A5B11B46-AB73-234F-8BD5-0B11C9093D8F}"/>
          </ac:spMkLst>
        </pc:spChg>
        <pc:spChg chg="mod">
          <ac:chgData name="Lauren Kereopa" userId="4cfaa3f6-9752-41be-bf99-ba14b9c206bd" providerId="ADAL" clId="{362D1921-C680-40A4-A559-953EF4852FBD}" dt="2026-06-16T02:17:55.419" v="152" actId="1076"/>
          <ac:spMkLst>
            <pc:docMk/>
            <pc:sldMk cId="3600062039" sldId="256"/>
            <ac:spMk id="8" creationId="{695FE911-531B-BF4D-99CF-1C9DB1085BCF}"/>
          </ac:spMkLst>
        </pc:spChg>
        <pc:spChg chg="mod">
          <ac:chgData name="Lauren Kereopa" userId="4cfaa3f6-9752-41be-bf99-ba14b9c206bd" providerId="ADAL" clId="{362D1921-C680-40A4-A559-953EF4852FBD}" dt="2026-06-15T23:59:30.367" v="19" actId="20577"/>
          <ac:spMkLst>
            <pc:docMk/>
            <pc:sldMk cId="3600062039" sldId="256"/>
            <ac:spMk id="9" creationId="{500A467D-8649-8E41-BACB-F069E69694AC}"/>
          </ac:spMkLst>
        </pc:spChg>
        <pc:spChg chg="mod">
          <ac:chgData name="Lauren Kereopa" userId="4cfaa3f6-9752-41be-bf99-ba14b9c206bd" providerId="ADAL" clId="{362D1921-C680-40A4-A559-953EF4852FBD}" dt="2026-06-16T02:17:21.460" v="145" actId="1076"/>
          <ac:spMkLst>
            <pc:docMk/>
            <pc:sldMk cId="3600062039" sldId="256"/>
            <ac:spMk id="11" creationId="{888BC5EF-D97F-2B4F-9AF6-FF87F954C531}"/>
          </ac:spMkLst>
        </pc:spChg>
        <pc:spChg chg="mod">
          <ac:chgData name="Lauren Kereopa" userId="4cfaa3f6-9752-41be-bf99-ba14b9c206bd" providerId="ADAL" clId="{362D1921-C680-40A4-A559-953EF4852FBD}" dt="2026-06-16T02:17:36.006" v="148" actId="1076"/>
          <ac:spMkLst>
            <pc:docMk/>
            <pc:sldMk cId="3600062039" sldId="256"/>
            <ac:spMk id="12" creationId="{16C00225-0221-D041-B785-CF36376C8BB4}"/>
          </ac:spMkLst>
        </pc:spChg>
        <pc:spChg chg="mod">
          <ac:chgData name="Lauren Kereopa" userId="4cfaa3f6-9752-41be-bf99-ba14b9c206bd" providerId="ADAL" clId="{362D1921-C680-40A4-A559-953EF4852FBD}" dt="2026-06-16T00:00:04.050" v="95" actId="20577"/>
          <ac:spMkLst>
            <pc:docMk/>
            <pc:sldMk cId="3600062039" sldId="256"/>
            <ac:spMk id="13" creationId="{0B0B6F8B-9D95-7F46-83BE-DDFDA6FAC92F}"/>
          </ac:spMkLst>
        </pc:spChg>
        <pc:picChg chg="add del">
          <ac:chgData name="Lauren Kereopa" userId="4cfaa3f6-9752-41be-bf99-ba14b9c206bd" providerId="ADAL" clId="{362D1921-C680-40A4-A559-953EF4852FBD}" dt="2026-06-16T00:02:01.689" v="108" actId="478"/>
          <ac:picMkLst>
            <pc:docMk/>
            <pc:sldMk cId="3600062039" sldId="256"/>
            <ac:picMk id="3" creationId="{B1490D62-E277-FEF5-C1BB-228D9F8F1361}"/>
          </ac:picMkLst>
        </pc:picChg>
        <pc:picChg chg="mod">
          <ac:chgData name="Lauren Kereopa" userId="4cfaa3f6-9752-41be-bf99-ba14b9c206bd" providerId="ADAL" clId="{362D1921-C680-40A4-A559-953EF4852FBD}" dt="2026-06-16T02:17:46.113" v="151" actId="1076"/>
          <ac:picMkLst>
            <pc:docMk/>
            <pc:sldMk cId="3600062039" sldId="256"/>
            <ac:picMk id="5" creationId="{6FBB76F0-DAA6-264F-911D-C9B7F43B427B}"/>
          </ac:picMkLst>
        </pc:picChg>
      </pc:sldChg>
      <pc:sldChg chg="addSp delSp modSp mod">
        <pc:chgData name="Lauren Kereopa" userId="4cfaa3f6-9752-41be-bf99-ba14b9c206bd" providerId="ADAL" clId="{362D1921-C680-40A4-A559-953EF4852FBD}" dt="2026-06-16T00:03:14.399" v="133" actId="207"/>
        <pc:sldMkLst>
          <pc:docMk/>
          <pc:sldMk cId="596961705" sldId="257"/>
        </pc:sldMkLst>
        <pc:spChg chg="add mod">
          <ac:chgData name="Lauren Kereopa" userId="4cfaa3f6-9752-41be-bf99-ba14b9c206bd" providerId="ADAL" clId="{362D1921-C680-40A4-A559-953EF4852FBD}" dt="2026-06-16T00:03:14.399" v="133" actId="207"/>
          <ac:spMkLst>
            <pc:docMk/>
            <pc:sldMk cId="596961705" sldId="257"/>
            <ac:spMk id="9" creationId="{34F89838-E972-37E7-A20E-3F011F72FE53}"/>
          </ac:spMkLst>
        </pc:spChg>
        <pc:spChg chg="del">
          <ac:chgData name="Lauren Kereopa" userId="4cfaa3f6-9752-41be-bf99-ba14b9c206bd" providerId="ADAL" clId="{362D1921-C680-40A4-A559-953EF4852FBD}" dt="2026-06-16T00:02:26.555" v="110" actId="478"/>
          <ac:spMkLst>
            <pc:docMk/>
            <pc:sldMk cId="596961705" sldId="257"/>
            <ac:spMk id="13" creationId="{4430F701-86E1-6F47-8D85-029AF9D2D0A2}"/>
          </ac:spMkLst>
        </pc:spChg>
        <pc:spChg chg="mod">
          <ac:chgData name="Lauren Kereopa" userId="4cfaa3f6-9752-41be-bf99-ba14b9c206bd" providerId="ADAL" clId="{362D1921-C680-40A4-A559-953EF4852FBD}" dt="2026-06-16T00:02:44.588" v="112" actId="1076"/>
          <ac:spMkLst>
            <pc:docMk/>
            <pc:sldMk cId="596961705" sldId="257"/>
            <ac:spMk id="14" creationId="{81A9F11A-3942-094A-B65F-99E786F0AE5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053" y="1239016"/>
            <a:ext cx="9078595" cy="2635756"/>
          </a:xfrm>
        </p:spPr>
        <p:txBody>
          <a:bodyPr anchor="b"/>
          <a:lstStyle>
            <a:lvl1pPr algn="ctr">
              <a:defRPr sz="662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88" y="3976417"/>
            <a:ext cx="8010525" cy="1827854"/>
          </a:xfrm>
        </p:spPr>
        <p:txBody>
          <a:bodyPr/>
          <a:lstStyle>
            <a:lvl1pPr marL="0" indent="0" algn="ctr">
              <a:buNone/>
              <a:defRPr sz="2649"/>
            </a:lvl1pPr>
            <a:lvl2pPr marL="504703" indent="0" algn="ctr">
              <a:buNone/>
              <a:defRPr sz="2208"/>
            </a:lvl2pPr>
            <a:lvl3pPr marL="1009406" indent="0" algn="ctr">
              <a:buNone/>
              <a:defRPr sz="1987"/>
            </a:lvl3pPr>
            <a:lvl4pPr marL="1514109" indent="0" algn="ctr">
              <a:buNone/>
              <a:defRPr sz="1766"/>
            </a:lvl4pPr>
            <a:lvl5pPr marL="2018812" indent="0" algn="ctr">
              <a:buNone/>
              <a:defRPr sz="1766"/>
            </a:lvl5pPr>
            <a:lvl6pPr marL="2523515" indent="0" algn="ctr">
              <a:buNone/>
              <a:defRPr sz="1766"/>
            </a:lvl6pPr>
            <a:lvl7pPr marL="3028218" indent="0" algn="ctr">
              <a:buNone/>
              <a:defRPr sz="1766"/>
            </a:lvl7pPr>
            <a:lvl8pPr marL="3532922" indent="0" algn="ctr">
              <a:buNone/>
              <a:defRPr sz="1766"/>
            </a:lvl8pPr>
            <a:lvl9pPr marL="4037625" indent="0" algn="ctr">
              <a:buNone/>
              <a:defRPr sz="1766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0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376" y="403074"/>
            <a:ext cx="2303026" cy="641589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299" y="403074"/>
            <a:ext cx="6775569" cy="641589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36" y="1887442"/>
            <a:ext cx="9212104" cy="3149237"/>
          </a:xfrm>
        </p:spPr>
        <p:txBody>
          <a:bodyPr anchor="b"/>
          <a:lstStyle>
            <a:lvl1pPr>
              <a:defRPr sz="662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36" y="5066472"/>
            <a:ext cx="9212104" cy="1656109"/>
          </a:xfrm>
        </p:spPr>
        <p:txBody>
          <a:bodyPr/>
          <a:lstStyle>
            <a:lvl1pPr marL="0" indent="0">
              <a:buNone/>
              <a:defRPr sz="2649">
                <a:solidFill>
                  <a:schemeClr val="tx1"/>
                </a:solidFill>
              </a:defRPr>
            </a:lvl1pPr>
            <a:lvl2pPr marL="504703" indent="0">
              <a:buNone/>
              <a:defRPr sz="2208">
                <a:solidFill>
                  <a:schemeClr val="tx1">
                    <a:tint val="75000"/>
                  </a:schemeClr>
                </a:solidFill>
              </a:defRPr>
            </a:lvl2pPr>
            <a:lvl3pPr marL="1009406" indent="0">
              <a:buNone/>
              <a:defRPr sz="1987">
                <a:solidFill>
                  <a:schemeClr val="tx1">
                    <a:tint val="75000"/>
                  </a:schemeClr>
                </a:solidFill>
              </a:defRPr>
            </a:lvl3pPr>
            <a:lvl4pPr marL="1514109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4pPr>
            <a:lvl5pPr marL="2018812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5pPr>
            <a:lvl6pPr marL="2523515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6pPr>
            <a:lvl7pPr marL="3028218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7pPr>
            <a:lvl8pPr marL="3532922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8pPr>
            <a:lvl9pPr marL="4037625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298" y="2015372"/>
            <a:ext cx="4539298" cy="4803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7104" y="2015372"/>
            <a:ext cx="4539298" cy="4803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89" y="403076"/>
            <a:ext cx="9212104" cy="14633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690" y="1855895"/>
            <a:ext cx="4518436" cy="909546"/>
          </a:xfrm>
        </p:spPr>
        <p:txBody>
          <a:bodyPr anchor="b"/>
          <a:lstStyle>
            <a:lvl1pPr marL="0" indent="0">
              <a:buNone/>
              <a:defRPr sz="2649" b="1"/>
            </a:lvl1pPr>
            <a:lvl2pPr marL="504703" indent="0">
              <a:buNone/>
              <a:defRPr sz="2208" b="1"/>
            </a:lvl2pPr>
            <a:lvl3pPr marL="1009406" indent="0">
              <a:buNone/>
              <a:defRPr sz="1987" b="1"/>
            </a:lvl3pPr>
            <a:lvl4pPr marL="1514109" indent="0">
              <a:buNone/>
              <a:defRPr sz="1766" b="1"/>
            </a:lvl4pPr>
            <a:lvl5pPr marL="2018812" indent="0">
              <a:buNone/>
              <a:defRPr sz="1766" b="1"/>
            </a:lvl5pPr>
            <a:lvl6pPr marL="2523515" indent="0">
              <a:buNone/>
              <a:defRPr sz="1766" b="1"/>
            </a:lvl6pPr>
            <a:lvl7pPr marL="3028218" indent="0">
              <a:buNone/>
              <a:defRPr sz="1766" b="1"/>
            </a:lvl7pPr>
            <a:lvl8pPr marL="3532922" indent="0">
              <a:buNone/>
              <a:defRPr sz="1766" b="1"/>
            </a:lvl8pPr>
            <a:lvl9pPr marL="4037625" indent="0">
              <a:buNone/>
              <a:defRPr sz="176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690" y="2765440"/>
            <a:ext cx="4518436" cy="40675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7105" y="1855895"/>
            <a:ext cx="4540689" cy="909546"/>
          </a:xfrm>
        </p:spPr>
        <p:txBody>
          <a:bodyPr anchor="b"/>
          <a:lstStyle>
            <a:lvl1pPr marL="0" indent="0">
              <a:buNone/>
              <a:defRPr sz="2649" b="1"/>
            </a:lvl1pPr>
            <a:lvl2pPr marL="504703" indent="0">
              <a:buNone/>
              <a:defRPr sz="2208" b="1"/>
            </a:lvl2pPr>
            <a:lvl3pPr marL="1009406" indent="0">
              <a:buNone/>
              <a:defRPr sz="1987" b="1"/>
            </a:lvl3pPr>
            <a:lvl4pPr marL="1514109" indent="0">
              <a:buNone/>
              <a:defRPr sz="1766" b="1"/>
            </a:lvl4pPr>
            <a:lvl5pPr marL="2018812" indent="0">
              <a:buNone/>
              <a:defRPr sz="1766" b="1"/>
            </a:lvl5pPr>
            <a:lvl6pPr marL="2523515" indent="0">
              <a:buNone/>
              <a:defRPr sz="1766" b="1"/>
            </a:lvl6pPr>
            <a:lvl7pPr marL="3028218" indent="0">
              <a:buNone/>
              <a:defRPr sz="1766" b="1"/>
            </a:lvl7pPr>
            <a:lvl8pPr marL="3532922" indent="0">
              <a:buNone/>
              <a:defRPr sz="1766" b="1"/>
            </a:lvl8pPr>
            <a:lvl9pPr marL="4037625" indent="0">
              <a:buNone/>
              <a:defRPr sz="176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07105" y="2765440"/>
            <a:ext cx="4540689" cy="40675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0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89" y="504719"/>
            <a:ext cx="3444804" cy="1766517"/>
          </a:xfrm>
        </p:spPr>
        <p:txBody>
          <a:bodyPr anchor="b"/>
          <a:lstStyle>
            <a:lvl1pPr>
              <a:defRPr sz="3532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689" y="1090055"/>
            <a:ext cx="5407104" cy="5380166"/>
          </a:xfrm>
        </p:spPr>
        <p:txBody>
          <a:bodyPr/>
          <a:lstStyle>
            <a:lvl1pPr>
              <a:defRPr sz="3532"/>
            </a:lvl1pPr>
            <a:lvl2pPr>
              <a:defRPr sz="3091"/>
            </a:lvl2pPr>
            <a:lvl3pPr>
              <a:defRPr sz="2649"/>
            </a:lvl3pPr>
            <a:lvl4pPr>
              <a:defRPr sz="2208"/>
            </a:lvl4pPr>
            <a:lvl5pPr>
              <a:defRPr sz="2208"/>
            </a:lvl5pPr>
            <a:lvl6pPr>
              <a:defRPr sz="2208"/>
            </a:lvl6pPr>
            <a:lvl7pPr>
              <a:defRPr sz="2208"/>
            </a:lvl7pPr>
            <a:lvl8pPr>
              <a:defRPr sz="2208"/>
            </a:lvl8pPr>
            <a:lvl9pPr>
              <a:defRPr sz="220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689" y="2271237"/>
            <a:ext cx="3444804" cy="4207746"/>
          </a:xfrm>
        </p:spPr>
        <p:txBody>
          <a:bodyPr/>
          <a:lstStyle>
            <a:lvl1pPr marL="0" indent="0">
              <a:buNone/>
              <a:defRPr sz="1766"/>
            </a:lvl1pPr>
            <a:lvl2pPr marL="504703" indent="0">
              <a:buNone/>
              <a:defRPr sz="1545"/>
            </a:lvl2pPr>
            <a:lvl3pPr marL="1009406" indent="0">
              <a:buNone/>
              <a:defRPr sz="1325"/>
            </a:lvl3pPr>
            <a:lvl4pPr marL="1514109" indent="0">
              <a:buNone/>
              <a:defRPr sz="1104"/>
            </a:lvl4pPr>
            <a:lvl5pPr marL="2018812" indent="0">
              <a:buNone/>
              <a:defRPr sz="1104"/>
            </a:lvl5pPr>
            <a:lvl6pPr marL="2523515" indent="0">
              <a:buNone/>
              <a:defRPr sz="1104"/>
            </a:lvl6pPr>
            <a:lvl7pPr marL="3028218" indent="0">
              <a:buNone/>
              <a:defRPr sz="1104"/>
            </a:lvl7pPr>
            <a:lvl8pPr marL="3532922" indent="0">
              <a:buNone/>
              <a:defRPr sz="1104"/>
            </a:lvl8pPr>
            <a:lvl9pPr marL="4037625" indent="0">
              <a:buNone/>
              <a:defRPr sz="110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3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89" y="504719"/>
            <a:ext cx="3444804" cy="1766517"/>
          </a:xfrm>
        </p:spPr>
        <p:txBody>
          <a:bodyPr anchor="b"/>
          <a:lstStyle>
            <a:lvl1pPr>
              <a:defRPr sz="3532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0689" y="1090055"/>
            <a:ext cx="5407104" cy="5380166"/>
          </a:xfrm>
        </p:spPr>
        <p:txBody>
          <a:bodyPr anchor="t"/>
          <a:lstStyle>
            <a:lvl1pPr marL="0" indent="0">
              <a:buNone/>
              <a:defRPr sz="3532"/>
            </a:lvl1pPr>
            <a:lvl2pPr marL="504703" indent="0">
              <a:buNone/>
              <a:defRPr sz="3091"/>
            </a:lvl2pPr>
            <a:lvl3pPr marL="1009406" indent="0">
              <a:buNone/>
              <a:defRPr sz="2649"/>
            </a:lvl3pPr>
            <a:lvl4pPr marL="1514109" indent="0">
              <a:buNone/>
              <a:defRPr sz="2208"/>
            </a:lvl4pPr>
            <a:lvl5pPr marL="2018812" indent="0">
              <a:buNone/>
              <a:defRPr sz="2208"/>
            </a:lvl5pPr>
            <a:lvl6pPr marL="2523515" indent="0">
              <a:buNone/>
              <a:defRPr sz="2208"/>
            </a:lvl6pPr>
            <a:lvl7pPr marL="3028218" indent="0">
              <a:buNone/>
              <a:defRPr sz="2208"/>
            </a:lvl7pPr>
            <a:lvl8pPr marL="3532922" indent="0">
              <a:buNone/>
              <a:defRPr sz="2208"/>
            </a:lvl8pPr>
            <a:lvl9pPr marL="4037625" indent="0">
              <a:buNone/>
              <a:defRPr sz="2208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689" y="2271237"/>
            <a:ext cx="3444804" cy="4207746"/>
          </a:xfrm>
        </p:spPr>
        <p:txBody>
          <a:bodyPr/>
          <a:lstStyle>
            <a:lvl1pPr marL="0" indent="0">
              <a:buNone/>
              <a:defRPr sz="1766"/>
            </a:lvl1pPr>
            <a:lvl2pPr marL="504703" indent="0">
              <a:buNone/>
              <a:defRPr sz="1545"/>
            </a:lvl2pPr>
            <a:lvl3pPr marL="1009406" indent="0">
              <a:buNone/>
              <a:defRPr sz="1325"/>
            </a:lvl3pPr>
            <a:lvl4pPr marL="1514109" indent="0">
              <a:buNone/>
              <a:defRPr sz="1104"/>
            </a:lvl4pPr>
            <a:lvl5pPr marL="2018812" indent="0">
              <a:buNone/>
              <a:defRPr sz="1104"/>
            </a:lvl5pPr>
            <a:lvl6pPr marL="2523515" indent="0">
              <a:buNone/>
              <a:defRPr sz="1104"/>
            </a:lvl6pPr>
            <a:lvl7pPr marL="3028218" indent="0">
              <a:buNone/>
              <a:defRPr sz="1104"/>
            </a:lvl7pPr>
            <a:lvl8pPr marL="3532922" indent="0">
              <a:buNone/>
              <a:defRPr sz="1104"/>
            </a:lvl8pPr>
            <a:lvl9pPr marL="4037625" indent="0">
              <a:buNone/>
              <a:defRPr sz="110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9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298" y="403076"/>
            <a:ext cx="9212104" cy="146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298" y="2015372"/>
            <a:ext cx="9212104" cy="480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298" y="7017001"/>
            <a:ext cx="2403158" cy="403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7E63-76AD-864C-9F37-9947DD773DD0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7982" y="7017001"/>
            <a:ext cx="3604736" cy="403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244" y="7017001"/>
            <a:ext cx="2403158" cy="403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1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9406" rtl="0" eaLnBrk="1" latinLnBrk="0" hangingPunct="1">
        <a:lnSpc>
          <a:spcPct val="90000"/>
        </a:lnSpc>
        <a:spcBef>
          <a:spcPct val="0"/>
        </a:spcBef>
        <a:buNone/>
        <a:defRPr sz="4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352" indent="-252352" algn="l" defTabSz="1009406" rtl="0" eaLnBrk="1" latinLnBrk="0" hangingPunct="1">
        <a:lnSpc>
          <a:spcPct val="90000"/>
        </a:lnSpc>
        <a:spcBef>
          <a:spcPts val="1104"/>
        </a:spcBef>
        <a:buFont typeface="Arial" panose="020B0604020202020204" pitchFamily="34" charset="0"/>
        <a:buChar char="•"/>
        <a:defRPr sz="3091" kern="1200">
          <a:solidFill>
            <a:schemeClr val="tx1"/>
          </a:solidFill>
          <a:latin typeface="+mn-lt"/>
          <a:ea typeface="+mn-ea"/>
          <a:cs typeface="+mn-cs"/>
        </a:defRPr>
      </a:lvl1pPr>
      <a:lvl2pPr marL="757055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2pPr>
      <a:lvl3pPr marL="1261758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3pPr>
      <a:lvl4pPr marL="1766461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4pPr>
      <a:lvl5pPr marL="2271164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5pPr>
      <a:lvl6pPr marL="2775867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3280570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785273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4289976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1pPr>
      <a:lvl2pPr marL="504703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2pPr>
      <a:lvl3pPr marL="1009406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3pPr>
      <a:lvl4pPr marL="1514109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4pPr>
      <a:lvl5pPr marL="2018812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5pPr>
      <a:lvl6pPr marL="2523515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3028218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532922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4037625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FBB76F0-DAA6-264F-911D-C9B7F43B4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2940" cy="7570788"/>
          </a:xfrm>
          <a:prstGeom prst="rect">
            <a:avLst/>
          </a:prstGeom>
        </p:spPr>
      </p:pic>
      <p:sp>
        <p:nvSpPr>
          <p:cNvPr id="7" name="object 20">
            <a:extLst>
              <a:ext uri="{FF2B5EF4-FFF2-40B4-BE49-F238E27FC236}">
                <a16:creationId xmlns:a16="http://schemas.microsoft.com/office/drawing/2014/main" id="{A5B11B46-AB73-234F-8BD5-0B11C9093D8F}"/>
              </a:ext>
            </a:extLst>
          </p:cNvPr>
          <p:cNvSpPr txBox="1"/>
          <p:nvPr/>
        </p:nvSpPr>
        <p:spPr>
          <a:xfrm>
            <a:off x="269876" y="1568509"/>
            <a:ext cx="2445612" cy="3231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b="1" dirty="0">
                <a:solidFill>
                  <a:srgbClr val="05EDB5"/>
                </a:solidFill>
                <a:latin typeface="Arial"/>
                <a:cs typeface="Arial"/>
              </a:rPr>
              <a:t>Reporting </a:t>
            </a:r>
            <a:r>
              <a:rPr sz="1100" b="1" dirty="0">
                <a:solidFill>
                  <a:srgbClr val="05EDB5"/>
                </a:solidFill>
                <a:latin typeface="Arial"/>
                <a:cs typeface="Arial"/>
              </a:rPr>
              <a:t>to:</a:t>
            </a:r>
          </a:p>
          <a:p>
            <a:r>
              <a:rPr lang="en-NZ" sz="10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Data and Systems Manager</a:t>
            </a:r>
            <a:endParaRPr lang="en-NZ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695FE911-531B-BF4D-99CF-1C9DB1085BCF}"/>
              </a:ext>
            </a:extLst>
          </p:cNvPr>
          <p:cNvSpPr txBox="1"/>
          <p:nvPr/>
        </p:nvSpPr>
        <p:spPr>
          <a:xfrm>
            <a:off x="2985364" y="1568509"/>
            <a:ext cx="918844" cy="3467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5EDB5"/>
                </a:solidFill>
                <a:latin typeface="Arial"/>
                <a:cs typeface="Arial"/>
              </a:rPr>
              <a:t>Date: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NZ" sz="1000" dirty="0">
                <a:solidFill>
                  <a:schemeClr val="bg1"/>
                </a:solidFill>
                <a:latin typeface="Arial"/>
                <a:cs typeface="Arial"/>
              </a:rPr>
              <a:t>June 2026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29">
            <a:extLst>
              <a:ext uri="{FF2B5EF4-FFF2-40B4-BE49-F238E27FC236}">
                <a16:creationId xmlns:a16="http://schemas.microsoft.com/office/drawing/2014/main" id="{500A467D-8649-8E41-BACB-F069E69694AC}"/>
              </a:ext>
            </a:extLst>
          </p:cNvPr>
          <p:cNvSpPr txBox="1"/>
          <p:nvPr/>
        </p:nvSpPr>
        <p:spPr>
          <a:xfrm>
            <a:off x="539750" y="584200"/>
            <a:ext cx="5778672" cy="5616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en-US" sz="1100" b="1" dirty="0">
                <a:solidFill>
                  <a:srgbClr val="05EDB5"/>
                </a:solidFill>
                <a:latin typeface="Arial"/>
                <a:cs typeface="Arial"/>
              </a:rPr>
              <a:t>Position description:</a:t>
            </a:r>
            <a:endParaRPr lang="en-US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NZ" sz="2000" b="1" dirty="0">
                <a:solidFill>
                  <a:schemeClr val="bg1"/>
                </a:solidFill>
                <a:latin typeface="Arial"/>
                <a:cs typeface="Calibri"/>
              </a:rPr>
              <a:t>Senior Data Engineer</a:t>
            </a:r>
            <a:endParaRPr lang="en-US" dirty="0"/>
          </a:p>
        </p:txBody>
      </p:sp>
      <p:sp>
        <p:nvSpPr>
          <p:cNvPr id="11" name="object 22">
            <a:extLst>
              <a:ext uri="{FF2B5EF4-FFF2-40B4-BE49-F238E27FC236}">
                <a16:creationId xmlns:a16="http://schemas.microsoft.com/office/drawing/2014/main" id="{888BC5EF-D97F-2B4F-9AF6-FF87F954C531}"/>
              </a:ext>
            </a:extLst>
          </p:cNvPr>
          <p:cNvSpPr txBox="1"/>
          <p:nvPr/>
        </p:nvSpPr>
        <p:spPr>
          <a:xfrm>
            <a:off x="269876" y="2154221"/>
            <a:ext cx="3847424" cy="34932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sz="1100" b="1" dirty="0">
                <a:solidFill>
                  <a:srgbClr val="05EDB5"/>
                </a:solidFill>
                <a:latin typeface="Arial"/>
                <a:cs typeface="Arial"/>
              </a:rPr>
              <a:t>The role</a:t>
            </a:r>
            <a:br>
              <a:rPr lang="en-US" sz="1100" b="1" dirty="0">
                <a:latin typeface="Arial"/>
                <a:cs typeface="Arial"/>
              </a:rPr>
            </a:br>
            <a:r>
              <a:rPr lang="en-US" sz="1200" dirty="0">
                <a:solidFill>
                  <a:schemeClr val="bg1"/>
                </a:solidFill>
              </a:rPr>
              <a:t>The Senior Data Engineer (Generation Business Unit) is a leader within the Generation team, playing a key role in shaping and executing data and AI architecture and engineering across the business, ensuring alignment with Generation and </a:t>
            </a:r>
            <a:r>
              <a:rPr lang="en-US" sz="1200" dirty="0" err="1">
                <a:solidFill>
                  <a:schemeClr val="bg1"/>
                </a:solidFill>
              </a:rPr>
              <a:t>DigiGen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programme</a:t>
            </a:r>
            <a:r>
              <a:rPr lang="en-US" sz="1200" dirty="0">
                <a:solidFill>
                  <a:schemeClr val="bg1"/>
                </a:solidFill>
              </a:rPr>
              <a:t> goals. This role collaborates with cross-functional teams to enable the creation of data-driven products and experiences for both operational and business teams. You’ll transform raw data into actionable, democratized data products that drive business value and support the </a:t>
            </a:r>
            <a:r>
              <a:rPr lang="en-US" sz="1200" dirty="0" err="1">
                <a:solidFill>
                  <a:schemeClr val="bg1"/>
                </a:solidFill>
              </a:rPr>
              <a:t>DigiGen</a:t>
            </a:r>
            <a:r>
              <a:rPr lang="en-US" sz="1200" dirty="0">
                <a:solidFill>
                  <a:schemeClr val="bg1"/>
                </a:solidFill>
              </a:rPr>
              <a:t> vision of modernizing data engineering, improving data-driven decision-making, and optimizing outcomes through data.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As a leader, you will mentor other data practitioners, fostering a culture of innovation, strategic thinking, and continuous improvement. You’ll have the chance to influence architecture, governance, and team culture from day one, leaving a lasting mark on the future of Generation</a:t>
            </a:r>
            <a:r>
              <a:rPr lang="en-US" sz="1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object 23">
            <a:extLst>
              <a:ext uri="{FF2B5EF4-FFF2-40B4-BE49-F238E27FC236}">
                <a16:creationId xmlns:a16="http://schemas.microsoft.com/office/drawing/2014/main" id="{16C00225-0221-D041-B785-CF36376C8BB4}"/>
              </a:ext>
            </a:extLst>
          </p:cNvPr>
          <p:cNvSpPr txBox="1"/>
          <p:nvPr/>
        </p:nvSpPr>
        <p:spPr>
          <a:xfrm>
            <a:off x="4151830" y="2090952"/>
            <a:ext cx="4823143" cy="489563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648970">
              <a:lnSpc>
                <a:spcPct val="103499"/>
              </a:lnSpc>
            </a:pPr>
            <a:r>
              <a:rPr sz="1100" b="1" spc="-85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100" b="1" spc="-10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100" b="1" spc="-20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1100" b="1" spc="-15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100" b="1" spc="-10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sz="1100" b="1" spc="-40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5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sz="1100" b="1" spc="-30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100" b="1" spc="-15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100" b="1" spc="-20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100" b="1" spc="30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100" b="1" spc="15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</a:t>
            </a:r>
            <a:r>
              <a:rPr sz="1100" b="1" spc="20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100" b="1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sz="1100" b="1" spc="-85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100" b="1" spc="-45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spc="-45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Design and implement modular and scalable data and AI architectures and data models, ensuring Generation data and platforms serve all required data personas.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Develop and manage data pipelines from ingestion to serving, including automated quality and integrity using </a:t>
            </a:r>
            <a:r>
              <a:rPr lang="en-US" sz="1200" dirty="0" err="1">
                <a:solidFill>
                  <a:schemeClr val="bg1"/>
                </a:solidFill>
              </a:rPr>
              <a:t>DataOps</a:t>
            </a:r>
            <a:r>
              <a:rPr lang="en-US" sz="1200" dirty="0">
                <a:solidFill>
                  <a:schemeClr val="bg1"/>
                </a:solidFill>
              </a:rPr>
              <a:t> practices.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Ensure platform high availability, performance, observability, privacy, and security for Generation’s operational and business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Support the transition of Generation’s data practice to modern and AI-supported approaches, ensuring data is accessible and trusted.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Contribute to enterprise governance, and design and implement Generation-specific principles, patterns, and standards in alignment with </a:t>
            </a:r>
            <a:r>
              <a:rPr lang="en-US" sz="1200" dirty="0" err="1">
                <a:solidFill>
                  <a:schemeClr val="bg1"/>
                </a:solidFill>
              </a:rPr>
              <a:t>DigiGen</a:t>
            </a:r>
            <a:r>
              <a:rPr lang="en-US" sz="1200" dirty="0">
                <a:solidFill>
                  <a:schemeClr val="bg1"/>
                </a:solidFill>
              </a:rPr>
              <a:t> and Meridian’s overall data ecosystem.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Collaborate with Generation cross-functional teams and enterprise ICT, acting as a conduit for aligning Generation’s data activities with the wider enterprise data strategy.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Mentor and empower team members, driving continuous improvement and embedding capabilities for lasting impact beyond the </a:t>
            </a:r>
            <a:r>
              <a:rPr lang="en-US" sz="1200" dirty="0" err="1">
                <a:solidFill>
                  <a:schemeClr val="bg1"/>
                </a:solidFill>
              </a:rPr>
              <a:t>programme’s</a:t>
            </a:r>
            <a:r>
              <a:rPr lang="en-US" sz="1200" dirty="0">
                <a:solidFill>
                  <a:schemeClr val="bg1"/>
                </a:solidFill>
              </a:rPr>
              <a:t> timeline.</a:t>
            </a:r>
          </a:p>
          <a:p>
            <a:pPr marL="155334" indent="-155334">
              <a:buFont typeface="Arial" panose="020B0604020202020204" pitchFamily="34" charset="0"/>
              <a:buChar char="•"/>
            </a:pPr>
            <a:endParaRPr lang="en-NZ" sz="1050" dirty="0">
              <a:solidFill>
                <a:schemeClr val="bg1"/>
              </a:solidFill>
            </a:endParaRPr>
          </a:p>
          <a:p>
            <a:endParaRPr lang="en-NZ" sz="1000" dirty="0">
              <a:solidFill>
                <a:schemeClr val="bg1"/>
              </a:solidFill>
            </a:endParaRPr>
          </a:p>
          <a:p>
            <a:pPr marL="155334" indent="-155334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155334" indent="-155334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000" dirty="0">
              <a:solidFill>
                <a:schemeClr val="bg1"/>
              </a:solidFill>
              <a:latin typeface="Arial"/>
              <a:cs typeface="Calibri"/>
            </a:endParaRPr>
          </a:p>
          <a:p>
            <a:pPr marL="171450" indent="-171450">
              <a:buFont typeface="Arial,Sans-Serif" panose="020B0604020202020204" pitchFamily="34" charset="0"/>
              <a:buChar char="•"/>
            </a:pPr>
            <a:endParaRPr lang="en-NZ" sz="1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71450" indent="-171450">
              <a:buFont typeface="Arial,Sans-Serif" panose="020B0604020202020204" pitchFamily="34" charset="0"/>
              <a:buChar char="•"/>
            </a:pPr>
            <a:endParaRPr lang="en-NZ" sz="1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NZ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0B0B6F8B-9D95-7F46-83BE-DDFDA6FAC92F}"/>
              </a:ext>
            </a:extLst>
          </p:cNvPr>
          <p:cNvSpPr txBox="1"/>
          <p:nvPr/>
        </p:nvSpPr>
        <p:spPr>
          <a:xfrm>
            <a:off x="4839464" y="1530982"/>
            <a:ext cx="3283810" cy="3488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b="1" dirty="0">
                <a:solidFill>
                  <a:srgbClr val="05EDB5"/>
                </a:solidFill>
                <a:latin typeface="Arial"/>
                <a:cs typeface="Arial"/>
              </a:rPr>
              <a:t>Location:</a:t>
            </a:r>
            <a:endParaRPr sz="1100" b="1" dirty="0">
              <a:solidFill>
                <a:srgbClr val="05EDB5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NZ" sz="1000" dirty="0">
                <a:solidFill>
                  <a:schemeClr val="bg1"/>
                </a:solidFill>
                <a:latin typeface="Arial"/>
                <a:cs typeface="Arial"/>
              </a:rPr>
              <a:t>Wellington / Christchurch / Auckland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06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60C3A97A-2249-8E44-B609-FC1AE98CE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8"/>
            <a:ext cx="10682940" cy="7570788"/>
          </a:xfrm>
        </p:spPr>
      </p:pic>
      <p:sp>
        <p:nvSpPr>
          <p:cNvPr id="14" name="object 23">
            <a:extLst>
              <a:ext uri="{FF2B5EF4-FFF2-40B4-BE49-F238E27FC236}">
                <a16:creationId xmlns:a16="http://schemas.microsoft.com/office/drawing/2014/main" id="{81A9F11A-3942-094A-B65F-99E786F0AE50}"/>
              </a:ext>
            </a:extLst>
          </p:cNvPr>
          <p:cNvSpPr txBox="1"/>
          <p:nvPr/>
        </p:nvSpPr>
        <p:spPr>
          <a:xfrm>
            <a:off x="456404" y="976197"/>
            <a:ext cx="3922081" cy="36163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lvl="0"/>
            <a:r>
              <a:rPr lang="en-NZ" sz="1100" b="1" spc="10" dirty="0">
                <a:solidFill>
                  <a:srgbClr val="05EDB5"/>
                </a:solidFill>
                <a:latin typeface="Arial"/>
                <a:cs typeface="Arial"/>
              </a:rPr>
              <a:t>Kn</a:t>
            </a:r>
            <a:r>
              <a:rPr lang="en-NZ" sz="1100" b="1" dirty="0">
                <a:solidFill>
                  <a:srgbClr val="05EDB5"/>
                </a:solidFill>
                <a:latin typeface="Arial"/>
                <a:cs typeface="Arial"/>
              </a:rPr>
              <a:t>o</a:t>
            </a:r>
            <a:r>
              <a:rPr lang="en-NZ" sz="1100" b="1" spc="35" dirty="0">
                <a:solidFill>
                  <a:srgbClr val="05EDB5"/>
                </a:solidFill>
                <a:latin typeface="Arial"/>
                <a:cs typeface="Arial"/>
              </a:rPr>
              <a:t>wle</a:t>
            </a:r>
            <a:r>
              <a:rPr lang="en-NZ" sz="1100" b="1" spc="25" dirty="0">
                <a:solidFill>
                  <a:srgbClr val="05EDB5"/>
                </a:solidFill>
                <a:latin typeface="Arial"/>
                <a:cs typeface="Arial"/>
              </a:rPr>
              <a:t>dge,</a:t>
            </a:r>
            <a:r>
              <a:rPr lang="en-NZ" sz="1100" b="1" spc="-35" dirty="0">
                <a:solidFill>
                  <a:srgbClr val="05EDB5"/>
                </a:solidFill>
                <a:latin typeface="Arial"/>
                <a:cs typeface="Arial"/>
              </a:rPr>
              <a:t> </a:t>
            </a:r>
            <a:r>
              <a:rPr lang="en-NZ" sz="1100" b="1" spc="-15" dirty="0">
                <a:solidFill>
                  <a:srgbClr val="05EDB5"/>
                </a:solidFill>
                <a:latin typeface="Arial"/>
                <a:cs typeface="Arial"/>
              </a:rPr>
              <a:t>e</a:t>
            </a:r>
            <a:r>
              <a:rPr lang="en-NZ" sz="1100" b="1" spc="35" dirty="0">
                <a:solidFill>
                  <a:srgbClr val="05EDB5"/>
                </a:solidFill>
                <a:latin typeface="Arial"/>
                <a:cs typeface="Arial"/>
              </a:rPr>
              <a:t>xp</a:t>
            </a:r>
            <a:r>
              <a:rPr lang="en-NZ" sz="1100" b="1" spc="10" dirty="0">
                <a:solidFill>
                  <a:srgbClr val="05EDB5"/>
                </a:solidFill>
                <a:latin typeface="Arial"/>
                <a:cs typeface="Arial"/>
              </a:rPr>
              <a:t>erience</a:t>
            </a:r>
            <a:r>
              <a:rPr lang="en-NZ" sz="1100" b="1" spc="-35" dirty="0">
                <a:solidFill>
                  <a:srgbClr val="05EDB5"/>
                </a:solidFill>
                <a:latin typeface="Arial"/>
                <a:cs typeface="Arial"/>
              </a:rPr>
              <a:t> </a:t>
            </a:r>
            <a:r>
              <a:rPr lang="en-NZ" sz="1100" b="1" spc="45" dirty="0">
                <a:solidFill>
                  <a:srgbClr val="05EDB5"/>
                </a:solidFill>
                <a:latin typeface="Arial"/>
                <a:cs typeface="Arial"/>
              </a:rPr>
              <a:t>and</a:t>
            </a:r>
            <a:r>
              <a:rPr lang="en-NZ" sz="1100" b="1" spc="-35" dirty="0">
                <a:solidFill>
                  <a:srgbClr val="05EDB5"/>
                </a:solidFill>
                <a:latin typeface="Arial"/>
                <a:cs typeface="Arial"/>
              </a:rPr>
              <a:t> </a:t>
            </a:r>
            <a:r>
              <a:rPr lang="en-NZ" sz="1100" b="1" dirty="0">
                <a:solidFill>
                  <a:srgbClr val="05EDB5"/>
                </a:solidFill>
                <a:latin typeface="Arial"/>
                <a:cs typeface="Arial"/>
              </a:rPr>
              <a:t>skills</a:t>
            </a:r>
            <a:br>
              <a:rPr lang="en-NZ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940" indent="-1549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Proven experience collaborating with business and product teams to achieve shared outcomes, including design, build, enablement, and transition, with a focus on Generation operations.</a:t>
            </a:r>
          </a:p>
          <a:p>
            <a:pPr marL="154940" indent="-1549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Proven track record with modern data platforms, such as Databricks and AWS or Azure native services, supporting large-scale energy data.</a:t>
            </a:r>
          </a:p>
          <a:p>
            <a:pPr marL="154940" indent="-1549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Solid experience designing, building, and maintaining scalable ETL/ELT data pipelines, ideally using Spark for data at scale in energy or industrial contexts.</a:t>
            </a:r>
          </a:p>
          <a:p>
            <a:pPr marL="154940" indent="-1549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Broad data modelling expertise across the data lifecycle, with an understanding of Generation business needs.</a:t>
            </a:r>
          </a:p>
          <a:p>
            <a:pPr marL="154940" indent="-1549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Strong programming skills in languages such as </a:t>
            </a:r>
            <a:r>
              <a:rPr lang="en-US" sz="1200" dirty="0" err="1">
                <a:solidFill>
                  <a:schemeClr val="bg1"/>
                </a:solidFill>
              </a:rPr>
              <a:t>PySpark</a:t>
            </a:r>
            <a:r>
              <a:rPr lang="en-US" sz="1200" dirty="0">
                <a:solidFill>
                  <a:schemeClr val="bg1"/>
                </a:solidFill>
              </a:rPr>
              <a:t>, SQL, Python, and exposure to Terraform for </a:t>
            </a:r>
            <a:r>
              <a:rPr lang="en-US" sz="1200" dirty="0" err="1">
                <a:solidFill>
                  <a:schemeClr val="bg1"/>
                </a:solidFill>
              </a:rPr>
              <a:t>IaC</a:t>
            </a:r>
            <a:r>
              <a:rPr lang="en-US" sz="1200" dirty="0">
                <a:solidFill>
                  <a:schemeClr val="bg1"/>
                </a:solidFill>
              </a:rPr>
              <a:t> (Infrastructure as Code).</a:t>
            </a:r>
          </a:p>
          <a:p>
            <a:pPr marL="154940" indent="-1549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Demonstrated ability to collaborate with business and product, and mentoring other data practitioners.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N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0358EFD3-296E-96E7-DDE7-1AFC49EC7C04}"/>
              </a:ext>
            </a:extLst>
          </p:cNvPr>
          <p:cNvSpPr txBox="1"/>
          <p:nvPr/>
        </p:nvSpPr>
        <p:spPr>
          <a:xfrm>
            <a:off x="5001581" y="5045139"/>
            <a:ext cx="219202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ts val="1400"/>
              </a:lnSpc>
            </a:pPr>
            <a:r>
              <a:rPr sz="1300" b="1" spc="5">
                <a:solidFill>
                  <a:srgbClr val="00EDB5"/>
                </a:solidFill>
                <a:latin typeface="Arial"/>
                <a:cs typeface="Arial"/>
              </a:rPr>
              <a:t>Our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3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b="1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b="1" spc="-5">
                <a:solidFill>
                  <a:srgbClr val="00EDB5"/>
                </a:solidFill>
                <a:latin typeface="Arial"/>
                <a:cs typeface="Arial"/>
              </a:rPr>
              <a:t>h</a:t>
            </a:r>
            <a:r>
              <a:rPr sz="1300" b="1" spc="15">
                <a:solidFill>
                  <a:srgbClr val="00EDB5"/>
                </a:solidFill>
                <a:latin typeface="Arial"/>
                <a:cs typeface="Arial"/>
              </a:rPr>
              <a:t>avio</a:t>
            </a:r>
            <a:r>
              <a:rPr sz="1300" b="1" spc="-10">
                <a:solidFill>
                  <a:srgbClr val="00EDB5"/>
                </a:solidFill>
                <a:latin typeface="Arial"/>
                <a:cs typeface="Arial"/>
              </a:rPr>
              <a:t>ur</a:t>
            </a:r>
            <a:r>
              <a:rPr sz="1300" b="1" spc="-140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b="1" spc="-65">
                <a:solidFill>
                  <a:srgbClr val="00EDB5"/>
                </a:solidFill>
                <a:latin typeface="Arial"/>
                <a:cs typeface="Arial"/>
              </a:rPr>
              <a:t>: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-20">
                <a:solidFill>
                  <a:srgbClr val="00EDB5"/>
                </a:solidFill>
                <a:latin typeface="Arial"/>
                <a:cs typeface="Arial"/>
              </a:rPr>
              <a:t>‘H</a:t>
            </a:r>
            <a:r>
              <a:rPr sz="1300" b="1" spc="-40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b="1" spc="50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5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b="1" spc="-10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-110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b="1" spc="-3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b="1" spc="-65">
                <a:solidFill>
                  <a:srgbClr val="00EDB5"/>
                </a:solidFill>
                <a:latin typeface="Arial"/>
                <a:cs typeface="Arial"/>
              </a:rPr>
              <a:t>’ </a:t>
            </a:r>
            <a:r>
              <a:rPr sz="1300" spc="-6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spc="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gu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-50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spc="-135">
                <a:solidFill>
                  <a:srgbClr val="00EDB5"/>
                </a:solidFill>
                <a:latin typeface="Arial"/>
                <a:cs typeface="Arial"/>
              </a:rPr>
              <a:t>y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6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spc="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g</a:t>
            </a:r>
            <a:r>
              <a:rPr sz="1300" spc="70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spc="55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d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35">
                <a:solidFill>
                  <a:srgbClr val="00EDB5"/>
                </a:solidFill>
                <a:latin typeface="Arial"/>
                <a:cs typeface="Arial"/>
              </a:rPr>
              <a:t>human</a:t>
            </a:r>
            <a:r>
              <a:rPr lang="en-NZ" sz="1300" spc="35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1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6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spc="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35">
                <a:solidFill>
                  <a:srgbClr val="00EDB5"/>
                </a:solidFill>
                <a:latin typeface="Arial"/>
                <a:cs typeface="Arial"/>
              </a:rPr>
              <a:t>in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45">
                <a:solidFill>
                  <a:srgbClr val="00EDB5"/>
                </a:solidFill>
                <a:latin typeface="Arial"/>
                <a:cs typeface="Arial"/>
              </a:rPr>
              <a:t>the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-5">
                <a:solidFill>
                  <a:srgbClr val="00EDB5"/>
                </a:solidFill>
                <a:latin typeface="Arial"/>
                <a:cs typeface="Arial"/>
              </a:rPr>
              <a:t>k</a:t>
            </a:r>
            <a:r>
              <a:rPr sz="1300" spc="25">
                <a:solidFill>
                  <a:srgbClr val="00EDB5"/>
                </a:solidFill>
                <a:latin typeface="Arial"/>
                <a:cs typeface="Arial"/>
              </a:rPr>
              <a:t>a.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14B0A329-003B-94B6-0628-FEA43F040E9C}"/>
              </a:ext>
            </a:extLst>
          </p:cNvPr>
          <p:cNvSpPr txBox="1"/>
          <p:nvPr/>
        </p:nvSpPr>
        <p:spPr>
          <a:xfrm>
            <a:off x="2915750" y="5054287"/>
            <a:ext cx="1685289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400"/>
              </a:lnSpc>
            </a:pPr>
            <a:r>
              <a:rPr sz="1300" b="1" spc="60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b="1" spc="30">
                <a:solidFill>
                  <a:srgbClr val="00EDB5"/>
                </a:solidFill>
                <a:latin typeface="Arial"/>
                <a:cs typeface="Arial"/>
              </a:rPr>
              <a:t>h</a:t>
            </a:r>
            <a:r>
              <a:rPr sz="1300" b="1" spc="80">
                <a:solidFill>
                  <a:srgbClr val="00EDB5"/>
                </a:solidFill>
                <a:latin typeface="Arial"/>
                <a:cs typeface="Arial"/>
              </a:rPr>
              <a:t>at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35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-25">
                <a:solidFill>
                  <a:srgbClr val="00EDB5"/>
                </a:solidFill>
                <a:latin typeface="Arial"/>
                <a:cs typeface="Arial"/>
              </a:rPr>
              <a:t>v</a:t>
            </a:r>
            <a:r>
              <a:rPr sz="1300" b="1" spc="15">
                <a:solidFill>
                  <a:srgbClr val="00EDB5"/>
                </a:solidFill>
                <a:latin typeface="Arial"/>
                <a:cs typeface="Arial"/>
              </a:rPr>
              <a:t>alue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20">
                <a:solidFill>
                  <a:srgbClr val="00EDB5"/>
                </a:solidFill>
                <a:latin typeface="Arial"/>
                <a:cs typeface="Arial"/>
              </a:rPr>
              <a:t>Cust</a:t>
            </a:r>
            <a:r>
              <a:rPr sz="1300" spc="40">
                <a:solidFill>
                  <a:srgbClr val="00EDB5"/>
                </a:solidFill>
                <a:latin typeface="Arial"/>
                <a:cs typeface="Arial"/>
              </a:rPr>
              <a:t>ome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r</a:t>
            </a:r>
            <a:r>
              <a:rPr sz="1300" spc="-95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155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spc="114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20">
                <a:solidFill>
                  <a:srgbClr val="00EDB5"/>
                </a:solidFill>
                <a:latin typeface="Arial"/>
                <a:cs typeface="Arial"/>
              </a:rPr>
              <a:t>f</a:t>
            </a:r>
            <a:r>
              <a:rPr sz="1300" spc="-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10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-75">
                <a:solidFill>
                  <a:srgbClr val="00EDB5"/>
                </a:solidFill>
                <a:latin typeface="Arial"/>
                <a:cs typeface="Arial"/>
              </a:rPr>
              <a:t>y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0">
                <a:solidFill>
                  <a:srgbClr val="00EDB5"/>
                </a:solidFill>
                <a:latin typeface="Arial"/>
                <a:cs typeface="Arial"/>
              </a:rPr>
              <a:t> Sus</a:t>
            </a:r>
            <a:r>
              <a:rPr sz="1300" spc="-3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60">
                <a:solidFill>
                  <a:srgbClr val="00EDB5"/>
                </a:solidFill>
                <a:latin typeface="Arial"/>
                <a:cs typeface="Arial"/>
              </a:rPr>
              <a:t>ainabili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-75">
                <a:solidFill>
                  <a:srgbClr val="00EDB5"/>
                </a:solidFill>
                <a:latin typeface="Arial"/>
                <a:cs typeface="Arial"/>
              </a:rPr>
              <a:t>y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180">
                <a:solidFill>
                  <a:srgbClr val="00EDB5"/>
                </a:solidFill>
                <a:latin typeface="Arial"/>
                <a:cs typeface="Arial"/>
              </a:rPr>
              <a:t>P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25">
                <a:solidFill>
                  <a:srgbClr val="00EDB5"/>
                </a:solidFill>
                <a:latin typeface="Arial"/>
                <a:cs typeface="Arial"/>
              </a:rPr>
              <a:t>ople.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1EC46A77-DAB6-9178-0BCC-9848BDA69F3D}"/>
              </a:ext>
            </a:extLst>
          </p:cNvPr>
          <p:cNvSpPr txBox="1"/>
          <p:nvPr/>
        </p:nvSpPr>
        <p:spPr>
          <a:xfrm>
            <a:off x="539750" y="5022279"/>
            <a:ext cx="1877695" cy="56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5">
                <a:solidFill>
                  <a:srgbClr val="00EDB5"/>
                </a:solidFill>
                <a:latin typeface="Arial"/>
                <a:cs typeface="Arial"/>
              </a:rPr>
              <a:t>Our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25">
                <a:solidFill>
                  <a:srgbClr val="00EDB5"/>
                </a:solidFill>
                <a:latin typeface="Arial"/>
                <a:cs typeface="Arial"/>
              </a:rPr>
              <a:t>p</a:t>
            </a:r>
            <a:r>
              <a:rPr sz="1300" b="1" spc="5">
                <a:solidFill>
                  <a:srgbClr val="00EDB5"/>
                </a:solidFill>
                <a:latin typeface="Arial"/>
                <a:cs typeface="Arial"/>
              </a:rPr>
              <a:t>ur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p</a:t>
            </a:r>
            <a:r>
              <a:rPr sz="1300" b="1" spc="-15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b="1" spc="-135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  <a:p>
            <a:pPr marL="12700" marR="6350">
              <a:lnSpc>
                <a:spcPts val="1400"/>
              </a:lnSpc>
              <a:spcBef>
                <a:spcPts val="20"/>
              </a:spcBef>
            </a:pPr>
            <a:r>
              <a:rPr sz="1300" spc="-15">
                <a:solidFill>
                  <a:srgbClr val="00EDB5"/>
                </a:solidFill>
                <a:latin typeface="Arial"/>
                <a:cs typeface="Arial"/>
              </a:rPr>
              <a:t>Cl</a:t>
            </a:r>
            <a:r>
              <a:rPr sz="1300" spc="-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an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20">
                <a:solidFill>
                  <a:srgbClr val="00EDB5"/>
                </a:solidFill>
                <a:latin typeface="Arial"/>
                <a:cs typeface="Arial"/>
              </a:rPr>
              <a:t>ene</a:t>
            </a:r>
            <a:r>
              <a:rPr sz="1300" spc="-20">
                <a:solidFill>
                  <a:srgbClr val="00EDB5"/>
                </a:solidFill>
                <a:latin typeface="Arial"/>
                <a:cs typeface="Arial"/>
              </a:rPr>
              <a:t>r</a:t>
            </a:r>
            <a:r>
              <a:rPr sz="1300" spc="40">
                <a:solidFill>
                  <a:srgbClr val="00EDB5"/>
                </a:solidFill>
                <a:latin typeface="Arial"/>
                <a:cs typeface="Arial"/>
              </a:rPr>
              <a:t>gy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f</a:t>
            </a:r>
            <a:r>
              <a:rPr sz="1300" spc="40">
                <a:solidFill>
                  <a:srgbClr val="00EDB5"/>
                </a:solidFill>
                <a:latin typeface="Arial"/>
                <a:cs typeface="Arial"/>
              </a:rPr>
              <a:t>or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fai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r</a:t>
            </a:r>
            <a:r>
              <a:rPr sz="1300" spc="15">
                <a:solidFill>
                  <a:srgbClr val="00EDB5"/>
                </a:solidFill>
                <a:latin typeface="Arial"/>
                <a:cs typeface="Arial"/>
              </a:rPr>
              <a:t>er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70">
                <a:solidFill>
                  <a:srgbClr val="00EDB5"/>
                </a:solidFill>
                <a:latin typeface="Arial"/>
                <a:cs typeface="Arial"/>
              </a:rPr>
              <a:t>and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20">
                <a:solidFill>
                  <a:srgbClr val="00EDB5"/>
                </a:solidFill>
                <a:latin typeface="Arial"/>
                <a:cs typeface="Arial"/>
              </a:rPr>
              <a:t>h</a:t>
            </a:r>
            <a:r>
              <a:rPr sz="1300" spc="2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45">
                <a:solidFill>
                  <a:srgbClr val="00EDB5"/>
                </a:solidFill>
                <a:latin typeface="Arial"/>
                <a:cs typeface="Arial"/>
              </a:rPr>
              <a:t>althier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spc="35">
                <a:solidFill>
                  <a:srgbClr val="00EDB5"/>
                </a:solidFill>
                <a:latin typeface="Arial"/>
                <a:cs typeface="Arial"/>
              </a:rPr>
              <a:t>orld.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3B23CB7D-A461-8C10-4295-8606AB861DA1}"/>
              </a:ext>
            </a:extLst>
          </p:cNvPr>
          <p:cNvSpPr/>
          <p:nvPr/>
        </p:nvSpPr>
        <p:spPr>
          <a:xfrm>
            <a:off x="552450" y="4935478"/>
            <a:ext cx="562000" cy="0"/>
          </a:xfrm>
          <a:custGeom>
            <a:avLst/>
            <a:gdLst/>
            <a:ahLst/>
            <a:cxnLst/>
            <a:rect l="l" t="t" r="r" b="b"/>
            <a:pathLst>
              <a:path w="562000">
                <a:moveTo>
                  <a:pt x="0" y="0"/>
                </a:moveTo>
                <a:lnTo>
                  <a:pt x="56200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5BE3DC2E-1C64-7704-27A3-DCFE70A77F73}"/>
              </a:ext>
            </a:extLst>
          </p:cNvPr>
          <p:cNvSpPr/>
          <p:nvPr/>
        </p:nvSpPr>
        <p:spPr>
          <a:xfrm>
            <a:off x="2928450" y="4935478"/>
            <a:ext cx="562000" cy="0"/>
          </a:xfrm>
          <a:custGeom>
            <a:avLst/>
            <a:gdLst/>
            <a:ahLst/>
            <a:cxnLst/>
            <a:rect l="l" t="t" r="r" b="b"/>
            <a:pathLst>
              <a:path w="562000">
                <a:moveTo>
                  <a:pt x="0" y="0"/>
                </a:moveTo>
                <a:lnTo>
                  <a:pt x="56200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1150454B-FB63-464D-5955-943C6304508B}"/>
              </a:ext>
            </a:extLst>
          </p:cNvPr>
          <p:cNvSpPr/>
          <p:nvPr/>
        </p:nvSpPr>
        <p:spPr>
          <a:xfrm>
            <a:off x="5014281" y="4935478"/>
            <a:ext cx="562000" cy="0"/>
          </a:xfrm>
          <a:custGeom>
            <a:avLst/>
            <a:gdLst/>
            <a:ahLst/>
            <a:cxnLst/>
            <a:rect l="l" t="t" r="r" b="b"/>
            <a:pathLst>
              <a:path w="562000">
                <a:moveTo>
                  <a:pt x="0" y="0"/>
                </a:moveTo>
                <a:lnTo>
                  <a:pt x="56200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23">
            <a:extLst>
              <a:ext uri="{FF2B5EF4-FFF2-40B4-BE49-F238E27FC236}">
                <a16:creationId xmlns:a16="http://schemas.microsoft.com/office/drawing/2014/main" id="{34F89838-E972-37E7-A20E-3F011F72FE53}"/>
              </a:ext>
            </a:extLst>
          </p:cNvPr>
          <p:cNvSpPr txBox="1"/>
          <p:nvPr/>
        </p:nvSpPr>
        <p:spPr>
          <a:xfrm>
            <a:off x="4601039" y="976196"/>
            <a:ext cx="3922081" cy="10618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lvl="0"/>
            <a:r>
              <a:rPr lang="en-NZ" sz="1100" b="1" spc="10" dirty="0">
                <a:solidFill>
                  <a:srgbClr val="05EDB5"/>
                </a:solidFill>
                <a:latin typeface="Arial"/>
                <a:cs typeface="Arial"/>
              </a:rPr>
              <a:t>Individual Skills</a:t>
            </a:r>
            <a:br>
              <a:rPr lang="en-NZ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chemeClr val="bg1"/>
                </a:solidFill>
              </a:rPr>
              <a:t>Excellent communication and collaboration 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chemeClr val="bg1"/>
                </a:solidFill>
              </a:rPr>
              <a:t>Excellent planning and work prioritisation 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chemeClr val="bg1"/>
                </a:solidFill>
              </a:rPr>
              <a:t>Adaptability and problem solving skills in dynamic environments</a:t>
            </a:r>
            <a:endParaRPr lang="en-N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61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 JD" id="{80015915-6F56-3245-8C45-4DA4442B1ACE}" vid="{829A69E3-043A-5845-85D3-8DFEF63EE9B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E2A2EB702884FAC9488F2F8948626" ma:contentTypeVersion="15" ma:contentTypeDescription="Create a new document." ma:contentTypeScope="" ma:versionID="ca15ae00e555d5c99b73df02012f42c2">
  <xsd:schema xmlns:xsd="http://www.w3.org/2001/XMLSchema" xmlns:xs="http://www.w3.org/2001/XMLSchema" xmlns:p="http://schemas.microsoft.com/office/2006/metadata/properties" xmlns:ns2="43fbadee-b72b-4045-acd7-0c03f461bf4d" xmlns:ns3="ce95a386-d309-4666-a335-0bed06863695" targetNamespace="http://schemas.microsoft.com/office/2006/metadata/properties" ma:root="true" ma:fieldsID="f1e78475e477ef79be5b3d44fbf59c70" ns2:_="" ns3:_="">
    <xsd:import namespace="43fbadee-b72b-4045-acd7-0c03f461bf4d"/>
    <xsd:import namespace="ce95a386-d309-4666-a335-0bed0686369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badee-b72b-4045-acd7-0c03f461bf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dec64c1-0cfb-4274-908c-32670cc62f88}" ma:internalName="TaxCatchAll" ma:showField="CatchAllData" ma:web="43fbadee-b72b-4045-acd7-0c03f461bf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5a386-d309-4666-a335-0bed06863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1f4d4e-d57f-4cf8-8d8c-5728bde085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fbadee-b72b-4045-acd7-0c03f461bf4d" xsi:nil="true"/>
    <lcf76f155ced4ddcb4097134ff3c332f xmlns="ce95a386-d309-4666-a335-0bed06863695">
      <Terms xmlns="http://schemas.microsoft.com/office/infopath/2007/PartnerControls"/>
    </lcf76f155ced4ddcb4097134ff3c332f>
    <SharedWithUsers xmlns="43fbadee-b72b-4045-acd7-0c03f461bf4d">
      <UserInfo>
        <DisplayName>Michael Healy</DisplayName>
        <AccountId>750</AccountId>
        <AccountType/>
      </UserInfo>
    </SharedWithUsers>
  </documentManagement>
</p:properti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3F647F-743D-4719-ADBE-66FC8F1D69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fbadee-b72b-4045-acd7-0c03f461bf4d"/>
    <ds:schemaRef ds:uri="ce95a386-d309-4666-a335-0bed068636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55FC9B-5724-4E52-B7CF-0DA26C5E6734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ce95a386-d309-4666-a335-0bed06863695"/>
    <ds:schemaRef ds:uri="http://purl.org/dc/elements/1.1/"/>
    <ds:schemaRef ds:uri="http://schemas.microsoft.com/office/2006/documentManagement/types"/>
    <ds:schemaRef ds:uri="43fbadee-b72b-4045-acd7-0c03f461bf4d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C44676-863A-4FE3-80B0-7D542970516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5EFD34A-D263-43A4-A04C-9ABCB458305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88bb889-6f8a-47ae-9880-0aeded6e10b8}" enabled="1" method="Standard" siteId="{e6cf3f80-614d-4939-895c-3d5287c0f24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5753</TotalTime>
  <Words>543</Words>
  <Application>Microsoft Office PowerPoint</Application>
  <PresentationFormat>Custom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Arial,Sans-Serif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Yates</dc:creator>
  <cp:lastModifiedBy>Lauren Kereopa</cp:lastModifiedBy>
  <cp:revision>49</cp:revision>
  <dcterms:created xsi:type="dcterms:W3CDTF">2022-02-10T01:09:19Z</dcterms:created>
  <dcterms:modified xsi:type="dcterms:W3CDTF">2026-06-16T02:17:56Z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0x0101001DFE2A2EB702884FAC9488F2F8948626</vt:lpwstr>
  </property>
  <property fmtid="{D5CDD505-2E9C-101B-9397-08002B2CF9AE}" pid="3" name="MSIP_Label_888bb889-6f8a-47ae-9880-0aeded6e10b8_Enabled">
    <vt:lpwstr>true</vt:lpwstr>
  </property>
  <property fmtid="{D5CDD505-2E9C-101B-9397-08002B2CF9AE}" pid="4" name="MSIP_Label_888bb889-6f8a-47ae-9880-0aeded6e10b8_SetDate">
    <vt:lpwstr>2022-08-12T03:58:48Z</vt:lpwstr>
  </property>
  <property fmtid="{D5CDD505-2E9C-101B-9397-08002B2CF9AE}" pid="5" name="MSIP_Label_888bb889-6f8a-47ae-9880-0aeded6e10b8_Method">
    <vt:lpwstr>Standard</vt:lpwstr>
  </property>
  <property fmtid="{D5CDD505-2E9C-101B-9397-08002B2CF9AE}" pid="6" name="MSIP_Label_888bb889-6f8a-47ae-9880-0aeded6e10b8_Name">
    <vt:lpwstr>888bb889-6f8a-47ae-9880-0aeded6e10b8</vt:lpwstr>
  </property>
  <property fmtid="{D5CDD505-2E9C-101B-9397-08002B2CF9AE}" pid="7" name="MSIP_Label_888bb889-6f8a-47ae-9880-0aeded6e10b8_SiteId">
    <vt:lpwstr>e6cf3f80-614d-4939-895c-3d5287c0f245</vt:lpwstr>
  </property>
  <property fmtid="{D5CDD505-2E9C-101B-9397-08002B2CF9AE}" pid="8" name="MSIP_Label_888bb889-6f8a-47ae-9880-0aeded6e10b8_ActionId">
    <vt:lpwstr>4e82081a-1c4c-459b-92d4-9f533b94e145</vt:lpwstr>
  </property>
  <property fmtid="{D5CDD505-2E9C-101B-9397-08002B2CF9AE}" pid="9" name="MSIP_Label_888bb889-6f8a-47ae-9880-0aeded6e10b8_ContentBits">
    <vt:lpwstr>0</vt:lpwstr>
  </property>
  <property fmtid="{D5CDD505-2E9C-101B-9397-08002B2CF9AE}" pid="10" name="MediaServiceImageTags">
    <vt:lpwstr/>
  </property>
</Properties>
</file>