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56" r:id="rId5"/>
    <p:sldId id="257" r:id="rId6"/>
  </p:sldIdLst>
  <p:sldSz cx="10680700" cy="7570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30D33305-150A-23F3-219F-1503AC040FDF}" name="Kelly To" initials="KT" userId="S::kelly.to@meridianenergy.co.nz::056cf7bb-1305-42f2-8755-38d92eccbad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5E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6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053" y="1239016"/>
            <a:ext cx="9078595" cy="2635756"/>
          </a:xfrm>
        </p:spPr>
        <p:txBody>
          <a:bodyPr anchor="b"/>
          <a:lstStyle>
            <a:lvl1pPr algn="ctr">
              <a:defRPr sz="6623"/>
            </a:lvl1pPr>
          </a:lstStyle>
          <a:p>
            <a:r>
              <a:rPr lang="en-GB"/>
              <a:t>Click to edit Master title style</a:t>
            </a:r>
            <a:endParaRPr lang="en-US"/>
          </a:p>
        </p:txBody>
      </p:sp>
      <p:sp>
        <p:nvSpPr>
          <p:cNvPr id="3" name="Subtitle 2"/>
          <p:cNvSpPr>
            <a:spLocks noGrp="1"/>
          </p:cNvSpPr>
          <p:nvPr>
            <p:ph type="subTitle" idx="1"/>
          </p:nvPr>
        </p:nvSpPr>
        <p:spPr>
          <a:xfrm>
            <a:off x="1335088" y="3976417"/>
            <a:ext cx="8010525" cy="1827854"/>
          </a:xfrm>
        </p:spPr>
        <p:txBody>
          <a:bodyPr/>
          <a:lstStyle>
            <a:lvl1pPr marL="0" indent="0" algn="ctr">
              <a:buNone/>
              <a:defRPr sz="2649"/>
            </a:lvl1pPr>
            <a:lvl2pPr marL="504703" indent="0" algn="ctr">
              <a:buNone/>
              <a:defRPr sz="2208"/>
            </a:lvl2pPr>
            <a:lvl3pPr marL="1009406" indent="0" algn="ctr">
              <a:buNone/>
              <a:defRPr sz="1987"/>
            </a:lvl3pPr>
            <a:lvl4pPr marL="1514109" indent="0" algn="ctr">
              <a:buNone/>
              <a:defRPr sz="1766"/>
            </a:lvl4pPr>
            <a:lvl5pPr marL="2018812" indent="0" algn="ctr">
              <a:buNone/>
              <a:defRPr sz="1766"/>
            </a:lvl5pPr>
            <a:lvl6pPr marL="2523515" indent="0" algn="ctr">
              <a:buNone/>
              <a:defRPr sz="1766"/>
            </a:lvl6pPr>
            <a:lvl7pPr marL="3028218" indent="0" algn="ctr">
              <a:buNone/>
              <a:defRPr sz="1766"/>
            </a:lvl7pPr>
            <a:lvl8pPr marL="3532922" indent="0" algn="ctr">
              <a:buNone/>
              <a:defRPr sz="1766"/>
            </a:lvl8pPr>
            <a:lvl9pPr marL="4037625" indent="0" algn="ctr">
              <a:buNone/>
              <a:defRPr sz="1766"/>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71700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21274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3376" y="403074"/>
            <a:ext cx="2303026" cy="641589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34299" y="403074"/>
            <a:ext cx="6775569" cy="641589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18250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7474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736" y="1887442"/>
            <a:ext cx="9212104" cy="3149237"/>
          </a:xfrm>
        </p:spPr>
        <p:txBody>
          <a:bodyPr anchor="b"/>
          <a:lstStyle>
            <a:lvl1pPr>
              <a:defRPr sz="6623"/>
            </a:lvl1pPr>
          </a:lstStyle>
          <a:p>
            <a:r>
              <a:rPr lang="en-GB"/>
              <a:t>Click to edit Master title style</a:t>
            </a:r>
            <a:endParaRPr lang="en-US"/>
          </a:p>
        </p:txBody>
      </p:sp>
      <p:sp>
        <p:nvSpPr>
          <p:cNvPr id="3" name="Text Placeholder 2"/>
          <p:cNvSpPr>
            <a:spLocks noGrp="1"/>
          </p:cNvSpPr>
          <p:nvPr>
            <p:ph type="body" idx="1"/>
          </p:nvPr>
        </p:nvSpPr>
        <p:spPr>
          <a:xfrm>
            <a:off x="728736" y="5066472"/>
            <a:ext cx="9212104" cy="1656109"/>
          </a:xfrm>
        </p:spPr>
        <p:txBody>
          <a:bodyPr/>
          <a:lstStyle>
            <a:lvl1pPr marL="0" indent="0">
              <a:buNone/>
              <a:defRPr sz="2649">
                <a:solidFill>
                  <a:schemeClr val="tx1"/>
                </a:solidFill>
              </a:defRPr>
            </a:lvl1pPr>
            <a:lvl2pPr marL="504703" indent="0">
              <a:buNone/>
              <a:defRPr sz="2208">
                <a:solidFill>
                  <a:schemeClr val="tx1">
                    <a:tint val="75000"/>
                  </a:schemeClr>
                </a:solidFill>
              </a:defRPr>
            </a:lvl2pPr>
            <a:lvl3pPr marL="1009406" indent="0">
              <a:buNone/>
              <a:defRPr sz="1987">
                <a:solidFill>
                  <a:schemeClr val="tx1">
                    <a:tint val="75000"/>
                  </a:schemeClr>
                </a:solidFill>
              </a:defRPr>
            </a:lvl3pPr>
            <a:lvl4pPr marL="1514109" indent="0">
              <a:buNone/>
              <a:defRPr sz="1766">
                <a:solidFill>
                  <a:schemeClr val="tx1">
                    <a:tint val="75000"/>
                  </a:schemeClr>
                </a:solidFill>
              </a:defRPr>
            </a:lvl4pPr>
            <a:lvl5pPr marL="2018812" indent="0">
              <a:buNone/>
              <a:defRPr sz="1766">
                <a:solidFill>
                  <a:schemeClr val="tx1">
                    <a:tint val="75000"/>
                  </a:schemeClr>
                </a:solidFill>
              </a:defRPr>
            </a:lvl5pPr>
            <a:lvl6pPr marL="2523515" indent="0">
              <a:buNone/>
              <a:defRPr sz="1766">
                <a:solidFill>
                  <a:schemeClr val="tx1">
                    <a:tint val="75000"/>
                  </a:schemeClr>
                </a:solidFill>
              </a:defRPr>
            </a:lvl6pPr>
            <a:lvl7pPr marL="3028218" indent="0">
              <a:buNone/>
              <a:defRPr sz="1766">
                <a:solidFill>
                  <a:schemeClr val="tx1">
                    <a:tint val="75000"/>
                  </a:schemeClr>
                </a:solidFill>
              </a:defRPr>
            </a:lvl7pPr>
            <a:lvl8pPr marL="3532922" indent="0">
              <a:buNone/>
              <a:defRPr sz="1766">
                <a:solidFill>
                  <a:schemeClr val="tx1">
                    <a:tint val="75000"/>
                  </a:schemeClr>
                </a:solidFill>
              </a:defRPr>
            </a:lvl8pPr>
            <a:lvl9pPr marL="4037625" indent="0">
              <a:buNone/>
              <a:defRPr sz="1766">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8F7E63-76AD-864C-9F37-9947DD773DD0}"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01141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34298"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07104"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48F7E63-76AD-864C-9F37-9947DD773DD0}"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07884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5689" y="403076"/>
            <a:ext cx="9212104" cy="1463336"/>
          </a:xfrm>
        </p:spPr>
        <p:txBody>
          <a:bodyPr/>
          <a:lstStyle/>
          <a:p>
            <a:r>
              <a:rPr lang="en-GB"/>
              <a:t>Click to edit Master title style</a:t>
            </a:r>
            <a:endParaRPr lang="en-US"/>
          </a:p>
        </p:txBody>
      </p:sp>
      <p:sp>
        <p:nvSpPr>
          <p:cNvPr id="3" name="Text Placeholder 2"/>
          <p:cNvSpPr>
            <a:spLocks noGrp="1"/>
          </p:cNvSpPr>
          <p:nvPr>
            <p:ph type="body" idx="1"/>
          </p:nvPr>
        </p:nvSpPr>
        <p:spPr>
          <a:xfrm>
            <a:off x="735690" y="1855895"/>
            <a:ext cx="4518436"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4" name="Content Placeholder 3"/>
          <p:cNvSpPr>
            <a:spLocks noGrp="1"/>
          </p:cNvSpPr>
          <p:nvPr>
            <p:ph sz="half" idx="2"/>
          </p:nvPr>
        </p:nvSpPr>
        <p:spPr>
          <a:xfrm>
            <a:off x="735690" y="2765440"/>
            <a:ext cx="4518436"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407105" y="1855895"/>
            <a:ext cx="4540689"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6" name="Content Placeholder 5"/>
          <p:cNvSpPr>
            <a:spLocks noGrp="1"/>
          </p:cNvSpPr>
          <p:nvPr>
            <p:ph sz="quarter" idx="4"/>
          </p:nvPr>
        </p:nvSpPr>
        <p:spPr>
          <a:xfrm>
            <a:off x="5407105" y="2765440"/>
            <a:ext cx="4540689"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48F7E63-76AD-864C-9F37-9947DD773DD0}" type="datetimeFigureOut">
              <a:rPr lang="en-US" smtClean="0"/>
              <a:t>6/12/2026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0318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48F7E63-76AD-864C-9F37-9947DD773DD0}" type="datetimeFigureOut">
              <a:rPr lang="en-US" smtClean="0"/>
              <a:t>6/12/2026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456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7E63-76AD-864C-9F37-9947DD773DD0}" type="datetimeFigureOut">
              <a:rPr lang="en-US" smtClean="0"/>
              <a:t>6/12/2026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9345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Content Placeholder 2"/>
          <p:cNvSpPr>
            <a:spLocks noGrp="1"/>
          </p:cNvSpPr>
          <p:nvPr>
            <p:ph idx="1"/>
          </p:nvPr>
        </p:nvSpPr>
        <p:spPr>
          <a:xfrm>
            <a:off x="4540689" y="1090055"/>
            <a:ext cx="5407104" cy="5380166"/>
          </a:xfrm>
        </p:spPr>
        <p:txBody>
          <a:bodyPr/>
          <a:lstStyle>
            <a:lvl1pPr>
              <a:defRPr sz="3532"/>
            </a:lvl1pPr>
            <a:lvl2pPr>
              <a:defRPr sz="3091"/>
            </a:lvl2pPr>
            <a:lvl3pPr>
              <a:defRPr sz="2649"/>
            </a:lvl3pPr>
            <a:lvl4pPr>
              <a:defRPr sz="2208"/>
            </a:lvl4pPr>
            <a:lvl5pPr>
              <a:defRPr sz="2208"/>
            </a:lvl5pPr>
            <a:lvl6pPr>
              <a:defRPr sz="2208"/>
            </a:lvl6pPr>
            <a:lvl7pPr>
              <a:defRPr sz="2208"/>
            </a:lvl7pPr>
            <a:lvl8pPr>
              <a:defRPr sz="2208"/>
            </a:lvl8pPr>
            <a:lvl9pPr>
              <a:defRPr sz="220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415613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Picture Placeholder 2"/>
          <p:cNvSpPr>
            <a:spLocks noGrp="1" noChangeAspect="1"/>
          </p:cNvSpPr>
          <p:nvPr>
            <p:ph type="pic" idx="1"/>
          </p:nvPr>
        </p:nvSpPr>
        <p:spPr>
          <a:xfrm>
            <a:off x="4540689" y="1090055"/>
            <a:ext cx="5407104" cy="5380166"/>
          </a:xfrm>
        </p:spPr>
        <p:txBody>
          <a:bodyPr anchor="t"/>
          <a:lstStyle>
            <a:lvl1pPr marL="0" indent="0">
              <a:buNone/>
              <a:defRPr sz="3532"/>
            </a:lvl1pPr>
            <a:lvl2pPr marL="504703" indent="0">
              <a:buNone/>
              <a:defRPr sz="3091"/>
            </a:lvl2pPr>
            <a:lvl3pPr marL="1009406" indent="0">
              <a:buNone/>
              <a:defRPr sz="2649"/>
            </a:lvl3pPr>
            <a:lvl4pPr marL="1514109" indent="0">
              <a:buNone/>
              <a:defRPr sz="2208"/>
            </a:lvl4pPr>
            <a:lvl5pPr marL="2018812" indent="0">
              <a:buNone/>
              <a:defRPr sz="2208"/>
            </a:lvl5pPr>
            <a:lvl6pPr marL="2523515" indent="0">
              <a:buNone/>
              <a:defRPr sz="2208"/>
            </a:lvl6pPr>
            <a:lvl7pPr marL="3028218" indent="0">
              <a:buNone/>
              <a:defRPr sz="2208"/>
            </a:lvl7pPr>
            <a:lvl8pPr marL="3532922" indent="0">
              <a:buNone/>
              <a:defRPr sz="2208"/>
            </a:lvl8pPr>
            <a:lvl9pPr marL="4037625" indent="0">
              <a:buNone/>
              <a:defRPr sz="2208"/>
            </a:lvl9pPr>
          </a:lstStyle>
          <a:p>
            <a:r>
              <a:rPr lang="en-GB"/>
              <a:t>Click icon to add picture</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0039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298" y="403076"/>
            <a:ext cx="9212104" cy="146333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734298" y="2015372"/>
            <a:ext cx="9212104" cy="480359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34298" y="7017001"/>
            <a:ext cx="2403158" cy="403074"/>
          </a:xfrm>
          <a:prstGeom prst="rect">
            <a:avLst/>
          </a:prstGeom>
        </p:spPr>
        <p:txBody>
          <a:bodyPr vert="horz" lIns="91440" tIns="45720" rIns="91440" bIns="45720" rtlCol="0" anchor="ctr"/>
          <a:lstStyle>
            <a:lvl1pPr algn="l">
              <a:defRPr sz="1325">
                <a:solidFill>
                  <a:schemeClr val="tx1">
                    <a:tint val="75000"/>
                  </a:schemeClr>
                </a:solidFill>
              </a:defRPr>
            </a:lvl1pPr>
          </a:lstStyle>
          <a:p>
            <a:fld id="{648F7E63-76AD-864C-9F37-9947DD773DD0}" type="datetimeFigureOut">
              <a:rPr lang="en-US" smtClean="0"/>
              <a:t>6/12/2026</a:t>
            </a:fld>
            <a:endParaRPr lang="en-US"/>
          </a:p>
        </p:txBody>
      </p:sp>
      <p:sp>
        <p:nvSpPr>
          <p:cNvPr id="5" name="Footer Placeholder 4"/>
          <p:cNvSpPr>
            <a:spLocks noGrp="1"/>
          </p:cNvSpPr>
          <p:nvPr>
            <p:ph type="ftr" sz="quarter" idx="3"/>
          </p:nvPr>
        </p:nvSpPr>
        <p:spPr>
          <a:xfrm>
            <a:off x="3537982" y="7017001"/>
            <a:ext cx="3604736" cy="403074"/>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3244" y="7017001"/>
            <a:ext cx="2403158" cy="403074"/>
          </a:xfrm>
          <a:prstGeom prst="rect">
            <a:avLst/>
          </a:prstGeom>
        </p:spPr>
        <p:txBody>
          <a:bodyPr vert="horz" lIns="91440" tIns="45720" rIns="91440" bIns="45720" rtlCol="0" anchor="ctr"/>
          <a:lstStyle>
            <a:lvl1pPr algn="r">
              <a:defRPr sz="1325">
                <a:solidFill>
                  <a:schemeClr val="tx1">
                    <a:tint val="75000"/>
                  </a:schemeClr>
                </a:solidFill>
              </a:defRPr>
            </a:lvl1pPr>
          </a:lstStyle>
          <a:p>
            <a:fld id="{D66F584D-BE5E-D542-93A6-6151E93BBAAE}" type="slidenum">
              <a:rPr lang="en-US" smtClean="0"/>
              <a:t>‹#›</a:t>
            </a:fld>
            <a:endParaRPr lang="en-US"/>
          </a:p>
        </p:txBody>
      </p:sp>
    </p:spTree>
    <p:extLst>
      <p:ext uri="{BB962C8B-B14F-4D97-AF65-F5344CB8AC3E}">
        <p14:creationId xmlns:p14="http://schemas.microsoft.com/office/powerpoint/2010/main" val="1202714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9406" rtl="0" eaLnBrk="1" latinLnBrk="0" hangingPunct="1">
        <a:lnSpc>
          <a:spcPct val="90000"/>
        </a:lnSpc>
        <a:spcBef>
          <a:spcPct val="0"/>
        </a:spcBef>
        <a:buNone/>
        <a:defRPr sz="4857" kern="1200">
          <a:solidFill>
            <a:schemeClr val="tx1"/>
          </a:solidFill>
          <a:latin typeface="+mj-lt"/>
          <a:ea typeface="+mj-ea"/>
          <a:cs typeface="+mj-cs"/>
        </a:defRPr>
      </a:lvl1pPr>
    </p:titleStyle>
    <p:bodyStyle>
      <a:lvl1pPr marL="252352" indent="-252352" algn="l" defTabSz="1009406" rtl="0" eaLnBrk="1" latinLnBrk="0" hangingPunct="1">
        <a:lnSpc>
          <a:spcPct val="90000"/>
        </a:lnSpc>
        <a:spcBef>
          <a:spcPts val="1104"/>
        </a:spcBef>
        <a:buFont typeface="Arial" panose="020B0604020202020204" pitchFamily="34" charset="0"/>
        <a:buChar char="•"/>
        <a:defRPr sz="3091" kern="1200">
          <a:solidFill>
            <a:schemeClr val="tx1"/>
          </a:solidFill>
          <a:latin typeface="+mn-lt"/>
          <a:ea typeface="+mn-ea"/>
          <a:cs typeface="+mn-cs"/>
        </a:defRPr>
      </a:lvl1pPr>
      <a:lvl2pPr marL="757055" indent="-252352" algn="l" defTabSz="1009406"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758" indent="-252352" algn="l" defTabSz="1009406" rtl="0" eaLnBrk="1" latinLnBrk="0" hangingPunct="1">
        <a:lnSpc>
          <a:spcPct val="90000"/>
        </a:lnSpc>
        <a:spcBef>
          <a:spcPts val="552"/>
        </a:spcBef>
        <a:buFont typeface="Arial" panose="020B0604020202020204" pitchFamily="34" charset="0"/>
        <a:buChar char="•"/>
        <a:defRPr sz="2208" kern="1200">
          <a:solidFill>
            <a:schemeClr val="tx1"/>
          </a:solidFill>
          <a:latin typeface="+mn-lt"/>
          <a:ea typeface="+mn-ea"/>
          <a:cs typeface="+mn-cs"/>
        </a:defRPr>
      </a:lvl3pPr>
      <a:lvl4pPr marL="1766461"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1164"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867"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80570"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5273"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976"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406" rtl="0" eaLnBrk="1" latinLnBrk="0" hangingPunct="1">
        <a:defRPr sz="1987" kern="1200">
          <a:solidFill>
            <a:schemeClr val="tx1"/>
          </a:solidFill>
          <a:latin typeface="+mn-lt"/>
          <a:ea typeface="+mn-ea"/>
          <a:cs typeface="+mn-cs"/>
        </a:defRPr>
      </a:lvl1pPr>
      <a:lvl2pPr marL="504703" algn="l" defTabSz="1009406" rtl="0" eaLnBrk="1" latinLnBrk="0" hangingPunct="1">
        <a:defRPr sz="1987" kern="1200">
          <a:solidFill>
            <a:schemeClr val="tx1"/>
          </a:solidFill>
          <a:latin typeface="+mn-lt"/>
          <a:ea typeface="+mn-ea"/>
          <a:cs typeface="+mn-cs"/>
        </a:defRPr>
      </a:lvl2pPr>
      <a:lvl3pPr marL="1009406" algn="l" defTabSz="1009406" rtl="0" eaLnBrk="1" latinLnBrk="0" hangingPunct="1">
        <a:defRPr sz="1987" kern="1200">
          <a:solidFill>
            <a:schemeClr val="tx1"/>
          </a:solidFill>
          <a:latin typeface="+mn-lt"/>
          <a:ea typeface="+mn-ea"/>
          <a:cs typeface="+mn-cs"/>
        </a:defRPr>
      </a:lvl3pPr>
      <a:lvl4pPr marL="1514109" algn="l" defTabSz="1009406" rtl="0" eaLnBrk="1" latinLnBrk="0" hangingPunct="1">
        <a:defRPr sz="1987" kern="1200">
          <a:solidFill>
            <a:schemeClr val="tx1"/>
          </a:solidFill>
          <a:latin typeface="+mn-lt"/>
          <a:ea typeface="+mn-ea"/>
          <a:cs typeface="+mn-cs"/>
        </a:defRPr>
      </a:lvl4pPr>
      <a:lvl5pPr marL="2018812" algn="l" defTabSz="1009406" rtl="0" eaLnBrk="1" latinLnBrk="0" hangingPunct="1">
        <a:defRPr sz="1987" kern="1200">
          <a:solidFill>
            <a:schemeClr val="tx1"/>
          </a:solidFill>
          <a:latin typeface="+mn-lt"/>
          <a:ea typeface="+mn-ea"/>
          <a:cs typeface="+mn-cs"/>
        </a:defRPr>
      </a:lvl5pPr>
      <a:lvl6pPr marL="2523515" algn="l" defTabSz="1009406" rtl="0" eaLnBrk="1" latinLnBrk="0" hangingPunct="1">
        <a:defRPr sz="1987" kern="1200">
          <a:solidFill>
            <a:schemeClr val="tx1"/>
          </a:solidFill>
          <a:latin typeface="+mn-lt"/>
          <a:ea typeface="+mn-ea"/>
          <a:cs typeface="+mn-cs"/>
        </a:defRPr>
      </a:lvl6pPr>
      <a:lvl7pPr marL="3028218" algn="l" defTabSz="1009406" rtl="0" eaLnBrk="1" latinLnBrk="0" hangingPunct="1">
        <a:defRPr sz="1987" kern="1200">
          <a:solidFill>
            <a:schemeClr val="tx1"/>
          </a:solidFill>
          <a:latin typeface="+mn-lt"/>
          <a:ea typeface="+mn-ea"/>
          <a:cs typeface="+mn-cs"/>
        </a:defRPr>
      </a:lvl7pPr>
      <a:lvl8pPr marL="3532922" algn="l" defTabSz="1009406" rtl="0" eaLnBrk="1" latinLnBrk="0" hangingPunct="1">
        <a:defRPr sz="1987" kern="1200">
          <a:solidFill>
            <a:schemeClr val="tx1"/>
          </a:solidFill>
          <a:latin typeface="+mn-lt"/>
          <a:ea typeface="+mn-ea"/>
          <a:cs typeface="+mn-cs"/>
        </a:defRPr>
      </a:lvl8pPr>
      <a:lvl9pPr marL="4037625" algn="l" defTabSz="1009406" rtl="0" eaLnBrk="1" latinLnBrk="0" hangingPunct="1">
        <a:defRPr sz="19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20">
            <a:extLst>
              <a:ext uri="{FF2B5EF4-FFF2-40B4-BE49-F238E27FC236}">
                <a16:creationId xmlns:a16="http://schemas.microsoft.com/office/drawing/2014/main" id="{A5B11B46-AB73-234F-8BD5-0B11C9093D8F}"/>
              </a:ext>
            </a:extLst>
          </p:cNvPr>
          <p:cNvSpPr txBox="1"/>
          <p:nvPr/>
        </p:nvSpPr>
        <p:spPr>
          <a:xfrm>
            <a:off x="539750" y="1532988"/>
            <a:ext cx="2445612" cy="348813"/>
          </a:xfrm>
          <a:prstGeom prst="rect">
            <a:avLst/>
          </a:prstGeom>
        </p:spPr>
        <p:txBody>
          <a:bodyPr vert="horz" wrap="square" lIns="0" tIns="0" rIns="0" bIns="0" rtlCol="0">
            <a:spAutoFit/>
          </a:bodyPr>
          <a:lstStyle/>
          <a:p>
            <a:pPr marL="12700">
              <a:lnSpc>
                <a:spcPct val="100000"/>
              </a:lnSpc>
            </a:pPr>
            <a:r>
              <a:rPr lang="en-US" sz="1100" b="1">
                <a:solidFill>
                  <a:srgbClr val="05EDB5"/>
                </a:solidFill>
                <a:latin typeface="Arial"/>
                <a:cs typeface="Arial"/>
              </a:rPr>
              <a:t>Reporting </a:t>
            </a:r>
            <a:r>
              <a:rPr sz="1100" b="1">
                <a:solidFill>
                  <a:srgbClr val="05EDB5"/>
                </a:solidFill>
                <a:latin typeface="Arial"/>
                <a:cs typeface="Arial"/>
              </a:rPr>
              <a:t>to:</a:t>
            </a:r>
          </a:p>
          <a:p>
            <a:pPr marL="12700">
              <a:lnSpc>
                <a:spcPct val="100000"/>
              </a:lnSpc>
              <a:spcBef>
                <a:spcPts val="200"/>
              </a:spcBef>
            </a:pPr>
            <a:r>
              <a:rPr lang="en-NZ" sz="1000">
                <a:solidFill>
                  <a:schemeClr val="bg1"/>
                </a:solidFill>
                <a:latin typeface="Arial"/>
                <a:cs typeface="Arial"/>
              </a:rPr>
              <a:t>General Counsel and Company Secretary</a:t>
            </a:r>
            <a:endParaRPr sz="1000">
              <a:solidFill>
                <a:schemeClr val="bg1"/>
              </a:solidFill>
              <a:latin typeface="Arial"/>
              <a:cs typeface="Arial"/>
            </a:endParaRPr>
          </a:p>
        </p:txBody>
      </p:sp>
      <p:sp>
        <p:nvSpPr>
          <p:cNvPr id="8" name="object 21">
            <a:extLst>
              <a:ext uri="{FF2B5EF4-FFF2-40B4-BE49-F238E27FC236}">
                <a16:creationId xmlns:a16="http://schemas.microsoft.com/office/drawing/2014/main" id="{695FE911-531B-BF4D-99CF-1C9DB1085BCF}"/>
              </a:ext>
            </a:extLst>
          </p:cNvPr>
          <p:cNvSpPr txBox="1"/>
          <p:nvPr/>
        </p:nvSpPr>
        <p:spPr>
          <a:xfrm>
            <a:off x="3377732" y="1532988"/>
            <a:ext cx="918844" cy="346710"/>
          </a:xfrm>
          <a:prstGeom prst="rect">
            <a:avLst/>
          </a:prstGeom>
        </p:spPr>
        <p:txBody>
          <a:bodyPr vert="horz" wrap="square" lIns="0" tIns="0" rIns="0" bIns="0" rtlCol="0" anchor="t">
            <a:spAutoFit/>
          </a:bodyPr>
          <a:lstStyle/>
          <a:p>
            <a:pPr marL="12700">
              <a:lnSpc>
                <a:spcPct val="100000"/>
              </a:lnSpc>
            </a:pPr>
            <a:r>
              <a:rPr sz="1100" b="1">
                <a:solidFill>
                  <a:srgbClr val="05EDB5"/>
                </a:solidFill>
                <a:latin typeface="Arial"/>
                <a:cs typeface="Arial"/>
              </a:rPr>
              <a:t>Date:</a:t>
            </a:r>
          </a:p>
          <a:p>
            <a:pPr marL="12700">
              <a:spcBef>
                <a:spcPts val="200"/>
              </a:spcBef>
            </a:pPr>
            <a:r>
              <a:rPr lang="en-NZ" sz="1000">
                <a:solidFill>
                  <a:schemeClr val="bg1"/>
                </a:solidFill>
                <a:latin typeface="Arial"/>
                <a:cs typeface="Arial"/>
              </a:rPr>
              <a:t>June 2026</a:t>
            </a:r>
            <a:endParaRPr sz="1000">
              <a:solidFill>
                <a:schemeClr val="bg1"/>
              </a:solidFill>
              <a:latin typeface="Arial"/>
              <a:cs typeface="Arial"/>
            </a:endParaRPr>
          </a:p>
        </p:txBody>
      </p:sp>
      <p:sp>
        <p:nvSpPr>
          <p:cNvPr id="9" name="object 29">
            <a:extLst>
              <a:ext uri="{FF2B5EF4-FFF2-40B4-BE49-F238E27FC236}">
                <a16:creationId xmlns:a16="http://schemas.microsoft.com/office/drawing/2014/main" id="{500A467D-8649-8E41-BACB-F069E69694AC}"/>
              </a:ext>
            </a:extLst>
          </p:cNvPr>
          <p:cNvSpPr txBox="1"/>
          <p:nvPr/>
        </p:nvSpPr>
        <p:spPr>
          <a:xfrm>
            <a:off x="539750" y="584200"/>
            <a:ext cx="5778672" cy="671402"/>
          </a:xfrm>
          <a:prstGeom prst="rect">
            <a:avLst/>
          </a:prstGeom>
        </p:spPr>
        <p:txBody>
          <a:bodyPr vert="horz" wrap="square" lIns="0" tIns="0" rIns="0" bIns="0" rtlCol="0" anchor="t">
            <a:spAutoFit/>
          </a:bodyPr>
          <a:lstStyle/>
          <a:p>
            <a:pPr marL="12700">
              <a:lnSpc>
                <a:spcPct val="150000"/>
              </a:lnSpc>
            </a:pPr>
            <a:r>
              <a:rPr sz="1100" b="1">
                <a:solidFill>
                  <a:srgbClr val="05EDB5"/>
                </a:solidFill>
                <a:latin typeface="Arial"/>
                <a:cs typeface="Arial"/>
              </a:rPr>
              <a:t>Position description:</a:t>
            </a:r>
          </a:p>
          <a:p>
            <a:pPr marL="12700">
              <a:lnSpc>
                <a:spcPct val="150000"/>
              </a:lnSpc>
              <a:spcBef>
                <a:spcPts val="140"/>
              </a:spcBef>
            </a:pPr>
            <a:r>
              <a:rPr lang="en-NZ" sz="2000" b="1">
                <a:solidFill>
                  <a:schemeClr val="bg1"/>
                </a:solidFill>
                <a:latin typeface="Arial"/>
                <a:cs typeface="Arial"/>
              </a:rPr>
              <a:t>Legal Counsel / Senior Legal Counsel</a:t>
            </a:r>
            <a:endParaRPr sz="2000" b="1">
              <a:solidFill>
                <a:schemeClr val="bg1"/>
              </a:solidFill>
              <a:latin typeface="Arial"/>
              <a:cs typeface="Arial"/>
            </a:endParaRPr>
          </a:p>
        </p:txBody>
      </p:sp>
      <p:sp>
        <p:nvSpPr>
          <p:cNvPr id="11" name="object 22">
            <a:extLst>
              <a:ext uri="{FF2B5EF4-FFF2-40B4-BE49-F238E27FC236}">
                <a16:creationId xmlns:a16="http://schemas.microsoft.com/office/drawing/2014/main" id="{888BC5EF-D97F-2B4F-9AF6-FF87F954C531}"/>
              </a:ext>
            </a:extLst>
          </p:cNvPr>
          <p:cNvSpPr txBox="1"/>
          <p:nvPr/>
        </p:nvSpPr>
        <p:spPr>
          <a:xfrm>
            <a:off x="539750" y="2246171"/>
            <a:ext cx="4108450" cy="1877437"/>
          </a:xfrm>
          <a:prstGeom prst="rect">
            <a:avLst/>
          </a:prstGeom>
        </p:spPr>
        <p:txBody>
          <a:bodyPr vert="horz" wrap="square" lIns="0" tIns="0" rIns="0" bIns="0" rtlCol="0">
            <a:spAutoFit/>
          </a:bodyPr>
          <a:lstStyle/>
          <a:p>
            <a:pPr marL="12700">
              <a:lnSpc>
                <a:spcPct val="100000"/>
              </a:lnSpc>
            </a:pPr>
            <a:r>
              <a:rPr sz="1100" b="1">
                <a:solidFill>
                  <a:srgbClr val="05EDB5"/>
                </a:solidFill>
                <a:latin typeface="Arial"/>
                <a:cs typeface="Arial"/>
              </a:rPr>
              <a:t>The role</a:t>
            </a:r>
            <a:br>
              <a:rPr lang="en-US" sz="1100" b="1">
                <a:solidFill>
                  <a:srgbClr val="05EDB5"/>
                </a:solidFill>
                <a:latin typeface="Arial"/>
                <a:cs typeface="Arial"/>
              </a:rPr>
            </a:br>
            <a:endParaRPr lang="en-NZ" sz="1100" b="1">
              <a:solidFill>
                <a:srgbClr val="05EDB5"/>
              </a:solidFill>
              <a:latin typeface="Arial"/>
              <a:cs typeface="Arial"/>
            </a:endParaRPr>
          </a:p>
          <a:p>
            <a:r>
              <a:rPr lang="en-NZ" sz="1000">
                <a:solidFill>
                  <a:schemeClr val="bg1"/>
                </a:solidFill>
                <a:effectLst/>
                <a:latin typeface="Arial" panose="020B0604020202020204" pitchFamily="34" charset="0"/>
                <a:ea typeface="Aptos" panose="020B0004020202020204" pitchFamily="34" charset="0"/>
                <a:cs typeface="Arial" panose="020B0604020202020204" pitchFamily="34" charset="0"/>
              </a:rPr>
              <a:t>This role sits within the Office of the Chief Executive (OCEO) team and provides legal and regulatory advice to the Meridian business.  In this role you will be required to demonstrate a detailed understanding of the company and business unit strategy and link the application of law, governance, regulation and wider project management disciplines to aid the success of all business units.  </a:t>
            </a:r>
          </a:p>
          <a:p>
            <a:endParaRPr lang="en-NZ" sz="1000">
              <a:solidFill>
                <a:schemeClr val="bg1"/>
              </a:solidFill>
              <a:latin typeface="Arial" panose="020B0604020202020204" pitchFamily="34" charset="0"/>
              <a:ea typeface="Aptos" panose="020B0004020202020204" pitchFamily="34" charset="0"/>
              <a:cs typeface="Arial" panose="020B0604020202020204" pitchFamily="34" charset="0"/>
            </a:endParaRPr>
          </a:p>
          <a:p>
            <a:r>
              <a:rPr lang="en-NZ" sz="1000">
                <a:solidFill>
                  <a:schemeClr val="bg1"/>
                </a:solidFill>
                <a:effectLst/>
                <a:latin typeface="Arial" panose="020B0604020202020204" pitchFamily="34" charset="0"/>
                <a:ea typeface="Aptos" panose="020B0004020202020204" pitchFamily="34" charset="0"/>
                <a:cs typeface="Arial" panose="020B0604020202020204" pitchFamily="34" charset="0"/>
              </a:rPr>
              <a:t>You will ensure legal and regulatory risk is understood in company decision making processes. Your key relationships will be with Meridian's lawyers (including the General Counsel), its Board and employees. </a:t>
            </a:r>
          </a:p>
        </p:txBody>
      </p:sp>
      <p:sp>
        <p:nvSpPr>
          <p:cNvPr id="12" name="object 23">
            <a:extLst>
              <a:ext uri="{FF2B5EF4-FFF2-40B4-BE49-F238E27FC236}">
                <a16:creationId xmlns:a16="http://schemas.microsoft.com/office/drawing/2014/main" id="{16C00225-0221-D041-B785-CF36376C8BB4}"/>
              </a:ext>
            </a:extLst>
          </p:cNvPr>
          <p:cNvSpPr txBox="1"/>
          <p:nvPr/>
        </p:nvSpPr>
        <p:spPr>
          <a:xfrm>
            <a:off x="5001581" y="2244068"/>
            <a:ext cx="3742369" cy="1870512"/>
          </a:xfrm>
          <a:prstGeom prst="rect">
            <a:avLst/>
          </a:prstGeom>
        </p:spPr>
        <p:txBody>
          <a:bodyPr vert="horz" wrap="square" lIns="0" tIns="0" rIns="0" bIns="0" rtlCol="0" anchor="t">
            <a:spAutoFit/>
          </a:bodyPr>
          <a:lstStyle/>
          <a:p>
            <a:pPr marL="12700" marR="648970">
              <a:lnSpc>
                <a:spcPct val="103499"/>
              </a:lnSpc>
            </a:pPr>
            <a:r>
              <a:rPr sz="1100" b="1" spc="-85">
                <a:solidFill>
                  <a:srgbClr val="05EDB5"/>
                </a:solidFill>
                <a:latin typeface="Arial"/>
                <a:cs typeface="Arial"/>
              </a:rPr>
              <a:t>P</a:t>
            </a:r>
            <a:r>
              <a:rPr sz="1100" b="1" spc="-10">
                <a:solidFill>
                  <a:srgbClr val="05EDB5"/>
                </a:solidFill>
                <a:latin typeface="Arial"/>
                <a:cs typeface="Arial"/>
              </a:rPr>
              <a:t>o</a:t>
            </a:r>
            <a:r>
              <a:rPr sz="1100" b="1" spc="-20">
                <a:solidFill>
                  <a:srgbClr val="05EDB5"/>
                </a:solidFill>
                <a:latin typeface="Arial"/>
                <a:cs typeface="Arial"/>
              </a:rPr>
              <a:t>si</a:t>
            </a:r>
            <a:r>
              <a:rPr sz="1100" b="1" spc="-15">
                <a:solidFill>
                  <a:srgbClr val="05EDB5"/>
                </a:solidFill>
                <a:latin typeface="Arial"/>
                <a:cs typeface="Arial"/>
              </a:rPr>
              <a:t>t</a:t>
            </a:r>
            <a:r>
              <a:rPr sz="1100" b="1" spc="-10">
                <a:solidFill>
                  <a:srgbClr val="05EDB5"/>
                </a:solidFill>
                <a:latin typeface="Arial"/>
                <a:cs typeface="Arial"/>
              </a:rPr>
              <a:t>ion</a:t>
            </a:r>
            <a:r>
              <a:rPr lang="en-NZ" sz="1100" b="1" spc="-40">
                <a:solidFill>
                  <a:srgbClr val="05EDB5"/>
                </a:solidFill>
                <a:latin typeface="Arial"/>
                <a:cs typeface="Arial"/>
              </a:rPr>
              <a:t> </a:t>
            </a:r>
            <a:r>
              <a:rPr lang="en-NZ" sz="1100" b="1" spc="-25">
                <a:solidFill>
                  <a:srgbClr val="05EDB5"/>
                </a:solidFill>
                <a:latin typeface="Arial"/>
                <a:cs typeface="Arial"/>
              </a:rPr>
              <a:t>acc</a:t>
            </a:r>
            <a:r>
              <a:rPr lang="en-NZ" sz="1100" b="1" spc="-30">
                <a:solidFill>
                  <a:srgbClr val="05EDB5"/>
                </a:solidFill>
                <a:latin typeface="Arial"/>
                <a:cs typeface="Arial"/>
              </a:rPr>
              <a:t>o</a:t>
            </a:r>
            <a:r>
              <a:rPr lang="en-NZ" sz="1100" b="1" spc="-15">
                <a:solidFill>
                  <a:srgbClr val="05EDB5"/>
                </a:solidFill>
                <a:latin typeface="Arial"/>
                <a:cs typeface="Arial"/>
              </a:rPr>
              <a:t>u</a:t>
            </a:r>
            <a:r>
              <a:rPr lang="en-NZ" sz="1100" b="1" spc="-20">
                <a:solidFill>
                  <a:srgbClr val="05EDB5"/>
                </a:solidFill>
                <a:latin typeface="Arial"/>
                <a:cs typeface="Arial"/>
              </a:rPr>
              <a:t>n</a:t>
            </a:r>
            <a:r>
              <a:rPr lang="en-NZ" sz="1100" b="1" spc="30">
                <a:solidFill>
                  <a:srgbClr val="05EDB5"/>
                </a:solidFill>
                <a:latin typeface="Arial"/>
                <a:cs typeface="Arial"/>
              </a:rPr>
              <a:t>t</a:t>
            </a:r>
            <a:r>
              <a:rPr lang="en-NZ" sz="1100" b="1" spc="15">
                <a:solidFill>
                  <a:srgbClr val="05EDB5"/>
                </a:solidFill>
                <a:latin typeface="Arial"/>
                <a:cs typeface="Arial"/>
              </a:rPr>
              <a:t>abili</a:t>
            </a:r>
            <a:r>
              <a:rPr lang="en-NZ" sz="1100" b="1" spc="20">
                <a:solidFill>
                  <a:srgbClr val="05EDB5"/>
                </a:solidFill>
                <a:latin typeface="Arial"/>
                <a:cs typeface="Arial"/>
              </a:rPr>
              <a:t>t</a:t>
            </a:r>
            <a:r>
              <a:rPr lang="en-NZ" sz="1100" b="1">
                <a:solidFill>
                  <a:srgbClr val="05EDB5"/>
                </a:solidFill>
                <a:latin typeface="Arial"/>
                <a:cs typeface="Arial"/>
              </a:rPr>
              <a:t>ie</a:t>
            </a:r>
            <a:r>
              <a:rPr lang="en-NZ" sz="1100" b="1" spc="-85">
                <a:solidFill>
                  <a:srgbClr val="05EDB5"/>
                </a:solidFill>
                <a:latin typeface="Arial"/>
                <a:cs typeface="Arial"/>
              </a:rPr>
              <a:t>s</a:t>
            </a:r>
            <a:endParaRPr lang="en-NZ" sz="1100">
              <a:solidFill>
                <a:srgbClr val="05EDB5"/>
              </a:solidFill>
              <a:latin typeface="Arial" panose="020B0604020202020204" pitchFamily="34" charset="0"/>
              <a:cs typeface="Arial" panose="020B0604020202020204" pitchFamily="34" charset="0"/>
            </a:endParaRPr>
          </a:p>
          <a:p>
            <a:endParaRPr lang="en-NZ" sz="1000">
              <a:solidFill>
                <a:schemeClr val="bg1"/>
              </a:solidFill>
              <a:latin typeface="Arial"/>
              <a:ea typeface="Calibri"/>
              <a:cs typeface="Arial"/>
            </a:endParaRPr>
          </a:p>
          <a:p>
            <a:pPr marL="171450" indent="-171450">
              <a:buFont typeface="Arial"/>
              <a:buChar char="•"/>
            </a:pPr>
            <a:r>
              <a:rPr lang="en-NZ" sz="1000">
                <a:solidFill>
                  <a:schemeClr val="bg1"/>
                </a:solidFill>
                <a:latin typeface="Arial"/>
                <a:ea typeface="+mn-lt"/>
                <a:cs typeface="Arial"/>
              </a:rPr>
              <a:t>Drafting, reviewing and providing advice on, and assisting with negotiation of, a wide range of commercial contracts and arrangements.</a:t>
            </a:r>
            <a:endParaRPr lang="en-NZ" sz="1000">
              <a:solidFill>
                <a:schemeClr val="bg1"/>
              </a:solidFill>
              <a:latin typeface="Arial"/>
              <a:cs typeface="Arial"/>
            </a:endParaRPr>
          </a:p>
          <a:p>
            <a:pPr marL="171450" indent="-171450">
              <a:buFont typeface="Arial"/>
              <a:buChar char="•"/>
            </a:pPr>
            <a:r>
              <a:rPr lang="en-NZ" sz="1000">
                <a:solidFill>
                  <a:schemeClr val="bg1"/>
                </a:solidFill>
                <a:latin typeface="Arial"/>
                <a:ea typeface="+mn-lt"/>
                <a:cs typeface="Arial"/>
              </a:rPr>
              <a:t>Understanding the implications for Meridian of government, regulatory and public policy processes, announcements and legislation and where appropriate assisting with the preparation of submissions to government and regulators.</a:t>
            </a:r>
            <a:endParaRPr lang="en-NZ" sz="1000">
              <a:solidFill>
                <a:schemeClr val="bg1"/>
              </a:solidFill>
              <a:latin typeface="Arial"/>
              <a:cs typeface="Arial"/>
            </a:endParaRPr>
          </a:p>
          <a:p>
            <a:pPr marL="184150" marR="648970" indent="-171450">
              <a:lnSpc>
                <a:spcPct val="103499"/>
              </a:lnSpc>
              <a:buFont typeface="Arial"/>
              <a:buChar char="•"/>
            </a:pPr>
            <a:r>
              <a:rPr lang="en-NZ" sz="1000">
                <a:solidFill>
                  <a:schemeClr val="bg1"/>
                </a:solidFill>
                <a:latin typeface="Arial"/>
                <a:ea typeface="+mn-lt"/>
                <a:cs typeface="Arial"/>
              </a:rPr>
              <a:t>Assisting in the provision of company secretarial and governance responsibilities including compliance with NZX and ASX obligations.</a:t>
            </a:r>
            <a:endParaRPr lang="en-NZ" sz="1000">
              <a:solidFill>
                <a:schemeClr val="bg1"/>
              </a:solidFill>
              <a:latin typeface="Arial"/>
              <a:cs typeface="Arial"/>
            </a:endParaRPr>
          </a:p>
        </p:txBody>
      </p:sp>
      <p:sp>
        <p:nvSpPr>
          <p:cNvPr id="13" name="object 21">
            <a:extLst>
              <a:ext uri="{FF2B5EF4-FFF2-40B4-BE49-F238E27FC236}">
                <a16:creationId xmlns:a16="http://schemas.microsoft.com/office/drawing/2014/main" id="{0B0B6F8B-9D95-7F46-83BE-DDFDA6FAC92F}"/>
              </a:ext>
            </a:extLst>
          </p:cNvPr>
          <p:cNvSpPr txBox="1"/>
          <p:nvPr/>
        </p:nvSpPr>
        <p:spPr>
          <a:xfrm>
            <a:off x="5001581" y="1521448"/>
            <a:ext cx="2223967" cy="346710"/>
          </a:xfrm>
          <a:prstGeom prst="rect">
            <a:avLst/>
          </a:prstGeom>
        </p:spPr>
        <p:txBody>
          <a:bodyPr vert="horz" wrap="square" lIns="0" tIns="0" rIns="0" bIns="0" rtlCol="0">
            <a:spAutoFit/>
          </a:bodyPr>
          <a:lstStyle/>
          <a:p>
            <a:pPr marL="12700">
              <a:lnSpc>
                <a:spcPct val="100000"/>
              </a:lnSpc>
            </a:pPr>
            <a:r>
              <a:rPr lang="en-US" sz="1100" b="1">
                <a:solidFill>
                  <a:srgbClr val="05EDB5"/>
                </a:solidFill>
                <a:latin typeface="Arial"/>
                <a:cs typeface="Arial"/>
              </a:rPr>
              <a:t>Location:</a:t>
            </a:r>
            <a:endParaRPr sz="1100" b="1">
              <a:solidFill>
                <a:srgbClr val="05EDB5"/>
              </a:solidFill>
              <a:latin typeface="Arial"/>
              <a:cs typeface="Arial"/>
            </a:endParaRPr>
          </a:p>
          <a:p>
            <a:pPr marL="12700">
              <a:lnSpc>
                <a:spcPct val="100000"/>
              </a:lnSpc>
              <a:spcBef>
                <a:spcPts val="200"/>
              </a:spcBef>
            </a:pPr>
            <a:r>
              <a:rPr lang="en-NZ" sz="1000">
                <a:solidFill>
                  <a:schemeClr val="bg1"/>
                </a:solidFill>
                <a:latin typeface="Arial"/>
                <a:cs typeface="Arial"/>
              </a:rPr>
              <a:t>Wellington</a:t>
            </a:r>
            <a:endParaRPr sz="1000">
              <a:solidFill>
                <a:schemeClr val="bg1"/>
              </a:solidFill>
              <a:latin typeface="Arial"/>
              <a:cs typeface="Arial"/>
            </a:endParaRPr>
          </a:p>
        </p:txBody>
      </p:sp>
    </p:spTree>
    <p:extLst>
      <p:ext uri="{BB962C8B-B14F-4D97-AF65-F5344CB8AC3E}">
        <p14:creationId xmlns:p14="http://schemas.microsoft.com/office/powerpoint/2010/main" val="360006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object 23">
            <a:extLst>
              <a:ext uri="{FF2B5EF4-FFF2-40B4-BE49-F238E27FC236}">
                <a16:creationId xmlns:a16="http://schemas.microsoft.com/office/drawing/2014/main" id="{81A9F11A-3942-094A-B65F-99E786F0AE50}"/>
              </a:ext>
            </a:extLst>
          </p:cNvPr>
          <p:cNvSpPr txBox="1"/>
          <p:nvPr/>
        </p:nvSpPr>
        <p:spPr>
          <a:xfrm>
            <a:off x="4868231" y="1156772"/>
            <a:ext cx="3922081" cy="4031873"/>
          </a:xfrm>
          <a:prstGeom prst="rect">
            <a:avLst/>
          </a:prstGeom>
        </p:spPr>
        <p:txBody>
          <a:bodyPr vert="horz" wrap="square" lIns="0" tIns="0" rIns="0" bIns="0" rtlCol="0" anchor="t">
            <a:spAutoFit/>
          </a:bodyPr>
          <a:lstStyle/>
          <a:p>
            <a:pPr algn="l" rtl="0" fontAlgn="base"/>
            <a:r>
              <a:rPr lang="en-NZ" sz="1100" b="1" spc="10">
                <a:solidFill>
                  <a:srgbClr val="05EDB5"/>
                </a:solidFill>
                <a:latin typeface="Arial"/>
                <a:cs typeface="Arial"/>
              </a:rPr>
              <a:t>Candidate profile​</a:t>
            </a:r>
            <a:br>
              <a:rPr lang="en-NZ" sz="1800" b="0" i="0" dirty="0">
                <a:effectLst/>
                <a:latin typeface="Arial" panose="020B0604020202020204" pitchFamily="34" charset="0"/>
              </a:rPr>
            </a:br>
            <a:r>
              <a:rPr lang="en-NZ" sz="1000" b="0" i="0">
                <a:solidFill>
                  <a:srgbClr val="000000"/>
                </a:solidFill>
                <a:effectLst/>
                <a:latin typeface="Arial"/>
                <a:cs typeface="Arial"/>
              </a:rPr>
              <a:t>​</a:t>
            </a:r>
          </a:p>
          <a:p>
            <a:pPr algn="l" rtl="0" fontAlgn="base"/>
            <a:r>
              <a:rPr lang="en-NZ" sz="1000" b="0" i="0" u="none" strike="noStrike">
                <a:solidFill>
                  <a:srgbClr val="FFFFFF"/>
                </a:solidFill>
                <a:effectLst/>
                <a:latin typeface="Arial"/>
                <a:cs typeface="Arial"/>
              </a:rPr>
              <a:t>We are a collegial and supportive team. We are looking for someone who enjoys what we do and is excited to run projects independently with the business, but also work as part of a broader team where required.</a:t>
            </a:r>
            <a:r>
              <a:rPr lang="en-NZ" sz="1000" b="0" i="0">
                <a:solidFill>
                  <a:srgbClr val="000000"/>
                </a:solidFill>
                <a:effectLst/>
                <a:latin typeface="Arial"/>
                <a:cs typeface="Arial"/>
              </a:rPr>
              <a:t>​</a:t>
            </a:r>
          </a:p>
          <a:p>
            <a:pPr algn="l" rtl="0" fontAlgn="base"/>
            <a:endParaRPr lang="en-NZ" sz="1000" b="1" spc="10">
              <a:solidFill>
                <a:srgbClr val="05EDB5"/>
              </a:solidFill>
              <a:latin typeface="Arial" panose="020B0604020202020204" pitchFamily="34" charset="0"/>
              <a:cs typeface="Arial" panose="020B0604020202020204" pitchFamily="34" charset="0"/>
            </a:endParaRPr>
          </a:p>
          <a:p>
            <a:pPr marL="12700" lvl="0"/>
            <a:endParaRPr lang="en-NZ" sz="1100" b="1" spc="10">
              <a:solidFill>
                <a:srgbClr val="05EDB5"/>
              </a:solidFill>
              <a:latin typeface="Arial" panose="020B0604020202020204" pitchFamily="34" charset="0"/>
              <a:cs typeface="Arial" panose="020B0604020202020204" pitchFamily="34" charset="0"/>
            </a:endParaRPr>
          </a:p>
          <a:p>
            <a:pPr marL="12700" lvl="0"/>
            <a:r>
              <a:rPr lang="en-NZ" sz="1100" b="1" spc="10">
                <a:solidFill>
                  <a:srgbClr val="05EDB5"/>
                </a:solidFill>
                <a:latin typeface="Arial"/>
                <a:cs typeface="Arial"/>
              </a:rPr>
              <a:t>Kn</a:t>
            </a:r>
            <a:r>
              <a:rPr lang="en-NZ" sz="1100" b="1">
                <a:solidFill>
                  <a:srgbClr val="05EDB5"/>
                </a:solidFill>
                <a:latin typeface="Arial"/>
                <a:cs typeface="Arial"/>
              </a:rPr>
              <a:t>o</a:t>
            </a:r>
            <a:r>
              <a:rPr lang="en-NZ" sz="1100" b="1" spc="35">
                <a:solidFill>
                  <a:srgbClr val="05EDB5"/>
                </a:solidFill>
                <a:latin typeface="Arial"/>
                <a:cs typeface="Arial"/>
              </a:rPr>
              <a:t>wle</a:t>
            </a:r>
            <a:r>
              <a:rPr lang="en-NZ" sz="1100" b="1" spc="25">
                <a:solidFill>
                  <a:srgbClr val="05EDB5"/>
                </a:solidFill>
                <a:latin typeface="Arial"/>
                <a:cs typeface="Arial"/>
              </a:rPr>
              <a:t>dge,</a:t>
            </a:r>
            <a:r>
              <a:rPr lang="en-NZ" sz="1100" b="1" spc="-35" dirty="0">
                <a:solidFill>
                  <a:srgbClr val="05EDB5"/>
                </a:solidFill>
                <a:latin typeface="Arial"/>
                <a:cs typeface="Arial"/>
              </a:rPr>
              <a:t> </a:t>
            </a:r>
            <a:r>
              <a:rPr lang="en-NZ" sz="1100" b="1" spc="-15">
                <a:solidFill>
                  <a:srgbClr val="05EDB5"/>
                </a:solidFill>
                <a:latin typeface="Arial"/>
                <a:cs typeface="Arial"/>
              </a:rPr>
              <a:t>e</a:t>
            </a:r>
            <a:r>
              <a:rPr lang="en-NZ" sz="1100" b="1" spc="35">
                <a:solidFill>
                  <a:srgbClr val="05EDB5"/>
                </a:solidFill>
                <a:latin typeface="Arial"/>
                <a:cs typeface="Arial"/>
              </a:rPr>
              <a:t>xp</a:t>
            </a:r>
            <a:r>
              <a:rPr lang="en-NZ" sz="1100" b="1" spc="10">
                <a:solidFill>
                  <a:srgbClr val="05EDB5"/>
                </a:solidFill>
                <a:latin typeface="Arial"/>
                <a:cs typeface="Arial"/>
              </a:rPr>
              <a:t>erience</a:t>
            </a:r>
            <a:r>
              <a:rPr lang="en-NZ" sz="1100" b="1" spc="-35" dirty="0">
                <a:solidFill>
                  <a:srgbClr val="05EDB5"/>
                </a:solidFill>
                <a:latin typeface="Arial"/>
                <a:cs typeface="Arial"/>
              </a:rPr>
              <a:t> </a:t>
            </a:r>
            <a:r>
              <a:rPr lang="en-NZ" sz="1100" b="1" spc="45">
                <a:solidFill>
                  <a:srgbClr val="05EDB5"/>
                </a:solidFill>
                <a:latin typeface="Arial"/>
                <a:cs typeface="Arial"/>
              </a:rPr>
              <a:t>and</a:t>
            </a:r>
            <a:r>
              <a:rPr lang="en-NZ" sz="1100" b="1" spc="-35" dirty="0">
                <a:solidFill>
                  <a:srgbClr val="05EDB5"/>
                </a:solidFill>
                <a:latin typeface="Arial"/>
                <a:cs typeface="Arial"/>
              </a:rPr>
              <a:t> </a:t>
            </a:r>
            <a:r>
              <a:rPr lang="en-NZ" sz="1100" b="1">
                <a:solidFill>
                  <a:srgbClr val="05EDB5"/>
                </a:solidFill>
                <a:latin typeface="Arial"/>
                <a:cs typeface="Arial"/>
              </a:rPr>
              <a:t>skills</a:t>
            </a:r>
            <a:br>
              <a:rPr lang="en-NZ" sz="1100" b="1" dirty="0">
                <a:latin typeface="Arial" panose="020B0604020202020204" pitchFamily="34" charset="0"/>
                <a:cs typeface="Arial" panose="020B0604020202020204" pitchFamily="34" charset="0"/>
              </a:rPr>
            </a:br>
            <a:endParaRPr lang="en-NZ" sz="1100" b="1">
              <a:solidFill>
                <a:srgbClr val="05EDB5"/>
              </a:solidFill>
              <a:latin typeface="Arial" panose="020B0604020202020204" pitchFamily="34" charset="0"/>
              <a:cs typeface="Arial" panose="020B0604020202020204" pitchFamily="34" charset="0"/>
            </a:endParaRPr>
          </a:p>
          <a:p>
            <a:pPr marL="171450" indent="-171450">
              <a:buFont typeface="Arial"/>
              <a:buChar char="•"/>
            </a:pPr>
            <a:r>
              <a:rPr lang="en-NZ" sz="1000">
                <a:solidFill>
                  <a:schemeClr val="bg1"/>
                </a:solidFill>
                <a:latin typeface="Arial"/>
                <a:cs typeface="Arial"/>
              </a:rPr>
              <a:t>4 – 8 + years' previous experience in a corporate law firm or in-house legal team.</a:t>
            </a:r>
          </a:p>
          <a:p>
            <a:pPr marL="171450" indent="-171450">
              <a:buFont typeface="Arial" panose="020B0604020202020204" pitchFamily="34" charset="0"/>
              <a:buChar char="•"/>
            </a:pPr>
            <a:r>
              <a:rPr lang="en-NZ" sz="1000">
                <a:solidFill>
                  <a:schemeClr val="bg1"/>
                </a:solidFill>
                <a:latin typeface="Arial"/>
                <a:cs typeface="Arial"/>
              </a:rPr>
              <a:t>New Zealand LLB and practising certificate, or ability to provide advice in New Zealand as a foreign professional adviser.</a:t>
            </a:r>
          </a:p>
          <a:p>
            <a:pPr marL="171450" indent="-171450">
              <a:buFont typeface="Arial,Sans-Serif" panose="020B0604020202020204" pitchFamily="34" charset="0"/>
              <a:buChar char="•"/>
            </a:pPr>
            <a:r>
              <a:rPr lang="en-NZ" sz="1000">
                <a:solidFill>
                  <a:schemeClr val="bg1"/>
                </a:solidFill>
                <a:latin typeface="Arial"/>
                <a:cs typeface="Arial"/>
              </a:rPr>
              <a:t>Property law and / or construction experience preferred (but not required)</a:t>
            </a:r>
            <a:endParaRPr lang="en-NZ">
              <a:solidFill>
                <a:schemeClr val="bg1"/>
              </a:solidFill>
              <a:latin typeface="Arial"/>
              <a:cs typeface="Arial"/>
            </a:endParaRPr>
          </a:p>
          <a:p>
            <a:pPr marL="171450" indent="-171450">
              <a:buFont typeface="Arial,Sans-Serif" panose="020B0604020202020204" pitchFamily="34" charset="0"/>
              <a:buChar char="•"/>
            </a:pPr>
            <a:r>
              <a:rPr lang="en-NZ" sz="1000">
                <a:solidFill>
                  <a:schemeClr val="bg1"/>
                </a:solidFill>
                <a:latin typeface="Arial"/>
                <a:cs typeface="Arial"/>
              </a:rPr>
              <a:t>Prior energy industry experience preferred (but not required).</a:t>
            </a:r>
          </a:p>
          <a:p>
            <a:pPr marL="171450" indent="-171450">
              <a:buFont typeface="Arial,Sans-Serif" panose="020B0604020202020204" pitchFamily="34" charset="0"/>
              <a:buChar char="•"/>
            </a:pPr>
            <a:r>
              <a:rPr lang="en-NZ" sz="1000">
                <a:solidFill>
                  <a:schemeClr val="bg1"/>
                </a:solidFill>
                <a:latin typeface="Arial"/>
                <a:cs typeface="Arial"/>
              </a:rPr>
              <a:t>Excellent written and verbal communication with an ability to communicate complex legal and commercial concepts to different audiences.</a:t>
            </a:r>
            <a:endParaRPr lang="en-NZ">
              <a:solidFill>
                <a:schemeClr val="bg1"/>
              </a:solidFill>
              <a:latin typeface="Arial"/>
              <a:cs typeface="Arial"/>
            </a:endParaRPr>
          </a:p>
          <a:p>
            <a:pPr marL="171450" indent="-171450">
              <a:buFont typeface="Arial" panose="020B0604020202020204" pitchFamily="34" charset="0"/>
              <a:buChar char="•"/>
            </a:pPr>
            <a:r>
              <a:rPr lang="en-NZ" sz="1000">
                <a:solidFill>
                  <a:schemeClr val="bg1"/>
                </a:solidFill>
                <a:latin typeface="Arial"/>
                <a:cs typeface="Arial"/>
              </a:rPr>
              <a:t>Demonstrated ability to independently manage multiple matters and demands at the same time.</a:t>
            </a:r>
          </a:p>
          <a:p>
            <a:pPr marL="171450" indent="-171450">
              <a:buFont typeface="Arial" panose="020B0604020202020204" pitchFamily="34" charset="0"/>
              <a:buChar char="•"/>
            </a:pPr>
            <a:r>
              <a:rPr lang="en-NZ" sz="1000">
                <a:solidFill>
                  <a:schemeClr val="bg1"/>
                </a:solidFill>
                <a:latin typeface="Arial" panose="020B0604020202020204" pitchFamily="34" charset="0"/>
                <a:cs typeface="Arial" panose="020B0604020202020204" pitchFamily="34" charset="0"/>
              </a:rPr>
              <a:t>Commercial astuteness.</a:t>
            </a:r>
          </a:p>
          <a:p>
            <a:pPr marL="171450" indent="-171450">
              <a:buFont typeface="Arial" panose="020B0604020202020204" pitchFamily="34" charset="0"/>
              <a:buChar char="•"/>
            </a:pPr>
            <a:r>
              <a:rPr lang="en-NZ" sz="1000">
                <a:solidFill>
                  <a:schemeClr val="bg1"/>
                </a:solidFill>
                <a:latin typeface="Arial" panose="020B0604020202020204" pitchFamily="34" charset="0"/>
                <a:cs typeface="Arial" panose="020B0604020202020204" pitchFamily="34" charset="0"/>
              </a:rPr>
              <a:t>Collaborative working style and excellent relationship building skills.</a:t>
            </a:r>
          </a:p>
        </p:txBody>
      </p:sp>
      <p:sp>
        <p:nvSpPr>
          <p:cNvPr id="2" name="object 23">
            <a:extLst>
              <a:ext uri="{FF2B5EF4-FFF2-40B4-BE49-F238E27FC236}">
                <a16:creationId xmlns:a16="http://schemas.microsoft.com/office/drawing/2014/main" id="{55588208-2DA9-B546-4CD8-43DED4271984}"/>
              </a:ext>
            </a:extLst>
          </p:cNvPr>
          <p:cNvSpPr txBox="1"/>
          <p:nvPr/>
        </p:nvSpPr>
        <p:spPr>
          <a:xfrm>
            <a:off x="555828" y="1156772"/>
            <a:ext cx="3922081" cy="2487284"/>
          </a:xfrm>
          <a:prstGeom prst="rect">
            <a:avLst/>
          </a:prstGeom>
        </p:spPr>
        <p:txBody>
          <a:bodyPr vert="horz" wrap="square" lIns="0" tIns="0" rIns="0" bIns="0" rtlCol="0" anchor="t">
            <a:spAutoFit/>
          </a:bodyPr>
          <a:lstStyle/>
          <a:p>
            <a:pPr marL="12700" marR="648970">
              <a:lnSpc>
                <a:spcPct val="103499"/>
              </a:lnSpc>
            </a:pPr>
            <a:r>
              <a:rPr sz="1100" b="1" spc="-85">
                <a:solidFill>
                  <a:srgbClr val="05EDB5"/>
                </a:solidFill>
                <a:latin typeface="Arial" panose="020B0604020202020204" pitchFamily="34" charset="0"/>
                <a:cs typeface="Arial" panose="020B0604020202020204" pitchFamily="34" charset="0"/>
              </a:rPr>
              <a:t>P</a:t>
            </a:r>
            <a:r>
              <a:rPr sz="1100" b="1" spc="-10">
                <a:solidFill>
                  <a:srgbClr val="05EDB5"/>
                </a:solidFill>
                <a:latin typeface="Arial" panose="020B0604020202020204" pitchFamily="34" charset="0"/>
                <a:cs typeface="Arial" panose="020B0604020202020204" pitchFamily="34" charset="0"/>
              </a:rPr>
              <a:t>o</a:t>
            </a:r>
            <a:r>
              <a:rPr sz="1100" b="1" spc="-20">
                <a:solidFill>
                  <a:srgbClr val="05EDB5"/>
                </a:solidFill>
                <a:latin typeface="Arial" panose="020B0604020202020204" pitchFamily="34" charset="0"/>
                <a:cs typeface="Arial" panose="020B0604020202020204" pitchFamily="34" charset="0"/>
              </a:rPr>
              <a:t>si</a:t>
            </a:r>
            <a:r>
              <a:rPr sz="1100" b="1" spc="-15">
                <a:solidFill>
                  <a:srgbClr val="05EDB5"/>
                </a:solidFill>
                <a:latin typeface="Arial" panose="020B0604020202020204" pitchFamily="34" charset="0"/>
                <a:cs typeface="Arial" panose="020B0604020202020204" pitchFamily="34" charset="0"/>
              </a:rPr>
              <a:t>t</a:t>
            </a:r>
            <a:r>
              <a:rPr sz="1100" b="1" spc="-10">
                <a:solidFill>
                  <a:srgbClr val="05EDB5"/>
                </a:solidFill>
                <a:latin typeface="Arial" panose="020B0604020202020204" pitchFamily="34" charset="0"/>
                <a:cs typeface="Arial" panose="020B0604020202020204" pitchFamily="34" charset="0"/>
              </a:rPr>
              <a:t>ion</a:t>
            </a:r>
            <a:r>
              <a:rPr lang="en-NZ" sz="1100" b="1" spc="-40">
                <a:solidFill>
                  <a:srgbClr val="05EDB5"/>
                </a:solidFill>
                <a:latin typeface="Arial" panose="020B0604020202020204" pitchFamily="34" charset="0"/>
                <a:cs typeface="Arial" panose="020B0604020202020204" pitchFamily="34" charset="0"/>
              </a:rPr>
              <a:t> </a:t>
            </a:r>
            <a:r>
              <a:rPr lang="en-NZ" sz="1100" b="1" spc="-25">
                <a:solidFill>
                  <a:srgbClr val="05EDB5"/>
                </a:solidFill>
                <a:latin typeface="Arial" panose="020B0604020202020204" pitchFamily="34" charset="0"/>
                <a:cs typeface="Arial" panose="020B0604020202020204" pitchFamily="34" charset="0"/>
              </a:rPr>
              <a:t>acc</a:t>
            </a:r>
            <a:r>
              <a:rPr lang="en-NZ" sz="1100" b="1" spc="-30">
                <a:solidFill>
                  <a:srgbClr val="05EDB5"/>
                </a:solidFill>
                <a:latin typeface="Arial" panose="020B0604020202020204" pitchFamily="34" charset="0"/>
                <a:cs typeface="Arial" panose="020B0604020202020204" pitchFamily="34" charset="0"/>
              </a:rPr>
              <a:t>o</a:t>
            </a:r>
            <a:r>
              <a:rPr lang="en-NZ" sz="1100" b="1" spc="-15">
                <a:solidFill>
                  <a:srgbClr val="05EDB5"/>
                </a:solidFill>
                <a:latin typeface="Arial" panose="020B0604020202020204" pitchFamily="34" charset="0"/>
                <a:cs typeface="Arial" panose="020B0604020202020204" pitchFamily="34" charset="0"/>
              </a:rPr>
              <a:t>u</a:t>
            </a:r>
            <a:r>
              <a:rPr lang="en-NZ" sz="1100" b="1" spc="-20">
                <a:solidFill>
                  <a:srgbClr val="05EDB5"/>
                </a:solidFill>
                <a:latin typeface="Arial" panose="020B0604020202020204" pitchFamily="34" charset="0"/>
                <a:cs typeface="Arial" panose="020B0604020202020204" pitchFamily="34" charset="0"/>
              </a:rPr>
              <a:t>n</a:t>
            </a:r>
            <a:r>
              <a:rPr lang="en-NZ" sz="1100" b="1" spc="30">
                <a:solidFill>
                  <a:srgbClr val="05EDB5"/>
                </a:solidFill>
                <a:latin typeface="Arial" panose="020B0604020202020204" pitchFamily="34" charset="0"/>
                <a:cs typeface="Arial" panose="020B0604020202020204" pitchFamily="34" charset="0"/>
              </a:rPr>
              <a:t>t</a:t>
            </a:r>
            <a:r>
              <a:rPr lang="en-NZ" sz="1100" b="1" spc="15">
                <a:solidFill>
                  <a:srgbClr val="05EDB5"/>
                </a:solidFill>
                <a:latin typeface="Arial" panose="020B0604020202020204" pitchFamily="34" charset="0"/>
                <a:cs typeface="Arial" panose="020B0604020202020204" pitchFamily="34" charset="0"/>
              </a:rPr>
              <a:t>abili</a:t>
            </a:r>
            <a:r>
              <a:rPr lang="en-NZ" sz="1100" b="1" spc="20">
                <a:solidFill>
                  <a:srgbClr val="05EDB5"/>
                </a:solidFill>
                <a:latin typeface="Arial" panose="020B0604020202020204" pitchFamily="34" charset="0"/>
                <a:cs typeface="Arial" panose="020B0604020202020204" pitchFamily="34" charset="0"/>
              </a:rPr>
              <a:t>t</a:t>
            </a:r>
            <a:r>
              <a:rPr lang="en-NZ" sz="1100" b="1">
                <a:solidFill>
                  <a:srgbClr val="05EDB5"/>
                </a:solidFill>
                <a:latin typeface="Arial" panose="020B0604020202020204" pitchFamily="34" charset="0"/>
                <a:cs typeface="Arial" panose="020B0604020202020204" pitchFamily="34" charset="0"/>
              </a:rPr>
              <a:t>ie</a:t>
            </a:r>
            <a:r>
              <a:rPr lang="en-NZ" sz="1100" b="1" spc="-85">
                <a:solidFill>
                  <a:srgbClr val="05EDB5"/>
                </a:solidFill>
                <a:latin typeface="Arial" panose="020B0604020202020204" pitchFamily="34" charset="0"/>
                <a:cs typeface="Arial" panose="020B0604020202020204" pitchFamily="34" charset="0"/>
              </a:rPr>
              <a:t>s</a:t>
            </a:r>
            <a:endParaRPr lang="en-NZ" sz="1100">
              <a:solidFill>
                <a:srgbClr val="05EDB5"/>
              </a:solidFill>
              <a:latin typeface="Arial" panose="020B0604020202020204" pitchFamily="34" charset="0"/>
              <a:cs typeface="Arial" panose="020B0604020202020204" pitchFamily="34" charset="0"/>
            </a:endParaRPr>
          </a:p>
          <a:p>
            <a:pPr marL="171450" marR="648970" indent="-171450" fontAlgn="base">
              <a:lnSpc>
                <a:spcPct val="103499"/>
              </a:lnSpc>
              <a:buFont typeface="Arial" panose="020B0604020202020204" pitchFamily="34" charset="0"/>
              <a:buChar char="•"/>
            </a:pPr>
            <a:endParaRPr lang="en-NZ" sz="1000">
              <a:solidFill>
                <a:schemeClr val="bg1"/>
              </a:solidFill>
              <a:latin typeface="Arial" panose="020B0604020202020204" pitchFamily="34" charset="0"/>
            </a:endParaRPr>
          </a:p>
          <a:p>
            <a:pPr marL="171450" lvl="0" indent="-171450" fontAlgn="base">
              <a:buFont typeface="Arial" panose="020B0604020202020204" pitchFamily="34" charset="0"/>
              <a:buChar char="•"/>
              <a:tabLst>
                <a:tab pos="457200" algn="l"/>
              </a:tabLst>
            </a:pPr>
            <a:r>
              <a:rPr lang="en-US" sz="1000">
                <a:solidFill>
                  <a:schemeClr val="bg1"/>
                </a:solidFill>
                <a:latin typeface="Arial"/>
                <a:cs typeface="Arial"/>
              </a:rPr>
              <a:t>Build a strong understanding of Meridian’s business and strategy, so your advice is grounded in how the business creates value for shareholders and customers. Your advice should be pragmatic and reflect the broader commercial and operational implications, not just legal and regulatory risk.</a:t>
            </a:r>
          </a:p>
          <a:p>
            <a:pPr marL="171450" lvl="0" indent="-171450" fontAlgn="base">
              <a:buFont typeface="Arial" panose="020B0604020202020204" pitchFamily="34" charset="0"/>
              <a:buChar char="•"/>
              <a:tabLst>
                <a:tab pos="457200" algn="l"/>
              </a:tabLst>
            </a:pPr>
            <a:r>
              <a:rPr lang="en-US" sz="1000">
                <a:solidFill>
                  <a:schemeClr val="bg1"/>
                </a:solidFill>
                <a:latin typeface="Arial"/>
                <a:cs typeface="Arial"/>
              </a:rPr>
              <a:t>Provide training to the business on key legal, regulatory and compliance matters.</a:t>
            </a:r>
          </a:p>
          <a:p>
            <a:pPr marL="171450" lvl="0" indent="-171450" fontAlgn="base">
              <a:buFont typeface="Arial" panose="020B0604020202020204" pitchFamily="34" charset="0"/>
              <a:buChar char="•"/>
              <a:tabLst>
                <a:tab pos="457200" algn="l"/>
              </a:tabLst>
            </a:pPr>
            <a:r>
              <a:rPr lang="en-US" sz="1000">
                <a:solidFill>
                  <a:schemeClr val="bg1"/>
                </a:solidFill>
                <a:latin typeface="Arial"/>
                <a:cs typeface="Arial"/>
              </a:rPr>
              <a:t>Support company secretarial and governance activities, including compliance with NZX and ASX obligations.</a:t>
            </a:r>
          </a:p>
          <a:p>
            <a:pPr marL="171450" lvl="0" indent="-171450" fontAlgn="base">
              <a:buFont typeface="Arial" panose="020B0604020202020204" pitchFamily="34" charset="0"/>
              <a:buChar char="•"/>
              <a:tabLst>
                <a:tab pos="457200" algn="l"/>
              </a:tabLst>
            </a:pPr>
            <a:r>
              <a:rPr lang="en-US" sz="1000">
                <a:solidFill>
                  <a:schemeClr val="bg1"/>
                </a:solidFill>
                <a:latin typeface="Arial"/>
                <a:cs typeface="Arial"/>
              </a:rPr>
              <a:t>Manage the delivery of external legal advice.</a:t>
            </a:r>
          </a:p>
          <a:p>
            <a:pPr marL="171450" lvl="0" indent="-171450" fontAlgn="base">
              <a:buFont typeface="Arial" panose="020B0604020202020204" pitchFamily="34" charset="0"/>
              <a:buChar char="•"/>
              <a:tabLst>
                <a:tab pos="457200" algn="l"/>
              </a:tabLst>
            </a:pPr>
            <a:r>
              <a:rPr lang="en-US" sz="1000">
                <a:solidFill>
                  <a:schemeClr val="bg1"/>
                </a:solidFill>
                <a:latin typeface="Arial"/>
                <a:cs typeface="Arial"/>
              </a:rPr>
              <a:t>Stay across government policy and regulatory developments affecting Meridian, and support the preparation of submissions where appropriate.</a:t>
            </a:r>
          </a:p>
          <a:p>
            <a:pPr fontAlgn="base">
              <a:tabLst>
                <a:tab pos="457200" algn="l"/>
              </a:tabLst>
            </a:pPr>
            <a:endParaRPr lang="en-NZ" sz="1000">
              <a:solidFill>
                <a:schemeClr val="bg1"/>
              </a:solidFill>
              <a:latin typeface="Arial" panose="020B0604020202020204" pitchFamily="34" charset="0"/>
            </a:endParaRPr>
          </a:p>
        </p:txBody>
      </p:sp>
    </p:spTree>
    <p:extLst>
      <p:ext uri="{BB962C8B-B14F-4D97-AF65-F5344CB8AC3E}">
        <p14:creationId xmlns:p14="http://schemas.microsoft.com/office/powerpoint/2010/main" val="596961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 JD" id="{80015915-6F56-3245-8C45-4DA4442B1ACE}" vid="{829A69E3-043A-5845-85D3-8DFEF63EE9B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2e67af6-baa1-45c0-bad3-251edf21fcc0"/>
    <lcf76f155ced4ddcb4097134ff3c332f xmlns="9a53a4ef-9a7e-42aa-81c4-1bf3ffa9799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83C132ABBA9547A90C105B7FC1A297" ma:contentTypeVersion="12" ma:contentTypeDescription="Create a new document." ma:contentTypeScope="" ma:versionID="f7f16582081531697cbba9e6d78b74ef">
  <xsd:schema xmlns:xsd="http://www.w3.org/2001/XMLSchema" xmlns:xs="http://www.w3.org/2001/XMLSchema" xmlns:p="http://schemas.microsoft.com/office/2006/metadata/properties" xmlns:ns2="9a53a4ef-9a7e-42aa-81c4-1bf3ffa97993" xmlns:ns3="62e67af6-baa1-45c0-bad3-251edf21fcc0" targetNamespace="http://schemas.microsoft.com/office/2006/metadata/properties" ma:root="true" ma:fieldsID="118ea1d278c975a546b6628cb8a3ab6e" ns2:_="" ns3:_="">
    <xsd:import namespace="9a53a4ef-9a7e-42aa-81c4-1bf3ffa97993"/>
    <xsd:import namespace="62e67af6-baa1-45c0-bad3-251edf21fc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53a4ef-9a7e-42aa-81c4-1bf3ffa979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41f4d4e-d57f-4cf8-8d8c-5728bde0858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e67af6-baa1-45c0-bad3-251edf21fcc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cb73587-288b-45c2-909e-a60b905b52ee}" ma:internalName="TaxCatchAll" ma:showField="CatchAllData" ma:web="62e67af6-baa1-45c0-bad3-251edf21fc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EFD34A-D263-43A4-A04C-9ABCB4583055}">
  <ds:schemaRefs>
    <ds:schemaRef ds:uri="http://schemas.microsoft.com/sharepoint/v3/contenttype/forms"/>
  </ds:schemaRefs>
</ds:datastoreItem>
</file>

<file path=customXml/itemProps2.xml><?xml version="1.0" encoding="utf-8"?>
<ds:datastoreItem xmlns:ds="http://schemas.openxmlformats.org/officeDocument/2006/customXml" ds:itemID="{C055FC9B-5724-4E52-B7CF-0DA26C5E6734}">
  <ds:schemaRefs>
    <ds:schemaRef ds:uri="http://schemas.microsoft.com/office/2006/documentManagement/types"/>
    <ds:schemaRef ds:uri="http://schemas.microsoft.com/office/2006/metadata/properties"/>
    <ds:schemaRef ds:uri="http://purl.org/dc/dcmitype/"/>
    <ds:schemaRef ds:uri="http://purl.org/dc/elements/1.1/"/>
    <ds:schemaRef ds:uri="http://purl.org/dc/terms/"/>
    <ds:schemaRef ds:uri="http://www.w3.org/XML/1998/namespace"/>
    <ds:schemaRef ds:uri="9a53a4ef-9a7e-42aa-81c4-1bf3ffa97993"/>
    <ds:schemaRef ds:uri="http://schemas.openxmlformats.org/package/2006/metadata/core-properties"/>
    <ds:schemaRef ds:uri="http://schemas.microsoft.com/office/infopath/2007/PartnerControls"/>
    <ds:schemaRef ds:uri="62e67af6-baa1-45c0-bad3-251edf21fcc0"/>
  </ds:schemaRefs>
</ds:datastoreItem>
</file>

<file path=customXml/itemProps3.xml><?xml version="1.0" encoding="utf-8"?>
<ds:datastoreItem xmlns:ds="http://schemas.openxmlformats.org/officeDocument/2006/customXml" ds:itemID="{B04134AB-290A-4DC9-8BEA-E0D4AAF2BF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53a4ef-9a7e-42aa-81c4-1bf3ffa97993"/>
    <ds:schemaRef ds:uri="62e67af6-baa1-45c0-bad3-251edf21fc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88bb889-6f8a-47ae-9880-0aeded6e10b8}" enabled="1" method="Standard" siteId="{e6cf3f80-614d-4939-895c-3d5287c0f245}"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468</Words>
  <Application>Microsoft Office PowerPoint</Application>
  <PresentationFormat>Custom</PresentationFormat>
  <Paragraphs>37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Arial,Sans-Serif</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Yates</dc:creator>
  <cp:lastModifiedBy>Chloe Smith</cp:lastModifiedBy>
  <cp:revision>5</cp:revision>
  <dcterms:created xsi:type="dcterms:W3CDTF">2022-02-10T01:09:19Z</dcterms:created>
  <dcterms:modified xsi:type="dcterms:W3CDTF">2026-06-11T21:51:38Z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0x010100CE83C132ABBA9547A90C105B7FC1A297</vt:lpwstr>
  </property>
  <property fmtid="{D5CDD505-2E9C-101B-9397-08002B2CF9AE}" pid="3" name="MSIP_Label_888bb889-6f8a-47ae-9880-0aeded6e10b8_Enabled">
    <vt:lpwstr>true</vt:lpwstr>
  </property>
  <property fmtid="{D5CDD505-2E9C-101B-9397-08002B2CF9AE}" pid="4" name="MSIP_Label_888bb889-6f8a-47ae-9880-0aeded6e10b8_SetDate">
    <vt:lpwstr>2022-10-31T23:19:06Z</vt:lpwstr>
  </property>
  <property fmtid="{D5CDD505-2E9C-101B-9397-08002B2CF9AE}" pid="5" name="MSIP_Label_888bb889-6f8a-47ae-9880-0aeded6e10b8_Method">
    <vt:lpwstr>Standard</vt:lpwstr>
  </property>
  <property fmtid="{D5CDD505-2E9C-101B-9397-08002B2CF9AE}" pid="6" name="MSIP_Label_888bb889-6f8a-47ae-9880-0aeded6e10b8_Name">
    <vt:lpwstr>888bb889-6f8a-47ae-9880-0aeded6e10b8</vt:lpwstr>
  </property>
  <property fmtid="{D5CDD505-2E9C-101B-9397-08002B2CF9AE}" pid="7" name="MSIP_Label_888bb889-6f8a-47ae-9880-0aeded6e10b8_SiteId">
    <vt:lpwstr>e6cf3f80-614d-4939-895c-3d5287c0f245</vt:lpwstr>
  </property>
  <property fmtid="{D5CDD505-2E9C-101B-9397-08002B2CF9AE}" pid="8" name="MSIP_Label_888bb889-6f8a-47ae-9880-0aeded6e10b8_ActionId">
    <vt:lpwstr>4a4af5ea-2998-4d13-b901-286d45253c0f</vt:lpwstr>
  </property>
  <property fmtid="{D5CDD505-2E9C-101B-9397-08002B2CF9AE}" pid="9" name="MSIP_Label_888bb889-6f8a-47ae-9880-0aeded6e10b8_ContentBits">
    <vt:lpwstr>0</vt:lpwstr>
  </property>
  <property fmtid="{D5CDD505-2E9C-101B-9397-08002B2CF9AE}" pid="10" name="MRDSecurityClassification">
    <vt:lpwstr/>
  </property>
  <property fmtid="{D5CDD505-2E9C-101B-9397-08002B2CF9AE}" pid="11" name="MRDFinancialYear">
    <vt:lpwstr/>
  </property>
  <property fmtid="{D5CDD505-2E9C-101B-9397-08002B2CF9AE}" pid="12" name="MRDDocumentType">
    <vt:lpwstr/>
  </property>
  <property fmtid="{D5CDD505-2E9C-101B-9397-08002B2CF9AE}" pid="13" name="MRDBusinessFunction">
    <vt:lpwstr/>
  </property>
  <property fmtid="{D5CDD505-2E9C-101B-9397-08002B2CF9AE}" pid="14" name="MRDDocumentStatus">
    <vt:lpwstr/>
  </property>
</Properties>
</file>