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sldIdLst>
    <p:sldId id="256" r:id="rId5"/>
    <p:sldId id="257" r:id="rId6"/>
  </p:sldIdLst>
  <p:sldSz cx="10680700" cy="75707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57396E-182B-DC36-8952-533EEC9644EC}" name="Vince Smith" initials="VS" userId="S::vince.smith@meridianenergy.co.nz::9dd3d022-b842-429d-8995-562d0376c8c6" providerId="AD"/>
  <p188:author id="{72484294-DE5B-E152-4070-0D329E43DF97}" name="Kathryn Lindsay" initials="KL" userId="S::kathryn.lindsay@meridianenergy.co.nz::83fb5238-4eb2-4a38-b5e4-f3597cf307c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ED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9ADC3C-D12F-8E3B-8A63-553A03059B69}" v="11" dt="2026-07-16T00:45:12.9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16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053" y="1239016"/>
            <a:ext cx="9078595" cy="2635756"/>
          </a:xfrm>
        </p:spPr>
        <p:txBody>
          <a:bodyPr anchor="b"/>
          <a:lstStyle>
            <a:lvl1pPr algn="ctr">
              <a:defRPr sz="6623"/>
            </a:lvl1pPr>
          </a:lstStyle>
          <a:p>
            <a:r>
              <a:rPr lang="en-GB"/>
              <a:t>Click to edit Master title style</a:t>
            </a:r>
            <a:endParaRPr lang="en-US"/>
          </a:p>
        </p:txBody>
      </p:sp>
      <p:sp>
        <p:nvSpPr>
          <p:cNvPr id="3" name="Subtitle 2"/>
          <p:cNvSpPr>
            <a:spLocks noGrp="1"/>
          </p:cNvSpPr>
          <p:nvPr>
            <p:ph type="subTitle" idx="1"/>
          </p:nvPr>
        </p:nvSpPr>
        <p:spPr>
          <a:xfrm>
            <a:off x="1335088" y="3976417"/>
            <a:ext cx="8010525" cy="1827854"/>
          </a:xfrm>
        </p:spPr>
        <p:txBody>
          <a:bodyPr/>
          <a:lstStyle>
            <a:lvl1pPr marL="0" indent="0" algn="ctr">
              <a:buNone/>
              <a:defRPr sz="2649"/>
            </a:lvl1pPr>
            <a:lvl2pPr marL="504703" indent="0" algn="ctr">
              <a:buNone/>
              <a:defRPr sz="2208"/>
            </a:lvl2pPr>
            <a:lvl3pPr marL="1009406" indent="0" algn="ctr">
              <a:buNone/>
              <a:defRPr sz="1987"/>
            </a:lvl3pPr>
            <a:lvl4pPr marL="1514109" indent="0" algn="ctr">
              <a:buNone/>
              <a:defRPr sz="1766"/>
            </a:lvl4pPr>
            <a:lvl5pPr marL="2018812" indent="0" algn="ctr">
              <a:buNone/>
              <a:defRPr sz="1766"/>
            </a:lvl5pPr>
            <a:lvl6pPr marL="2523515" indent="0" algn="ctr">
              <a:buNone/>
              <a:defRPr sz="1766"/>
            </a:lvl6pPr>
            <a:lvl7pPr marL="3028218" indent="0" algn="ctr">
              <a:buNone/>
              <a:defRPr sz="1766"/>
            </a:lvl7pPr>
            <a:lvl8pPr marL="3532922" indent="0" algn="ctr">
              <a:buNone/>
              <a:defRPr sz="1766"/>
            </a:lvl8pPr>
            <a:lvl9pPr marL="4037625" indent="0" algn="ctr">
              <a:buNone/>
              <a:defRPr sz="1766"/>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7/16/2026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717007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7/16/2026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21274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43376" y="403074"/>
            <a:ext cx="2303026" cy="641589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734299" y="403074"/>
            <a:ext cx="6775569" cy="641589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7/16/2026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182505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7/16/2026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74743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8736" y="1887442"/>
            <a:ext cx="9212104" cy="3149237"/>
          </a:xfrm>
        </p:spPr>
        <p:txBody>
          <a:bodyPr anchor="b"/>
          <a:lstStyle>
            <a:lvl1pPr>
              <a:defRPr sz="6623"/>
            </a:lvl1pPr>
          </a:lstStyle>
          <a:p>
            <a:r>
              <a:rPr lang="en-GB"/>
              <a:t>Click to edit Master title style</a:t>
            </a:r>
            <a:endParaRPr lang="en-US"/>
          </a:p>
        </p:txBody>
      </p:sp>
      <p:sp>
        <p:nvSpPr>
          <p:cNvPr id="3" name="Text Placeholder 2"/>
          <p:cNvSpPr>
            <a:spLocks noGrp="1"/>
          </p:cNvSpPr>
          <p:nvPr>
            <p:ph type="body" idx="1"/>
          </p:nvPr>
        </p:nvSpPr>
        <p:spPr>
          <a:xfrm>
            <a:off x="728736" y="5066472"/>
            <a:ext cx="9212104" cy="1656109"/>
          </a:xfrm>
        </p:spPr>
        <p:txBody>
          <a:bodyPr/>
          <a:lstStyle>
            <a:lvl1pPr marL="0" indent="0">
              <a:buNone/>
              <a:defRPr sz="2649">
                <a:solidFill>
                  <a:schemeClr val="tx1"/>
                </a:solidFill>
              </a:defRPr>
            </a:lvl1pPr>
            <a:lvl2pPr marL="504703" indent="0">
              <a:buNone/>
              <a:defRPr sz="2208">
                <a:solidFill>
                  <a:schemeClr val="tx1">
                    <a:tint val="75000"/>
                  </a:schemeClr>
                </a:solidFill>
              </a:defRPr>
            </a:lvl2pPr>
            <a:lvl3pPr marL="1009406" indent="0">
              <a:buNone/>
              <a:defRPr sz="1987">
                <a:solidFill>
                  <a:schemeClr val="tx1">
                    <a:tint val="75000"/>
                  </a:schemeClr>
                </a:solidFill>
              </a:defRPr>
            </a:lvl3pPr>
            <a:lvl4pPr marL="1514109" indent="0">
              <a:buNone/>
              <a:defRPr sz="1766">
                <a:solidFill>
                  <a:schemeClr val="tx1">
                    <a:tint val="75000"/>
                  </a:schemeClr>
                </a:solidFill>
              </a:defRPr>
            </a:lvl4pPr>
            <a:lvl5pPr marL="2018812" indent="0">
              <a:buNone/>
              <a:defRPr sz="1766">
                <a:solidFill>
                  <a:schemeClr val="tx1">
                    <a:tint val="75000"/>
                  </a:schemeClr>
                </a:solidFill>
              </a:defRPr>
            </a:lvl5pPr>
            <a:lvl6pPr marL="2523515" indent="0">
              <a:buNone/>
              <a:defRPr sz="1766">
                <a:solidFill>
                  <a:schemeClr val="tx1">
                    <a:tint val="75000"/>
                  </a:schemeClr>
                </a:solidFill>
              </a:defRPr>
            </a:lvl6pPr>
            <a:lvl7pPr marL="3028218" indent="0">
              <a:buNone/>
              <a:defRPr sz="1766">
                <a:solidFill>
                  <a:schemeClr val="tx1">
                    <a:tint val="75000"/>
                  </a:schemeClr>
                </a:solidFill>
              </a:defRPr>
            </a:lvl7pPr>
            <a:lvl8pPr marL="3532922" indent="0">
              <a:buNone/>
              <a:defRPr sz="1766">
                <a:solidFill>
                  <a:schemeClr val="tx1">
                    <a:tint val="75000"/>
                  </a:schemeClr>
                </a:solidFill>
              </a:defRPr>
            </a:lvl8pPr>
            <a:lvl9pPr marL="4037625" indent="0">
              <a:buNone/>
              <a:defRPr sz="1766">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48F7E63-76AD-864C-9F37-9947DD773DD0}" type="datetimeFigureOut">
              <a:rPr lang="en-US" smtClean="0"/>
              <a:t>7/16/2026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011414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734298" y="2015372"/>
            <a:ext cx="4539298" cy="4803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407104" y="2015372"/>
            <a:ext cx="4539298" cy="4803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48F7E63-76AD-864C-9F37-9947DD773DD0}" type="datetimeFigureOut">
              <a:rPr lang="en-US" smtClean="0"/>
              <a:t>7/16/2026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078845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5689" y="403076"/>
            <a:ext cx="9212104" cy="1463336"/>
          </a:xfrm>
        </p:spPr>
        <p:txBody>
          <a:bodyPr/>
          <a:lstStyle/>
          <a:p>
            <a:r>
              <a:rPr lang="en-GB"/>
              <a:t>Click to edit Master title style</a:t>
            </a:r>
            <a:endParaRPr lang="en-US"/>
          </a:p>
        </p:txBody>
      </p:sp>
      <p:sp>
        <p:nvSpPr>
          <p:cNvPr id="3" name="Text Placeholder 2"/>
          <p:cNvSpPr>
            <a:spLocks noGrp="1"/>
          </p:cNvSpPr>
          <p:nvPr>
            <p:ph type="body" idx="1"/>
          </p:nvPr>
        </p:nvSpPr>
        <p:spPr>
          <a:xfrm>
            <a:off x="735690" y="1855895"/>
            <a:ext cx="4518436" cy="909546"/>
          </a:xfrm>
        </p:spPr>
        <p:txBody>
          <a:bodyPr anchor="b"/>
          <a:lstStyle>
            <a:lvl1pPr marL="0" indent="0">
              <a:buNone/>
              <a:defRPr sz="2649" b="1"/>
            </a:lvl1pPr>
            <a:lvl2pPr marL="504703" indent="0">
              <a:buNone/>
              <a:defRPr sz="2208" b="1"/>
            </a:lvl2pPr>
            <a:lvl3pPr marL="1009406" indent="0">
              <a:buNone/>
              <a:defRPr sz="1987" b="1"/>
            </a:lvl3pPr>
            <a:lvl4pPr marL="1514109" indent="0">
              <a:buNone/>
              <a:defRPr sz="1766" b="1"/>
            </a:lvl4pPr>
            <a:lvl5pPr marL="2018812" indent="0">
              <a:buNone/>
              <a:defRPr sz="1766" b="1"/>
            </a:lvl5pPr>
            <a:lvl6pPr marL="2523515" indent="0">
              <a:buNone/>
              <a:defRPr sz="1766" b="1"/>
            </a:lvl6pPr>
            <a:lvl7pPr marL="3028218" indent="0">
              <a:buNone/>
              <a:defRPr sz="1766" b="1"/>
            </a:lvl7pPr>
            <a:lvl8pPr marL="3532922" indent="0">
              <a:buNone/>
              <a:defRPr sz="1766" b="1"/>
            </a:lvl8pPr>
            <a:lvl9pPr marL="4037625" indent="0">
              <a:buNone/>
              <a:defRPr sz="1766" b="1"/>
            </a:lvl9pPr>
          </a:lstStyle>
          <a:p>
            <a:pPr lvl="0"/>
            <a:r>
              <a:rPr lang="en-GB"/>
              <a:t>Click to edit Master text styles</a:t>
            </a:r>
          </a:p>
        </p:txBody>
      </p:sp>
      <p:sp>
        <p:nvSpPr>
          <p:cNvPr id="4" name="Content Placeholder 3"/>
          <p:cNvSpPr>
            <a:spLocks noGrp="1"/>
          </p:cNvSpPr>
          <p:nvPr>
            <p:ph sz="half" idx="2"/>
          </p:nvPr>
        </p:nvSpPr>
        <p:spPr>
          <a:xfrm>
            <a:off x="735690" y="2765440"/>
            <a:ext cx="4518436" cy="40675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407105" y="1855895"/>
            <a:ext cx="4540689" cy="909546"/>
          </a:xfrm>
        </p:spPr>
        <p:txBody>
          <a:bodyPr anchor="b"/>
          <a:lstStyle>
            <a:lvl1pPr marL="0" indent="0">
              <a:buNone/>
              <a:defRPr sz="2649" b="1"/>
            </a:lvl1pPr>
            <a:lvl2pPr marL="504703" indent="0">
              <a:buNone/>
              <a:defRPr sz="2208" b="1"/>
            </a:lvl2pPr>
            <a:lvl3pPr marL="1009406" indent="0">
              <a:buNone/>
              <a:defRPr sz="1987" b="1"/>
            </a:lvl3pPr>
            <a:lvl4pPr marL="1514109" indent="0">
              <a:buNone/>
              <a:defRPr sz="1766" b="1"/>
            </a:lvl4pPr>
            <a:lvl5pPr marL="2018812" indent="0">
              <a:buNone/>
              <a:defRPr sz="1766" b="1"/>
            </a:lvl5pPr>
            <a:lvl6pPr marL="2523515" indent="0">
              <a:buNone/>
              <a:defRPr sz="1766" b="1"/>
            </a:lvl6pPr>
            <a:lvl7pPr marL="3028218" indent="0">
              <a:buNone/>
              <a:defRPr sz="1766" b="1"/>
            </a:lvl7pPr>
            <a:lvl8pPr marL="3532922" indent="0">
              <a:buNone/>
              <a:defRPr sz="1766" b="1"/>
            </a:lvl8pPr>
            <a:lvl9pPr marL="4037625" indent="0">
              <a:buNone/>
              <a:defRPr sz="1766" b="1"/>
            </a:lvl9pPr>
          </a:lstStyle>
          <a:p>
            <a:pPr lvl="0"/>
            <a:r>
              <a:rPr lang="en-GB"/>
              <a:t>Click to edit Master text styles</a:t>
            </a:r>
          </a:p>
        </p:txBody>
      </p:sp>
      <p:sp>
        <p:nvSpPr>
          <p:cNvPr id="6" name="Content Placeholder 5"/>
          <p:cNvSpPr>
            <a:spLocks noGrp="1"/>
          </p:cNvSpPr>
          <p:nvPr>
            <p:ph sz="quarter" idx="4"/>
          </p:nvPr>
        </p:nvSpPr>
        <p:spPr>
          <a:xfrm>
            <a:off x="5407105" y="2765440"/>
            <a:ext cx="4540689" cy="40675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48F7E63-76AD-864C-9F37-9947DD773DD0}" type="datetimeFigureOut">
              <a:rPr lang="en-US" smtClean="0"/>
              <a:t>7/16/2026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203189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48F7E63-76AD-864C-9F37-9947DD773DD0}" type="datetimeFigureOut">
              <a:rPr lang="en-US" smtClean="0"/>
              <a:t>7/16/2026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545612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F7E63-76AD-864C-9F37-9947DD773DD0}" type="datetimeFigureOut">
              <a:rPr lang="en-US" smtClean="0"/>
              <a:t>7/16/2026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2934506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5689" y="504719"/>
            <a:ext cx="3444804" cy="1766517"/>
          </a:xfrm>
        </p:spPr>
        <p:txBody>
          <a:bodyPr anchor="b"/>
          <a:lstStyle>
            <a:lvl1pPr>
              <a:defRPr sz="3532"/>
            </a:lvl1pPr>
          </a:lstStyle>
          <a:p>
            <a:r>
              <a:rPr lang="en-GB"/>
              <a:t>Click to edit Master title style</a:t>
            </a:r>
            <a:endParaRPr lang="en-US"/>
          </a:p>
        </p:txBody>
      </p:sp>
      <p:sp>
        <p:nvSpPr>
          <p:cNvPr id="3" name="Content Placeholder 2"/>
          <p:cNvSpPr>
            <a:spLocks noGrp="1"/>
          </p:cNvSpPr>
          <p:nvPr>
            <p:ph idx="1"/>
          </p:nvPr>
        </p:nvSpPr>
        <p:spPr>
          <a:xfrm>
            <a:off x="4540689" y="1090055"/>
            <a:ext cx="5407104" cy="5380166"/>
          </a:xfrm>
        </p:spPr>
        <p:txBody>
          <a:bodyPr/>
          <a:lstStyle>
            <a:lvl1pPr>
              <a:defRPr sz="3532"/>
            </a:lvl1pPr>
            <a:lvl2pPr>
              <a:defRPr sz="3091"/>
            </a:lvl2pPr>
            <a:lvl3pPr>
              <a:defRPr sz="2649"/>
            </a:lvl3pPr>
            <a:lvl4pPr>
              <a:defRPr sz="2208"/>
            </a:lvl4pPr>
            <a:lvl5pPr>
              <a:defRPr sz="2208"/>
            </a:lvl5pPr>
            <a:lvl6pPr>
              <a:defRPr sz="2208"/>
            </a:lvl6pPr>
            <a:lvl7pPr>
              <a:defRPr sz="2208"/>
            </a:lvl7pPr>
            <a:lvl8pPr>
              <a:defRPr sz="2208"/>
            </a:lvl8pPr>
            <a:lvl9pPr>
              <a:defRPr sz="220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735689" y="2271237"/>
            <a:ext cx="3444804" cy="4207746"/>
          </a:xfrm>
        </p:spPr>
        <p:txBody>
          <a:bodyPr/>
          <a:lstStyle>
            <a:lvl1pPr marL="0" indent="0">
              <a:buNone/>
              <a:defRPr sz="1766"/>
            </a:lvl1pPr>
            <a:lvl2pPr marL="504703" indent="0">
              <a:buNone/>
              <a:defRPr sz="1545"/>
            </a:lvl2pPr>
            <a:lvl3pPr marL="1009406" indent="0">
              <a:buNone/>
              <a:defRPr sz="1325"/>
            </a:lvl3pPr>
            <a:lvl4pPr marL="1514109" indent="0">
              <a:buNone/>
              <a:defRPr sz="1104"/>
            </a:lvl4pPr>
            <a:lvl5pPr marL="2018812" indent="0">
              <a:buNone/>
              <a:defRPr sz="1104"/>
            </a:lvl5pPr>
            <a:lvl6pPr marL="2523515" indent="0">
              <a:buNone/>
              <a:defRPr sz="1104"/>
            </a:lvl6pPr>
            <a:lvl7pPr marL="3028218" indent="0">
              <a:buNone/>
              <a:defRPr sz="1104"/>
            </a:lvl7pPr>
            <a:lvl8pPr marL="3532922" indent="0">
              <a:buNone/>
              <a:defRPr sz="1104"/>
            </a:lvl8pPr>
            <a:lvl9pPr marL="4037625" indent="0">
              <a:buNone/>
              <a:defRPr sz="1104"/>
            </a:lvl9pPr>
          </a:lstStyle>
          <a:p>
            <a:pPr lvl="0"/>
            <a:r>
              <a:rPr lang="en-GB"/>
              <a:t>Click to edit Master text styles</a:t>
            </a:r>
          </a:p>
        </p:txBody>
      </p:sp>
      <p:sp>
        <p:nvSpPr>
          <p:cNvPr id="5" name="Date Placeholder 4"/>
          <p:cNvSpPr>
            <a:spLocks noGrp="1"/>
          </p:cNvSpPr>
          <p:nvPr>
            <p:ph type="dt" sz="half" idx="10"/>
          </p:nvPr>
        </p:nvSpPr>
        <p:spPr/>
        <p:txBody>
          <a:bodyPr/>
          <a:lstStyle/>
          <a:p>
            <a:fld id="{648F7E63-76AD-864C-9F37-9947DD773DD0}" type="datetimeFigureOut">
              <a:rPr lang="en-US" smtClean="0"/>
              <a:t>7/16/2026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4156132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5689" y="504719"/>
            <a:ext cx="3444804" cy="1766517"/>
          </a:xfrm>
        </p:spPr>
        <p:txBody>
          <a:bodyPr anchor="b"/>
          <a:lstStyle>
            <a:lvl1pPr>
              <a:defRPr sz="3532"/>
            </a:lvl1pPr>
          </a:lstStyle>
          <a:p>
            <a:r>
              <a:rPr lang="en-GB"/>
              <a:t>Click to edit Master title style</a:t>
            </a:r>
            <a:endParaRPr lang="en-US"/>
          </a:p>
        </p:txBody>
      </p:sp>
      <p:sp>
        <p:nvSpPr>
          <p:cNvPr id="3" name="Picture Placeholder 2"/>
          <p:cNvSpPr>
            <a:spLocks noGrp="1" noChangeAspect="1"/>
          </p:cNvSpPr>
          <p:nvPr>
            <p:ph type="pic" idx="1"/>
          </p:nvPr>
        </p:nvSpPr>
        <p:spPr>
          <a:xfrm>
            <a:off x="4540689" y="1090055"/>
            <a:ext cx="5407104" cy="5380166"/>
          </a:xfrm>
        </p:spPr>
        <p:txBody>
          <a:bodyPr anchor="t"/>
          <a:lstStyle>
            <a:lvl1pPr marL="0" indent="0">
              <a:buNone/>
              <a:defRPr sz="3532"/>
            </a:lvl1pPr>
            <a:lvl2pPr marL="504703" indent="0">
              <a:buNone/>
              <a:defRPr sz="3091"/>
            </a:lvl2pPr>
            <a:lvl3pPr marL="1009406" indent="0">
              <a:buNone/>
              <a:defRPr sz="2649"/>
            </a:lvl3pPr>
            <a:lvl4pPr marL="1514109" indent="0">
              <a:buNone/>
              <a:defRPr sz="2208"/>
            </a:lvl4pPr>
            <a:lvl5pPr marL="2018812" indent="0">
              <a:buNone/>
              <a:defRPr sz="2208"/>
            </a:lvl5pPr>
            <a:lvl6pPr marL="2523515" indent="0">
              <a:buNone/>
              <a:defRPr sz="2208"/>
            </a:lvl6pPr>
            <a:lvl7pPr marL="3028218" indent="0">
              <a:buNone/>
              <a:defRPr sz="2208"/>
            </a:lvl7pPr>
            <a:lvl8pPr marL="3532922" indent="0">
              <a:buNone/>
              <a:defRPr sz="2208"/>
            </a:lvl8pPr>
            <a:lvl9pPr marL="4037625" indent="0">
              <a:buNone/>
              <a:defRPr sz="2208"/>
            </a:lvl9pPr>
          </a:lstStyle>
          <a:p>
            <a:r>
              <a:rPr lang="en-GB"/>
              <a:t>Click icon to add picture</a:t>
            </a:r>
            <a:endParaRPr lang="en-US"/>
          </a:p>
        </p:txBody>
      </p:sp>
      <p:sp>
        <p:nvSpPr>
          <p:cNvPr id="4" name="Text Placeholder 3"/>
          <p:cNvSpPr>
            <a:spLocks noGrp="1"/>
          </p:cNvSpPr>
          <p:nvPr>
            <p:ph type="body" sz="half" idx="2"/>
          </p:nvPr>
        </p:nvSpPr>
        <p:spPr>
          <a:xfrm>
            <a:off x="735689" y="2271237"/>
            <a:ext cx="3444804" cy="4207746"/>
          </a:xfrm>
        </p:spPr>
        <p:txBody>
          <a:bodyPr/>
          <a:lstStyle>
            <a:lvl1pPr marL="0" indent="0">
              <a:buNone/>
              <a:defRPr sz="1766"/>
            </a:lvl1pPr>
            <a:lvl2pPr marL="504703" indent="0">
              <a:buNone/>
              <a:defRPr sz="1545"/>
            </a:lvl2pPr>
            <a:lvl3pPr marL="1009406" indent="0">
              <a:buNone/>
              <a:defRPr sz="1325"/>
            </a:lvl3pPr>
            <a:lvl4pPr marL="1514109" indent="0">
              <a:buNone/>
              <a:defRPr sz="1104"/>
            </a:lvl4pPr>
            <a:lvl5pPr marL="2018812" indent="0">
              <a:buNone/>
              <a:defRPr sz="1104"/>
            </a:lvl5pPr>
            <a:lvl6pPr marL="2523515" indent="0">
              <a:buNone/>
              <a:defRPr sz="1104"/>
            </a:lvl6pPr>
            <a:lvl7pPr marL="3028218" indent="0">
              <a:buNone/>
              <a:defRPr sz="1104"/>
            </a:lvl7pPr>
            <a:lvl8pPr marL="3532922" indent="0">
              <a:buNone/>
              <a:defRPr sz="1104"/>
            </a:lvl8pPr>
            <a:lvl9pPr marL="4037625" indent="0">
              <a:buNone/>
              <a:defRPr sz="1104"/>
            </a:lvl9pPr>
          </a:lstStyle>
          <a:p>
            <a:pPr lvl="0"/>
            <a:r>
              <a:rPr lang="en-GB"/>
              <a:t>Click to edit Master text styles</a:t>
            </a:r>
          </a:p>
        </p:txBody>
      </p:sp>
      <p:sp>
        <p:nvSpPr>
          <p:cNvPr id="5" name="Date Placeholder 4"/>
          <p:cNvSpPr>
            <a:spLocks noGrp="1"/>
          </p:cNvSpPr>
          <p:nvPr>
            <p:ph type="dt" sz="half" idx="10"/>
          </p:nvPr>
        </p:nvSpPr>
        <p:spPr/>
        <p:txBody>
          <a:bodyPr/>
          <a:lstStyle/>
          <a:p>
            <a:fld id="{648F7E63-76AD-864C-9F37-9947DD773DD0}" type="datetimeFigureOut">
              <a:rPr lang="en-US" smtClean="0"/>
              <a:t>7/16/2026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500391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4298" y="403076"/>
            <a:ext cx="9212104" cy="1463336"/>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734298" y="2015372"/>
            <a:ext cx="9212104" cy="480359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34298" y="7017001"/>
            <a:ext cx="2403158" cy="403074"/>
          </a:xfrm>
          <a:prstGeom prst="rect">
            <a:avLst/>
          </a:prstGeom>
        </p:spPr>
        <p:txBody>
          <a:bodyPr vert="horz" lIns="91440" tIns="45720" rIns="91440" bIns="45720" rtlCol="0" anchor="ctr"/>
          <a:lstStyle>
            <a:lvl1pPr algn="l">
              <a:defRPr sz="1325">
                <a:solidFill>
                  <a:schemeClr val="tx1">
                    <a:tint val="75000"/>
                  </a:schemeClr>
                </a:solidFill>
              </a:defRPr>
            </a:lvl1pPr>
          </a:lstStyle>
          <a:p>
            <a:fld id="{648F7E63-76AD-864C-9F37-9947DD773DD0}" type="datetimeFigureOut">
              <a:rPr lang="en-US" smtClean="0"/>
              <a:t>7/16/2026</a:t>
            </a:fld>
            <a:endParaRPr lang="en-US"/>
          </a:p>
        </p:txBody>
      </p:sp>
      <p:sp>
        <p:nvSpPr>
          <p:cNvPr id="5" name="Footer Placeholder 4"/>
          <p:cNvSpPr>
            <a:spLocks noGrp="1"/>
          </p:cNvSpPr>
          <p:nvPr>
            <p:ph type="ftr" sz="quarter" idx="3"/>
          </p:nvPr>
        </p:nvSpPr>
        <p:spPr>
          <a:xfrm>
            <a:off x="3537982" y="7017001"/>
            <a:ext cx="3604736" cy="403074"/>
          </a:xfrm>
          <a:prstGeom prst="rect">
            <a:avLst/>
          </a:prstGeom>
        </p:spPr>
        <p:txBody>
          <a:bodyPr vert="horz" lIns="91440" tIns="45720" rIns="91440" bIns="45720" rtlCol="0" anchor="ctr"/>
          <a:lstStyle>
            <a:lvl1pPr algn="ctr">
              <a:defRPr sz="132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43244" y="7017001"/>
            <a:ext cx="2403158" cy="403074"/>
          </a:xfrm>
          <a:prstGeom prst="rect">
            <a:avLst/>
          </a:prstGeom>
        </p:spPr>
        <p:txBody>
          <a:bodyPr vert="horz" lIns="91440" tIns="45720" rIns="91440" bIns="45720" rtlCol="0" anchor="ctr"/>
          <a:lstStyle>
            <a:lvl1pPr algn="r">
              <a:defRPr sz="1325">
                <a:solidFill>
                  <a:schemeClr val="tx1">
                    <a:tint val="75000"/>
                  </a:schemeClr>
                </a:solidFill>
              </a:defRPr>
            </a:lvl1pPr>
          </a:lstStyle>
          <a:p>
            <a:fld id="{D66F584D-BE5E-D542-93A6-6151E93BBAAE}" type="slidenum">
              <a:rPr lang="en-US" smtClean="0"/>
              <a:t>‹#›</a:t>
            </a:fld>
            <a:endParaRPr lang="en-US"/>
          </a:p>
        </p:txBody>
      </p:sp>
    </p:spTree>
    <p:extLst>
      <p:ext uri="{BB962C8B-B14F-4D97-AF65-F5344CB8AC3E}">
        <p14:creationId xmlns:p14="http://schemas.microsoft.com/office/powerpoint/2010/main" val="12027144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9406" rtl="0" eaLnBrk="1" latinLnBrk="0" hangingPunct="1">
        <a:lnSpc>
          <a:spcPct val="90000"/>
        </a:lnSpc>
        <a:spcBef>
          <a:spcPct val="0"/>
        </a:spcBef>
        <a:buNone/>
        <a:defRPr sz="4857" kern="1200">
          <a:solidFill>
            <a:schemeClr val="tx1"/>
          </a:solidFill>
          <a:latin typeface="+mj-lt"/>
          <a:ea typeface="+mj-ea"/>
          <a:cs typeface="+mj-cs"/>
        </a:defRPr>
      </a:lvl1pPr>
    </p:titleStyle>
    <p:bodyStyle>
      <a:lvl1pPr marL="252352" indent="-252352" algn="l" defTabSz="1009406" rtl="0" eaLnBrk="1" latinLnBrk="0" hangingPunct="1">
        <a:lnSpc>
          <a:spcPct val="90000"/>
        </a:lnSpc>
        <a:spcBef>
          <a:spcPts val="1104"/>
        </a:spcBef>
        <a:buFont typeface="Arial" panose="020B0604020202020204" pitchFamily="34" charset="0"/>
        <a:buChar char="•"/>
        <a:defRPr sz="3091" kern="1200">
          <a:solidFill>
            <a:schemeClr val="tx1"/>
          </a:solidFill>
          <a:latin typeface="+mn-lt"/>
          <a:ea typeface="+mn-ea"/>
          <a:cs typeface="+mn-cs"/>
        </a:defRPr>
      </a:lvl1pPr>
      <a:lvl2pPr marL="757055" indent="-252352" algn="l" defTabSz="1009406" rtl="0" eaLnBrk="1" latinLnBrk="0" hangingPunct="1">
        <a:lnSpc>
          <a:spcPct val="90000"/>
        </a:lnSpc>
        <a:spcBef>
          <a:spcPts val="552"/>
        </a:spcBef>
        <a:buFont typeface="Arial" panose="020B0604020202020204" pitchFamily="34" charset="0"/>
        <a:buChar char="•"/>
        <a:defRPr sz="2649" kern="1200">
          <a:solidFill>
            <a:schemeClr val="tx1"/>
          </a:solidFill>
          <a:latin typeface="+mn-lt"/>
          <a:ea typeface="+mn-ea"/>
          <a:cs typeface="+mn-cs"/>
        </a:defRPr>
      </a:lvl2pPr>
      <a:lvl3pPr marL="1261758" indent="-252352" algn="l" defTabSz="1009406" rtl="0" eaLnBrk="1" latinLnBrk="0" hangingPunct="1">
        <a:lnSpc>
          <a:spcPct val="90000"/>
        </a:lnSpc>
        <a:spcBef>
          <a:spcPts val="552"/>
        </a:spcBef>
        <a:buFont typeface="Arial" panose="020B0604020202020204" pitchFamily="34" charset="0"/>
        <a:buChar char="•"/>
        <a:defRPr sz="2208" kern="1200">
          <a:solidFill>
            <a:schemeClr val="tx1"/>
          </a:solidFill>
          <a:latin typeface="+mn-lt"/>
          <a:ea typeface="+mn-ea"/>
          <a:cs typeface="+mn-cs"/>
        </a:defRPr>
      </a:lvl3pPr>
      <a:lvl4pPr marL="1766461"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4pPr>
      <a:lvl5pPr marL="2271164"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5pPr>
      <a:lvl6pPr marL="2775867"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6pPr>
      <a:lvl7pPr marL="3280570"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7pPr>
      <a:lvl8pPr marL="3785273"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8pPr>
      <a:lvl9pPr marL="4289976"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9pPr>
    </p:bodyStyle>
    <p:otherStyle>
      <a:defPPr>
        <a:defRPr lang="en-US"/>
      </a:defPPr>
      <a:lvl1pPr marL="0" algn="l" defTabSz="1009406" rtl="0" eaLnBrk="1" latinLnBrk="0" hangingPunct="1">
        <a:defRPr sz="1987" kern="1200">
          <a:solidFill>
            <a:schemeClr val="tx1"/>
          </a:solidFill>
          <a:latin typeface="+mn-lt"/>
          <a:ea typeface="+mn-ea"/>
          <a:cs typeface="+mn-cs"/>
        </a:defRPr>
      </a:lvl1pPr>
      <a:lvl2pPr marL="504703" algn="l" defTabSz="1009406" rtl="0" eaLnBrk="1" latinLnBrk="0" hangingPunct="1">
        <a:defRPr sz="1987" kern="1200">
          <a:solidFill>
            <a:schemeClr val="tx1"/>
          </a:solidFill>
          <a:latin typeface="+mn-lt"/>
          <a:ea typeface="+mn-ea"/>
          <a:cs typeface="+mn-cs"/>
        </a:defRPr>
      </a:lvl2pPr>
      <a:lvl3pPr marL="1009406" algn="l" defTabSz="1009406" rtl="0" eaLnBrk="1" latinLnBrk="0" hangingPunct="1">
        <a:defRPr sz="1987" kern="1200">
          <a:solidFill>
            <a:schemeClr val="tx1"/>
          </a:solidFill>
          <a:latin typeface="+mn-lt"/>
          <a:ea typeface="+mn-ea"/>
          <a:cs typeface="+mn-cs"/>
        </a:defRPr>
      </a:lvl3pPr>
      <a:lvl4pPr marL="1514109" algn="l" defTabSz="1009406" rtl="0" eaLnBrk="1" latinLnBrk="0" hangingPunct="1">
        <a:defRPr sz="1987" kern="1200">
          <a:solidFill>
            <a:schemeClr val="tx1"/>
          </a:solidFill>
          <a:latin typeface="+mn-lt"/>
          <a:ea typeface="+mn-ea"/>
          <a:cs typeface="+mn-cs"/>
        </a:defRPr>
      </a:lvl4pPr>
      <a:lvl5pPr marL="2018812" algn="l" defTabSz="1009406" rtl="0" eaLnBrk="1" latinLnBrk="0" hangingPunct="1">
        <a:defRPr sz="1987" kern="1200">
          <a:solidFill>
            <a:schemeClr val="tx1"/>
          </a:solidFill>
          <a:latin typeface="+mn-lt"/>
          <a:ea typeface="+mn-ea"/>
          <a:cs typeface="+mn-cs"/>
        </a:defRPr>
      </a:lvl5pPr>
      <a:lvl6pPr marL="2523515" algn="l" defTabSz="1009406" rtl="0" eaLnBrk="1" latinLnBrk="0" hangingPunct="1">
        <a:defRPr sz="1987" kern="1200">
          <a:solidFill>
            <a:schemeClr val="tx1"/>
          </a:solidFill>
          <a:latin typeface="+mn-lt"/>
          <a:ea typeface="+mn-ea"/>
          <a:cs typeface="+mn-cs"/>
        </a:defRPr>
      </a:lvl6pPr>
      <a:lvl7pPr marL="3028218" algn="l" defTabSz="1009406" rtl="0" eaLnBrk="1" latinLnBrk="0" hangingPunct="1">
        <a:defRPr sz="1987" kern="1200">
          <a:solidFill>
            <a:schemeClr val="tx1"/>
          </a:solidFill>
          <a:latin typeface="+mn-lt"/>
          <a:ea typeface="+mn-ea"/>
          <a:cs typeface="+mn-cs"/>
        </a:defRPr>
      </a:lvl7pPr>
      <a:lvl8pPr marL="3532922" algn="l" defTabSz="1009406" rtl="0" eaLnBrk="1" latinLnBrk="0" hangingPunct="1">
        <a:defRPr sz="1987" kern="1200">
          <a:solidFill>
            <a:schemeClr val="tx1"/>
          </a:solidFill>
          <a:latin typeface="+mn-lt"/>
          <a:ea typeface="+mn-ea"/>
          <a:cs typeface="+mn-cs"/>
        </a:defRPr>
      </a:lvl8pPr>
      <a:lvl9pPr marL="4037625" algn="l" defTabSz="1009406" rtl="0" eaLnBrk="1" latinLnBrk="0" hangingPunct="1">
        <a:defRPr sz="19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Description automatically generated">
            <a:extLst>
              <a:ext uri="{FF2B5EF4-FFF2-40B4-BE49-F238E27FC236}">
                <a16:creationId xmlns:a16="http://schemas.microsoft.com/office/drawing/2014/main" id="{6FBB76F0-DAA6-264F-911D-C9B7F43B427B}"/>
              </a:ext>
            </a:extLst>
          </p:cNvPr>
          <p:cNvPicPr>
            <a:picLocks noChangeAspect="1"/>
          </p:cNvPicPr>
          <p:nvPr/>
        </p:nvPicPr>
        <p:blipFill>
          <a:blip r:embed="rId2"/>
          <a:stretch>
            <a:fillRect/>
          </a:stretch>
        </p:blipFill>
        <p:spPr>
          <a:xfrm>
            <a:off x="0" y="0"/>
            <a:ext cx="10682940" cy="7570788"/>
          </a:xfrm>
          <a:prstGeom prst="rect">
            <a:avLst/>
          </a:prstGeom>
        </p:spPr>
      </p:pic>
      <p:sp>
        <p:nvSpPr>
          <p:cNvPr id="7" name="object 20">
            <a:extLst>
              <a:ext uri="{FF2B5EF4-FFF2-40B4-BE49-F238E27FC236}">
                <a16:creationId xmlns:a16="http://schemas.microsoft.com/office/drawing/2014/main" id="{A5B11B46-AB73-234F-8BD5-0B11C9093D8F}"/>
              </a:ext>
            </a:extLst>
          </p:cNvPr>
          <p:cNvSpPr txBox="1"/>
          <p:nvPr/>
        </p:nvSpPr>
        <p:spPr>
          <a:xfrm>
            <a:off x="539749" y="1361538"/>
            <a:ext cx="2913569" cy="477054"/>
          </a:xfrm>
          <a:prstGeom prst="rect">
            <a:avLst/>
          </a:prstGeom>
        </p:spPr>
        <p:txBody>
          <a:bodyPr vert="horz" wrap="square" lIns="0" tIns="0" rIns="0" bIns="0" rtlCol="0" anchor="t">
            <a:spAutoFit/>
          </a:bodyPr>
          <a:lstStyle/>
          <a:p>
            <a:pPr>
              <a:lnSpc>
                <a:spcPct val="100000"/>
              </a:lnSpc>
            </a:pPr>
            <a:r>
              <a:rPr lang="en-US" sz="1100" b="1">
                <a:solidFill>
                  <a:srgbClr val="05EDB5"/>
                </a:solidFill>
                <a:latin typeface="Arial"/>
                <a:cs typeface="Arial"/>
              </a:rPr>
              <a:t>Reporting </a:t>
            </a:r>
            <a:r>
              <a:rPr sz="1100" b="1">
                <a:solidFill>
                  <a:srgbClr val="05EDB5"/>
                </a:solidFill>
                <a:latin typeface="Arial"/>
                <a:cs typeface="Arial"/>
              </a:rPr>
              <a:t>to:</a:t>
            </a:r>
          </a:p>
          <a:p>
            <a:r>
              <a:rPr lang="en-NZ" sz="1000">
                <a:solidFill>
                  <a:schemeClr val="bg1"/>
                </a:solidFill>
                <a:latin typeface="Arial"/>
                <a:cs typeface="Arial"/>
              </a:rPr>
              <a:t>Asset and Work Performance Manager</a:t>
            </a:r>
            <a:endParaRPr lang="en-NR" sz="1000">
              <a:solidFill>
                <a:schemeClr val="bg1"/>
              </a:solidFill>
              <a:latin typeface="Arial"/>
              <a:cs typeface="Arial"/>
            </a:endParaRPr>
          </a:p>
          <a:p>
            <a:r>
              <a:rPr lang="en-NZ" sz="1000">
                <a:solidFill>
                  <a:schemeClr val="bg1"/>
                </a:solidFill>
                <a:latin typeface="Arial"/>
                <a:ea typeface="+mn-lt"/>
                <a:cs typeface="+mn-lt"/>
              </a:rPr>
              <a:t> </a:t>
            </a:r>
            <a:endParaRPr lang="en-NZ">
              <a:solidFill>
                <a:schemeClr val="bg1"/>
              </a:solidFill>
              <a:latin typeface="Arial"/>
              <a:ea typeface="+mn-lt"/>
              <a:cs typeface="+mn-lt"/>
            </a:endParaRPr>
          </a:p>
        </p:txBody>
      </p:sp>
      <p:sp>
        <p:nvSpPr>
          <p:cNvPr id="8" name="object 21">
            <a:extLst>
              <a:ext uri="{FF2B5EF4-FFF2-40B4-BE49-F238E27FC236}">
                <a16:creationId xmlns:a16="http://schemas.microsoft.com/office/drawing/2014/main" id="{695FE911-531B-BF4D-99CF-1C9DB1085BCF}"/>
              </a:ext>
            </a:extLst>
          </p:cNvPr>
          <p:cNvSpPr txBox="1"/>
          <p:nvPr/>
        </p:nvSpPr>
        <p:spPr>
          <a:xfrm>
            <a:off x="3377731" y="1361538"/>
            <a:ext cx="1084099" cy="348813"/>
          </a:xfrm>
          <a:prstGeom prst="rect">
            <a:avLst/>
          </a:prstGeom>
        </p:spPr>
        <p:txBody>
          <a:bodyPr vert="horz" wrap="square" lIns="0" tIns="0" rIns="0" bIns="0" rtlCol="0" anchor="t">
            <a:spAutoFit/>
          </a:bodyPr>
          <a:lstStyle/>
          <a:p>
            <a:pPr marL="12700">
              <a:lnSpc>
                <a:spcPct val="100000"/>
              </a:lnSpc>
            </a:pPr>
            <a:r>
              <a:rPr sz="1100" b="1">
                <a:solidFill>
                  <a:srgbClr val="05EDB5"/>
                </a:solidFill>
                <a:latin typeface="Arial"/>
                <a:cs typeface="Arial"/>
              </a:rPr>
              <a:t>Date:</a:t>
            </a:r>
          </a:p>
          <a:p>
            <a:pPr marL="12700">
              <a:lnSpc>
                <a:spcPct val="100000"/>
              </a:lnSpc>
              <a:spcBef>
                <a:spcPts val="200"/>
              </a:spcBef>
            </a:pPr>
            <a:r>
              <a:rPr lang="en-NZ" sz="1000">
                <a:solidFill>
                  <a:schemeClr val="bg1"/>
                </a:solidFill>
                <a:latin typeface="Arial"/>
                <a:cs typeface="Arial"/>
              </a:rPr>
              <a:t>July 2026</a:t>
            </a:r>
            <a:endParaRPr sz="1000">
              <a:solidFill>
                <a:schemeClr val="bg1"/>
              </a:solidFill>
              <a:latin typeface="Arial"/>
              <a:cs typeface="Arial"/>
            </a:endParaRPr>
          </a:p>
        </p:txBody>
      </p:sp>
      <p:sp>
        <p:nvSpPr>
          <p:cNvPr id="9" name="object 29">
            <a:extLst>
              <a:ext uri="{FF2B5EF4-FFF2-40B4-BE49-F238E27FC236}">
                <a16:creationId xmlns:a16="http://schemas.microsoft.com/office/drawing/2014/main" id="{500A467D-8649-8E41-BACB-F069E69694AC}"/>
              </a:ext>
            </a:extLst>
          </p:cNvPr>
          <p:cNvSpPr txBox="1"/>
          <p:nvPr/>
        </p:nvSpPr>
        <p:spPr>
          <a:xfrm>
            <a:off x="539750" y="584200"/>
            <a:ext cx="5778672" cy="561692"/>
          </a:xfrm>
          <a:prstGeom prst="rect">
            <a:avLst/>
          </a:prstGeom>
        </p:spPr>
        <p:txBody>
          <a:bodyPr vert="horz" wrap="square" lIns="0" tIns="0" rIns="0" bIns="0" rtlCol="0" anchor="t">
            <a:spAutoFit/>
          </a:bodyPr>
          <a:lstStyle/>
          <a:p>
            <a:pPr marL="12700">
              <a:lnSpc>
                <a:spcPct val="150000"/>
              </a:lnSpc>
            </a:pPr>
            <a:r>
              <a:rPr sz="1100" b="1">
                <a:solidFill>
                  <a:srgbClr val="05EDB5"/>
                </a:solidFill>
                <a:latin typeface="Arial"/>
                <a:cs typeface="Arial"/>
              </a:rPr>
              <a:t>Position description:</a:t>
            </a:r>
          </a:p>
          <a:p>
            <a:r>
              <a:rPr lang="en-US" sz="2000" b="1">
                <a:solidFill>
                  <a:schemeClr val="bg1"/>
                </a:solidFill>
                <a:latin typeface="Arial"/>
                <a:ea typeface="+mn-lt"/>
                <a:cs typeface="+mn-lt"/>
              </a:rPr>
              <a:t>Maximo Maintenance Analyst – Fixed Term</a:t>
            </a:r>
            <a:endParaRPr lang="en-NZ">
              <a:solidFill>
                <a:schemeClr val="bg1"/>
              </a:solidFill>
              <a:latin typeface="Arial"/>
            </a:endParaRPr>
          </a:p>
        </p:txBody>
      </p:sp>
      <p:sp>
        <p:nvSpPr>
          <p:cNvPr id="11" name="object 22">
            <a:extLst>
              <a:ext uri="{FF2B5EF4-FFF2-40B4-BE49-F238E27FC236}">
                <a16:creationId xmlns:a16="http://schemas.microsoft.com/office/drawing/2014/main" id="{888BC5EF-D97F-2B4F-9AF6-FF87F954C531}"/>
              </a:ext>
            </a:extLst>
          </p:cNvPr>
          <p:cNvSpPr txBox="1"/>
          <p:nvPr/>
        </p:nvSpPr>
        <p:spPr>
          <a:xfrm>
            <a:off x="539749" y="1866103"/>
            <a:ext cx="3711237" cy="3701013"/>
          </a:xfrm>
          <a:prstGeom prst="rect">
            <a:avLst/>
          </a:prstGeom>
        </p:spPr>
        <p:txBody>
          <a:bodyPr vert="horz" wrap="square" lIns="0" tIns="0" rIns="0" bIns="0" rtlCol="0" anchor="t">
            <a:spAutoFit/>
          </a:bodyPr>
          <a:lstStyle/>
          <a:p>
            <a:pPr>
              <a:lnSpc>
                <a:spcPct val="100000"/>
              </a:lnSpc>
            </a:pPr>
            <a:r>
              <a:rPr sz="1050" b="1">
                <a:solidFill>
                  <a:srgbClr val="05EDB5"/>
                </a:solidFill>
                <a:latin typeface="Arial" panose="020B0604020202020204" pitchFamily="34" charset="0"/>
                <a:cs typeface="Arial" panose="020B0604020202020204" pitchFamily="34" charset="0"/>
              </a:rPr>
              <a:t>The role</a:t>
            </a:r>
            <a:endParaRPr lang="en-US" sz="1050" b="1">
              <a:solidFill>
                <a:srgbClr val="05EDB5"/>
              </a:solidFill>
              <a:latin typeface="Arial" panose="020B0604020202020204" pitchFamily="34" charset="0"/>
              <a:cs typeface="Arial" panose="020B0604020202020204" pitchFamily="34" charset="0"/>
            </a:endParaRPr>
          </a:p>
          <a:p>
            <a:pPr algn="just"/>
            <a:endParaRPr lang="en-NZ" sz="1000">
              <a:solidFill>
                <a:srgbClr val="FFFFFF"/>
              </a:solidFill>
              <a:effectLst/>
              <a:latin typeface="Arial" panose="020B0604020202020204" pitchFamily="34" charset="0"/>
              <a:ea typeface="Arial" panose="020B0604020202020204" pitchFamily="34" charset="0"/>
              <a:cs typeface="Arial" panose="020B0604020202020204" pitchFamily="34" charset="0"/>
            </a:endParaRPr>
          </a:p>
          <a:p>
            <a:r>
              <a:rPr lang="en-US" sz="1000">
                <a:solidFill>
                  <a:prstClr val="white"/>
                </a:solidFill>
                <a:latin typeface="Arial"/>
                <a:cs typeface="Arial"/>
              </a:rPr>
              <a:t>Meridian’s </a:t>
            </a:r>
            <a:r>
              <a:rPr lang="en-US" sz="1000" err="1">
                <a:solidFill>
                  <a:prstClr val="white"/>
                </a:solidFill>
                <a:latin typeface="Arial"/>
                <a:cs typeface="Arial"/>
              </a:rPr>
              <a:t>Computerised</a:t>
            </a:r>
            <a:r>
              <a:rPr lang="en-US" sz="1000">
                <a:solidFill>
                  <a:prstClr val="white"/>
                </a:solidFill>
                <a:latin typeface="Arial"/>
                <a:cs typeface="Arial"/>
              </a:rPr>
              <a:t> Maintenance Management System (CMMS) Maximo is integral to the operations and maintenance of our generation assets including hydro, wind, solar, and battery. </a:t>
            </a:r>
          </a:p>
          <a:p>
            <a:endParaRPr lang="en-US" sz="1000">
              <a:solidFill>
                <a:prstClr val="white"/>
              </a:solidFill>
              <a:latin typeface="Arial"/>
              <a:cs typeface="Arial"/>
            </a:endParaRPr>
          </a:p>
          <a:p>
            <a:r>
              <a:rPr lang="en-US" sz="1000">
                <a:solidFill>
                  <a:prstClr val="white"/>
                </a:solidFill>
                <a:latin typeface="Arial"/>
                <a:cs typeface="Arial"/>
              </a:rPr>
              <a:t>With new generation sites rapidly under development, as Maximo Maintenance Analyst you will be accountable for the set up of our new Ruakaka Solar site into Maximo as part of our Operational Readiness program. Working closely with Renewable Construction, Engineering and other teams within Generation, you will assess the asset structure and maintenance requirements.</a:t>
            </a:r>
          </a:p>
          <a:p>
            <a:endParaRPr lang="en-US" sz="1000">
              <a:solidFill>
                <a:prstClr val="white"/>
              </a:solidFill>
              <a:latin typeface="Arial"/>
              <a:cs typeface="Arial"/>
            </a:endParaRPr>
          </a:p>
          <a:p>
            <a:r>
              <a:rPr lang="en-US" sz="1000">
                <a:solidFill>
                  <a:prstClr val="white"/>
                </a:solidFill>
                <a:latin typeface="Arial"/>
                <a:cs typeface="Arial"/>
              </a:rPr>
              <a:t>As part of the Maximo Delivery team, you will work alongside the Asset and Work Performance team within Generation Data and Digital to prepare and populate the Maximo system with this information, to ensure the Maximo system is ready for the start of operations for the Ruakaka Solar site.</a:t>
            </a:r>
          </a:p>
          <a:p>
            <a:endParaRPr lang="en-US" sz="1000">
              <a:solidFill>
                <a:prstClr val="white"/>
              </a:solidFill>
              <a:latin typeface="Arial"/>
              <a:cs typeface="Arial"/>
            </a:endParaRPr>
          </a:p>
          <a:p>
            <a:r>
              <a:rPr lang="en-US" sz="1000">
                <a:solidFill>
                  <a:prstClr val="white"/>
                </a:solidFill>
                <a:latin typeface="Arial"/>
                <a:cs typeface="Arial"/>
              </a:rPr>
              <a:t>You will also be responsible for assisting </a:t>
            </a:r>
            <a:r>
              <a:rPr lang="en-NZ" sz="1000">
                <a:solidFill>
                  <a:schemeClr val="bg1"/>
                </a:solidFill>
                <a:latin typeface="Arial" panose="020B0604020202020204" pitchFamily="34" charset="0"/>
                <a:ea typeface="Calibri"/>
                <a:cs typeface="Arial" panose="020B0604020202020204" pitchFamily="34" charset="0"/>
              </a:rPr>
              <a:t>training of Ruakaka contractors in Maximo.</a:t>
            </a:r>
          </a:p>
          <a:p>
            <a:endParaRPr lang="en-US" sz="1000">
              <a:solidFill>
                <a:prstClr val="white"/>
              </a:solidFill>
              <a:latin typeface="Arial"/>
              <a:cs typeface="Arial"/>
            </a:endParaRPr>
          </a:p>
          <a:p>
            <a:endParaRPr lang="en-US" sz="1000">
              <a:solidFill>
                <a:prstClr val="white"/>
              </a:solidFill>
              <a:latin typeface="Arial"/>
              <a:cs typeface="Arial"/>
            </a:endParaRPr>
          </a:p>
          <a:p>
            <a:endParaRPr lang="en-US" sz="1000">
              <a:solidFill>
                <a:prstClr val="white"/>
              </a:solidFill>
              <a:latin typeface="Arial"/>
              <a:cs typeface="Arial"/>
            </a:endParaRPr>
          </a:p>
        </p:txBody>
      </p:sp>
      <p:sp>
        <p:nvSpPr>
          <p:cNvPr id="13" name="object 21">
            <a:extLst>
              <a:ext uri="{FF2B5EF4-FFF2-40B4-BE49-F238E27FC236}">
                <a16:creationId xmlns:a16="http://schemas.microsoft.com/office/drawing/2014/main" id="{0B0B6F8B-9D95-7F46-83BE-DDFDA6FAC92F}"/>
              </a:ext>
            </a:extLst>
          </p:cNvPr>
          <p:cNvSpPr txBox="1"/>
          <p:nvPr/>
        </p:nvSpPr>
        <p:spPr>
          <a:xfrm>
            <a:off x="4522715" y="1354154"/>
            <a:ext cx="3049669" cy="348813"/>
          </a:xfrm>
          <a:prstGeom prst="rect">
            <a:avLst/>
          </a:prstGeom>
        </p:spPr>
        <p:txBody>
          <a:bodyPr vert="horz" wrap="square" lIns="0" tIns="0" rIns="0" bIns="0" rtlCol="0" anchor="t">
            <a:spAutoFit/>
          </a:bodyPr>
          <a:lstStyle/>
          <a:p>
            <a:pPr marL="12700">
              <a:lnSpc>
                <a:spcPct val="100000"/>
              </a:lnSpc>
            </a:pPr>
            <a:r>
              <a:rPr lang="en-US" sz="1100" b="1">
                <a:solidFill>
                  <a:srgbClr val="05EDB5"/>
                </a:solidFill>
                <a:latin typeface="Arial"/>
                <a:cs typeface="Arial"/>
              </a:rPr>
              <a:t>Location:</a:t>
            </a:r>
            <a:endParaRPr sz="1100" b="1">
              <a:solidFill>
                <a:srgbClr val="05EDB5"/>
              </a:solidFill>
              <a:latin typeface="Arial"/>
              <a:cs typeface="Arial"/>
            </a:endParaRPr>
          </a:p>
          <a:p>
            <a:pPr marL="12700">
              <a:spcBef>
                <a:spcPts val="200"/>
              </a:spcBef>
            </a:pPr>
            <a:r>
              <a:rPr lang="en-US" sz="1000">
                <a:solidFill>
                  <a:schemeClr val="bg1"/>
                </a:solidFill>
                <a:latin typeface="Arial"/>
                <a:cs typeface="Arial"/>
              </a:rPr>
              <a:t>Wellington / Christchurch / Ruakaka</a:t>
            </a:r>
          </a:p>
        </p:txBody>
      </p:sp>
      <p:sp>
        <p:nvSpPr>
          <p:cNvPr id="6" name="TextBox 5">
            <a:extLst>
              <a:ext uri="{FF2B5EF4-FFF2-40B4-BE49-F238E27FC236}">
                <a16:creationId xmlns:a16="http://schemas.microsoft.com/office/drawing/2014/main" id="{94BF154D-3840-2D84-775B-54491398E19D}"/>
              </a:ext>
            </a:extLst>
          </p:cNvPr>
          <p:cNvSpPr txBox="1"/>
          <p:nvPr/>
        </p:nvSpPr>
        <p:spPr>
          <a:xfrm>
            <a:off x="4645261" y="1874114"/>
            <a:ext cx="4288194" cy="3793346"/>
          </a:xfrm>
          <a:prstGeom prst="rect">
            <a:avLst/>
          </a:prstGeom>
          <a:noFill/>
        </p:spPr>
        <p:txBody>
          <a:bodyPr wrap="square" lIns="91440" tIns="45720" rIns="91440" bIns="45720" anchor="t">
            <a:spAutoFit/>
          </a:bodyPr>
          <a:lstStyle/>
          <a:p>
            <a:r>
              <a:rPr lang="en-NZ" sz="1050" b="1" spc="-85" dirty="0">
                <a:solidFill>
                  <a:srgbClr val="05EDB5"/>
                </a:solidFill>
                <a:latin typeface="Arial" panose="020B0604020202020204" pitchFamily="34" charset="0"/>
                <a:cs typeface="Arial" panose="020B0604020202020204" pitchFamily="34" charset="0"/>
              </a:rPr>
              <a:t>P</a:t>
            </a:r>
            <a:r>
              <a:rPr lang="en-NZ" sz="1050" b="1" spc="-10" dirty="0">
                <a:solidFill>
                  <a:srgbClr val="05EDB5"/>
                </a:solidFill>
                <a:latin typeface="Arial" panose="020B0604020202020204" pitchFamily="34" charset="0"/>
                <a:cs typeface="Arial" panose="020B0604020202020204" pitchFamily="34" charset="0"/>
              </a:rPr>
              <a:t>o</a:t>
            </a:r>
            <a:r>
              <a:rPr lang="en-NZ" sz="1050" b="1" spc="-20" dirty="0">
                <a:solidFill>
                  <a:srgbClr val="05EDB5"/>
                </a:solidFill>
                <a:latin typeface="Arial" panose="020B0604020202020204" pitchFamily="34" charset="0"/>
                <a:cs typeface="Arial" panose="020B0604020202020204" pitchFamily="34" charset="0"/>
              </a:rPr>
              <a:t>si</a:t>
            </a:r>
            <a:r>
              <a:rPr lang="en-NZ" sz="1050" b="1" spc="-15" dirty="0">
                <a:solidFill>
                  <a:srgbClr val="05EDB5"/>
                </a:solidFill>
                <a:latin typeface="Arial" panose="020B0604020202020204" pitchFamily="34" charset="0"/>
                <a:cs typeface="Arial" panose="020B0604020202020204" pitchFamily="34" charset="0"/>
              </a:rPr>
              <a:t>t</a:t>
            </a:r>
            <a:r>
              <a:rPr lang="en-NZ" sz="1050" b="1" spc="-10" dirty="0">
                <a:solidFill>
                  <a:srgbClr val="05EDB5"/>
                </a:solidFill>
                <a:latin typeface="Arial" panose="020B0604020202020204" pitchFamily="34" charset="0"/>
                <a:cs typeface="Arial" panose="020B0604020202020204" pitchFamily="34" charset="0"/>
              </a:rPr>
              <a:t>ion</a:t>
            </a:r>
            <a:r>
              <a:rPr lang="en-NZ" sz="1050" b="1" spc="-40" dirty="0">
                <a:solidFill>
                  <a:srgbClr val="05EDB5"/>
                </a:solidFill>
                <a:latin typeface="Arial" panose="020B0604020202020204" pitchFamily="34" charset="0"/>
                <a:cs typeface="Arial" panose="020B0604020202020204" pitchFamily="34" charset="0"/>
              </a:rPr>
              <a:t> </a:t>
            </a:r>
            <a:r>
              <a:rPr lang="en-NZ" sz="1050" b="1" spc="-25" dirty="0">
                <a:solidFill>
                  <a:srgbClr val="05EDB5"/>
                </a:solidFill>
                <a:latin typeface="Arial" panose="020B0604020202020204" pitchFamily="34" charset="0"/>
                <a:cs typeface="Arial" panose="020B0604020202020204" pitchFamily="34" charset="0"/>
              </a:rPr>
              <a:t>acc</a:t>
            </a:r>
            <a:r>
              <a:rPr lang="en-NZ" sz="1050" b="1" spc="-30" dirty="0">
                <a:solidFill>
                  <a:srgbClr val="05EDB5"/>
                </a:solidFill>
                <a:latin typeface="Arial" panose="020B0604020202020204" pitchFamily="34" charset="0"/>
                <a:cs typeface="Arial" panose="020B0604020202020204" pitchFamily="34" charset="0"/>
              </a:rPr>
              <a:t>o</a:t>
            </a:r>
            <a:r>
              <a:rPr lang="en-NZ" sz="1050" b="1" spc="-15" dirty="0">
                <a:solidFill>
                  <a:srgbClr val="05EDB5"/>
                </a:solidFill>
                <a:latin typeface="Arial" panose="020B0604020202020204" pitchFamily="34" charset="0"/>
                <a:cs typeface="Arial" panose="020B0604020202020204" pitchFamily="34" charset="0"/>
              </a:rPr>
              <a:t>u</a:t>
            </a:r>
            <a:r>
              <a:rPr lang="en-NZ" sz="1050" b="1" spc="-20" dirty="0">
                <a:solidFill>
                  <a:srgbClr val="05EDB5"/>
                </a:solidFill>
                <a:latin typeface="Arial" panose="020B0604020202020204" pitchFamily="34" charset="0"/>
                <a:cs typeface="Arial" panose="020B0604020202020204" pitchFamily="34" charset="0"/>
              </a:rPr>
              <a:t>n</a:t>
            </a:r>
            <a:r>
              <a:rPr lang="en-NZ" sz="1050" b="1" spc="30" dirty="0">
                <a:solidFill>
                  <a:srgbClr val="05EDB5"/>
                </a:solidFill>
                <a:latin typeface="Arial" panose="020B0604020202020204" pitchFamily="34" charset="0"/>
                <a:cs typeface="Arial" panose="020B0604020202020204" pitchFamily="34" charset="0"/>
              </a:rPr>
              <a:t>t</a:t>
            </a:r>
            <a:r>
              <a:rPr lang="en-NZ" sz="1050" b="1" spc="15" dirty="0">
                <a:solidFill>
                  <a:srgbClr val="05EDB5"/>
                </a:solidFill>
                <a:latin typeface="Arial" panose="020B0604020202020204" pitchFamily="34" charset="0"/>
                <a:cs typeface="Arial" panose="020B0604020202020204" pitchFamily="34" charset="0"/>
              </a:rPr>
              <a:t>abili</a:t>
            </a:r>
            <a:r>
              <a:rPr lang="en-NZ" sz="1050" b="1" spc="20" dirty="0">
                <a:solidFill>
                  <a:srgbClr val="05EDB5"/>
                </a:solidFill>
                <a:latin typeface="Arial" panose="020B0604020202020204" pitchFamily="34" charset="0"/>
                <a:cs typeface="Arial" panose="020B0604020202020204" pitchFamily="34" charset="0"/>
              </a:rPr>
              <a:t>t</a:t>
            </a:r>
            <a:r>
              <a:rPr lang="en-NZ" sz="1050" b="1" dirty="0">
                <a:solidFill>
                  <a:srgbClr val="05EDB5"/>
                </a:solidFill>
                <a:latin typeface="Arial" panose="020B0604020202020204" pitchFamily="34" charset="0"/>
                <a:cs typeface="Arial" panose="020B0604020202020204" pitchFamily="34" charset="0"/>
              </a:rPr>
              <a:t>ie</a:t>
            </a:r>
            <a:r>
              <a:rPr lang="en-NZ" sz="1050" b="1" spc="-85" dirty="0">
                <a:solidFill>
                  <a:srgbClr val="05EDB5"/>
                </a:solidFill>
                <a:latin typeface="Arial" panose="020B0604020202020204" pitchFamily="34" charset="0"/>
                <a:cs typeface="Arial" panose="020B0604020202020204" pitchFamily="34" charset="0"/>
              </a:rPr>
              <a:t>s</a:t>
            </a:r>
            <a:r>
              <a:rPr lang="en-NZ" sz="1050" b="1" spc="-45" dirty="0">
                <a:solidFill>
                  <a:srgbClr val="05EDB5"/>
                </a:solidFill>
                <a:latin typeface="Arial" panose="020B0604020202020204" pitchFamily="34" charset="0"/>
                <a:cs typeface="Arial" panose="020B0604020202020204" pitchFamily="34" charset="0"/>
              </a:rPr>
              <a:t>  </a:t>
            </a:r>
            <a:endParaRPr lang="en-NZ" sz="900" b="1" dirty="0">
              <a:solidFill>
                <a:srgbClr val="05EDB5"/>
              </a:solidFill>
              <a:latin typeface="Arial" panose="020B0604020202020204" pitchFamily="34" charset="0"/>
              <a:cs typeface="Arial" panose="020B0604020202020204" pitchFamily="34" charset="0"/>
            </a:endParaRPr>
          </a:p>
          <a:p>
            <a:endParaRPr lang="en-NZ" sz="1000" b="1" dirty="0">
              <a:solidFill>
                <a:schemeClr val="bg1"/>
              </a:solidFill>
              <a:latin typeface="Arial" panose="020B0604020202020204" pitchFamily="34" charset="0"/>
              <a:cs typeface="Arial" panose="020B0604020202020204" pitchFamily="34" charset="0"/>
            </a:endParaRPr>
          </a:p>
          <a:p>
            <a:r>
              <a:rPr lang="en-US" sz="1000" b="1" dirty="0">
                <a:solidFill>
                  <a:prstClr val="white"/>
                </a:solidFill>
                <a:latin typeface="Arial" panose="020B0604020202020204" pitchFamily="34" charset="0"/>
                <a:cs typeface="Arial" panose="020B0604020202020204" pitchFamily="34" charset="0"/>
              </a:rPr>
              <a:t>Preparation and Engagement</a:t>
            </a:r>
          </a:p>
          <a:p>
            <a:pPr marL="263525" indent="-171450">
              <a:buFont typeface="Arial" panose="020B0604020202020204" pitchFamily="34" charset="0"/>
              <a:buChar char="•"/>
            </a:pPr>
            <a:r>
              <a:rPr lang="en-US" sz="1000" dirty="0">
                <a:solidFill>
                  <a:prstClr val="white"/>
                </a:solidFill>
                <a:latin typeface="Arial" panose="020B0604020202020204" pitchFamily="34" charset="0"/>
                <a:cs typeface="Arial" panose="020B0604020202020204" pitchFamily="34" charset="0"/>
              </a:rPr>
              <a:t>Reviewing construction and maintenance documents including drawings and contractual arrangements</a:t>
            </a:r>
          </a:p>
          <a:p>
            <a:pPr marL="263525" indent="-171450">
              <a:buFont typeface="Arial" panose="020B0604020202020204" pitchFamily="34" charset="0"/>
              <a:buChar char="•"/>
            </a:pPr>
            <a:r>
              <a:rPr lang="en-US" sz="1000" dirty="0">
                <a:solidFill>
                  <a:prstClr val="white"/>
                </a:solidFill>
                <a:latin typeface="Arial" panose="020B0604020202020204" pitchFamily="34" charset="0"/>
                <a:cs typeface="Arial" panose="020B0604020202020204" pitchFamily="34" charset="0"/>
              </a:rPr>
              <a:t>Engaging with construction and other teams, including some external contractors to gather information</a:t>
            </a:r>
          </a:p>
          <a:p>
            <a:pPr marL="263525" indent="-171450">
              <a:buFont typeface="Arial" panose="020B0604020202020204" pitchFamily="34" charset="0"/>
              <a:buChar char="•"/>
            </a:pPr>
            <a:r>
              <a:rPr lang="en-US" sz="1000" dirty="0">
                <a:solidFill>
                  <a:prstClr val="white"/>
                </a:solidFill>
                <a:latin typeface="Arial" panose="020B0604020202020204" pitchFamily="34" charset="0"/>
                <a:cs typeface="Arial" panose="020B0604020202020204" pitchFamily="34" charset="0"/>
              </a:rPr>
              <a:t>Validating content of construction and maintenance documents</a:t>
            </a:r>
          </a:p>
          <a:p>
            <a:pPr marL="263525" indent="-171450">
              <a:buFont typeface="Arial" panose="020B0604020202020204" pitchFamily="34" charset="0"/>
              <a:buChar char="•"/>
            </a:pPr>
            <a:r>
              <a:rPr lang="en-US" sz="1000" dirty="0">
                <a:solidFill>
                  <a:prstClr val="white"/>
                </a:solidFill>
                <a:latin typeface="Arial" panose="020B0604020202020204" pitchFamily="34" charset="0"/>
                <a:cs typeface="Arial" panose="020B0604020202020204" pitchFamily="34" charset="0"/>
              </a:rPr>
              <a:t>Gaining agreement on Planned Maintenance (PM) structure</a:t>
            </a:r>
          </a:p>
          <a:p>
            <a:pPr marL="263525" indent="-171450">
              <a:buFont typeface="Arial" panose="020B0604020202020204" pitchFamily="34" charset="0"/>
              <a:buChar char="•"/>
            </a:pPr>
            <a:endParaRPr lang="en-US" sz="1000" dirty="0">
              <a:solidFill>
                <a:prstClr val="white"/>
              </a:solidFill>
              <a:latin typeface="Arial" panose="020B0604020202020204" pitchFamily="34" charset="0"/>
              <a:cs typeface="Arial" panose="020B0604020202020204" pitchFamily="34" charset="0"/>
            </a:endParaRPr>
          </a:p>
          <a:p>
            <a:r>
              <a:rPr lang="en-US" sz="1000" b="1" dirty="0">
                <a:solidFill>
                  <a:prstClr val="white"/>
                </a:solidFill>
                <a:latin typeface="Arial" panose="020B0604020202020204" pitchFamily="34" charset="0"/>
                <a:cs typeface="Arial" panose="020B0604020202020204" pitchFamily="34" charset="0"/>
              </a:rPr>
              <a:t>System Population</a:t>
            </a:r>
          </a:p>
          <a:p>
            <a:pPr marL="263525" indent="-171450">
              <a:buFont typeface="Arial" panose="020B0604020202020204" pitchFamily="34" charset="0"/>
              <a:buChar char="•"/>
            </a:pPr>
            <a:r>
              <a:rPr lang="en-US" sz="1000" dirty="0">
                <a:solidFill>
                  <a:prstClr val="white"/>
                </a:solidFill>
                <a:latin typeface="Arial" panose="020B0604020202020204" pitchFamily="34" charset="0"/>
                <a:cs typeface="Arial" panose="020B0604020202020204" pitchFamily="34" charset="0"/>
              </a:rPr>
              <a:t>Prepare, validate, and </a:t>
            </a:r>
            <a:r>
              <a:rPr lang="en-US" sz="1000" dirty="0" err="1">
                <a:solidFill>
                  <a:prstClr val="white"/>
                </a:solidFill>
                <a:latin typeface="Arial" panose="020B0604020202020204" pitchFamily="34" charset="0"/>
                <a:cs typeface="Arial" panose="020B0604020202020204" pitchFamily="34" charset="0"/>
              </a:rPr>
              <a:t>organise</a:t>
            </a:r>
            <a:r>
              <a:rPr lang="en-US" sz="1000" dirty="0">
                <a:solidFill>
                  <a:prstClr val="white"/>
                </a:solidFill>
                <a:latin typeface="Arial" panose="020B0604020202020204" pitchFamily="34" charset="0"/>
                <a:cs typeface="Arial" panose="020B0604020202020204" pitchFamily="34" charset="0"/>
              </a:rPr>
              <a:t> data inputs, ensuring data quality issues are identified early and escalated appropriately</a:t>
            </a:r>
          </a:p>
          <a:p>
            <a:pPr marL="263525" indent="-171450">
              <a:buFont typeface="Arial" panose="020B0604020202020204" pitchFamily="34" charset="0"/>
              <a:buChar char="•"/>
            </a:pPr>
            <a:r>
              <a:rPr lang="en-US" sz="1000" dirty="0">
                <a:solidFill>
                  <a:prstClr val="white"/>
                </a:solidFill>
                <a:latin typeface="Arial" panose="020B0604020202020204" pitchFamily="34" charset="0"/>
                <a:cs typeface="Arial" panose="020B0604020202020204" pitchFamily="34" charset="0"/>
              </a:rPr>
              <a:t>Preparing data upload for wide range of asset management functions</a:t>
            </a:r>
          </a:p>
          <a:p>
            <a:pPr marL="263525" indent="-171450">
              <a:buFont typeface="Arial" panose="020B0604020202020204" pitchFamily="34" charset="0"/>
              <a:buChar char="•"/>
            </a:pPr>
            <a:r>
              <a:rPr lang="en-US" sz="1000" dirty="0">
                <a:solidFill>
                  <a:prstClr val="white"/>
                </a:solidFill>
                <a:latin typeface="Arial" panose="020B0604020202020204" pitchFamily="34" charset="0"/>
                <a:cs typeface="Arial" panose="020B0604020202020204" pitchFamily="34" charset="0"/>
              </a:rPr>
              <a:t>Contribute to documentation, data definitions, and basic governance practices</a:t>
            </a:r>
          </a:p>
          <a:p>
            <a:pPr marL="263525" indent="-171450">
              <a:buFont typeface="Arial" panose="020B0604020202020204" pitchFamily="34" charset="0"/>
              <a:buChar char="•"/>
            </a:pPr>
            <a:r>
              <a:rPr lang="en-US" sz="1000" dirty="0">
                <a:solidFill>
                  <a:prstClr val="white"/>
                </a:solidFill>
                <a:latin typeface="Arial" panose="020B0604020202020204" pitchFamily="34" charset="0"/>
                <a:cs typeface="Arial" panose="020B0604020202020204" pitchFamily="34" charset="0"/>
              </a:rPr>
              <a:t>Work closely with senior team members to understand requirements and priorities, ensuring agreed outputs meet business needs</a:t>
            </a:r>
          </a:p>
          <a:p>
            <a:pPr marL="263525" indent="-171450">
              <a:buFont typeface="Arial" panose="020B0604020202020204" pitchFamily="34" charset="0"/>
              <a:buChar char="•"/>
            </a:pPr>
            <a:r>
              <a:rPr lang="en-US" sz="1000" dirty="0">
                <a:solidFill>
                  <a:prstClr val="white"/>
                </a:solidFill>
                <a:latin typeface="Arial" panose="020B0604020202020204" pitchFamily="34" charset="0"/>
                <a:cs typeface="Arial" panose="020B0604020202020204" pitchFamily="34" charset="0"/>
              </a:rPr>
              <a:t>Translate complex operational and asset information into quality data to support business operations and decision making</a:t>
            </a:r>
          </a:p>
          <a:p>
            <a:pPr marL="263525" indent="-171450">
              <a:buFont typeface="Arial" panose="020B0604020202020204" pitchFamily="34" charset="0"/>
              <a:buChar char="•"/>
            </a:pPr>
            <a:r>
              <a:rPr lang="en-US" sz="1000" dirty="0">
                <a:solidFill>
                  <a:prstClr val="white"/>
                </a:solidFill>
                <a:latin typeface="Arial" panose="020B0604020202020204" pitchFamily="34" charset="0"/>
                <a:cs typeface="Arial" panose="020B0604020202020204" pitchFamily="34" charset="0"/>
              </a:rPr>
              <a:t>Liaising with system owner to populate Maximo</a:t>
            </a:r>
          </a:p>
          <a:p>
            <a:pPr marL="263525" indent="-171450">
              <a:buFont typeface="Arial" panose="020B0604020202020204" pitchFamily="34" charset="0"/>
              <a:buChar char="•"/>
            </a:pPr>
            <a:r>
              <a:rPr lang="en-US" sz="1000" dirty="0">
                <a:solidFill>
                  <a:prstClr val="white"/>
                </a:solidFill>
                <a:latin typeface="Arial" panose="020B0604020202020204" pitchFamily="34" charset="0"/>
                <a:cs typeface="Arial" panose="020B0604020202020204" pitchFamily="34" charset="0"/>
              </a:rPr>
              <a:t>Validating populated information against final document versions</a:t>
            </a:r>
          </a:p>
          <a:p>
            <a:pPr marL="263525" indent="-171450">
              <a:buFont typeface="Arial" panose="020B0604020202020204" pitchFamily="34" charset="0"/>
              <a:buChar char="•"/>
            </a:pPr>
            <a:endParaRPr lang="en-US" sz="10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0062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electronics, display  Description automatically generated">
            <a:extLst>
              <a:ext uri="{FF2B5EF4-FFF2-40B4-BE49-F238E27FC236}">
                <a16:creationId xmlns:a16="http://schemas.microsoft.com/office/drawing/2014/main" id="{60C3A97A-2249-8E44-B609-FC1AE98CEF02}"/>
              </a:ext>
            </a:extLst>
          </p:cNvPr>
          <p:cNvPicPr>
            <a:picLocks noGrp="1" noChangeAspect="1"/>
          </p:cNvPicPr>
          <p:nvPr>
            <p:ph idx="1"/>
          </p:nvPr>
        </p:nvPicPr>
        <p:blipFill>
          <a:blip r:embed="rId2"/>
          <a:stretch>
            <a:fillRect/>
          </a:stretch>
        </p:blipFill>
        <p:spPr>
          <a:xfrm>
            <a:off x="0" y="0"/>
            <a:ext cx="10682940" cy="7570788"/>
          </a:xfrm>
        </p:spPr>
      </p:pic>
      <p:sp>
        <p:nvSpPr>
          <p:cNvPr id="14" name="object 23">
            <a:extLst>
              <a:ext uri="{FF2B5EF4-FFF2-40B4-BE49-F238E27FC236}">
                <a16:creationId xmlns:a16="http://schemas.microsoft.com/office/drawing/2014/main" id="{81A9F11A-3942-094A-B65F-99E786F0AE50}"/>
              </a:ext>
            </a:extLst>
          </p:cNvPr>
          <p:cNvSpPr txBox="1"/>
          <p:nvPr/>
        </p:nvSpPr>
        <p:spPr>
          <a:xfrm>
            <a:off x="410791" y="686668"/>
            <a:ext cx="4213691" cy="4429418"/>
          </a:xfrm>
          <a:prstGeom prst="rect">
            <a:avLst/>
          </a:prstGeom>
        </p:spPr>
        <p:txBody>
          <a:bodyPr vert="horz" wrap="square" lIns="0" tIns="0" rIns="0" bIns="0" rtlCol="0" anchor="t">
            <a:spAutoFit/>
          </a:bodyPr>
          <a:lstStyle/>
          <a:p>
            <a:pPr marL="12700">
              <a:lnSpc>
                <a:spcPct val="100000"/>
              </a:lnSpc>
            </a:pPr>
            <a:r>
              <a:rPr lang="en-US" sz="1100" b="1" spc="10">
                <a:solidFill>
                  <a:srgbClr val="05EDB5"/>
                </a:solidFill>
                <a:latin typeface="Arial" panose="020B0604020202020204" pitchFamily="34" charset="0"/>
                <a:cs typeface="Arial" panose="020B0604020202020204" pitchFamily="34" charset="0"/>
              </a:rPr>
              <a:t>Knowledge, experience and skills</a:t>
            </a:r>
          </a:p>
          <a:p>
            <a:pPr>
              <a:lnSpc>
                <a:spcPts val="650"/>
              </a:lnSpc>
              <a:spcBef>
                <a:spcPts val="14"/>
              </a:spcBef>
            </a:pPr>
            <a:endParaRPr lang="en-US" sz="1100" b="1" spc="10">
              <a:solidFill>
                <a:srgbClr val="05EDB5"/>
              </a:solidFill>
              <a:latin typeface="Arial" panose="020B0604020202020204" pitchFamily="34" charset="0"/>
              <a:cs typeface="Arial" panose="020B0604020202020204" pitchFamily="34" charset="0"/>
            </a:endParaRPr>
          </a:p>
          <a:p>
            <a:pPr marL="263525" indent="-171450">
              <a:buFont typeface="Arial" panose="020B0604020202020204" pitchFamily="34" charset="0"/>
              <a:buChar char="•"/>
            </a:pPr>
            <a:r>
              <a:rPr lang="en-NZ" sz="1000">
                <a:solidFill>
                  <a:schemeClr val="bg1"/>
                </a:solidFill>
                <a:latin typeface="Arial" panose="020B0604020202020204" pitchFamily="34" charset="0"/>
                <a:ea typeface="Calibri"/>
                <a:cs typeface="Arial" panose="020B0604020202020204" pitchFamily="34" charset="0"/>
              </a:rPr>
              <a:t>Strong understanding of maintenance processes and documentation</a:t>
            </a:r>
          </a:p>
          <a:p>
            <a:pPr marL="263525" indent="-171450">
              <a:buFont typeface="Arial" panose="020B0604020202020204" pitchFamily="34" charset="0"/>
              <a:buChar char="•"/>
            </a:pPr>
            <a:endParaRPr lang="en-NZ" sz="1000">
              <a:solidFill>
                <a:schemeClr val="bg1"/>
              </a:solidFill>
              <a:latin typeface="Arial" panose="020B0604020202020204" pitchFamily="34" charset="0"/>
              <a:ea typeface="Calibri"/>
              <a:cs typeface="Arial" panose="020B0604020202020204" pitchFamily="34" charset="0"/>
            </a:endParaRPr>
          </a:p>
          <a:p>
            <a:pPr marL="263525" indent="-171450">
              <a:buFont typeface="Arial" panose="020B0604020202020204" pitchFamily="34" charset="0"/>
              <a:buChar char="•"/>
            </a:pPr>
            <a:r>
              <a:rPr lang="en-US" sz="1000">
                <a:solidFill>
                  <a:prstClr val="white"/>
                </a:solidFill>
                <a:latin typeface="Arial" panose="020B0604020202020204" pitchFamily="34" charset="0"/>
                <a:cs typeface="Arial" panose="020B0604020202020204" pitchFamily="34" charset="0"/>
              </a:rPr>
              <a:t>Experience interpreting and transforming information to meet system needs</a:t>
            </a:r>
          </a:p>
          <a:p>
            <a:pPr marL="263525" indent="-171450">
              <a:buFont typeface="Arial" panose="020B0604020202020204" pitchFamily="34" charset="0"/>
              <a:buChar char="•"/>
            </a:pPr>
            <a:endParaRPr lang="en-US" sz="1000">
              <a:solidFill>
                <a:prstClr val="white"/>
              </a:solidFill>
              <a:latin typeface="Arial" panose="020B0604020202020204" pitchFamily="34" charset="0"/>
              <a:cs typeface="Arial" panose="020B0604020202020204" pitchFamily="34" charset="0"/>
            </a:endParaRPr>
          </a:p>
          <a:p>
            <a:pPr marL="263525" indent="-171450">
              <a:buFont typeface="Arial" panose="020B0604020202020204" pitchFamily="34" charset="0"/>
              <a:buChar char="•"/>
            </a:pPr>
            <a:r>
              <a:rPr lang="en-US" sz="1000">
                <a:solidFill>
                  <a:prstClr val="white"/>
                </a:solidFill>
                <a:latin typeface="Arial" panose="020B0604020202020204" pitchFamily="34" charset="0"/>
                <a:cs typeface="Arial" panose="020B0604020202020204" pitchFamily="34" charset="0"/>
              </a:rPr>
              <a:t>Skilled at working with data formatting and cleansing</a:t>
            </a:r>
          </a:p>
          <a:p>
            <a:pPr marL="263525" indent="-171450">
              <a:buFont typeface="Arial" panose="020B0604020202020204" pitchFamily="34" charset="0"/>
              <a:buChar char="•"/>
            </a:pPr>
            <a:endParaRPr lang="en-US" sz="1000">
              <a:solidFill>
                <a:prstClr val="white"/>
              </a:solidFill>
              <a:latin typeface="Arial" panose="020B0604020202020204" pitchFamily="34" charset="0"/>
              <a:cs typeface="Arial" panose="020B0604020202020204" pitchFamily="34" charset="0"/>
            </a:endParaRPr>
          </a:p>
          <a:p>
            <a:pPr marL="263525" indent="-171450">
              <a:buFont typeface="Arial" panose="020B0604020202020204" pitchFamily="34" charset="0"/>
              <a:buChar char="•"/>
            </a:pPr>
            <a:r>
              <a:rPr lang="en-US" sz="1000">
                <a:solidFill>
                  <a:prstClr val="white"/>
                </a:solidFill>
                <a:latin typeface="Arial" panose="020B0604020202020204" pitchFamily="34" charset="0"/>
                <a:cs typeface="Arial" panose="020B0604020202020204" pitchFamily="34" charset="0"/>
              </a:rPr>
              <a:t>Knowledge and experience working with CMMS - Maximo preferred</a:t>
            </a:r>
          </a:p>
          <a:p>
            <a:pPr marL="263525" indent="-171450">
              <a:buFont typeface="Arial" panose="020B0604020202020204" pitchFamily="34" charset="0"/>
              <a:buChar char="•"/>
            </a:pPr>
            <a:endParaRPr lang="en-US" sz="1000">
              <a:solidFill>
                <a:prstClr val="white"/>
              </a:solidFill>
              <a:latin typeface="Arial" panose="020B0604020202020204" pitchFamily="34" charset="0"/>
              <a:cs typeface="Arial" panose="020B0604020202020204" pitchFamily="34" charset="0"/>
            </a:endParaRPr>
          </a:p>
          <a:p>
            <a:pPr marL="263525" indent="-171450">
              <a:buFont typeface="Arial" panose="020B0604020202020204" pitchFamily="34" charset="0"/>
              <a:buChar char="•"/>
            </a:pPr>
            <a:r>
              <a:rPr lang="en-NZ" sz="1000">
                <a:solidFill>
                  <a:schemeClr val="bg1"/>
                </a:solidFill>
                <a:latin typeface="Arial" panose="020B0604020202020204" pitchFamily="34" charset="0"/>
                <a:ea typeface="Calibri"/>
                <a:cs typeface="Arial" panose="020B0604020202020204" pitchFamily="34" charset="0"/>
              </a:rPr>
              <a:t>Excellent SME and stakeholder engagement, particularly with cross-functional teams</a:t>
            </a:r>
          </a:p>
          <a:p>
            <a:pPr marL="263525" indent="-171450">
              <a:buFont typeface="Arial" panose="020B0604020202020204" pitchFamily="34" charset="0"/>
              <a:buChar char="•"/>
            </a:pPr>
            <a:endParaRPr lang="en-US" sz="1000">
              <a:solidFill>
                <a:prstClr val="white"/>
              </a:solidFill>
              <a:latin typeface="Arial" panose="020B0604020202020204" pitchFamily="34" charset="0"/>
              <a:cs typeface="Arial" panose="020B0604020202020204" pitchFamily="34" charset="0"/>
            </a:endParaRPr>
          </a:p>
          <a:p>
            <a:pPr marL="263525" indent="-171450">
              <a:buFont typeface="Arial" panose="020B0604020202020204" pitchFamily="34" charset="0"/>
              <a:buChar char="•"/>
            </a:pPr>
            <a:r>
              <a:rPr lang="en-US" sz="1000">
                <a:solidFill>
                  <a:prstClr val="white"/>
                </a:solidFill>
                <a:latin typeface="Arial" panose="020B0604020202020204" pitchFamily="34" charset="0"/>
                <a:cs typeface="Arial" panose="020B0604020202020204" pitchFamily="34" charset="0"/>
              </a:rPr>
              <a:t>Experience working as part of a wider operational delivery team with competing priorities</a:t>
            </a:r>
          </a:p>
          <a:p>
            <a:pPr marL="263525" indent="-171450">
              <a:buFont typeface="Arial" panose="020B0604020202020204" pitchFamily="34" charset="0"/>
              <a:buChar char="•"/>
            </a:pPr>
            <a:endParaRPr lang="en-US" sz="1000">
              <a:solidFill>
                <a:prstClr val="white"/>
              </a:solidFill>
              <a:latin typeface="Arial" panose="020B0604020202020204" pitchFamily="34" charset="0"/>
              <a:cs typeface="Arial" panose="020B0604020202020204" pitchFamily="34" charset="0"/>
            </a:endParaRPr>
          </a:p>
          <a:p>
            <a:pPr marL="263525" indent="-171450">
              <a:lnSpc>
                <a:spcPct val="100000"/>
              </a:lnSpc>
              <a:buFont typeface="Arial" panose="020B0604020202020204" pitchFamily="34" charset="0"/>
              <a:buChar char="•"/>
            </a:pPr>
            <a:r>
              <a:rPr lang="en-US" sz="1000">
                <a:solidFill>
                  <a:prstClr val="white"/>
                </a:solidFill>
                <a:latin typeface="Arial"/>
                <a:cs typeface="Arial"/>
              </a:rPr>
              <a:t>Strong data analysis and interpretation skills</a:t>
            </a:r>
          </a:p>
          <a:p>
            <a:pPr marL="263525" indent="-171450">
              <a:lnSpc>
                <a:spcPct val="100000"/>
              </a:lnSpc>
              <a:buFont typeface="Arial" panose="020B0604020202020204" pitchFamily="34" charset="0"/>
              <a:buChar char="•"/>
            </a:pPr>
            <a:endParaRPr lang="en-US" sz="1000">
              <a:solidFill>
                <a:prstClr val="white"/>
              </a:solidFill>
              <a:latin typeface="Arial" panose="020B0604020202020204" pitchFamily="34" charset="0"/>
              <a:cs typeface="Arial" panose="020B0604020202020204" pitchFamily="34" charset="0"/>
            </a:endParaRPr>
          </a:p>
          <a:p>
            <a:pPr marL="263525" indent="-171450">
              <a:lnSpc>
                <a:spcPct val="100000"/>
              </a:lnSpc>
              <a:buFont typeface="Arial" panose="020B0604020202020204" pitchFamily="34" charset="0"/>
              <a:buChar char="•"/>
            </a:pPr>
            <a:r>
              <a:rPr lang="en-US" sz="1000">
                <a:solidFill>
                  <a:prstClr val="white"/>
                </a:solidFill>
                <a:latin typeface="Arial"/>
                <a:cs typeface="Arial"/>
              </a:rPr>
              <a:t>Excellent attention to detail and ability to spot and track changes to documents and information</a:t>
            </a:r>
          </a:p>
          <a:p>
            <a:pPr marL="263525" indent="-171450">
              <a:lnSpc>
                <a:spcPct val="100000"/>
              </a:lnSpc>
              <a:buFont typeface="Arial" panose="020B0604020202020204" pitchFamily="34" charset="0"/>
              <a:buChar char="•"/>
            </a:pPr>
            <a:endParaRPr lang="en-US" sz="1000">
              <a:solidFill>
                <a:prstClr val="white"/>
              </a:solidFill>
              <a:latin typeface="Arial" panose="020B0604020202020204" pitchFamily="34" charset="0"/>
              <a:cs typeface="Arial" panose="020B0604020202020204" pitchFamily="34" charset="0"/>
            </a:endParaRPr>
          </a:p>
          <a:p>
            <a:pPr marL="263525" indent="-171450">
              <a:lnSpc>
                <a:spcPct val="100000"/>
              </a:lnSpc>
              <a:buFont typeface="Arial" panose="020B0604020202020204" pitchFamily="34" charset="0"/>
              <a:buChar char="•"/>
            </a:pPr>
            <a:r>
              <a:rPr lang="en-US" sz="1000">
                <a:solidFill>
                  <a:prstClr val="white"/>
                </a:solidFill>
                <a:latin typeface="Arial"/>
                <a:cs typeface="Arial"/>
              </a:rPr>
              <a:t>Strong ability to quickly absorb and interpret technical subject matter </a:t>
            </a:r>
          </a:p>
          <a:p>
            <a:pPr marL="12700">
              <a:lnSpc>
                <a:spcPct val="100000"/>
              </a:lnSpc>
            </a:pPr>
            <a:endParaRPr lang="en-US" sz="1000" b="1" spc="10">
              <a:solidFill>
                <a:srgbClr val="05EDB5"/>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000" b="1" spc="10">
              <a:solidFill>
                <a:srgbClr val="05EDB5"/>
              </a:solidFill>
              <a:latin typeface="Arial" panose="020B0604020202020204" pitchFamily="34" charset="0"/>
              <a:cs typeface="Arial" panose="020B0604020202020204" pitchFamily="34" charset="0"/>
            </a:endParaRPr>
          </a:p>
          <a:p>
            <a:pPr marL="12700"/>
            <a:endParaRPr lang="en-US" sz="1000">
              <a:solidFill>
                <a:schemeClr val="bg1"/>
              </a:solidFill>
              <a:latin typeface="Arial" panose="020B0604020202020204" pitchFamily="34" charset="0"/>
              <a:cs typeface="Arial" panose="020B0604020202020204" pitchFamily="34" charset="0"/>
            </a:endParaRPr>
          </a:p>
          <a:p>
            <a:pPr marL="184150" indent="-171450">
              <a:buFont typeface="Arial" panose="020B0604020202020204" pitchFamily="34" charset="0"/>
              <a:buChar char="•"/>
            </a:pPr>
            <a:endParaRPr lang="en-US" sz="1000">
              <a:solidFill>
                <a:schemeClr val="bg1"/>
              </a:solidFill>
              <a:latin typeface="Arial" panose="020B0604020202020204" pitchFamily="34" charset="0"/>
              <a:cs typeface="Arial" panose="020B0604020202020204" pitchFamily="34" charset="0"/>
            </a:endParaRPr>
          </a:p>
          <a:p>
            <a:endParaRPr lang="en-US" sz="105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050">
              <a:solidFill>
                <a:schemeClr val="bg1"/>
              </a:solidFill>
              <a:latin typeface="Arial" panose="020B0604020202020204" pitchFamily="34" charset="0"/>
              <a:cs typeface="Arial" panose="020B0604020202020204" pitchFamily="34" charset="0"/>
            </a:endParaRPr>
          </a:p>
        </p:txBody>
      </p:sp>
      <p:sp>
        <p:nvSpPr>
          <p:cNvPr id="2" name="object 15">
            <a:extLst>
              <a:ext uri="{FF2B5EF4-FFF2-40B4-BE49-F238E27FC236}">
                <a16:creationId xmlns:a16="http://schemas.microsoft.com/office/drawing/2014/main" id="{0358EFD3-296E-96E7-DDE7-1AFC49EC7C04}"/>
              </a:ext>
            </a:extLst>
          </p:cNvPr>
          <p:cNvSpPr txBox="1"/>
          <p:nvPr/>
        </p:nvSpPr>
        <p:spPr>
          <a:xfrm>
            <a:off x="5001581" y="5045139"/>
            <a:ext cx="2192020" cy="543560"/>
          </a:xfrm>
          <a:prstGeom prst="rect">
            <a:avLst/>
          </a:prstGeom>
        </p:spPr>
        <p:txBody>
          <a:bodyPr vert="horz" wrap="square" lIns="0" tIns="0" rIns="0" bIns="0" rtlCol="0">
            <a:spAutoFit/>
          </a:bodyPr>
          <a:lstStyle/>
          <a:p>
            <a:pPr marL="12700" marR="6350" algn="just">
              <a:lnSpc>
                <a:spcPts val="1400"/>
              </a:lnSpc>
            </a:pPr>
            <a:r>
              <a:rPr sz="1300" b="1" spc="5">
                <a:solidFill>
                  <a:srgbClr val="00EDB5"/>
                </a:solidFill>
                <a:latin typeface="Arial"/>
                <a:cs typeface="Arial"/>
              </a:rPr>
              <a:t>Our</a:t>
            </a:r>
            <a:r>
              <a:rPr sz="1300" b="1" spc="-60">
                <a:solidFill>
                  <a:srgbClr val="00EDB5"/>
                </a:solidFill>
                <a:latin typeface="Arial"/>
                <a:cs typeface="Arial"/>
              </a:rPr>
              <a:t> </a:t>
            </a:r>
            <a:r>
              <a:rPr lang="en-NZ" sz="1300" b="1" spc="35" err="1">
                <a:solidFill>
                  <a:srgbClr val="00EDB5"/>
                </a:solidFill>
                <a:latin typeface="Arial"/>
                <a:cs typeface="Arial"/>
              </a:rPr>
              <a:t>b</a:t>
            </a:r>
            <a:r>
              <a:rPr lang="en-NZ" sz="1300" b="1" err="1">
                <a:solidFill>
                  <a:srgbClr val="00EDB5"/>
                </a:solidFill>
                <a:latin typeface="Arial"/>
                <a:cs typeface="Arial"/>
              </a:rPr>
              <a:t>e</a:t>
            </a:r>
            <a:r>
              <a:rPr lang="en-NZ" sz="1300" b="1" spc="-5" err="1">
                <a:solidFill>
                  <a:srgbClr val="00EDB5"/>
                </a:solidFill>
                <a:latin typeface="Arial"/>
                <a:cs typeface="Arial"/>
              </a:rPr>
              <a:t>h</a:t>
            </a:r>
            <a:r>
              <a:rPr lang="en-NZ" sz="1300" b="1" spc="15" err="1">
                <a:solidFill>
                  <a:srgbClr val="00EDB5"/>
                </a:solidFill>
                <a:latin typeface="Arial"/>
                <a:cs typeface="Arial"/>
              </a:rPr>
              <a:t>avio</a:t>
            </a:r>
            <a:r>
              <a:rPr lang="en-NZ" sz="1300" b="1" spc="-10" err="1">
                <a:solidFill>
                  <a:srgbClr val="00EDB5"/>
                </a:solidFill>
                <a:latin typeface="Arial"/>
                <a:cs typeface="Arial"/>
              </a:rPr>
              <a:t>ur</a:t>
            </a:r>
            <a:r>
              <a:rPr lang="en-NZ" sz="1300" b="1" spc="-140" err="1">
                <a:solidFill>
                  <a:srgbClr val="00EDB5"/>
                </a:solidFill>
                <a:latin typeface="Arial"/>
                <a:cs typeface="Arial"/>
              </a:rPr>
              <a:t>s</a:t>
            </a:r>
            <a:r>
              <a:rPr sz="1300" b="1" spc="-65">
                <a:solidFill>
                  <a:srgbClr val="00EDB5"/>
                </a:solidFill>
                <a:latin typeface="Arial"/>
                <a:cs typeface="Arial"/>
              </a:rPr>
              <a:t>:</a:t>
            </a:r>
            <a:r>
              <a:rPr sz="1300" b="1" spc="-60">
                <a:solidFill>
                  <a:srgbClr val="00EDB5"/>
                </a:solidFill>
                <a:latin typeface="Arial"/>
                <a:cs typeface="Arial"/>
              </a:rPr>
              <a:t> </a:t>
            </a:r>
            <a:r>
              <a:rPr sz="1300" b="1" spc="-20">
                <a:solidFill>
                  <a:srgbClr val="00EDB5"/>
                </a:solidFill>
                <a:latin typeface="Arial"/>
                <a:cs typeface="Arial"/>
              </a:rPr>
              <a:t>‘H</a:t>
            </a:r>
            <a:r>
              <a:rPr sz="1300" b="1" spc="-40">
                <a:solidFill>
                  <a:srgbClr val="00EDB5"/>
                </a:solidFill>
                <a:latin typeface="Arial"/>
                <a:cs typeface="Arial"/>
              </a:rPr>
              <a:t>o</a:t>
            </a:r>
            <a:r>
              <a:rPr sz="1300" b="1" spc="50">
                <a:solidFill>
                  <a:srgbClr val="00EDB5"/>
                </a:solidFill>
                <a:latin typeface="Arial"/>
                <a:cs typeface="Arial"/>
              </a:rPr>
              <a:t>w</a:t>
            </a:r>
            <a:r>
              <a:rPr sz="1300" b="1" spc="-60">
                <a:solidFill>
                  <a:srgbClr val="00EDB5"/>
                </a:solidFill>
                <a:latin typeface="Arial"/>
                <a:cs typeface="Arial"/>
              </a:rPr>
              <a:t> </a:t>
            </a:r>
            <a:r>
              <a:rPr sz="1300" b="1" spc="50">
                <a:solidFill>
                  <a:srgbClr val="00EDB5"/>
                </a:solidFill>
                <a:latin typeface="Arial"/>
                <a:cs typeface="Arial"/>
              </a:rPr>
              <a:t>t</a:t>
            </a:r>
            <a:r>
              <a:rPr sz="1300" b="1" spc="-10">
                <a:solidFill>
                  <a:srgbClr val="00EDB5"/>
                </a:solidFill>
                <a:latin typeface="Arial"/>
                <a:cs typeface="Arial"/>
              </a:rPr>
              <a:t>o</a:t>
            </a:r>
            <a:r>
              <a:rPr sz="1300" b="1" spc="-60">
                <a:solidFill>
                  <a:srgbClr val="00EDB5"/>
                </a:solidFill>
                <a:latin typeface="Arial"/>
                <a:cs typeface="Arial"/>
              </a:rPr>
              <a:t> </a:t>
            </a:r>
            <a:r>
              <a:rPr sz="1300" b="1" spc="-110">
                <a:solidFill>
                  <a:srgbClr val="00EDB5"/>
                </a:solidFill>
                <a:latin typeface="Arial"/>
                <a:cs typeface="Arial"/>
              </a:rPr>
              <a:t>B</a:t>
            </a:r>
            <a:r>
              <a:rPr sz="1300" b="1" spc="-30">
                <a:solidFill>
                  <a:srgbClr val="00EDB5"/>
                </a:solidFill>
                <a:latin typeface="Arial"/>
                <a:cs typeface="Arial"/>
              </a:rPr>
              <a:t>e</a:t>
            </a:r>
            <a:r>
              <a:rPr sz="1300" b="1" spc="-65">
                <a:solidFill>
                  <a:srgbClr val="00EDB5"/>
                </a:solidFill>
                <a:latin typeface="Arial"/>
                <a:cs typeface="Arial"/>
              </a:rPr>
              <a:t>’ </a:t>
            </a:r>
            <a:r>
              <a:rPr sz="1300" spc="-65">
                <a:solidFill>
                  <a:srgbClr val="00EDB5"/>
                </a:solidFill>
                <a:latin typeface="Arial"/>
                <a:cs typeface="Arial"/>
              </a:rPr>
              <a:t>B</a:t>
            </a:r>
            <a:r>
              <a:rPr sz="1300" spc="5">
                <a:solidFill>
                  <a:srgbClr val="00EDB5"/>
                </a:solidFill>
                <a:latin typeface="Arial"/>
                <a:cs typeface="Arial"/>
              </a:rPr>
              <a:t>e</a:t>
            </a:r>
            <a:r>
              <a:rPr sz="1300" spc="-45">
                <a:solidFill>
                  <a:srgbClr val="00EDB5"/>
                </a:solidFill>
                <a:latin typeface="Arial"/>
                <a:cs typeface="Arial"/>
              </a:rPr>
              <a:t> </a:t>
            </a:r>
            <a:r>
              <a:rPr sz="1300" spc="85">
                <a:solidFill>
                  <a:srgbClr val="00EDB5"/>
                </a:solidFill>
                <a:latin typeface="Arial"/>
                <a:cs typeface="Arial"/>
              </a:rPr>
              <a:t>gu</a:t>
            </a:r>
            <a:r>
              <a:rPr sz="1300" spc="50">
                <a:solidFill>
                  <a:srgbClr val="00EDB5"/>
                </a:solidFill>
                <a:latin typeface="Arial"/>
                <a:cs typeface="Arial"/>
              </a:rPr>
              <a:t>t</a:t>
            </a:r>
            <a:r>
              <a:rPr sz="1300" spc="-50">
                <a:solidFill>
                  <a:srgbClr val="00EDB5"/>
                </a:solidFill>
                <a:latin typeface="Arial"/>
                <a:cs typeface="Arial"/>
              </a:rPr>
              <a:t>s</a:t>
            </a:r>
            <a:r>
              <a:rPr sz="1300" spc="-135">
                <a:solidFill>
                  <a:srgbClr val="00EDB5"/>
                </a:solidFill>
                <a:latin typeface="Arial"/>
                <a:cs typeface="Arial"/>
              </a:rPr>
              <a:t>y</a:t>
            </a:r>
            <a:r>
              <a:rPr lang="en-NZ" sz="1300" spc="-40">
                <a:solidFill>
                  <a:srgbClr val="00EDB5"/>
                </a:solidFill>
                <a:latin typeface="Arial"/>
                <a:cs typeface="Arial"/>
              </a:rPr>
              <a:t>,</a:t>
            </a:r>
            <a:r>
              <a:rPr sz="1300" spc="-45">
                <a:solidFill>
                  <a:srgbClr val="00EDB5"/>
                </a:solidFill>
                <a:latin typeface="Arial"/>
                <a:cs typeface="Arial"/>
              </a:rPr>
              <a:t> </a:t>
            </a:r>
            <a:r>
              <a:rPr sz="1300" spc="-65">
                <a:solidFill>
                  <a:srgbClr val="00EDB5"/>
                </a:solidFill>
                <a:latin typeface="Arial"/>
                <a:cs typeface="Arial"/>
              </a:rPr>
              <a:t>B</a:t>
            </a:r>
            <a:r>
              <a:rPr sz="1300" spc="5">
                <a:solidFill>
                  <a:srgbClr val="00EDB5"/>
                </a:solidFill>
                <a:latin typeface="Arial"/>
                <a:cs typeface="Arial"/>
              </a:rPr>
              <a:t>e</a:t>
            </a:r>
            <a:r>
              <a:rPr sz="1300" spc="-45">
                <a:solidFill>
                  <a:srgbClr val="00EDB5"/>
                </a:solidFill>
                <a:latin typeface="Arial"/>
                <a:cs typeface="Arial"/>
              </a:rPr>
              <a:t> </a:t>
            </a:r>
            <a:r>
              <a:rPr sz="1300" spc="85">
                <a:solidFill>
                  <a:srgbClr val="00EDB5"/>
                </a:solidFill>
                <a:latin typeface="Arial"/>
                <a:cs typeface="Arial"/>
              </a:rPr>
              <a:t>a</a:t>
            </a:r>
            <a:r>
              <a:rPr sz="1300" spc="-45">
                <a:solidFill>
                  <a:srgbClr val="00EDB5"/>
                </a:solidFill>
                <a:latin typeface="Arial"/>
                <a:cs typeface="Arial"/>
              </a:rPr>
              <a:t> </a:t>
            </a:r>
            <a:r>
              <a:rPr sz="1300" spc="65">
                <a:solidFill>
                  <a:srgbClr val="00EDB5"/>
                </a:solidFill>
                <a:latin typeface="Arial"/>
                <a:cs typeface="Arial"/>
              </a:rPr>
              <a:t>g</a:t>
            </a:r>
            <a:r>
              <a:rPr sz="1300" spc="70">
                <a:solidFill>
                  <a:srgbClr val="00EDB5"/>
                </a:solidFill>
                <a:latin typeface="Arial"/>
                <a:cs typeface="Arial"/>
              </a:rPr>
              <a:t>o</a:t>
            </a:r>
            <a:r>
              <a:rPr sz="1300" spc="55">
                <a:solidFill>
                  <a:srgbClr val="00EDB5"/>
                </a:solidFill>
                <a:latin typeface="Arial"/>
                <a:cs typeface="Arial"/>
              </a:rPr>
              <a:t>o</a:t>
            </a:r>
            <a:r>
              <a:rPr sz="1300" spc="85">
                <a:solidFill>
                  <a:srgbClr val="00EDB5"/>
                </a:solidFill>
                <a:latin typeface="Arial"/>
                <a:cs typeface="Arial"/>
              </a:rPr>
              <a:t>d</a:t>
            </a:r>
            <a:r>
              <a:rPr sz="1300" spc="-45">
                <a:solidFill>
                  <a:srgbClr val="00EDB5"/>
                </a:solidFill>
                <a:latin typeface="Arial"/>
                <a:cs typeface="Arial"/>
              </a:rPr>
              <a:t> </a:t>
            </a:r>
            <a:r>
              <a:rPr sz="1300" spc="35">
                <a:solidFill>
                  <a:srgbClr val="00EDB5"/>
                </a:solidFill>
                <a:latin typeface="Arial"/>
                <a:cs typeface="Arial"/>
              </a:rPr>
              <a:t>human</a:t>
            </a:r>
            <a:r>
              <a:rPr lang="en-NZ" sz="1300" spc="35">
                <a:solidFill>
                  <a:srgbClr val="00EDB5"/>
                </a:solidFill>
                <a:latin typeface="Arial"/>
                <a:cs typeface="Arial"/>
              </a:rPr>
              <a:t>,</a:t>
            </a:r>
            <a:r>
              <a:rPr sz="1300" spc="15">
                <a:solidFill>
                  <a:srgbClr val="00EDB5"/>
                </a:solidFill>
                <a:latin typeface="Arial"/>
                <a:cs typeface="Arial"/>
              </a:rPr>
              <a:t> </a:t>
            </a:r>
            <a:r>
              <a:rPr sz="1300" spc="-65">
                <a:solidFill>
                  <a:srgbClr val="00EDB5"/>
                </a:solidFill>
                <a:latin typeface="Arial"/>
                <a:cs typeface="Arial"/>
              </a:rPr>
              <a:t>B</a:t>
            </a:r>
            <a:r>
              <a:rPr sz="1300" spc="5">
                <a:solidFill>
                  <a:srgbClr val="00EDB5"/>
                </a:solidFill>
                <a:latin typeface="Arial"/>
                <a:cs typeface="Arial"/>
              </a:rPr>
              <a:t>e</a:t>
            </a:r>
            <a:r>
              <a:rPr sz="1300" spc="-45">
                <a:solidFill>
                  <a:srgbClr val="00EDB5"/>
                </a:solidFill>
                <a:latin typeface="Arial"/>
                <a:cs typeface="Arial"/>
              </a:rPr>
              <a:t> </a:t>
            </a:r>
            <a:r>
              <a:rPr sz="1300" spc="35">
                <a:solidFill>
                  <a:srgbClr val="00EDB5"/>
                </a:solidFill>
                <a:latin typeface="Arial"/>
                <a:cs typeface="Arial"/>
              </a:rPr>
              <a:t>in</a:t>
            </a:r>
            <a:r>
              <a:rPr sz="1300" spc="-45">
                <a:solidFill>
                  <a:srgbClr val="00EDB5"/>
                </a:solidFill>
                <a:latin typeface="Arial"/>
                <a:cs typeface="Arial"/>
              </a:rPr>
              <a:t> </a:t>
            </a:r>
            <a:r>
              <a:rPr sz="1300" spc="45">
                <a:solidFill>
                  <a:srgbClr val="00EDB5"/>
                </a:solidFill>
                <a:latin typeface="Arial"/>
                <a:cs typeface="Arial"/>
              </a:rPr>
              <a:t>the</a:t>
            </a:r>
            <a:r>
              <a:rPr sz="1300" spc="-45">
                <a:solidFill>
                  <a:srgbClr val="00EDB5"/>
                </a:solidFill>
                <a:latin typeface="Arial"/>
                <a:cs typeface="Arial"/>
              </a:rPr>
              <a:t> </a:t>
            </a:r>
            <a:r>
              <a:rPr sz="1300" spc="65">
                <a:solidFill>
                  <a:srgbClr val="00EDB5"/>
                </a:solidFill>
                <a:latin typeface="Arial"/>
                <a:cs typeface="Arial"/>
              </a:rPr>
              <a:t>w</a:t>
            </a:r>
            <a:r>
              <a:rPr sz="1300" spc="50">
                <a:solidFill>
                  <a:srgbClr val="00EDB5"/>
                </a:solidFill>
                <a:latin typeface="Arial"/>
                <a:cs typeface="Arial"/>
              </a:rPr>
              <a:t>a</a:t>
            </a:r>
            <a:r>
              <a:rPr sz="1300" spc="-5">
                <a:solidFill>
                  <a:srgbClr val="00EDB5"/>
                </a:solidFill>
                <a:latin typeface="Arial"/>
                <a:cs typeface="Arial"/>
              </a:rPr>
              <a:t>k</a:t>
            </a:r>
            <a:r>
              <a:rPr sz="1300" spc="25">
                <a:solidFill>
                  <a:srgbClr val="00EDB5"/>
                </a:solidFill>
                <a:latin typeface="Arial"/>
                <a:cs typeface="Arial"/>
              </a:rPr>
              <a:t>a.</a:t>
            </a:r>
            <a:endParaRPr sz="1300">
              <a:latin typeface="Arial"/>
              <a:cs typeface="Arial"/>
            </a:endParaRPr>
          </a:p>
        </p:txBody>
      </p:sp>
      <p:sp>
        <p:nvSpPr>
          <p:cNvPr id="3" name="object 16">
            <a:extLst>
              <a:ext uri="{FF2B5EF4-FFF2-40B4-BE49-F238E27FC236}">
                <a16:creationId xmlns:a16="http://schemas.microsoft.com/office/drawing/2014/main" id="{14B0A329-003B-94B6-0628-FEA43F040E9C}"/>
              </a:ext>
            </a:extLst>
          </p:cNvPr>
          <p:cNvSpPr txBox="1"/>
          <p:nvPr/>
        </p:nvSpPr>
        <p:spPr>
          <a:xfrm>
            <a:off x="2915750" y="5054287"/>
            <a:ext cx="1685289" cy="543560"/>
          </a:xfrm>
          <a:prstGeom prst="rect">
            <a:avLst/>
          </a:prstGeom>
        </p:spPr>
        <p:txBody>
          <a:bodyPr vert="horz" wrap="square" lIns="0" tIns="0" rIns="0" bIns="0" rtlCol="0">
            <a:spAutoFit/>
          </a:bodyPr>
          <a:lstStyle/>
          <a:p>
            <a:pPr marL="12700" marR="6350">
              <a:lnSpc>
                <a:spcPts val="1400"/>
              </a:lnSpc>
            </a:pPr>
            <a:r>
              <a:rPr sz="1300" b="1" spc="60">
                <a:solidFill>
                  <a:srgbClr val="00EDB5"/>
                </a:solidFill>
                <a:latin typeface="Arial"/>
                <a:cs typeface="Arial"/>
              </a:rPr>
              <a:t>W</a:t>
            </a:r>
            <a:r>
              <a:rPr sz="1300" b="1" spc="30">
                <a:solidFill>
                  <a:srgbClr val="00EDB5"/>
                </a:solidFill>
                <a:latin typeface="Arial"/>
                <a:cs typeface="Arial"/>
              </a:rPr>
              <a:t>h</a:t>
            </a:r>
            <a:r>
              <a:rPr sz="1300" b="1" spc="80">
                <a:solidFill>
                  <a:srgbClr val="00EDB5"/>
                </a:solidFill>
                <a:latin typeface="Arial"/>
                <a:cs typeface="Arial"/>
              </a:rPr>
              <a:t>at</a:t>
            </a:r>
            <a:r>
              <a:rPr sz="1300" b="1" spc="-60">
                <a:solidFill>
                  <a:srgbClr val="00EDB5"/>
                </a:solidFill>
                <a:latin typeface="Arial"/>
                <a:cs typeface="Arial"/>
              </a:rPr>
              <a:t> </a:t>
            </a:r>
            <a:r>
              <a:rPr sz="1300" b="1" spc="35">
                <a:solidFill>
                  <a:srgbClr val="00EDB5"/>
                </a:solidFill>
                <a:latin typeface="Arial"/>
                <a:cs typeface="Arial"/>
              </a:rPr>
              <a:t>w</a:t>
            </a:r>
            <a:r>
              <a:rPr sz="1300" b="1" spc="10">
                <a:solidFill>
                  <a:srgbClr val="00EDB5"/>
                </a:solidFill>
                <a:latin typeface="Arial"/>
                <a:cs typeface="Arial"/>
              </a:rPr>
              <a:t>e</a:t>
            </a:r>
            <a:r>
              <a:rPr sz="1300" b="1" spc="-60">
                <a:solidFill>
                  <a:srgbClr val="00EDB5"/>
                </a:solidFill>
                <a:latin typeface="Arial"/>
                <a:cs typeface="Arial"/>
              </a:rPr>
              <a:t> </a:t>
            </a:r>
            <a:r>
              <a:rPr sz="1300" b="1" spc="-25">
                <a:solidFill>
                  <a:srgbClr val="00EDB5"/>
                </a:solidFill>
                <a:latin typeface="Arial"/>
                <a:cs typeface="Arial"/>
              </a:rPr>
              <a:t>v</a:t>
            </a:r>
            <a:r>
              <a:rPr sz="1300" b="1" spc="15">
                <a:solidFill>
                  <a:srgbClr val="00EDB5"/>
                </a:solidFill>
                <a:latin typeface="Arial"/>
                <a:cs typeface="Arial"/>
              </a:rPr>
              <a:t>alue</a:t>
            </a:r>
            <a:r>
              <a:rPr sz="1300" b="1" spc="10">
                <a:solidFill>
                  <a:srgbClr val="00EDB5"/>
                </a:solidFill>
                <a:latin typeface="Arial"/>
                <a:cs typeface="Arial"/>
              </a:rPr>
              <a:t> </a:t>
            </a:r>
            <a:r>
              <a:rPr sz="1300" spc="-20">
                <a:solidFill>
                  <a:srgbClr val="00EDB5"/>
                </a:solidFill>
                <a:latin typeface="Arial"/>
                <a:cs typeface="Arial"/>
              </a:rPr>
              <a:t>Cust</a:t>
            </a:r>
            <a:r>
              <a:rPr sz="1300" spc="40">
                <a:solidFill>
                  <a:srgbClr val="00EDB5"/>
                </a:solidFill>
                <a:latin typeface="Arial"/>
                <a:cs typeface="Arial"/>
              </a:rPr>
              <a:t>ome</a:t>
            </a:r>
            <a:r>
              <a:rPr sz="1300" spc="10">
                <a:solidFill>
                  <a:srgbClr val="00EDB5"/>
                </a:solidFill>
                <a:latin typeface="Arial"/>
                <a:cs typeface="Arial"/>
              </a:rPr>
              <a:t>r</a:t>
            </a:r>
            <a:r>
              <a:rPr sz="1300" spc="-95">
                <a:solidFill>
                  <a:srgbClr val="00EDB5"/>
                </a:solidFill>
                <a:latin typeface="Arial"/>
                <a:cs typeface="Arial"/>
              </a:rPr>
              <a:t>s</a:t>
            </a:r>
            <a:r>
              <a:rPr lang="en-NZ" sz="1300" spc="-40">
                <a:solidFill>
                  <a:srgbClr val="00EDB5"/>
                </a:solidFill>
                <a:latin typeface="Arial"/>
                <a:cs typeface="Arial"/>
              </a:rPr>
              <a:t>,</a:t>
            </a:r>
            <a:r>
              <a:rPr sz="1300" spc="-45">
                <a:solidFill>
                  <a:srgbClr val="00EDB5"/>
                </a:solidFill>
                <a:latin typeface="Arial"/>
                <a:cs typeface="Arial"/>
              </a:rPr>
              <a:t> </a:t>
            </a:r>
            <a:r>
              <a:rPr sz="1300" spc="-155">
                <a:solidFill>
                  <a:srgbClr val="00EDB5"/>
                </a:solidFill>
                <a:latin typeface="Arial"/>
                <a:cs typeface="Arial"/>
              </a:rPr>
              <a:t>S</a:t>
            </a:r>
            <a:r>
              <a:rPr sz="1300" spc="114">
                <a:solidFill>
                  <a:srgbClr val="00EDB5"/>
                </a:solidFill>
                <a:latin typeface="Arial"/>
                <a:cs typeface="Arial"/>
              </a:rPr>
              <a:t>a</a:t>
            </a:r>
            <a:r>
              <a:rPr sz="1300" spc="20">
                <a:solidFill>
                  <a:srgbClr val="00EDB5"/>
                </a:solidFill>
                <a:latin typeface="Arial"/>
                <a:cs typeface="Arial"/>
              </a:rPr>
              <a:t>f</a:t>
            </a:r>
            <a:r>
              <a:rPr sz="1300" spc="-10">
                <a:solidFill>
                  <a:srgbClr val="00EDB5"/>
                </a:solidFill>
                <a:latin typeface="Arial"/>
                <a:cs typeface="Arial"/>
              </a:rPr>
              <a:t>e</a:t>
            </a:r>
            <a:r>
              <a:rPr sz="1300" spc="100">
                <a:solidFill>
                  <a:srgbClr val="00EDB5"/>
                </a:solidFill>
                <a:latin typeface="Arial"/>
                <a:cs typeface="Arial"/>
              </a:rPr>
              <a:t>t</a:t>
            </a:r>
            <a:r>
              <a:rPr sz="1300" spc="-75">
                <a:solidFill>
                  <a:srgbClr val="00EDB5"/>
                </a:solidFill>
                <a:latin typeface="Arial"/>
                <a:cs typeface="Arial"/>
              </a:rPr>
              <a:t>y</a:t>
            </a:r>
            <a:r>
              <a:rPr lang="en-NZ" sz="1300" spc="-40">
                <a:solidFill>
                  <a:srgbClr val="00EDB5"/>
                </a:solidFill>
                <a:latin typeface="Arial"/>
                <a:cs typeface="Arial"/>
              </a:rPr>
              <a:t>,</a:t>
            </a:r>
            <a:r>
              <a:rPr sz="1300" spc="-40">
                <a:solidFill>
                  <a:srgbClr val="00EDB5"/>
                </a:solidFill>
                <a:latin typeface="Arial"/>
                <a:cs typeface="Arial"/>
              </a:rPr>
              <a:t> Sus</a:t>
            </a:r>
            <a:r>
              <a:rPr sz="1300" spc="-30">
                <a:solidFill>
                  <a:srgbClr val="00EDB5"/>
                </a:solidFill>
                <a:latin typeface="Arial"/>
                <a:cs typeface="Arial"/>
              </a:rPr>
              <a:t>t</a:t>
            </a:r>
            <a:r>
              <a:rPr sz="1300" spc="60">
                <a:solidFill>
                  <a:srgbClr val="00EDB5"/>
                </a:solidFill>
                <a:latin typeface="Arial"/>
                <a:cs typeface="Arial"/>
              </a:rPr>
              <a:t>ainabili</a:t>
            </a:r>
            <a:r>
              <a:rPr sz="1300" spc="50">
                <a:solidFill>
                  <a:srgbClr val="00EDB5"/>
                </a:solidFill>
                <a:latin typeface="Arial"/>
                <a:cs typeface="Arial"/>
              </a:rPr>
              <a:t>t</a:t>
            </a:r>
            <a:r>
              <a:rPr sz="1300" spc="-75">
                <a:solidFill>
                  <a:srgbClr val="00EDB5"/>
                </a:solidFill>
                <a:latin typeface="Arial"/>
                <a:cs typeface="Arial"/>
              </a:rPr>
              <a:t>y</a:t>
            </a:r>
            <a:r>
              <a:rPr lang="en-NZ" sz="1300" spc="-40">
                <a:solidFill>
                  <a:srgbClr val="00EDB5"/>
                </a:solidFill>
                <a:latin typeface="Arial"/>
                <a:cs typeface="Arial"/>
              </a:rPr>
              <a:t>,</a:t>
            </a:r>
            <a:r>
              <a:rPr sz="1300" spc="-45">
                <a:solidFill>
                  <a:srgbClr val="00EDB5"/>
                </a:solidFill>
                <a:latin typeface="Arial"/>
                <a:cs typeface="Arial"/>
              </a:rPr>
              <a:t> </a:t>
            </a:r>
            <a:r>
              <a:rPr sz="1300" spc="-180">
                <a:solidFill>
                  <a:srgbClr val="00EDB5"/>
                </a:solidFill>
                <a:latin typeface="Arial"/>
                <a:cs typeface="Arial"/>
              </a:rPr>
              <a:t>P</a:t>
            </a:r>
            <a:r>
              <a:rPr sz="1300" spc="10">
                <a:solidFill>
                  <a:srgbClr val="00EDB5"/>
                </a:solidFill>
                <a:latin typeface="Arial"/>
                <a:cs typeface="Arial"/>
              </a:rPr>
              <a:t>e</a:t>
            </a:r>
            <a:r>
              <a:rPr sz="1300" spc="25">
                <a:solidFill>
                  <a:srgbClr val="00EDB5"/>
                </a:solidFill>
                <a:latin typeface="Arial"/>
                <a:cs typeface="Arial"/>
              </a:rPr>
              <a:t>ople.</a:t>
            </a:r>
            <a:endParaRPr sz="1300">
              <a:latin typeface="Arial"/>
              <a:cs typeface="Arial"/>
            </a:endParaRPr>
          </a:p>
        </p:txBody>
      </p:sp>
      <p:sp>
        <p:nvSpPr>
          <p:cNvPr id="4" name="object 17">
            <a:extLst>
              <a:ext uri="{FF2B5EF4-FFF2-40B4-BE49-F238E27FC236}">
                <a16:creationId xmlns:a16="http://schemas.microsoft.com/office/drawing/2014/main" id="{1EC46A77-DAB6-9178-0BCC-9848BDA69F3D}"/>
              </a:ext>
            </a:extLst>
          </p:cNvPr>
          <p:cNvSpPr txBox="1"/>
          <p:nvPr/>
        </p:nvSpPr>
        <p:spPr>
          <a:xfrm>
            <a:off x="539750" y="5022279"/>
            <a:ext cx="1877695" cy="566420"/>
          </a:xfrm>
          <a:prstGeom prst="rect">
            <a:avLst/>
          </a:prstGeom>
        </p:spPr>
        <p:txBody>
          <a:bodyPr vert="horz" wrap="square" lIns="0" tIns="0" rIns="0" bIns="0" rtlCol="0">
            <a:spAutoFit/>
          </a:bodyPr>
          <a:lstStyle/>
          <a:p>
            <a:pPr marL="12700">
              <a:lnSpc>
                <a:spcPct val="100000"/>
              </a:lnSpc>
            </a:pPr>
            <a:r>
              <a:rPr sz="1300" b="1" spc="5">
                <a:solidFill>
                  <a:srgbClr val="00EDB5"/>
                </a:solidFill>
                <a:latin typeface="Arial"/>
                <a:cs typeface="Arial"/>
              </a:rPr>
              <a:t>Our</a:t>
            </a:r>
            <a:r>
              <a:rPr sz="1300" b="1" spc="-60">
                <a:solidFill>
                  <a:srgbClr val="00EDB5"/>
                </a:solidFill>
                <a:latin typeface="Arial"/>
                <a:cs typeface="Arial"/>
              </a:rPr>
              <a:t> </a:t>
            </a:r>
            <a:r>
              <a:rPr sz="1300" b="1" spc="25">
                <a:solidFill>
                  <a:srgbClr val="00EDB5"/>
                </a:solidFill>
                <a:latin typeface="Arial"/>
                <a:cs typeface="Arial"/>
              </a:rPr>
              <a:t>p</a:t>
            </a:r>
            <a:r>
              <a:rPr sz="1300" b="1" spc="5">
                <a:solidFill>
                  <a:srgbClr val="00EDB5"/>
                </a:solidFill>
                <a:latin typeface="Arial"/>
                <a:cs typeface="Arial"/>
              </a:rPr>
              <a:t>ur</a:t>
            </a:r>
            <a:r>
              <a:rPr sz="1300" b="1" spc="10">
                <a:solidFill>
                  <a:srgbClr val="00EDB5"/>
                </a:solidFill>
                <a:latin typeface="Arial"/>
                <a:cs typeface="Arial"/>
              </a:rPr>
              <a:t>p</a:t>
            </a:r>
            <a:r>
              <a:rPr sz="1300" b="1" spc="-15">
                <a:solidFill>
                  <a:srgbClr val="00EDB5"/>
                </a:solidFill>
                <a:latin typeface="Arial"/>
                <a:cs typeface="Arial"/>
              </a:rPr>
              <a:t>o</a:t>
            </a:r>
            <a:r>
              <a:rPr sz="1300" b="1" spc="-135">
                <a:solidFill>
                  <a:srgbClr val="00EDB5"/>
                </a:solidFill>
                <a:latin typeface="Arial"/>
                <a:cs typeface="Arial"/>
              </a:rPr>
              <a:t>s</a:t>
            </a:r>
            <a:r>
              <a:rPr sz="1300" b="1" spc="10">
                <a:solidFill>
                  <a:srgbClr val="00EDB5"/>
                </a:solidFill>
                <a:latin typeface="Arial"/>
                <a:cs typeface="Arial"/>
              </a:rPr>
              <a:t>e</a:t>
            </a:r>
            <a:endParaRPr sz="1300">
              <a:latin typeface="Arial"/>
              <a:cs typeface="Arial"/>
            </a:endParaRPr>
          </a:p>
          <a:p>
            <a:pPr marL="12700" marR="6350">
              <a:lnSpc>
                <a:spcPts val="1400"/>
              </a:lnSpc>
              <a:spcBef>
                <a:spcPts val="20"/>
              </a:spcBef>
            </a:pPr>
            <a:r>
              <a:rPr sz="1300" spc="-15">
                <a:solidFill>
                  <a:srgbClr val="00EDB5"/>
                </a:solidFill>
                <a:latin typeface="Arial"/>
                <a:cs typeface="Arial"/>
              </a:rPr>
              <a:t>Cl</a:t>
            </a:r>
            <a:r>
              <a:rPr sz="1300" spc="-10">
                <a:solidFill>
                  <a:srgbClr val="00EDB5"/>
                </a:solidFill>
                <a:latin typeface="Arial"/>
                <a:cs typeface="Arial"/>
              </a:rPr>
              <a:t>e</a:t>
            </a:r>
            <a:r>
              <a:rPr sz="1300" spc="65">
                <a:solidFill>
                  <a:srgbClr val="00EDB5"/>
                </a:solidFill>
                <a:latin typeface="Arial"/>
                <a:cs typeface="Arial"/>
              </a:rPr>
              <a:t>an</a:t>
            </a:r>
            <a:r>
              <a:rPr sz="1300" spc="-45">
                <a:solidFill>
                  <a:srgbClr val="00EDB5"/>
                </a:solidFill>
                <a:latin typeface="Arial"/>
                <a:cs typeface="Arial"/>
              </a:rPr>
              <a:t> </a:t>
            </a:r>
            <a:r>
              <a:rPr sz="1300" spc="20">
                <a:solidFill>
                  <a:srgbClr val="00EDB5"/>
                </a:solidFill>
                <a:latin typeface="Arial"/>
                <a:cs typeface="Arial"/>
              </a:rPr>
              <a:t>ene</a:t>
            </a:r>
            <a:r>
              <a:rPr sz="1300" spc="-20">
                <a:solidFill>
                  <a:srgbClr val="00EDB5"/>
                </a:solidFill>
                <a:latin typeface="Arial"/>
                <a:cs typeface="Arial"/>
              </a:rPr>
              <a:t>r</a:t>
            </a:r>
            <a:r>
              <a:rPr sz="1300" spc="40">
                <a:solidFill>
                  <a:srgbClr val="00EDB5"/>
                </a:solidFill>
                <a:latin typeface="Arial"/>
                <a:cs typeface="Arial"/>
              </a:rPr>
              <a:t>gy</a:t>
            </a:r>
            <a:r>
              <a:rPr sz="1300" spc="-45">
                <a:solidFill>
                  <a:srgbClr val="00EDB5"/>
                </a:solidFill>
                <a:latin typeface="Arial"/>
                <a:cs typeface="Arial"/>
              </a:rPr>
              <a:t> </a:t>
            </a:r>
            <a:r>
              <a:rPr sz="1300" spc="50">
                <a:solidFill>
                  <a:srgbClr val="00EDB5"/>
                </a:solidFill>
                <a:latin typeface="Arial"/>
                <a:cs typeface="Arial"/>
              </a:rPr>
              <a:t>f</a:t>
            </a:r>
            <a:r>
              <a:rPr sz="1300" spc="40">
                <a:solidFill>
                  <a:srgbClr val="00EDB5"/>
                </a:solidFill>
                <a:latin typeface="Arial"/>
                <a:cs typeface="Arial"/>
              </a:rPr>
              <a:t>or</a:t>
            </a:r>
            <a:r>
              <a:rPr sz="1300" spc="-45">
                <a:solidFill>
                  <a:srgbClr val="00EDB5"/>
                </a:solidFill>
                <a:latin typeface="Arial"/>
                <a:cs typeface="Arial"/>
              </a:rPr>
              <a:t> </a:t>
            </a:r>
            <a:r>
              <a:rPr sz="1300" spc="85">
                <a:solidFill>
                  <a:srgbClr val="00EDB5"/>
                </a:solidFill>
                <a:latin typeface="Arial"/>
                <a:cs typeface="Arial"/>
              </a:rPr>
              <a:t>a</a:t>
            </a:r>
            <a:r>
              <a:rPr sz="1300" spc="-45">
                <a:solidFill>
                  <a:srgbClr val="00EDB5"/>
                </a:solidFill>
                <a:latin typeface="Arial"/>
                <a:cs typeface="Arial"/>
              </a:rPr>
              <a:t> </a:t>
            </a:r>
            <a:r>
              <a:rPr sz="1300" spc="50">
                <a:solidFill>
                  <a:srgbClr val="00EDB5"/>
                </a:solidFill>
                <a:latin typeface="Arial"/>
                <a:cs typeface="Arial"/>
              </a:rPr>
              <a:t>fai</a:t>
            </a:r>
            <a:r>
              <a:rPr sz="1300" spc="10">
                <a:solidFill>
                  <a:srgbClr val="00EDB5"/>
                </a:solidFill>
                <a:latin typeface="Arial"/>
                <a:cs typeface="Arial"/>
              </a:rPr>
              <a:t>r</a:t>
            </a:r>
            <a:r>
              <a:rPr sz="1300" spc="15">
                <a:solidFill>
                  <a:srgbClr val="00EDB5"/>
                </a:solidFill>
                <a:latin typeface="Arial"/>
                <a:cs typeface="Arial"/>
              </a:rPr>
              <a:t>er</a:t>
            </a:r>
            <a:r>
              <a:rPr sz="1300" spc="10">
                <a:solidFill>
                  <a:srgbClr val="00EDB5"/>
                </a:solidFill>
                <a:latin typeface="Arial"/>
                <a:cs typeface="Arial"/>
              </a:rPr>
              <a:t> </a:t>
            </a:r>
            <a:r>
              <a:rPr sz="1300" spc="70">
                <a:solidFill>
                  <a:srgbClr val="00EDB5"/>
                </a:solidFill>
                <a:latin typeface="Arial"/>
                <a:cs typeface="Arial"/>
              </a:rPr>
              <a:t>and</a:t>
            </a:r>
            <a:r>
              <a:rPr sz="1300" spc="-45">
                <a:solidFill>
                  <a:srgbClr val="00EDB5"/>
                </a:solidFill>
                <a:latin typeface="Arial"/>
                <a:cs typeface="Arial"/>
              </a:rPr>
              <a:t> </a:t>
            </a:r>
            <a:r>
              <a:rPr sz="1300" spc="20">
                <a:solidFill>
                  <a:srgbClr val="00EDB5"/>
                </a:solidFill>
                <a:latin typeface="Arial"/>
                <a:cs typeface="Arial"/>
              </a:rPr>
              <a:t>h</a:t>
            </a:r>
            <a:r>
              <a:rPr sz="1300" spc="25">
                <a:solidFill>
                  <a:srgbClr val="00EDB5"/>
                </a:solidFill>
                <a:latin typeface="Arial"/>
                <a:cs typeface="Arial"/>
              </a:rPr>
              <a:t>e</a:t>
            </a:r>
            <a:r>
              <a:rPr sz="1300" spc="45">
                <a:solidFill>
                  <a:srgbClr val="00EDB5"/>
                </a:solidFill>
                <a:latin typeface="Arial"/>
                <a:cs typeface="Arial"/>
              </a:rPr>
              <a:t>althier</a:t>
            </a:r>
            <a:r>
              <a:rPr sz="1300" spc="-45">
                <a:solidFill>
                  <a:srgbClr val="00EDB5"/>
                </a:solidFill>
                <a:latin typeface="Arial"/>
                <a:cs typeface="Arial"/>
              </a:rPr>
              <a:t> </a:t>
            </a:r>
            <a:r>
              <a:rPr sz="1300" spc="65">
                <a:solidFill>
                  <a:srgbClr val="00EDB5"/>
                </a:solidFill>
                <a:latin typeface="Arial"/>
                <a:cs typeface="Arial"/>
              </a:rPr>
              <a:t>w</a:t>
            </a:r>
            <a:r>
              <a:rPr sz="1300" spc="35">
                <a:solidFill>
                  <a:srgbClr val="00EDB5"/>
                </a:solidFill>
                <a:latin typeface="Arial"/>
                <a:cs typeface="Arial"/>
              </a:rPr>
              <a:t>orld.</a:t>
            </a:r>
            <a:endParaRPr sz="1300">
              <a:latin typeface="Arial"/>
              <a:cs typeface="Arial"/>
            </a:endParaRPr>
          </a:p>
        </p:txBody>
      </p:sp>
      <p:sp>
        <p:nvSpPr>
          <p:cNvPr id="6" name="object 18">
            <a:extLst>
              <a:ext uri="{FF2B5EF4-FFF2-40B4-BE49-F238E27FC236}">
                <a16:creationId xmlns:a16="http://schemas.microsoft.com/office/drawing/2014/main" id="{3B23CB7D-A461-8C10-4295-8606AB861DA1}"/>
              </a:ext>
            </a:extLst>
          </p:cNvPr>
          <p:cNvSpPr/>
          <p:nvPr/>
        </p:nvSpPr>
        <p:spPr>
          <a:xfrm>
            <a:off x="552450" y="4935478"/>
            <a:ext cx="562000" cy="0"/>
          </a:xfrm>
          <a:custGeom>
            <a:avLst/>
            <a:gdLst/>
            <a:ahLst/>
            <a:cxnLst/>
            <a:rect l="l" t="t" r="r" b="b"/>
            <a:pathLst>
              <a:path w="562000">
                <a:moveTo>
                  <a:pt x="0" y="0"/>
                </a:moveTo>
                <a:lnTo>
                  <a:pt x="562000" y="0"/>
                </a:lnTo>
              </a:path>
            </a:pathLst>
          </a:custGeom>
          <a:ln w="6350">
            <a:solidFill>
              <a:srgbClr val="00EDB5"/>
            </a:solidFill>
          </a:ln>
        </p:spPr>
        <p:txBody>
          <a:bodyPr wrap="square" lIns="0" tIns="0" rIns="0" bIns="0" rtlCol="0">
            <a:spAutoFit/>
          </a:bodyPr>
          <a:lstStyle/>
          <a:p>
            <a:endParaRPr/>
          </a:p>
        </p:txBody>
      </p:sp>
      <p:sp>
        <p:nvSpPr>
          <p:cNvPr id="7" name="object 19">
            <a:extLst>
              <a:ext uri="{FF2B5EF4-FFF2-40B4-BE49-F238E27FC236}">
                <a16:creationId xmlns:a16="http://schemas.microsoft.com/office/drawing/2014/main" id="{5BE3DC2E-1C64-7704-27A3-DCFE70A77F73}"/>
              </a:ext>
            </a:extLst>
          </p:cNvPr>
          <p:cNvSpPr/>
          <p:nvPr/>
        </p:nvSpPr>
        <p:spPr>
          <a:xfrm>
            <a:off x="2928450" y="4935478"/>
            <a:ext cx="562000" cy="0"/>
          </a:xfrm>
          <a:custGeom>
            <a:avLst/>
            <a:gdLst/>
            <a:ahLst/>
            <a:cxnLst/>
            <a:rect l="l" t="t" r="r" b="b"/>
            <a:pathLst>
              <a:path w="562000">
                <a:moveTo>
                  <a:pt x="0" y="0"/>
                </a:moveTo>
                <a:lnTo>
                  <a:pt x="562000" y="0"/>
                </a:lnTo>
              </a:path>
            </a:pathLst>
          </a:custGeom>
          <a:ln w="6350">
            <a:solidFill>
              <a:srgbClr val="00EDB5"/>
            </a:solidFill>
          </a:ln>
        </p:spPr>
        <p:txBody>
          <a:bodyPr wrap="square" lIns="0" tIns="0" rIns="0" bIns="0" rtlCol="0">
            <a:spAutoFit/>
          </a:bodyPr>
          <a:lstStyle/>
          <a:p>
            <a:endParaRPr/>
          </a:p>
        </p:txBody>
      </p:sp>
      <p:sp>
        <p:nvSpPr>
          <p:cNvPr id="8" name="object 20">
            <a:extLst>
              <a:ext uri="{FF2B5EF4-FFF2-40B4-BE49-F238E27FC236}">
                <a16:creationId xmlns:a16="http://schemas.microsoft.com/office/drawing/2014/main" id="{1150454B-FB63-464D-5955-943C6304508B}"/>
              </a:ext>
            </a:extLst>
          </p:cNvPr>
          <p:cNvSpPr/>
          <p:nvPr/>
        </p:nvSpPr>
        <p:spPr>
          <a:xfrm>
            <a:off x="5014281" y="4935478"/>
            <a:ext cx="562000" cy="0"/>
          </a:xfrm>
          <a:custGeom>
            <a:avLst/>
            <a:gdLst/>
            <a:ahLst/>
            <a:cxnLst/>
            <a:rect l="l" t="t" r="r" b="b"/>
            <a:pathLst>
              <a:path w="562000">
                <a:moveTo>
                  <a:pt x="0" y="0"/>
                </a:moveTo>
                <a:lnTo>
                  <a:pt x="562000" y="0"/>
                </a:lnTo>
              </a:path>
            </a:pathLst>
          </a:custGeom>
          <a:ln w="6350">
            <a:solidFill>
              <a:srgbClr val="00EDB5"/>
            </a:solidFill>
          </a:ln>
        </p:spPr>
        <p:txBody>
          <a:bodyPr wrap="square" lIns="0" tIns="0" rIns="0" bIns="0" rtlCol="0">
            <a:spAutoFit/>
          </a:bodyPr>
          <a:lstStyle/>
          <a:p>
            <a:endParaRPr/>
          </a:p>
        </p:txBody>
      </p:sp>
      <p:sp>
        <p:nvSpPr>
          <p:cNvPr id="9" name="object 23">
            <a:extLst>
              <a:ext uri="{FF2B5EF4-FFF2-40B4-BE49-F238E27FC236}">
                <a16:creationId xmlns:a16="http://schemas.microsoft.com/office/drawing/2014/main" id="{F323ADFA-D554-94F1-95DE-47B968823833}"/>
              </a:ext>
            </a:extLst>
          </p:cNvPr>
          <p:cNvSpPr txBox="1"/>
          <p:nvPr/>
        </p:nvSpPr>
        <p:spPr>
          <a:xfrm>
            <a:off x="5035273" y="686668"/>
            <a:ext cx="4213691" cy="3952364"/>
          </a:xfrm>
          <a:prstGeom prst="rect">
            <a:avLst/>
          </a:prstGeom>
        </p:spPr>
        <p:txBody>
          <a:bodyPr vert="horz" wrap="square" lIns="0" tIns="0" rIns="0" bIns="0" rtlCol="0" anchor="t">
            <a:spAutoFit/>
          </a:bodyPr>
          <a:lstStyle/>
          <a:p>
            <a:pPr>
              <a:lnSpc>
                <a:spcPts val="650"/>
              </a:lnSpc>
              <a:spcBef>
                <a:spcPts val="14"/>
              </a:spcBef>
            </a:pPr>
            <a:endParaRPr lang="en-US" sz="1100" b="1" spc="10">
              <a:solidFill>
                <a:srgbClr val="05EDB5"/>
              </a:solidFill>
              <a:latin typeface="Arial" panose="020B0604020202020204" pitchFamily="34" charset="0"/>
              <a:cs typeface="Arial" panose="020B0604020202020204" pitchFamily="34" charset="0"/>
            </a:endParaRPr>
          </a:p>
          <a:p>
            <a:pPr>
              <a:lnSpc>
                <a:spcPts val="650"/>
              </a:lnSpc>
              <a:spcBef>
                <a:spcPts val="14"/>
              </a:spcBef>
            </a:pPr>
            <a:r>
              <a:rPr lang="en-US" sz="1100" b="1" spc="10">
                <a:solidFill>
                  <a:srgbClr val="05EDB5"/>
                </a:solidFill>
                <a:latin typeface="Arial" panose="020B0604020202020204" pitchFamily="34" charset="0"/>
                <a:cs typeface="Arial" panose="020B0604020202020204" pitchFamily="34" charset="0"/>
              </a:rPr>
              <a:t>Candidate profile</a:t>
            </a:r>
          </a:p>
          <a:p>
            <a:pPr>
              <a:lnSpc>
                <a:spcPts val="650"/>
              </a:lnSpc>
              <a:spcBef>
                <a:spcPts val="14"/>
              </a:spcBef>
            </a:pPr>
            <a:endParaRPr lang="en-US" sz="1100" b="1" spc="10">
              <a:solidFill>
                <a:srgbClr val="05EDB5"/>
              </a:solidFill>
              <a:latin typeface="Arial" panose="020B0604020202020204" pitchFamily="34" charset="0"/>
              <a:cs typeface="Arial" panose="020B0604020202020204" pitchFamily="34" charset="0"/>
            </a:endParaRPr>
          </a:p>
          <a:p>
            <a:pPr marL="12065" marR="6350">
              <a:lnSpc>
                <a:spcPts val="950"/>
              </a:lnSpc>
              <a:buClr>
                <a:srgbClr val="FFFFFF"/>
              </a:buClr>
              <a:tabLst>
                <a:tab pos="120650" algn="l"/>
              </a:tabLst>
            </a:pPr>
            <a:endParaRPr lang="en-US" sz="1000" b="1" spc="10">
              <a:solidFill>
                <a:srgbClr val="05EDB5"/>
              </a:solidFill>
              <a:latin typeface="Arial"/>
              <a:cs typeface="Arial"/>
            </a:endParaRPr>
          </a:p>
          <a:p>
            <a:pPr marL="12700"/>
            <a:r>
              <a:rPr lang="en-NZ" sz="1000" spc="10">
                <a:solidFill>
                  <a:schemeClr val="bg1"/>
                </a:solidFill>
                <a:latin typeface="Arial" panose="020B0604020202020204" pitchFamily="34" charset="0"/>
                <a:cs typeface="Arial" panose="020B0604020202020204" pitchFamily="34" charset="0"/>
              </a:rPr>
              <a:t>We are looking for someone who has:</a:t>
            </a:r>
          </a:p>
          <a:p>
            <a:pPr marL="12700"/>
            <a:endParaRPr lang="en-NZ" sz="1000" spc="10">
              <a:solidFill>
                <a:schemeClr val="bg1"/>
              </a:solidFill>
              <a:latin typeface="Arial" panose="020B0604020202020204" pitchFamily="34" charset="0"/>
              <a:ea typeface="Calibri"/>
              <a:cs typeface="Arial" panose="020B0604020202020204" pitchFamily="34" charset="0"/>
            </a:endParaRPr>
          </a:p>
          <a:p>
            <a:pPr marL="184150" indent="-171450">
              <a:buFont typeface="Arial"/>
              <a:buChar char="•"/>
            </a:pPr>
            <a:r>
              <a:rPr lang="en-NZ" sz="1000" spc="10">
                <a:solidFill>
                  <a:schemeClr val="bg1"/>
                </a:solidFill>
                <a:latin typeface="Arial" panose="020B0604020202020204" pitchFamily="34" charset="0"/>
                <a:cs typeface="Arial" panose="020B0604020202020204" pitchFamily="34" charset="0"/>
              </a:rPr>
              <a:t>Ability to travel to sites as required to undertake the role</a:t>
            </a:r>
            <a:endParaRPr lang="en-NZ" sz="1000" spc="10">
              <a:solidFill>
                <a:schemeClr val="bg1"/>
              </a:solidFill>
              <a:latin typeface="Arial" panose="020B0604020202020204" pitchFamily="34" charset="0"/>
              <a:ea typeface="Calibri"/>
              <a:cs typeface="Arial" panose="020B0604020202020204" pitchFamily="34" charset="0"/>
            </a:endParaRPr>
          </a:p>
          <a:p>
            <a:pPr marL="184150" indent="-171450">
              <a:buFont typeface="Arial"/>
              <a:buChar char="•"/>
            </a:pPr>
            <a:endParaRPr lang="en-NZ" sz="1000" spc="10">
              <a:solidFill>
                <a:schemeClr val="bg1"/>
              </a:solidFill>
              <a:latin typeface="Arial" panose="020B0604020202020204" pitchFamily="34" charset="0"/>
              <a:ea typeface="Calibri"/>
              <a:cs typeface="Arial" panose="020B0604020202020204" pitchFamily="34" charset="0"/>
            </a:endParaRPr>
          </a:p>
          <a:p>
            <a:pPr marL="184150" indent="-171450">
              <a:buFont typeface="Arial"/>
              <a:buChar char="•"/>
            </a:pPr>
            <a:r>
              <a:rPr lang="en-NZ" sz="1000" spc="10">
                <a:solidFill>
                  <a:schemeClr val="bg1"/>
                </a:solidFill>
                <a:latin typeface="Arial" panose="020B0604020202020204" pitchFamily="34" charset="0"/>
                <a:cs typeface="Arial" panose="020B0604020202020204" pitchFamily="34" charset="0"/>
              </a:rPr>
              <a:t>The ability to relate to, build relationships, and work with site teams, engineers and other key stakeholders</a:t>
            </a:r>
          </a:p>
          <a:p>
            <a:pPr marL="184150" indent="-171450">
              <a:buFont typeface="Arial"/>
              <a:buChar char="•"/>
            </a:pPr>
            <a:endParaRPr lang="en-NZ" sz="1000" spc="10">
              <a:solidFill>
                <a:schemeClr val="bg1"/>
              </a:solidFill>
              <a:latin typeface="Arial" panose="020B0604020202020204" pitchFamily="34" charset="0"/>
              <a:cs typeface="Arial" panose="020B0604020202020204" pitchFamily="34" charset="0"/>
            </a:endParaRPr>
          </a:p>
          <a:p>
            <a:pPr marL="184150" indent="-171450">
              <a:buFont typeface="Arial"/>
              <a:buChar char="•"/>
            </a:pPr>
            <a:r>
              <a:rPr lang="en-NZ" sz="1000" spc="10">
                <a:solidFill>
                  <a:schemeClr val="bg1"/>
                </a:solidFill>
                <a:latin typeface="Arial" panose="020B0604020202020204" pitchFamily="34" charset="0"/>
                <a:cs typeface="Arial" panose="020B0604020202020204" pitchFamily="34" charset="0"/>
              </a:rPr>
              <a:t>Self-motivation and ability to work independently</a:t>
            </a:r>
            <a:endParaRPr lang="en-NZ" sz="1000" spc="10">
              <a:solidFill>
                <a:schemeClr val="bg1"/>
              </a:solidFill>
              <a:latin typeface="Arial" panose="020B0604020202020204" pitchFamily="34" charset="0"/>
              <a:ea typeface="Calibri"/>
              <a:cs typeface="Arial" panose="020B0604020202020204" pitchFamily="34" charset="0"/>
            </a:endParaRPr>
          </a:p>
          <a:p>
            <a:pPr marL="184150" indent="-171450">
              <a:buFont typeface="Arial"/>
              <a:buChar char="•"/>
            </a:pPr>
            <a:endParaRPr lang="en-NZ" sz="1000">
              <a:solidFill>
                <a:schemeClr val="bg1"/>
              </a:solidFill>
              <a:latin typeface="Arial" panose="020B0604020202020204" pitchFamily="34" charset="0"/>
              <a:ea typeface="Calibri"/>
              <a:cs typeface="Arial" panose="020B0604020202020204" pitchFamily="34" charset="0"/>
            </a:endParaRPr>
          </a:p>
          <a:p>
            <a:pPr marL="184150" indent="-171450">
              <a:buFont typeface="Arial"/>
              <a:buChar char="•"/>
            </a:pPr>
            <a:r>
              <a:rPr lang="en-NZ" sz="1000" spc="10">
                <a:solidFill>
                  <a:schemeClr val="bg1"/>
                </a:solidFill>
                <a:latin typeface="Arial" panose="020B0604020202020204" pitchFamily="34" charset="0"/>
                <a:cs typeface="Arial" panose="020B0604020202020204" pitchFamily="34" charset="0"/>
              </a:rPr>
              <a:t>Drive for personal continuous improvement</a:t>
            </a:r>
            <a:endParaRPr lang="en-NZ" sz="1000" spc="10">
              <a:solidFill>
                <a:schemeClr val="bg1"/>
              </a:solidFill>
              <a:latin typeface="Arial" panose="020B0604020202020204" pitchFamily="34" charset="0"/>
              <a:ea typeface="Calibri"/>
              <a:cs typeface="Arial" panose="020B0604020202020204" pitchFamily="34" charset="0"/>
            </a:endParaRPr>
          </a:p>
          <a:p>
            <a:pPr marL="184150" indent="-171450">
              <a:buFont typeface="Arial"/>
              <a:buChar char="•"/>
            </a:pPr>
            <a:endParaRPr lang="en-NZ" sz="1000">
              <a:solidFill>
                <a:schemeClr val="bg1"/>
              </a:solidFill>
              <a:latin typeface="Arial" panose="020B0604020202020204" pitchFamily="34" charset="0"/>
              <a:ea typeface="Calibri"/>
              <a:cs typeface="Arial" panose="020B0604020202020204" pitchFamily="34" charset="0"/>
            </a:endParaRPr>
          </a:p>
          <a:p>
            <a:pPr marL="184150" indent="-171450">
              <a:buFont typeface="Arial"/>
              <a:buChar char="•"/>
            </a:pPr>
            <a:r>
              <a:rPr lang="en-NZ" sz="1000" spc="10">
                <a:solidFill>
                  <a:schemeClr val="bg1"/>
                </a:solidFill>
                <a:latin typeface="Arial" panose="020B0604020202020204" pitchFamily="34" charset="0"/>
                <a:cs typeface="Arial" panose="020B0604020202020204" pitchFamily="34" charset="0"/>
              </a:rPr>
              <a:t>A strong commitment to quality</a:t>
            </a:r>
            <a:endParaRPr lang="en-NZ" sz="1000" spc="10">
              <a:solidFill>
                <a:schemeClr val="bg1"/>
              </a:solidFill>
              <a:latin typeface="Arial" panose="020B0604020202020204" pitchFamily="34" charset="0"/>
              <a:ea typeface="Calibri"/>
              <a:cs typeface="Arial" panose="020B0604020202020204" pitchFamily="34" charset="0"/>
            </a:endParaRPr>
          </a:p>
          <a:p>
            <a:pPr marL="184150" indent="-171450">
              <a:buFont typeface="Arial"/>
              <a:buChar char="•"/>
            </a:pPr>
            <a:endParaRPr lang="en-NZ" sz="1000">
              <a:solidFill>
                <a:schemeClr val="bg1"/>
              </a:solidFill>
              <a:latin typeface="Arial" panose="020B0604020202020204" pitchFamily="34" charset="0"/>
              <a:ea typeface="Calibri"/>
              <a:cs typeface="Arial" panose="020B0604020202020204" pitchFamily="34" charset="0"/>
            </a:endParaRPr>
          </a:p>
          <a:p>
            <a:pPr marL="184150" indent="-171450">
              <a:buFont typeface="Arial"/>
              <a:buChar char="•"/>
            </a:pPr>
            <a:r>
              <a:rPr lang="en-NZ" sz="1000" spc="10">
                <a:solidFill>
                  <a:schemeClr val="bg1"/>
                </a:solidFill>
                <a:latin typeface="Arial" panose="020B0604020202020204" pitchFamily="34" charset="0"/>
                <a:cs typeface="Arial" panose="020B0604020202020204" pitchFamily="34" charset="0"/>
              </a:rPr>
              <a:t>A constructive and approachable working style</a:t>
            </a:r>
            <a:endParaRPr lang="en-NZ" sz="1000" spc="10">
              <a:solidFill>
                <a:schemeClr val="bg1"/>
              </a:solidFill>
              <a:latin typeface="Arial" panose="020B0604020202020204" pitchFamily="34" charset="0"/>
              <a:ea typeface="Calibri"/>
              <a:cs typeface="Arial" panose="020B0604020202020204" pitchFamily="34" charset="0"/>
            </a:endParaRPr>
          </a:p>
          <a:p>
            <a:pPr marL="184150" indent="-171450">
              <a:buFont typeface="Arial"/>
              <a:buChar char="•"/>
            </a:pPr>
            <a:endParaRPr lang="en-NZ" sz="1000">
              <a:solidFill>
                <a:schemeClr val="bg1"/>
              </a:solidFill>
              <a:latin typeface="Arial" panose="020B0604020202020204" pitchFamily="34" charset="0"/>
              <a:ea typeface="Calibri"/>
              <a:cs typeface="Arial" panose="020B0604020202020204" pitchFamily="34" charset="0"/>
            </a:endParaRPr>
          </a:p>
          <a:p>
            <a:pPr marL="171450" indent="-171450">
              <a:buFont typeface="Arial"/>
              <a:buChar char="•"/>
            </a:pPr>
            <a:r>
              <a:rPr lang="en-NZ" sz="1000">
                <a:solidFill>
                  <a:schemeClr val="bg1"/>
                </a:solidFill>
                <a:latin typeface="Arial" panose="020B0604020202020204" pitchFamily="34" charset="0"/>
                <a:cs typeface="Arial" panose="020B0604020202020204" pitchFamily="34" charset="0"/>
              </a:rPr>
              <a:t>Ability to work within timeframes and to deadlines to meet business needs</a:t>
            </a:r>
            <a:endParaRPr lang="en-NZ" sz="1000">
              <a:solidFill>
                <a:schemeClr val="bg1"/>
              </a:solidFill>
              <a:latin typeface="Arial" panose="020B0604020202020204" pitchFamily="34" charset="0"/>
              <a:ea typeface="Calibri"/>
              <a:cs typeface="Arial" panose="020B0604020202020204" pitchFamily="34" charset="0"/>
            </a:endParaRPr>
          </a:p>
          <a:p>
            <a:pPr marL="171450" indent="-171450">
              <a:buFont typeface="Arial"/>
              <a:buChar char="•"/>
            </a:pPr>
            <a:endParaRPr lang="en-NZ" sz="1000">
              <a:solidFill>
                <a:schemeClr val="bg1"/>
              </a:solidFill>
              <a:latin typeface="Arial" panose="020B0604020202020204" pitchFamily="34" charset="0"/>
              <a:ea typeface="Calibri"/>
              <a:cs typeface="Arial" panose="020B0604020202020204" pitchFamily="34" charset="0"/>
            </a:endParaRPr>
          </a:p>
          <a:p>
            <a:pPr marL="171450" indent="-171450">
              <a:buFont typeface="Arial"/>
              <a:buChar char="•"/>
            </a:pPr>
            <a:r>
              <a:rPr lang="en-NZ" sz="1000">
                <a:solidFill>
                  <a:schemeClr val="bg1"/>
                </a:solidFill>
                <a:latin typeface="Arial"/>
                <a:cs typeface="Arial"/>
              </a:rPr>
              <a:t>Strong attention to detail </a:t>
            </a:r>
            <a:r>
              <a:rPr lang="en-NZ" sz="1000">
                <a:solidFill>
                  <a:schemeClr val="bg1"/>
                </a:solidFill>
                <a:latin typeface="Arial"/>
                <a:ea typeface="Calibri"/>
                <a:cs typeface="Arial"/>
              </a:rPr>
              <a:t>and ability to ensure data accuracy and consistency</a:t>
            </a:r>
          </a:p>
          <a:p>
            <a:pPr marL="184150" indent="-171450">
              <a:buFont typeface="Arial" panose="020B0604020202020204" pitchFamily="34" charset="0"/>
              <a:buChar char="•"/>
            </a:pPr>
            <a:endParaRPr lang="en-US" sz="1000">
              <a:solidFill>
                <a:schemeClr val="bg1"/>
              </a:solidFill>
              <a:latin typeface="Arial" panose="020B0604020202020204" pitchFamily="34" charset="0"/>
              <a:cs typeface="Arial" panose="020B0604020202020204" pitchFamily="34" charset="0"/>
            </a:endParaRPr>
          </a:p>
          <a:p>
            <a:endParaRPr lang="en-US" sz="105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05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69617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ri JD" id="{80015915-6F56-3245-8C45-4DA4442B1ACE}" vid="{829A69E3-043A-5845-85D3-8DFEF63EE9B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6002800E5A76418C52DB76AF5481DA" ma:contentTypeVersion="16" ma:contentTypeDescription="Create a new document." ma:contentTypeScope="" ma:versionID="c0467f5b880e3877a9db8fa961cda828">
  <xsd:schema xmlns:xsd="http://www.w3.org/2001/XMLSchema" xmlns:xs="http://www.w3.org/2001/XMLSchema" xmlns:p="http://schemas.microsoft.com/office/2006/metadata/properties" xmlns:ns2="1474bbe0-5c77-4e4d-8433-2f42370f7ca3" xmlns:ns3="f3b34c37-2e88-46bf-989f-0b9685c88428" targetNamespace="http://schemas.microsoft.com/office/2006/metadata/properties" ma:root="true" ma:fieldsID="a49e119686309e13382b90de1ecfde69" ns2:_="" ns3:_="">
    <xsd:import namespace="1474bbe0-5c77-4e4d-8433-2f42370f7ca3"/>
    <xsd:import namespace="f3b34c37-2e88-46bf-989f-0b9685c8842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ObjectDetectorVersions" minOccurs="0"/>
                <xsd:element ref="ns2:MediaLengthInSecond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74bbe0-5c77-4e4d-8433-2f42370f7c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41f4d4e-d57f-4cf8-8d8c-5728bde0858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3b34c37-2e88-46bf-989f-0b9685c8842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06a8ae83-03bb-46c1-bfa0-8b0c5716536c}" ma:internalName="TaxCatchAll" ma:showField="CatchAllData" ma:web="f3b34c37-2e88-46bf-989f-0b9685c884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3b34c37-2e88-46bf-989f-0b9685c88428"/>
    <SharedWithUsers xmlns="f3b34c37-2e88-46bf-989f-0b9685c88428">
      <UserInfo>
        <DisplayName>Michael Healy</DisplayName>
        <AccountId>750</AccountId>
        <AccountType/>
      </UserInfo>
    </SharedWithUsers>
    <lcf76f155ced4ddcb4097134ff3c332f xmlns="1474bbe0-5c77-4e4d-8433-2f42370f7ca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B355492-C108-43F9-BA04-04C03E0C9D10}">
  <ds:schemaRefs>
    <ds:schemaRef ds:uri="1474bbe0-5c77-4e4d-8433-2f42370f7ca3"/>
    <ds:schemaRef ds:uri="f3b34c37-2e88-46bf-989f-0b9685c884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5EFD34A-D263-43A4-A04C-9ABCB4583055}">
  <ds:schemaRefs>
    <ds:schemaRef ds:uri="http://schemas.microsoft.com/sharepoint/v3/contenttype/forms"/>
  </ds:schemaRefs>
</ds:datastoreItem>
</file>

<file path=customXml/itemProps3.xml><?xml version="1.0" encoding="utf-8"?>
<ds:datastoreItem xmlns:ds="http://schemas.openxmlformats.org/officeDocument/2006/customXml" ds:itemID="{C055FC9B-5724-4E52-B7CF-0DA26C5E6734}">
  <ds:schemaRefs>
    <ds:schemaRef ds:uri="http://purl.org/dc/elements/1.1/"/>
    <ds:schemaRef ds:uri="http://schemas.microsoft.com/office/infopath/2007/PartnerControls"/>
    <ds:schemaRef ds:uri="f3b34c37-2e88-46bf-989f-0b9685c88428"/>
    <ds:schemaRef ds:uri="http://schemas.openxmlformats.org/package/2006/metadata/core-properties"/>
    <ds:schemaRef ds:uri="http://purl.org/dc/dcmitype/"/>
    <ds:schemaRef ds:uri="http://schemas.microsoft.com/office/2006/documentManagement/types"/>
    <ds:schemaRef ds:uri="http://www.w3.org/XML/1998/namespace"/>
    <ds:schemaRef ds:uri="http://schemas.microsoft.com/office/2006/metadata/properties"/>
    <ds:schemaRef ds:uri="1474bbe0-5c77-4e4d-8433-2f42370f7ca3"/>
    <ds:schemaRef ds:uri="http://purl.org/dc/terms/"/>
  </ds:schemaRefs>
</ds:datastoreItem>
</file>

<file path=docMetadata/LabelInfo.xml><?xml version="1.0" encoding="utf-8"?>
<clbl:labelList xmlns:clbl="http://schemas.microsoft.com/office/2020/mipLabelMetadata">
  <clbl:label id="{888bb889-6f8a-47ae-9880-0aeded6e10b8}" enabled="1" method="Standard" siteId="{e6cf3f80-614d-4939-895c-3d5287c0f245}" removed="0"/>
</clbl:labelList>
</file>

<file path=docProps/app.xml><?xml version="1.0" encoding="utf-8"?>
<Properties xmlns="http://schemas.openxmlformats.org/officeDocument/2006/extended-properties" xmlns:vt="http://schemas.openxmlformats.org/officeDocument/2006/docPropsVTypes">
  <Template>Office Theme</Template>
  <TotalTime>0</TotalTime>
  <Words>543</Words>
  <Application>Microsoft Office PowerPoint</Application>
  <PresentationFormat>Custom</PresentationFormat>
  <Paragraphs>84</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Yates</dc:creator>
  <cp:keywords/>
  <cp:lastModifiedBy>Kearin Armstrong</cp:lastModifiedBy>
  <cp:revision>2</cp:revision>
  <dcterms:created xsi:type="dcterms:W3CDTF">2022-02-10T01:09:19Z</dcterms:created>
  <dcterms:modified xsi:type="dcterms:W3CDTF">2026-07-17T03:33:01Z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0x0101003D6002800E5A76418C52DB76AF5481DA</vt:lpwstr>
  </property>
  <property fmtid="{D5CDD505-2E9C-101B-9397-08002B2CF9AE}" pid="3" name="MSIP_Label_888bb889-6f8a-47ae-9880-0aeded6e10b8_Enabled">
    <vt:lpwstr>true</vt:lpwstr>
  </property>
  <property fmtid="{D5CDD505-2E9C-101B-9397-08002B2CF9AE}" pid="4" name="MSIP_Label_888bb889-6f8a-47ae-9880-0aeded6e10b8_SetDate">
    <vt:lpwstr>2022-08-12T03:58:48Z</vt:lpwstr>
  </property>
  <property fmtid="{D5CDD505-2E9C-101B-9397-08002B2CF9AE}" pid="5" name="MSIP_Label_888bb889-6f8a-47ae-9880-0aeded6e10b8_Method">
    <vt:lpwstr>Standard</vt:lpwstr>
  </property>
  <property fmtid="{D5CDD505-2E9C-101B-9397-08002B2CF9AE}" pid="6" name="MSIP_Label_888bb889-6f8a-47ae-9880-0aeded6e10b8_Name">
    <vt:lpwstr>888bb889-6f8a-47ae-9880-0aeded6e10b8</vt:lpwstr>
  </property>
  <property fmtid="{D5CDD505-2E9C-101B-9397-08002B2CF9AE}" pid="7" name="MSIP_Label_888bb889-6f8a-47ae-9880-0aeded6e10b8_SiteId">
    <vt:lpwstr>e6cf3f80-614d-4939-895c-3d5287c0f245</vt:lpwstr>
  </property>
  <property fmtid="{D5CDD505-2E9C-101B-9397-08002B2CF9AE}" pid="8" name="MSIP_Label_888bb889-6f8a-47ae-9880-0aeded6e10b8_ActionId">
    <vt:lpwstr>4e82081a-1c4c-459b-92d4-9f533b94e145</vt:lpwstr>
  </property>
  <property fmtid="{D5CDD505-2E9C-101B-9397-08002B2CF9AE}" pid="9" name="MSIP_Label_888bb889-6f8a-47ae-9880-0aeded6e10b8_ContentBits">
    <vt:lpwstr>0</vt:lpwstr>
  </property>
  <property fmtid="{D5CDD505-2E9C-101B-9397-08002B2CF9AE}" pid="10" name="MediaServiceImageTags">
    <vt:lpwstr/>
  </property>
  <property fmtid="{D5CDD505-2E9C-101B-9397-08002B2CF9AE}" pid="11" name="BusinessUnit">
    <vt:lpwstr/>
  </property>
  <property fmtid="{D5CDD505-2E9C-101B-9397-08002B2CF9AE}" pid="12" name="Location">
    <vt:lpwstr/>
  </property>
  <property fmtid="{D5CDD505-2E9C-101B-9397-08002B2CF9AE}" pid="13" name="Company">
    <vt:lpwstr/>
  </property>
</Properties>
</file>