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98" d="100"/>
          <a:sy n="98" d="100"/>
        </p:scale>
        <p:origin x="142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Green" userId="a584102f-99e3-4870-8c18-915c5f4a405e" providerId="ADAL" clId="{0B4FCBC8-824F-42DE-92F0-1F51916B112F}"/>
    <pc:docChg chg="modSld">
      <pc:chgData name="Phillip Green" userId="a584102f-99e3-4870-8c18-915c5f4a405e" providerId="ADAL" clId="{0B4FCBC8-824F-42DE-92F0-1F51916B112F}" dt="2025-12-11T04:09:39.570" v="24" actId="14100"/>
      <pc:docMkLst>
        <pc:docMk/>
      </pc:docMkLst>
      <pc:sldChg chg="modSp mod">
        <pc:chgData name="Phillip Green" userId="a584102f-99e3-4870-8c18-915c5f4a405e" providerId="ADAL" clId="{0B4FCBC8-824F-42DE-92F0-1F51916B112F}" dt="2025-12-11T04:09:39.570" v="24" actId="14100"/>
        <pc:sldMkLst>
          <pc:docMk/>
          <pc:sldMk cId="3600062039" sldId="256"/>
        </pc:sldMkLst>
        <pc:spChg chg="mod">
          <ac:chgData name="Phillip Green" userId="a584102f-99e3-4870-8c18-915c5f4a405e" providerId="ADAL" clId="{0B4FCBC8-824F-42DE-92F0-1F51916B112F}" dt="2025-12-11T04:09:39.570" v="24" actId="14100"/>
          <ac:spMkLst>
            <pc:docMk/>
            <pc:sldMk cId="3600062039" sldId="256"/>
            <ac:spMk id="9" creationId="{500A467D-8649-8E41-BACB-F069E69694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12/11/2025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FBB76F0-DAA6-264F-911D-C9B7F43B427B}"/>
              </a:ext>
            </a:extLst>
          </p:cNvPr>
          <p:cNvPicPr>
            <a:picLocks noChangeAspect="1"/>
          </p:cNvPicPr>
          <p:nvPr/>
        </p:nvPicPr>
        <p:blipFill>
          <a:blip r:embed="rId2"/>
          <a:stretch>
            <a:fillRect/>
          </a:stretch>
        </p:blipFill>
        <p:spPr>
          <a:xfrm>
            <a:off x="-2240" y="0"/>
            <a:ext cx="10682940" cy="7570788"/>
          </a:xfrm>
          <a:prstGeom prst="rect">
            <a:avLst/>
          </a:prstGeom>
        </p:spPr>
      </p:pic>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23165"/>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r>
              <a:rPr lang="en-NZ" sz="1000" dirty="0">
                <a:solidFill>
                  <a:schemeClr val="bg1"/>
                </a:solidFill>
                <a:latin typeface="Arial"/>
                <a:ea typeface="+mn-lt"/>
                <a:cs typeface="+mn-lt"/>
              </a:rPr>
              <a:t>Commercial Support Manager</a:t>
            </a:r>
            <a:endParaRPr lang="en-NZ" dirty="0">
              <a:solidFill>
                <a:schemeClr val="bg1"/>
              </a:solidFill>
              <a:latin typeface="Arial"/>
              <a:ea typeface="+mn-lt"/>
              <a:cs typeface="+mn-lt"/>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1" y="1532988"/>
            <a:ext cx="1009443" cy="34881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December 2025</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7291016" cy="561692"/>
          </a:xfrm>
          <a:prstGeom prst="rect">
            <a:avLst/>
          </a:prstGeom>
        </p:spPr>
        <p:txBody>
          <a:bodyPr vert="horz" wrap="square" lIns="0" tIns="0" rIns="0" bIns="0" rtlCol="0" anchor="t">
            <a:spAutoFit/>
          </a:bodyPr>
          <a:lstStyle/>
          <a:p>
            <a:pPr marL="12700">
              <a:lnSpc>
                <a:spcPct val="150000"/>
              </a:lnSpc>
            </a:pPr>
            <a:r>
              <a:rPr lang="en-US" sz="1100" b="1" dirty="0">
                <a:solidFill>
                  <a:srgbClr val="05EDB5"/>
                </a:solidFill>
                <a:latin typeface="Arial"/>
                <a:cs typeface="Arial"/>
              </a:rPr>
              <a:t>Position description:</a:t>
            </a:r>
            <a:endParaRPr lang="en-US" dirty="0">
              <a:solidFill>
                <a:srgbClr val="000000"/>
              </a:solidFill>
              <a:latin typeface="Calibri" panose="020F0502020204030204"/>
              <a:cs typeface="Calibri" panose="020F0502020204030204"/>
            </a:endParaRPr>
          </a:p>
          <a:p>
            <a:r>
              <a:rPr lang="en-NZ" sz="2000" b="1" dirty="0">
                <a:solidFill>
                  <a:schemeClr val="bg1"/>
                </a:solidFill>
                <a:latin typeface="Arial"/>
                <a:cs typeface="Calibri"/>
              </a:rPr>
              <a:t>Management Accountant and Finance Business Analyst</a:t>
            </a:r>
            <a:endParaRPr lang="en-US" dirty="0"/>
          </a:p>
        </p:txBody>
      </p:sp>
      <p:sp>
        <p:nvSpPr>
          <p:cNvPr id="11" name="object 22">
            <a:extLst>
              <a:ext uri="{FF2B5EF4-FFF2-40B4-BE49-F238E27FC236}">
                <a16:creationId xmlns:a16="http://schemas.microsoft.com/office/drawing/2014/main" id="{888BC5EF-D97F-2B4F-9AF6-FF87F954C531}"/>
              </a:ext>
            </a:extLst>
          </p:cNvPr>
          <p:cNvSpPr txBox="1"/>
          <p:nvPr/>
        </p:nvSpPr>
        <p:spPr>
          <a:xfrm>
            <a:off x="539751" y="2154221"/>
            <a:ext cx="3847424" cy="1669688"/>
          </a:xfrm>
          <a:prstGeom prst="rect">
            <a:avLst/>
          </a:prstGeom>
        </p:spPr>
        <p:txBody>
          <a:bodyPr vert="horz" wrap="square" lIns="0" tIns="0" rIns="0" bIns="0" rtlCol="0" anchor="t">
            <a:spAutoFit/>
          </a:bodyPr>
          <a:lstStyle/>
          <a:p>
            <a:r>
              <a:rPr sz="1100" b="1" dirty="0">
                <a:solidFill>
                  <a:srgbClr val="05EDB5"/>
                </a:solidFill>
                <a:latin typeface="Arial"/>
                <a:cs typeface="Arial"/>
              </a:rPr>
              <a:t>The role</a:t>
            </a:r>
            <a:br>
              <a:rPr lang="en-US" sz="1100" b="1" dirty="0">
                <a:latin typeface="Arial"/>
                <a:cs typeface="Arial"/>
              </a:rPr>
            </a:br>
            <a:endParaRPr lang="en-NZ" sz="1200" b="0" i="0" dirty="0">
              <a:solidFill>
                <a:schemeClr val="bg1"/>
              </a:solidFill>
              <a:effectLst/>
              <a:latin typeface="Arial" panose="020B0604020202020204" pitchFamily="34" charset="0"/>
              <a:cs typeface="Arial" panose="020B0604020202020204" pitchFamily="34" charset="0"/>
            </a:endParaRPr>
          </a:p>
          <a:p>
            <a:r>
              <a:rPr lang="en-NZ" sz="1050" dirty="0">
                <a:solidFill>
                  <a:schemeClr val="bg1"/>
                </a:solidFill>
                <a:ea typeface="+mn-lt"/>
                <a:cs typeface="+mn-lt"/>
              </a:rPr>
              <a:t>You will play a key role in the success of the Commercial Support team and wider Financial function. This function collects and consolidates financial data and information, translating complex business operations into information that clearly and simply communicates commercial opportunities and risks and the financial performance and position of the Group within the constraints of accounting and tax rules. </a:t>
            </a:r>
            <a:endParaRPr lang="en-NZ" sz="1050" dirty="0">
              <a:solidFill>
                <a:schemeClr val="bg1"/>
              </a:solidFill>
              <a:cs typeface="Calibri"/>
            </a:endParaRPr>
          </a:p>
          <a:p>
            <a:endParaRPr lang="en-NZ" sz="1200" dirty="0">
              <a:solidFill>
                <a:schemeClr val="bg1"/>
              </a:solidFill>
              <a:latin typeface="Arial" panose="020B0604020202020204" pitchFamily="34" charset="0"/>
              <a:cs typeface="Arial" panose="020B0604020202020204" pitchFamily="34" charset="0"/>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632356" y="2152130"/>
            <a:ext cx="4107216" cy="3564502"/>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sz="1100" b="1" spc="-40" dirty="0">
                <a:solidFill>
                  <a:srgbClr val="05EDB5"/>
                </a:solidFill>
                <a:latin typeface="Arial" panose="020B0604020202020204" pitchFamily="34" charset="0"/>
                <a:cs typeface="Arial" panose="020B0604020202020204" pitchFamily="34" charset="0"/>
              </a:rPr>
              <a:t> </a:t>
            </a:r>
            <a:r>
              <a:rPr sz="1100" b="1" spc="-25" dirty="0">
                <a:solidFill>
                  <a:srgbClr val="05EDB5"/>
                </a:solidFill>
                <a:latin typeface="Arial" panose="020B0604020202020204" pitchFamily="34" charset="0"/>
                <a:cs typeface="Arial" panose="020B0604020202020204" pitchFamily="34" charset="0"/>
              </a:rPr>
              <a:t>acc</a:t>
            </a:r>
            <a:r>
              <a:rPr sz="1100" b="1" spc="-30" dirty="0">
                <a:solidFill>
                  <a:srgbClr val="05EDB5"/>
                </a:solidFill>
                <a:latin typeface="Arial" panose="020B0604020202020204" pitchFamily="34" charset="0"/>
                <a:cs typeface="Arial" panose="020B0604020202020204" pitchFamily="34" charset="0"/>
              </a:rPr>
              <a:t>o</a:t>
            </a:r>
            <a:r>
              <a:rPr sz="1100" b="1" spc="-15" dirty="0">
                <a:solidFill>
                  <a:srgbClr val="05EDB5"/>
                </a:solidFill>
                <a:latin typeface="Arial" panose="020B0604020202020204" pitchFamily="34" charset="0"/>
                <a:cs typeface="Arial" panose="020B0604020202020204" pitchFamily="34" charset="0"/>
              </a:rPr>
              <a:t>u</a:t>
            </a:r>
            <a:r>
              <a:rPr sz="1100" b="1" spc="-20" dirty="0">
                <a:solidFill>
                  <a:srgbClr val="05EDB5"/>
                </a:solidFill>
                <a:latin typeface="Arial" panose="020B0604020202020204" pitchFamily="34" charset="0"/>
                <a:cs typeface="Arial" panose="020B0604020202020204" pitchFamily="34" charset="0"/>
              </a:rPr>
              <a:t>n</a:t>
            </a:r>
            <a:r>
              <a:rPr sz="1100" b="1" spc="30" dirty="0">
                <a:solidFill>
                  <a:srgbClr val="05EDB5"/>
                </a:solidFill>
                <a:latin typeface="Arial" panose="020B0604020202020204" pitchFamily="34" charset="0"/>
                <a:cs typeface="Arial" panose="020B0604020202020204" pitchFamily="34" charset="0"/>
              </a:rPr>
              <a:t>t</a:t>
            </a:r>
            <a:r>
              <a:rPr sz="1100" b="1" spc="15" dirty="0">
                <a:solidFill>
                  <a:srgbClr val="05EDB5"/>
                </a:solidFill>
                <a:latin typeface="Arial" panose="020B0604020202020204" pitchFamily="34" charset="0"/>
                <a:cs typeface="Arial" panose="020B0604020202020204" pitchFamily="34" charset="0"/>
              </a:rPr>
              <a:t>abili</a:t>
            </a:r>
            <a:r>
              <a:rPr sz="1100" b="1" spc="20" dirty="0">
                <a:solidFill>
                  <a:srgbClr val="05EDB5"/>
                </a:solidFill>
                <a:latin typeface="Arial" panose="020B0604020202020204" pitchFamily="34" charset="0"/>
                <a:cs typeface="Arial" panose="020B0604020202020204" pitchFamily="34" charset="0"/>
              </a:rPr>
              <a:t>t</a:t>
            </a:r>
            <a:r>
              <a:rPr sz="1100" b="1" dirty="0">
                <a:solidFill>
                  <a:srgbClr val="05EDB5"/>
                </a:solidFill>
                <a:latin typeface="Arial" panose="020B0604020202020204" pitchFamily="34" charset="0"/>
                <a:cs typeface="Arial" panose="020B0604020202020204" pitchFamily="34" charset="0"/>
              </a:rPr>
              <a:t>ie</a:t>
            </a:r>
            <a:r>
              <a:rPr sz="1100" b="1" spc="-85" dirty="0">
                <a:solidFill>
                  <a:srgbClr val="05EDB5"/>
                </a:solidFill>
                <a:latin typeface="Arial" panose="020B0604020202020204" pitchFamily="34" charset="0"/>
                <a:cs typeface="Arial" panose="020B0604020202020204" pitchFamily="34" charset="0"/>
              </a:rPr>
              <a:t>s</a:t>
            </a:r>
            <a:r>
              <a:rPr sz="1100" b="1" spc="-45" dirty="0">
                <a:solidFill>
                  <a:srgbClr val="05EDB5"/>
                </a:solidFill>
                <a:latin typeface="Arial" panose="020B0604020202020204" pitchFamily="34" charset="0"/>
                <a:cs typeface="Arial" panose="020B0604020202020204" pitchFamily="34" charset="0"/>
              </a:rPr>
              <a:t> </a:t>
            </a:r>
            <a:r>
              <a:rPr lang="en-US" sz="1100" b="1" spc="-45" dirty="0">
                <a:solidFill>
                  <a:srgbClr val="05EDB5"/>
                </a:solidFill>
                <a:latin typeface="Arial" panose="020B0604020202020204" pitchFamily="34" charset="0"/>
                <a:cs typeface="Arial" panose="020B0604020202020204" pitchFamily="34" charset="0"/>
              </a:rPr>
              <a:t> </a:t>
            </a:r>
          </a:p>
          <a:p>
            <a:pPr marR="648970">
              <a:lnSpc>
                <a:spcPct val="103499"/>
              </a:lnSpc>
            </a:pPr>
            <a:r>
              <a:rPr lang="en-US" sz="1000" b="1" dirty="0">
                <a:solidFill>
                  <a:schemeClr val="bg1"/>
                </a:solidFill>
                <a:ea typeface="+mn-lt"/>
                <a:cs typeface="+mn-lt"/>
              </a:rPr>
              <a:t>High Level Accountabilities</a:t>
            </a:r>
            <a:endParaRPr lang="en-NZ" sz="1000" b="1" dirty="0">
              <a:solidFill>
                <a:schemeClr val="bg1"/>
              </a:solidFill>
              <a:ea typeface="+mn-lt"/>
              <a:cs typeface="+mn-lt"/>
            </a:endParaRPr>
          </a:p>
          <a:p>
            <a:pPr marL="171450" indent="-171450">
              <a:buFont typeface="Arial" panose="020B0604020202020204" pitchFamily="34" charset="0"/>
              <a:buChar char="•"/>
            </a:pPr>
            <a:r>
              <a:rPr lang="en-US" sz="1000" dirty="0">
                <a:solidFill>
                  <a:prstClr val="white"/>
                </a:solidFill>
                <a:cs typeface="Arial"/>
              </a:rPr>
              <a:t>Act as a trusted advisor and business partner to the wider business, building strong relationships across Meridian’s business units. Provide timely, accurate financial advice and insights that support informed decision-making and contribute to the achievement of strategic objectives.</a:t>
            </a:r>
          </a:p>
          <a:p>
            <a:pPr marL="171450" indent="-171450">
              <a:buFont typeface="Arial" panose="020B0604020202020204" pitchFamily="34" charset="0"/>
              <a:buChar char="•"/>
            </a:pPr>
            <a:r>
              <a:rPr lang="en-US" sz="1000" dirty="0">
                <a:solidFill>
                  <a:prstClr val="white"/>
                </a:solidFill>
                <a:cs typeface="Arial"/>
              </a:rPr>
              <a:t>Support the Commercial Support Manager, and the wider Finance team, to deliver on team accountabilities. Contribute to core finance activities through collaboration, responsiveness, and a commitment to high-quality outcomes.</a:t>
            </a:r>
          </a:p>
          <a:p>
            <a:pPr marL="171416" indent="-171416" defTabSz="457109">
              <a:buFont typeface="Arial" panose="020B0604020202020204" pitchFamily="34" charset="0"/>
              <a:buChar char="•"/>
            </a:pPr>
            <a:r>
              <a:rPr lang="en-NZ" sz="1000" dirty="0">
                <a:solidFill>
                  <a:prstClr val="white"/>
                </a:solidFill>
                <a:cs typeface="Arial"/>
              </a:rPr>
              <a:t>Apply a continuous improvement mindset and identify ways to develop and improve Meridian’s financial systems, applications and reporting.</a:t>
            </a:r>
          </a:p>
          <a:p>
            <a:pPr marL="155334" indent="-155334">
              <a:buFont typeface="Arial" panose="020B0604020202020204" pitchFamily="34" charset="0"/>
              <a:buChar char="•"/>
            </a:pPr>
            <a:endParaRPr lang="en-US" sz="1000" dirty="0">
              <a:solidFill>
                <a:schemeClr val="bg1"/>
              </a:solidFill>
            </a:endParaRPr>
          </a:p>
          <a:p>
            <a:r>
              <a:rPr lang="en-NZ" sz="1000" b="1" dirty="0">
                <a:solidFill>
                  <a:schemeClr val="bg1"/>
                </a:solidFill>
                <a:ea typeface="+mn-lt"/>
                <a:cs typeface="+mn-lt"/>
              </a:rPr>
              <a:t>Data analytics and reporting</a:t>
            </a:r>
            <a:endParaRPr lang="en-US" sz="1000" dirty="0">
              <a:solidFill>
                <a:schemeClr val="bg1"/>
              </a:solidFill>
              <a:cs typeface="Calibri"/>
            </a:endParaRPr>
          </a:p>
          <a:p>
            <a:pPr marL="171450" lvl="0" indent="-171450">
              <a:buFont typeface="Arial" panose="020B0604020202020204" pitchFamily="34" charset="0"/>
              <a:buChar char="•"/>
            </a:pPr>
            <a:r>
              <a:rPr lang="en-NZ" sz="1000" dirty="0">
                <a:solidFill>
                  <a:schemeClr val="bg1"/>
                </a:solidFill>
              </a:rPr>
              <a:t>Translate business requirements into technical solutions that deliver value. </a:t>
            </a:r>
          </a:p>
          <a:p>
            <a:pPr marL="171450" indent="-171450">
              <a:buFont typeface="Arial" panose="020B0604020202020204" pitchFamily="34" charset="0"/>
              <a:buChar char="•"/>
            </a:pPr>
            <a:r>
              <a:rPr lang="en-NZ" sz="1000" dirty="0">
                <a:solidFill>
                  <a:schemeClr val="bg1"/>
                </a:solidFill>
              </a:rPr>
              <a:t>Provide training and support to users on BI tools and reporting processes.</a:t>
            </a:r>
          </a:p>
          <a:p>
            <a:pPr marL="171450" indent="-171450">
              <a:buFont typeface="Arial" panose="020B0604020202020204" pitchFamily="34" charset="0"/>
              <a:buChar char="•"/>
            </a:pPr>
            <a:r>
              <a:rPr lang="en-NZ" sz="1000" dirty="0">
                <a:solidFill>
                  <a:schemeClr val="bg1"/>
                </a:solidFill>
              </a:rPr>
              <a:t>Design, develop, and maintain SQL queries to extract and manipulate data from various sources. </a:t>
            </a:r>
          </a:p>
          <a:p>
            <a:pPr marL="171450" lvl="0" indent="-171450">
              <a:buFont typeface="Arial" panose="020B0604020202020204" pitchFamily="34" charset="0"/>
              <a:buChar char="•"/>
            </a:pPr>
            <a:r>
              <a:rPr lang="en-NZ" sz="1000" dirty="0">
                <a:solidFill>
                  <a:schemeClr val="bg1"/>
                </a:solidFill>
              </a:rPr>
              <a:t>Create and deliver accurate, insightful, and timely reports and dashboards to support business decision-making. </a:t>
            </a:r>
          </a:p>
          <a:p>
            <a:pPr marL="171450" indent="-171450">
              <a:buFont typeface="Arial" panose="020B0604020202020204" pitchFamily="34" charset="0"/>
              <a:buChar char="•"/>
            </a:pPr>
            <a:r>
              <a:rPr lang="en-NZ" sz="1000" dirty="0">
                <a:solidFill>
                  <a:schemeClr val="bg1"/>
                </a:solidFill>
              </a:rPr>
              <a:t>Ensure data accuracy, consistency, and integrity across all reporting outputs.</a:t>
            </a:r>
            <a:endParaRPr lang="en-NZ" sz="1000" dirty="0">
              <a:solidFill>
                <a:prstClr val="white"/>
              </a:solidFill>
              <a:cs typeface="Arial"/>
            </a:endParaRPr>
          </a:p>
          <a:p>
            <a:pPr marL="171450" indent="-171450">
              <a:buFont typeface="Arial" panose="020B0604020202020204" pitchFamily="34" charset="0"/>
              <a:buChar char="•"/>
            </a:pPr>
            <a:r>
              <a:rPr lang="en-NZ" sz="1000" dirty="0">
                <a:solidFill>
                  <a:schemeClr val="bg1"/>
                </a:solidFill>
              </a:rPr>
              <a:t>Support the implementation of new BI tools and technologies as required.</a:t>
            </a:r>
            <a:endParaRPr lang="en-NZ" sz="1000" dirty="0">
              <a:solidFill>
                <a:schemeClr val="bg1"/>
              </a:solidFil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839464" y="1530982"/>
            <a:ext cx="2386084" cy="346710"/>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Christchurch or Wellington</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 display&#10;&#10;Description automatically generated">
            <a:extLst>
              <a:ext uri="{FF2B5EF4-FFF2-40B4-BE49-F238E27FC236}">
                <a16:creationId xmlns:a16="http://schemas.microsoft.com/office/drawing/2014/main" id="{60C3A97A-2249-8E44-B609-FC1AE98CEF02}"/>
              </a:ext>
            </a:extLst>
          </p:cNvPr>
          <p:cNvPicPr>
            <a:picLocks noGrp="1" noChangeAspect="1"/>
          </p:cNvPicPr>
          <p:nvPr>
            <p:ph idx="1"/>
          </p:nvPr>
        </p:nvPicPr>
        <p:blipFill>
          <a:blip r:embed="rId2"/>
          <a:stretch>
            <a:fillRect/>
          </a:stretch>
        </p:blipFill>
        <p:spPr>
          <a:xfrm>
            <a:off x="0" y="9148"/>
            <a:ext cx="10682940" cy="7570788"/>
          </a:xfrm>
        </p:spPr>
      </p:pic>
      <p:sp>
        <p:nvSpPr>
          <p:cNvPr id="13" name="object 22">
            <a:extLst>
              <a:ext uri="{FF2B5EF4-FFF2-40B4-BE49-F238E27FC236}">
                <a16:creationId xmlns:a16="http://schemas.microsoft.com/office/drawing/2014/main" id="{4430F701-86E1-6F47-8D85-029AF9D2D0A2}"/>
              </a:ext>
            </a:extLst>
          </p:cNvPr>
          <p:cNvSpPr txBox="1"/>
          <p:nvPr/>
        </p:nvSpPr>
        <p:spPr>
          <a:xfrm>
            <a:off x="462587" y="576574"/>
            <a:ext cx="3922081" cy="5416868"/>
          </a:xfrm>
          <a:prstGeom prst="rect">
            <a:avLst/>
          </a:prstGeom>
        </p:spPr>
        <p:txBody>
          <a:bodyPr vert="horz" wrap="square" lIns="0" tIns="0" rIns="0" bIns="0" rtlCol="0" anchor="t">
            <a:spAutoFit/>
          </a:bodyPr>
          <a:lstStyle/>
          <a:p>
            <a:r>
              <a:rPr lang="en-NZ" sz="1100" b="1" spc="10" dirty="0">
                <a:solidFill>
                  <a:srgbClr val="05EDB5"/>
                </a:solidFill>
                <a:latin typeface="Arial"/>
                <a:cs typeface="Arial"/>
              </a:rPr>
              <a:t>Position accountabilities continued </a:t>
            </a:r>
          </a:p>
          <a:p>
            <a:br>
              <a:rPr lang="en-NZ" sz="1100" b="1" spc="10" dirty="0">
                <a:latin typeface="Arial" panose="020B0604020202020204" pitchFamily="34" charset="0"/>
                <a:cs typeface="Arial" panose="020B0604020202020204" pitchFamily="34" charset="0"/>
              </a:rPr>
            </a:br>
            <a:r>
              <a:rPr lang="en-NZ" sz="1000" b="1" dirty="0">
                <a:solidFill>
                  <a:schemeClr val="bg1"/>
                </a:solidFill>
                <a:latin typeface="Calibri"/>
                <a:cs typeface="Calibri"/>
              </a:rPr>
              <a:t>Financial and commercial advice and reporting</a:t>
            </a:r>
            <a:endParaRPr lang="en-US" sz="1000" b="1" dirty="0">
              <a:solidFill>
                <a:schemeClr val="bg1"/>
              </a:solidFill>
              <a:latin typeface="Calibri"/>
              <a:cs typeface="Calibri"/>
            </a:endParaRPr>
          </a:p>
          <a:p>
            <a:pPr marL="171450" indent="-171450">
              <a:buFont typeface="Arial" panose="020B0604020202020204" pitchFamily="34" charset="0"/>
              <a:buChar char="•"/>
            </a:pPr>
            <a:r>
              <a:rPr lang="en-US" sz="1000" dirty="0">
                <a:solidFill>
                  <a:schemeClr val="bg1"/>
                </a:solidFill>
                <a:latin typeface="Calibri"/>
                <a:cs typeface="Calibri"/>
              </a:rPr>
              <a:t>Deliver high-quality financial and commercial advice, reporting, and analysis that supports informed decision-making across the business. Provide clear interpretation of financial performance and commercial outcomes in a way that adds value and drives business understanding.</a:t>
            </a:r>
          </a:p>
          <a:p>
            <a:pPr marL="171450" indent="-171450">
              <a:buFont typeface="Arial" panose="020B0604020202020204" pitchFamily="34" charset="0"/>
              <a:buChar char="•"/>
            </a:pPr>
            <a:r>
              <a:rPr lang="en-US" sz="1000" dirty="0">
                <a:solidFill>
                  <a:schemeClr val="bg1"/>
                </a:solidFill>
                <a:latin typeface="Calibri"/>
                <a:cs typeface="Calibri"/>
              </a:rPr>
              <a:t>Collaborate across the Finance team to continuously improve reporting processes and outputs. Support the development of more insightful, efficient, and accessible reporting for Management and the Board.</a:t>
            </a:r>
          </a:p>
          <a:p>
            <a:endParaRPr lang="en-NZ" sz="1000" b="1" dirty="0">
              <a:solidFill>
                <a:schemeClr val="bg1"/>
              </a:solidFill>
              <a:latin typeface="Calibri"/>
              <a:cs typeface="Calibri"/>
            </a:endParaRPr>
          </a:p>
          <a:p>
            <a:r>
              <a:rPr lang="en-NZ" sz="1000" b="1" dirty="0">
                <a:solidFill>
                  <a:schemeClr val="bg1"/>
                </a:solidFill>
                <a:latin typeface="Calibri"/>
                <a:cs typeface="Calibri"/>
              </a:rPr>
              <a:t>Financial planning and forecasting</a:t>
            </a:r>
          </a:p>
          <a:p>
            <a:pPr marL="171450" indent="-171450">
              <a:buFont typeface="Arial,Sans-Serif"/>
              <a:buChar char="•"/>
            </a:pPr>
            <a:r>
              <a:rPr lang="en-NZ" sz="1000" dirty="0">
                <a:solidFill>
                  <a:schemeClr val="bg1"/>
                </a:solidFill>
                <a:latin typeface="Calibri"/>
                <a:cs typeface="Calibri"/>
              </a:rPr>
              <a:t>Support the Commercial Support Manager to deliver financial planning advice, assisting in the preparation of the financial plan that supports the Meridian business plan</a:t>
            </a:r>
          </a:p>
          <a:p>
            <a:pPr marL="171450" indent="-171450">
              <a:buFont typeface="Arial,Sans-Serif"/>
              <a:buChar char="•"/>
            </a:pPr>
            <a:r>
              <a:rPr lang="en-NZ" sz="1000" dirty="0">
                <a:solidFill>
                  <a:schemeClr val="bg1"/>
                </a:solidFill>
                <a:latin typeface="Calibri"/>
                <a:cs typeface="Calibri"/>
              </a:rPr>
              <a:t>Support the development of Meridian’s financial planning and forecasting tools to remain fit for purpose</a:t>
            </a:r>
          </a:p>
          <a:p>
            <a:pPr marL="171450" indent="-171450">
              <a:buFont typeface="Arial,Sans-Serif"/>
              <a:buChar char="•"/>
            </a:pPr>
            <a:r>
              <a:rPr lang="en-NZ" sz="1000" dirty="0">
                <a:solidFill>
                  <a:schemeClr val="bg1"/>
                </a:solidFill>
                <a:latin typeface="Calibri"/>
                <a:cs typeface="Calibri"/>
              </a:rPr>
              <a:t>Lead the management of cost and revenue drivers, ensuring they are appropriate, challenged and understood and support operating units in managing financial performance within appropriately structured projects.</a:t>
            </a:r>
          </a:p>
          <a:p>
            <a:endParaRPr lang="en-NZ" sz="1000" dirty="0">
              <a:solidFill>
                <a:schemeClr val="bg1"/>
              </a:solidFill>
              <a:ea typeface="+mn-lt"/>
              <a:cs typeface="+mn-lt"/>
            </a:endParaRPr>
          </a:p>
          <a:p>
            <a:r>
              <a:rPr lang="en-NZ" sz="1000" b="1" dirty="0">
                <a:solidFill>
                  <a:schemeClr val="bg1"/>
                </a:solidFill>
                <a:cs typeface="Calibri"/>
              </a:rPr>
              <a:t>Other</a:t>
            </a:r>
            <a:endParaRPr lang="en-US" sz="1000" dirty="0">
              <a:solidFill>
                <a:schemeClr val="bg1"/>
              </a:solidFill>
              <a:ea typeface="+mn-lt"/>
              <a:cs typeface="+mn-lt"/>
            </a:endParaRPr>
          </a:p>
          <a:p>
            <a:pPr marL="171450" indent="-171450">
              <a:buFont typeface="Arial,Sans-Serif"/>
              <a:buChar char="•"/>
            </a:pPr>
            <a:r>
              <a:rPr lang="en-NZ" sz="1000" dirty="0">
                <a:solidFill>
                  <a:schemeClr val="bg1"/>
                </a:solidFill>
                <a:cs typeface="Calibri"/>
              </a:rPr>
              <a:t>Provide timely, accurate responses and advice as required from other business units and subsidiaries</a:t>
            </a:r>
            <a:endParaRPr lang="en-NZ" sz="1000" dirty="0">
              <a:solidFill>
                <a:schemeClr val="bg1"/>
              </a:solidFill>
              <a:ea typeface="+mn-lt"/>
              <a:cs typeface="+mn-lt"/>
            </a:endParaRPr>
          </a:p>
          <a:p>
            <a:pPr marL="171450" indent="-171450">
              <a:buFont typeface="Arial,Sans-Serif"/>
              <a:buChar char="•"/>
            </a:pPr>
            <a:r>
              <a:rPr lang="en-NZ" sz="1000" dirty="0">
                <a:solidFill>
                  <a:schemeClr val="bg1"/>
                </a:solidFill>
                <a:cs typeface="Calibri"/>
              </a:rPr>
              <a:t>Contribute to increasing the profile of Finance across the business and fostering greater collaboration within the team.</a:t>
            </a:r>
            <a:endParaRPr lang="en-NZ" sz="1000" dirty="0">
              <a:solidFill>
                <a:schemeClr val="bg1"/>
              </a:solidFill>
              <a:ea typeface="+mn-lt"/>
              <a:cs typeface="+mn-lt"/>
            </a:endParaRPr>
          </a:p>
          <a:p>
            <a:pPr marL="171450" indent="-171450">
              <a:buFont typeface="Arial"/>
              <a:buChar char="•"/>
            </a:pPr>
            <a:endParaRPr lang="en-NZ" sz="1000" dirty="0">
              <a:solidFill>
                <a:schemeClr val="bg1"/>
              </a:solidFill>
              <a:cs typeface="Calibri"/>
            </a:endParaRPr>
          </a:p>
          <a:p>
            <a:pPr marL="12700" lvl="0"/>
            <a:endParaRPr lang="en-NZ" sz="1000" spc="1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marL="12700" lvl="0"/>
            <a:endParaRPr lang="en-NZ" sz="1000" spc="10" dirty="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lvl="0"/>
            <a:br>
              <a:rPr lang="en-NZ" sz="1000" dirty="0">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4847255" y="578990"/>
            <a:ext cx="3869566" cy="4016484"/>
          </a:xfrm>
          <a:prstGeom prst="rect">
            <a:avLst/>
          </a:prstGeom>
        </p:spPr>
        <p:txBody>
          <a:bodyPr vert="horz" wrap="square" lIns="0" tIns="0" rIns="0" bIns="0" rtlCol="0" anchor="t">
            <a:spAutoFit/>
          </a:bodyPr>
          <a:lstStyle/>
          <a:p>
            <a:pPr marL="12700" lvl="0"/>
            <a:r>
              <a:rPr lang="en-NZ" sz="1100" b="1" spc="10" dirty="0">
                <a:solidFill>
                  <a:srgbClr val="05EDB5"/>
                </a:solidFill>
                <a:latin typeface="Arial"/>
                <a:cs typeface="Arial"/>
              </a:rPr>
              <a:t>Kn</a:t>
            </a:r>
            <a:r>
              <a:rPr lang="en-NZ" sz="1100" b="1" dirty="0">
                <a:solidFill>
                  <a:srgbClr val="05EDB5"/>
                </a:solidFill>
                <a:latin typeface="Arial"/>
                <a:cs typeface="Arial"/>
              </a:rPr>
              <a:t>o</a:t>
            </a:r>
            <a:r>
              <a:rPr lang="en-NZ" sz="1100" b="1" spc="35" dirty="0">
                <a:solidFill>
                  <a:srgbClr val="05EDB5"/>
                </a:solidFill>
                <a:latin typeface="Arial"/>
                <a:cs typeface="Arial"/>
              </a:rPr>
              <a:t>wle</a:t>
            </a:r>
            <a:r>
              <a:rPr lang="en-NZ" sz="1100" b="1" spc="25" dirty="0">
                <a:solidFill>
                  <a:srgbClr val="05EDB5"/>
                </a:solidFill>
                <a:latin typeface="Arial"/>
                <a:cs typeface="Arial"/>
              </a:rPr>
              <a:t>dge,</a:t>
            </a:r>
            <a:r>
              <a:rPr lang="en-NZ" sz="1100" b="1" spc="-35" dirty="0">
                <a:solidFill>
                  <a:srgbClr val="05EDB5"/>
                </a:solidFill>
                <a:latin typeface="Arial"/>
                <a:cs typeface="Arial"/>
              </a:rPr>
              <a:t> </a:t>
            </a:r>
            <a:r>
              <a:rPr lang="en-NZ" sz="1100" b="1" spc="-15" dirty="0">
                <a:solidFill>
                  <a:srgbClr val="05EDB5"/>
                </a:solidFill>
                <a:latin typeface="Arial"/>
                <a:cs typeface="Arial"/>
              </a:rPr>
              <a:t>e</a:t>
            </a:r>
            <a:r>
              <a:rPr lang="en-NZ" sz="1100" b="1" spc="35" dirty="0">
                <a:solidFill>
                  <a:srgbClr val="05EDB5"/>
                </a:solidFill>
                <a:latin typeface="Arial"/>
                <a:cs typeface="Arial"/>
              </a:rPr>
              <a:t>xp</a:t>
            </a:r>
            <a:r>
              <a:rPr lang="en-NZ" sz="1100" b="1" spc="10" dirty="0">
                <a:solidFill>
                  <a:srgbClr val="05EDB5"/>
                </a:solidFill>
                <a:latin typeface="Arial"/>
                <a:cs typeface="Arial"/>
              </a:rPr>
              <a:t>erience</a:t>
            </a:r>
            <a:r>
              <a:rPr lang="en-NZ" sz="1100" b="1" spc="-35" dirty="0">
                <a:solidFill>
                  <a:srgbClr val="05EDB5"/>
                </a:solidFill>
                <a:latin typeface="Arial"/>
                <a:cs typeface="Arial"/>
              </a:rPr>
              <a:t> </a:t>
            </a:r>
            <a:r>
              <a:rPr lang="en-NZ" sz="1100" b="1" spc="45" dirty="0">
                <a:solidFill>
                  <a:srgbClr val="05EDB5"/>
                </a:solidFill>
                <a:latin typeface="Arial"/>
                <a:cs typeface="Arial"/>
              </a:rPr>
              <a:t>and</a:t>
            </a:r>
            <a:r>
              <a:rPr lang="en-NZ" sz="1100" b="1" spc="-35" dirty="0">
                <a:solidFill>
                  <a:srgbClr val="05EDB5"/>
                </a:solidFill>
                <a:latin typeface="Arial"/>
                <a:cs typeface="Arial"/>
              </a:rPr>
              <a:t> </a:t>
            </a:r>
            <a:r>
              <a:rPr lang="en-NZ" sz="1100" b="1" dirty="0">
                <a:solidFill>
                  <a:srgbClr val="05EDB5"/>
                </a:solidFill>
                <a:latin typeface="Arial"/>
                <a:cs typeface="Arial"/>
              </a:rPr>
              <a:t>skills</a:t>
            </a:r>
            <a:br>
              <a:rPr lang="en-NZ" sz="1100" b="1" dirty="0">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a:p>
            <a:pPr marL="171450" indent="-171450">
              <a:buFont typeface="Arial,Sans-Serif"/>
              <a:buChar char="•"/>
            </a:pPr>
            <a:r>
              <a:rPr lang="en-US" sz="1000" dirty="0">
                <a:solidFill>
                  <a:schemeClr val="bg1"/>
                </a:solidFill>
                <a:cs typeface="Calibri"/>
              </a:rPr>
              <a:t>CAANZ membership, CA, or registration with another </a:t>
            </a:r>
            <a:r>
              <a:rPr lang="en-US" sz="1000" dirty="0" err="1">
                <a:solidFill>
                  <a:schemeClr val="bg1"/>
                </a:solidFill>
                <a:cs typeface="Calibri"/>
              </a:rPr>
              <a:t>recognised</a:t>
            </a:r>
            <a:r>
              <a:rPr lang="en-US" sz="1000" dirty="0">
                <a:solidFill>
                  <a:schemeClr val="bg1"/>
                </a:solidFill>
                <a:cs typeface="Calibri"/>
              </a:rPr>
              <a:t> accounting body.</a:t>
            </a:r>
          </a:p>
          <a:p>
            <a:pPr marL="171450" indent="-171450">
              <a:buFont typeface="Arial,Sans-Serif"/>
              <a:buChar char="•"/>
            </a:pPr>
            <a:r>
              <a:rPr lang="en-US" sz="1000" dirty="0">
                <a:solidFill>
                  <a:schemeClr val="bg1"/>
                </a:solidFill>
                <a:cs typeface="Calibri"/>
              </a:rPr>
              <a:t>Proven experience in a commercial or finance-related role, with a strong understanding of end-to-end financial information flows and the control environment in a transaction-intensive business.</a:t>
            </a:r>
          </a:p>
          <a:p>
            <a:pPr marL="171450" indent="-171450">
              <a:buFont typeface="Arial,Sans-Serif"/>
              <a:buChar char="•"/>
            </a:pPr>
            <a:r>
              <a:rPr lang="en-US" sz="1000" dirty="0">
                <a:solidFill>
                  <a:schemeClr val="bg1"/>
                </a:solidFill>
                <a:cs typeface="Calibri"/>
              </a:rPr>
              <a:t>Strong analytical mindset with the ability to interpret financial performance and provide insights that support decision-making.</a:t>
            </a:r>
          </a:p>
          <a:p>
            <a:pPr marL="171450" indent="-171450">
              <a:buFont typeface="Arial,Sans-Serif"/>
              <a:buChar char="•"/>
            </a:pPr>
            <a:r>
              <a:rPr lang="en-US" sz="1000" dirty="0">
                <a:solidFill>
                  <a:schemeClr val="bg1"/>
                </a:solidFill>
                <a:cs typeface="Calibri"/>
              </a:rPr>
              <a:t>Demonstrates rigorous logic and structured problem-solving skills; able to identify hidden issues and look beyond the obvious to find effective solutions.</a:t>
            </a:r>
          </a:p>
          <a:p>
            <a:pPr marL="177800" lvl="0" indent="-177800">
              <a:buFont typeface="Arial" panose="020B0604020202020204" pitchFamily="34" charset="0"/>
              <a:buChar char="•"/>
            </a:pPr>
            <a:r>
              <a:rPr lang="en-NZ" sz="1000" dirty="0">
                <a:solidFill>
                  <a:schemeClr val="bg1"/>
                </a:solidFill>
              </a:rPr>
              <a:t>Strong proficiency in SQL and relational database concepts. </a:t>
            </a:r>
          </a:p>
          <a:p>
            <a:pPr marL="177800" lvl="0" indent="-177800">
              <a:buFont typeface="Arial" panose="020B0604020202020204" pitchFamily="34" charset="0"/>
              <a:buChar char="•"/>
            </a:pPr>
            <a:r>
              <a:rPr lang="en-NZ" sz="1000" dirty="0">
                <a:solidFill>
                  <a:schemeClr val="bg1"/>
                </a:solidFill>
              </a:rPr>
              <a:t>Experience with BI tools (e.g., Power BI, Tableau, Qlik) and data visualisation best practices. </a:t>
            </a:r>
          </a:p>
          <a:p>
            <a:pPr marL="177800" indent="-177800">
              <a:buFont typeface="Arial" panose="020B0604020202020204" pitchFamily="34" charset="0"/>
              <a:buChar char="•"/>
            </a:pPr>
            <a:r>
              <a:rPr lang="en-NZ" sz="1000" dirty="0">
                <a:solidFill>
                  <a:schemeClr val="bg1"/>
                </a:solidFill>
              </a:rPr>
              <a:t>Understanding of data warehousing principles and ETL processes</a:t>
            </a:r>
          </a:p>
          <a:p>
            <a:pPr marL="171450" indent="-171450">
              <a:buFont typeface="Arial" panose="020B0604020202020204" pitchFamily="34" charset="0"/>
              <a:buChar char="•"/>
            </a:pPr>
            <a:r>
              <a:rPr lang="en-US" sz="1000" dirty="0">
                <a:solidFill>
                  <a:schemeClr val="bg1"/>
                </a:solidFill>
                <a:cs typeface="Calibri"/>
              </a:rPr>
              <a:t>Commercially minded, with a deep understanding of financial management systems, data analysis tools, and financial modelling.</a:t>
            </a:r>
          </a:p>
          <a:p>
            <a:pPr marL="171450" indent="-171450">
              <a:buFont typeface="Arial,Sans-Serif"/>
              <a:buChar char="•"/>
            </a:pPr>
            <a:r>
              <a:rPr lang="en-US" sz="1000" dirty="0">
                <a:solidFill>
                  <a:schemeClr val="bg1"/>
                </a:solidFill>
                <a:cs typeface="Calibri"/>
              </a:rPr>
              <a:t>Experience with Oracle Fusion Cloud is advantageous but not essential.</a:t>
            </a:r>
          </a:p>
          <a:p>
            <a:pPr marL="171450" indent="-171450">
              <a:buFont typeface="Arial,Sans-Serif"/>
              <a:buChar char="•"/>
            </a:pPr>
            <a:r>
              <a:rPr lang="en-US" sz="1000" dirty="0">
                <a:solidFill>
                  <a:schemeClr val="bg1"/>
                </a:solidFill>
                <a:cs typeface="Calibri"/>
              </a:rPr>
              <a:t>Strong relationship-building skills, with the ability to quickly establish common ground and collaborate effectively across teams.</a:t>
            </a:r>
          </a:p>
          <a:p>
            <a:pPr marL="171450" indent="-171450">
              <a:buFont typeface="Arial,Sans-Serif"/>
              <a:buChar char="•"/>
            </a:pPr>
            <a:r>
              <a:rPr lang="en-US" sz="1000" dirty="0">
                <a:solidFill>
                  <a:schemeClr val="bg1"/>
                </a:solidFill>
                <a:cs typeface="Calibri"/>
              </a:rPr>
              <a:t>Excellent customer focus and service orientation, consistently delivering high-quality support and advice.</a:t>
            </a:r>
          </a:p>
          <a:p>
            <a:pPr marL="171450" indent="-171450">
              <a:buFont typeface="Arial,Sans-Serif"/>
              <a:buChar char="•"/>
            </a:pPr>
            <a:r>
              <a:rPr lang="en-US" sz="1000" dirty="0">
                <a:solidFill>
                  <a:schemeClr val="bg1"/>
                </a:solidFill>
                <a:cs typeface="Calibri"/>
              </a:rPr>
              <a:t>Ability to work collaboratively within a team and across the business to drive continuous improvement in reporting and analysis.</a:t>
            </a:r>
          </a:p>
          <a:p>
            <a:pPr marL="171450" lvl="0" indent="-171450">
              <a:buFont typeface="Arial" panose="020B0604020202020204" pitchFamily="34" charset="0"/>
              <a:buChar char="•"/>
            </a:pPr>
            <a:endParaRPr lang="en-NZ" sz="1000" dirty="0">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0358EFD3-296E-96E7-DDE7-1AFC49EC7C04}"/>
              </a:ext>
            </a:extLst>
          </p:cNvPr>
          <p:cNvSpPr txBox="1"/>
          <p:nvPr/>
        </p:nvSpPr>
        <p:spPr>
          <a:xfrm>
            <a:off x="5001581" y="5045139"/>
            <a:ext cx="2192020" cy="543560"/>
          </a:xfrm>
          <a:prstGeom prst="rect">
            <a:avLst/>
          </a:prstGeom>
        </p:spPr>
        <p:txBody>
          <a:bodyPr vert="horz" wrap="square" lIns="0" tIns="0" rIns="0" bIns="0" rtlCol="0">
            <a:spAutoFit/>
          </a:bodyPr>
          <a:lstStyle/>
          <a:p>
            <a:pPr marL="12700" marR="6350" algn="just">
              <a:lnSpc>
                <a:spcPts val="1400"/>
              </a:lnSpc>
            </a:pPr>
            <a:r>
              <a:rPr sz="1300" b="1" spc="5">
                <a:solidFill>
                  <a:srgbClr val="00EDB5"/>
                </a:solidFill>
                <a:latin typeface="Arial"/>
                <a:cs typeface="Arial"/>
              </a:rPr>
              <a:t>Our</a:t>
            </a:r>
            <a:r>
              <a:rPr sz="1300" b="1" spc="-60">
                <a:solidFill>
                  <a:srgbClr val="00EDB5"/>
                </a:solidFill>
                <a:latin typeface="Arial"/>
                <a:cs typeface="Arial"/>
              </a:rPr>
              <a:t> </a:t>
            </a:r>
            <a:r>
              <a:rPr sz="1300" b="1" spc="35">
                <a:solidFill>
                  <a:srgbClr val="00EDB5"/>
                </a:solidFill>
                <a:latin typeface="Arial"/>
                <a:cs typeface="Arial"/>
              </a:rPr>
              <a:t>b</a:t>
            </a:r>
            <a:r>
              <a:rPr sz="1300" b="1">
                <a:solidFill>
                  <a:srgbClr val="00EDB5"/>
                </a:solidFill>
                <a:latin typeface="Arial"/>
                <a:cs typeface="Arial"/>
              </a:rPr>
              <a:t>e</a:t>
            </a:r>
            <a:r>
              <a:rPr sz="1300" b="1" spc="-5">
                <a:solidFill>
                  <a:srgbClr val="00EDB5"/>
                </a:solidFill>
                <a:latin typeface="Arial"/>
                <a:cs typeface="Arial"/>
              </a:rPr>
              <a:t>h</a:t>
            </a:r>
            <a:r>
              <a:rPr sz="1300" b="1" spc="15">
                <a:solidFill>
                  <a:srgbClr val="00EDB5"/>
                </a:solidFill>
                <a:latin typeface="Arial"/>
                <a:cs typeface="Arial"/>
              </a:rPr>
              <a:t>avio</a:t>
            </a:r>
            <a:r>
              <a:rPr sz="1300" b="1" spc="-10">
                <a:solidFill>
                  <a:srgbClr val="00EDB5"/>
                </a:solidFill>
                <a:latin typeface="Arial"/>
                <a:cs typeface="Arial"/>
              </a:rPr>
              <a:t>ur</a:t>
            </a:r>
            <a:r>
              <a:rPr sz="1300" b="1" spc="-140">
                <a:solidFill>
                  <a:srgbClr val="00EDB5"/>
                </a:solidFill>
                <a:latin typeface="Arial"/>
                <a:cs typeface="Arial"/>
              </a:rPr>
              <a:t>s</a:t>
            </a:r>
            <a:r>
              <a:rPr sz="1300" b="1" spc="-65">
                <a:solidFill>
                  <a:srgbClr val="00EDB5"/>
                </a:solidFill>
                <a:latin typeface="Arial"/>
                <a:cs typeface="Arial"/>
              </a:rPr>
              <a:t>:</a:t>
            </a:r>
            <a:r>
              <a:rPr sz="1300" b="1" spc="-60">
                <a:solidFill>
                  <a:srgbClr val="00EDB5"/>
                </a:solidFill>
                <a:latin typeface="Arial"/>
                <a:cs typeface="Arial"/>
              </a:rPr>
              <a:t> </a:t>
            </a:r>
            <a:r>
              <a:rPr sz="1300" b="1" spc="-20">
                <a:solidFill>
                  <a:srgbClr val="00EDB5"/>
                </a:solidFill>
                <a:latin typeface="Arial"/>
                <a:cs typeface="Arial"/>
              </a:rPr>
              <a:t>‘H</a:t>
            </a:r>
            <a:r>
              <a:rPr sz="1300" b="1" spc="-40">
                <a:solidFill>
                  <a:srgbClr val="00EDB5"/>
                </a:solidFill>
                <a:latin typeface="Arial"/>
                <a:cs typeface="Arial"/>
              </a:rPr>
              <a:t>o</a:t>
            </a:r>
            <a:r>
              <a:rPr sz="1300" b="1" spc="50">
                <a:solidFill>
                  <a:srgbClr val="00EDB5"/>
                </a:solidFill>
                <a:latin typeface="Arial"/>
                <a:cs typeface="Arial"/>
              </a:rPr>
              <a:t>w</a:t>
            </a:r>
            <a:r>
              <a:rPr sz="1300" b="1" spc="-60">
                <a:solidFill>
                  <a:srgbClr val="00EDB5"/>
                </a:solidFill>
                <a:latin typeface="Arial"/>
                <a:cs typeface="Arial"/>
              </a:rPr>
              <a:t> </a:t>
            </a:r>
            <a:r>
              <a:rPr sz="1300" b="1" spc="50">
                <a:solidFill>
                  <a:srgbClr val="00EDB5"/>
                </a:solidFill>
                <a:latin typeface="Arial"/>
                <a:cs typeface="Arial"/>
              </a:rPr>
              <a:t>t</a:t>
            </a:r>
            <a:r>
              <a:rPr sz="1300" b="1" spc="-10">
                <a:solidFill>
                  <a:srgbClr val="00EDB5"/>
                </a:solidFill>
                <a:latin typeface="Arial"/>
                <a:cs typeface="Arial"/>
              </a:rPr>
              <a:t>o</a:t>
            </a:r>
            <a:r>
              <a:rPr sz="1300" b="1" spc="-60">
                <a:solidFill>
                  <a:srgbClr val="00EDB5"/>
                </a:solidFill>
                <a:latin typeface="Arial"/>
                <a:cs typeface="Arial"/>
              </a:rPr>
              <a:t> </a:t>
            </a:r>
            <a:r>
              <a:rPr sz="1300" b="1" spc="-110">
                <a:solidFill>
                  <a:srgbClr val="00EDB5"/>
                </a:solidFill>
                <a:latin typeface="Arial"/>
                <a:cs typeface="Arial"/>
              </a:rPr>
              <a:t>B</a:t>
            </a:r>
            <a:r>
              <a:rPr sz="1300" b="1" spc="-30">
                <a:solidFill>
                  <a:srgbClr val="00EDB5"/>
                </a:solidFill>
                <a:latin typeface="Arial"/>
                <a:cs typeface="Arial"/>
              </a:rPr>
              <a:t>e</a:t>
            </a:r>
            <a:r>
              <a:rPr sz="1300" b="1" spc="-6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gu</a:t>
            </a:r>
            <a:r>
              <a:rPr sz="1300" spc="50">
                <a:solidFill>
                  <a:srgbClr val="00EDB5"/>
                </a:solidFill>
                <a:latin typeface="Arial"/>
                <a:cs typeface="Arial"/>
              </a:rPr>
              <a:t>t</a:t>
            </a:r>
            <a:r>
              <a:rPr sz="1300" spc="-50">
                <a:solidFill>
                  <a:srgbClr val="00EDB5"/>
                </a:solidFill>
                <a:latin typeface="Arial"/>
                <a:cs typeface="Arial"/>
              </a:rPr>
              <a:t>s</a:t>
            </a:r>
            <a:r>
              <a:rPr sz="1300" spc="-13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65">
                <a:solidFill>
                  <a:srgbClr val="00EDB5"/>
                </a:solidFill>
                <a:latin typeface="Arial"/>
                <a:cs typeface="Arial"/>
              </a:rPr>
              <a:t>g</a:t>
            </a:r>
            <a:r>
              <a:rPr sz="1300" spc="70">
                <a:solidFill>
                  <a:srgbClr val="00EDB5"/>
                </a:solidFill>
                <a:latin typeface="Arial"/>
                <a:cs typeface="Arial"/>
              </a:rPr>
              <a:t>o</a:t>
            </a:r>
            <a:r>
              <a:rPr sz="1300" spc="55">
                <a:solidFill>
                  <a:srgbClr val="00EDB5"/>
                </a:solidFill>
                <a:latin typeface="Arial"/>
                <a:cs typeface="Arial"/>
              </a:rPr>
              <a:t>o</a:t>
            </a:r>
            <a:r>
              <a:rPr sz="1300" spc="85">
                <a:solidFill>
                  <a:srgbClr val="00EDB5"/>
                </a:solidFill>
                <a:latin typeface="Arial"/>
                <a:cs typeface="Arial"/>
              </a:rPr>
              <a:t>d</a:t>
            </a:r>
            <a:r>
              <a:rPr sz="1300" spc="-45">
                <a:solidFill>
                  <a:srgbClr val="00EDB5"/>
                </a:solidFill>
                <a:latin typeface="Arial"/>
                <a:cs typeface="Arial"/>
              </a:rPr>
              <a:t> </a:t>
            </a:r>
            <a:r>
              <a:rPr sz="1300" spc="35">
                <a:solidFill>
                  <a:srgbClr val="00EDB5"/>
                </a:solidFill>
                <a:latin typeface="Arial"/>
                <a:cs typeface="Arial"/>
              </a:rPr>
              <a:t>human</a:t>
            </a:r>
            <a:r>
              <a:rPr lang="en-NZ" sz="1300" spc="35">
                <a:solidFill>
                  <a:srgbClr val="00EDB5"/>
                </a:solidFill>
                <a:latin typeface="Arial"/>
                <a:cs typeface="Arial"/>
              </a:rPr>
              <a:t>,</a:t>
            </a:r>
            <a:r>
              <a:rPr sz="1300" spc="1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35">
                <a:solidFill>
                  <a:srgbClr val="00EDB5"/>
                </a:solidFill>
                <a:latin typeface="Arial"/>
                <a:cs typeface="Arial"/>
              </a:rPr>
              <a:t>in</a:t>
            </a:r>
            <a:r>
              <a:rPr sz="1300" spc="-45">
                <a:solidFill>
                  <a:srgbClr val="00EDB5"/>
                </a:solidFill>
                <a:latin typeface="Arial"/>
                <a:cs typeface="Arial"/>
              </a:rPr>
              <a:t> </a:t>
            </a:r>
            <a:r>
              <a:rPr sz="1300" spc="45">
                <a:solidFill>
                  <a:srgbClr val="00EDB5"/>
                </a:solidFill>
                <a:latin typeface="Arial"/>
                <a:cs typeface="Arial"/>
              </a:rPr>
              <a:t>the</a:t>
            </a:r>
            <a:r>
              <a:rPr sz="1300" spc="-45">
                <a:solidFill>
                  <a:srgbClr val="00EDB5"/>
                </a:solidFill>
                <a:latin typeface="Arial"/>
                <a:cs typeface="Arial"/>
              </a:rPr>
              <a:t> </a:t>
            </a:r>
            <a:r>
              <a:rPr sz="1300" spc="65">
                <a:solidFill>
                  <a:srgbClr val="00EDB5"/>
                </a:solidFill>
                <a:latin typeface="Arial"/>
                <a:cs typeface="Arial"/>
              </a:rPr>
              <a:t>w</a:t>
            </a:r>
            <a:r>
              <a:rPr sz="1300" spc="50">
                <a:solidFill>
                  <a:srgbClr val="00EDB5"/>
                </a:solidFill>
                <a:latin typeface="Arial"/>
                <a:cs typeface="Arial"/>
              </a:rPr>
              <a:t>a</a:t>
            </a:r>
            <a:r>
              <a:rPr sz="1300" spc="-5">
                <a:solidFill>
                  <a:srgbClr val="00EDB5"/>
                </a:solidFill>
                <a:latin typeface="Arial"/>
                <a:cs typeface="Arial"/>
              </a:rPr>
              <a:t>k</a:t>
            </a:r>
            <a:r>
              <a:rPr sz="1300" spc="25">
                <a:solidFill>
                  <a:srgbClr val="00EDB5"/>
                </a:solidFill>
                <a:latin typeface="Arial"/>
                <a:cs typeface="Arial"/>
              </a:rPr>
              <a:t>a.</a:t>
            </a:r>
            <a:endParaRPr sz="1300">
              <a:latin typeface="Arial"/>
              <a:cs typeface="Arial"/>
            </a:endParaRPr>
          </a:p>
        </p:txBody>
      </p:sp>
      <p:sp>
        <p:nvSpPr>
          <p:cNvPr id="3" name="object 16">
            <a:extLst>
              <a:ext uri="{FF2B5EF4-FFF2-40B4-BE49-F238E27FC236}">
                <a16:creationId xmlns:a16="http://schemas.microsoft.com/office/drawing/2014/main" id="{14B0A329-003B-94B6-0628-FEA43F040E9C}"/>
              </a:ext>
            </a:extLst>
          </p:cNvPr>
          <p:cNvSpPr txBox="1"/>
          <p:nvPr/>
        </p:nvSpPr>
        <p:spPr>
          <a:xfrm>
            <a:off x="2915750" y="5054287"/>
            <a:ext cx="1685289" cy="543560"/>
          </a:xfrm>
          <a:prstGeom prst="rect">
            <a:avLst/>
          </a:prstGeom>
        </p:spPr>
        <p:txBody>
          <a:bodyPr vert="horz" wrap="square" lIns="0" tIns="0" rIns="0" bIns="0" rtlCol="0">
            <a:spAutoFit/>
          </a:bodyPr>
          <a:lstStyle/>
          <a:p>
            <a:pPr marL="12700" marR="6350">
              <a:lnSpc>
                <a:spcPts val="1400"/>
              </a:lnSpc>
            </a:pPr>
            <a:r>
              <a:rPr sz="1300" b="1" spc="60">
                <a:solidFill>
                  <a:srgbClr val="00EDB5"/>
                </a:solidFill>
                <a:latin typeface="Arial"/>
                <a:cs typeface="Arial"/>
              </a:rPr>
              <a:t>W</a:t>
            </a:r>
            <a:r>
              <a:rPr sz="1300" b="1" spc="30">
                <a:solidFill>
                  <a:srgbClr val="00EDB5"/>
                </a:solidFill>
                <a:latin typeface="Arial"/>
                <a:cs typeface="Arial"/>
              </a:rPr>
              <a:t>h</a:t>
            </a:r>
            <a:r>
              <a:rPr sz="1300" b="1" spc="80">
                <a:solidFill>
                  <a:srgbClr val="00EDB5"/>
                </a:solidFill>
                <a:latin typeface="Arial"/>
                <a:cs typeface="Arial"/>
              </a:rPr>
              <a:t>at</a:t>
            </a:r>
            <a:r>
              <a:rPr sz="1300" b="1" spc="-60">
                <a:solidFill>
                  <a:srgbClr val="00EDB5"/>
                </a:solidFill>
                <a:latin typeface="Arial"/>
                <a:cs typeface="Arial"/>
              </a:rPr>
              <a:t> </a:t>
            </a:r>
            <a:r>
              <a:rPr sz="1300" b="1" spc="35">
                <a:solidFill>
                  <a:srgbClr val="00EDB5"/>
                </a:solidFill>
                <a:latin typeface="Arial"/>
                <a:cs typeface="Arial"/>
              </a:rPr>
              <a:t>w</a:t>
            </a:r>
            <a:r>
              <a:rPr sz="1300" b="1" spc="10">
                <a:solidFill>
                  <a:srgbClr val="00EDB5"/>
                </a:solidFill>
                <a:latin typeface="Arial"/>
                <a:cs typeface="Arial"/>
              </a:rPr>
              <a:t>e</a:t>
            </a:r>
            <a:r>
              <a:rPr sz="1300" b="1" spc="-60">
                <a:solidFill>
                  <a:srgbClr val="00EDB5"/>
                </a:solidFill>
                <a:latin typeface="Arial"/>
                <a:cs typeface="Arial"/>
              </a:rPr>
              <a:t> </a:t>
            </a:r>
            <a:r>
              <a:rPr sz="1300" b="1" spc="-25">
                <a:solidFill>
                  <a:srgbClr val="00EDB5"/>
                </a:solidFill>
                <a:latin typeface="Arial"/>
                <a:cs typeface="Arial"/>
              </a:rPr>
              <a:t>v</a:t>
            </a:r>
            <a:r>
              <a:rPr sz="1300" b="1" spc="15">
                <a:solidFill>
                  <a:srgbClr val="00EDB5"/>
                </a:solidFill>
                <a:latin typeface="Arial"/>
                <a:cs typeface="Arial"/>
              </a:rPr>
              <a:t>alue</a:t>
            </a:r>
            <a:r>
              <a:rPr sz="1300" b="1" spc="10">
                <a:solidFill>
                  <a:srgbClr val="00EDB5"/>
                </a:solidFill>
                <a:latin typeface="Arial"/>
                <a:cs typeface="Arial"/>
              </a:rPr>
              <a:t> </a:t>
            </a:r>
            <a:r>
              <a:rPr sz="1300" spc="-20">
                <a:solidFill>
                  <a:srgbClr val="00EDB5"/>
                </a:solidFill>
                <a:latin typeface="Arial"/>
                <a:cs typeface="Arial"/>
              </a:rPr>
              <a:t>Cust</a:t>
            </a:r>
            <a:r>
              <a:rPr sz="1300" spc="40">
                <a:solidFill>
                  <a:srgbClr val="00EDB5"/>
                </a:solidFill>
                <a:latin typeface="Arial"/>
                <a:cs typeface="Arial"/>
              </a:rPr>
              <a:t>ome</a:t>
            </a:r>
            <a:r>
              <a:rPr sz="1300" spc="10">
                <a:solidFill>
                  <a:srgbClr val="00EDB5"/>
                </a:solidFill>
                <a:latin typeface="Arial"/>
                <a:cs typeface="Arial"/>
              </a:rPr>
              <a:t>r</a:t>
            </a:r>
            <a:r>
              <a:rPr sz="1300" spc="-95">
                <a:solidFill>
                  <a:srgbClr val="00EDB5"/>
                </a:solidFill>
                <a:latin typeface="Arial"/>
                <a:cs typeface="Arial"/>
              </a:rPr>
              <a:t>s</a:t>
            </a:r>
            <a:r>
              <a:rPr lang="en-NZ" sz="1300" spc="-40">
                <a:solidFill>
                  <a:srgbClr val="00EDB5"/>
                </a:solidFill>
                <a:latin typeface="Arial"/>
                <a:cs typeface="Arial"/>
              </a:rPr>
              <a:t>,</a:t>
            </a:r>
            <a:r>
              <a:rPr sz="1300" spc="-45">
                <a:solidFill>
                  <a:srgbClr val="00EDB5"/>
                </a:solidFill>
                <a:latin typeface="Arial"/>
                <a:cs typeface="Arial"/>
              </a:rPr>
              <a:t> </a:t>
            </a:r>
            <a:r>
              <a:rPr sz="1300" spc="-155">
                <a:solidFill>
                  <a:srgbClr val="00EDB5"/>
                </a:solidFill>
                <a:latin typeface="Arial"/>
                <a:cs typeface="Arial"/>
              </a:rPr>
              <a:t>S</a:t>
            </a:r>
            <a:r>
              <a:rPr sz="1300" spc="114">
                <a:solidFill>
                  <a:srgbClr val="00EDB5"/>
                </a:solidFill>
                <a:latin typeface="Arial"/>
                <a:cs typeface="Arial"/>
              </a:rPr>
              <a:t>a</a:t>
            </a:r>
            <a:r>
              <a:rPr sz="1300" spc="20">
                <a:solidFill>
                  <a:srgbClr val="00EDB5"/>
                </a:solidFill>
                <a:latin typeface="Arial"/>
                <a:cs typeface="Arial"/>
              </a:rPr>
              <a:t>f</a:t>
            </a:r>
            <a:r>
              <a:rPr sz="1300" spc="-10">
                <a:solidFill>
                  <a:srgbClr val="00EDB5"/>
                </a:solidFill>
                <a:latin typeface="Arial"/>
                <a:cs typeface="Arial"/>
              </a:rPr>
              <a:t>e</a:t>
            </a:r>
            <a:r>
              <a:rPr sz="1300" spc="10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0">
                <a:solidFill>
                  <a:srgbClr val="00EDB5"/>
                </a:solidFill>
                <a:latin typeface="Arial"/>
                <a:cs typeface="Arial"/>
              </a:rPr>
              <a:t> Sus</a:t>
            </a:r>
            <a:r>
              <a:rPr sz="1300" spc="-30">
                <a:solidFill>
                  <a:srgbClr val="00EDB5"/>
                </a:solidFill>
                <a:latin typeface="Arial"/>
                <a:cs typeface="Arial"/>
              </a:rPr>
              <a:t>t</a:t>
            </a:r>
            <a:r>
              <a:rPr sz="1300" spc="60">
                <a:solidFill>
                  <a:srgbClr val="00EDB5"/>
                </a:solidFill>
                <a:latin typeface="Arial"/>
                <a:cs typeface="Arial"/>
              </a:rPr>
              <a:t>ainabili</a:t>
            </a:r>
            <a:r>
              <a:rPr sz="1300" spc="5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180">
                <a:solidFill>
                  <a:srgbClr val="00EDB5"/>
                </a:solidFill>
                <a:latin typeface="Arial"/>
                <a:cs typeface="Arial"/>
              </a:rPr>
              <a:t>P</a:t>
            </a:r>
            <a:r>
              <a:rPr sz="1300" spc="10">
                <a:solidFill>
                  <a:srgbClr val="00EDB5"/>
                </a:solidFill>
                <a:latin typeface="Arial"/>
                <a:cs typeface="Arial"/>
              </a:rPr>
              <a:t>e</a:t>
            </a:r>
            <a:r>
              <a:rPr sz="1300" spc="25">
                <a:solidFill>
                  <a:srgbClr val="00EDB5"/>
                </a:solidFill>
                <a:latin typeface="Arial"/>
                <a:cs typeface="Arial"/>
              </a:rPr>
              <a:t>ople.</a:t>
            </a:r>
            <a:endParaRPr sz="1300">
              <a:latin typeface="Arial"/>
              <a:cs typeface="Arial"/>
            </a:endParaRPr>
          </a:p>
        </p:txBody>
      </p:sp>
      <p:sp>
        <p:nvSpPr>
          <p:cNvPr id="4" name="object 17">
            <a:extLst>
              <a:ext uri="{FF2B5EF4-FFF2-40B4-BE49-F238E27FC236}">
                <a16:creationId xmlns:a16="http://schemas.microsoft.com/office/drawing/2014/main" id="{1EC46A77-DAB6-9178-0BCC-9848BDA69F3D}"/>
              </a:ext>
            </a:extLst>
          </p:cNvPr>
          <p:cNvSpPr txBox="1"/>
          <p:nvPr/>
        </p:nvSpPr>
        <p:spPr>
          <a:xfrm>
            <a:off x="539750" y="5022279"/>
            <a:ext cx="1877695" cy="566420"/>
          </a:xfrm>
          <a:prstGeom prst="rect">
            <a:avLst/>
          </a:prstGeom>
        </p:spPr>
        <p:txBody>
          <a:bodyPr vert="horz" wrap="square" lIns="0" tIns="0" rIns="0" bIns="0" rtlCol="0">
            <a:spAutoFit/>
          </a:bodyPr>
          <a:lstStyle/>
          <a:p>
            <a:pPr marL="12700">
              <a:lnSpc>
                <a:spcPct val="100000"/>
              </a:lnSpc>
            </a:pPr>
            <a:r>
              <a:rPr sz="1300" b="1" spc="5" dirty="0">
                <a:solidFill>
                  <a:srgbClr val="00EDB5"/>
                </a:solidFill>
                <a:latin typeface="Arial"/>
                <a:cs typeface="Arial"/>
              </a:rPr>
              <a:t>Our</a:t>
            </a:r>
            <a:r>
              <a:rPr sz="1300" b="1" spc="-60" dirty="0">
                <a:solidFill>
                  <a:srgbClr val="00EDB5"/>
                </a:solidFill>
                <a:latin typeface="Arial"/>
                <a:cs typeface="Arial"/>
              </a:rPr>
              <a:t> </a:t>
            </a:r>
            <a:r>
              <a:rPr sz="1300" b="1" spc="25" dirty="0">
                <a:solidFill>
                  <a:srgbClr val="00EDB5"/>
                </a:solidFill>
                <a:latin typeface="Arial"/>
                <a:cs typeface="Arial"/>
              </a:rPr>
              <a:t>p</a:t>
            </a:r>
            <a:r>
              <a:rPr sz="1300" b="1" spc="5" dirty="0">
                <a:solidFill>
                  <a:srgbClr val="00EDB5"/>
                </a:solidFill>
                <a:latin typeface="Arial"/>
                <a:cs typeface="Arial"/>
              </a:rPr>
              <a:t>ur</a:t>
            </a:r>
            <a:r>
              <a:rPr sz="1300" b="1" spc="10" dirty="0">
                <a:solidFill>
                  <a:srgbClr val="00EDB5"/>
                </a:solidFill>
                <a:latin typeface="Arial"/>
                <a:cs typeface="Arial"/>
              </a:rPr>
              <a:t>p</a:t>
            </a:r>
            <a:r>
              <a:rPr sz="1300" b="1" spc="-15" dirty="0">
                <a:solidFill>
                  <a:srgbClr val="00EDB5"/>
                </a:solidFill>
                <a:latin typeface="Arial"/>
                <a:cs typeface="Arial"/>
              </a:rPr>
              <a:t>o</a:t>
            </a:r>
            <a:r>
              <a:rPr sz="1300" b="1" spc="-135" dirty="0">
                <a:solidFill>
                  <a:srgbClr val="00EDB5"/>
                </a:solidFill>
                <a:latin typeface="Arial"/>
                <a:cs typeface="Arial"/>
              </a:rPr>
              <a:t>s</a:t>
            </a:r>
            <a:r>
              <a:rPr sz="1300" b="1" spc="10" dirty="0">
                <a:solidFill>
                  <a:srgbClr val="00EDB5"/>
                </a:solidFill>
                <a:latin typeface="Arial"/>
                <a:cs typeface="Arial"/>
              </a:rPr>
              <a:t>e</a:t>
            </a:r>
            <a:endParaRPr sz="1300" dirty="0">
              <a:latin typeface="Arial"/>
              <a:cs typeface="Arial"/>
            </a:endParaRPr>
          </a:p>
          <a:p>
            <a:pPr marL="12700" marR="6350">
              <a:lnSpc>
                <a:spcPts val="1400"/>
              </a:lnSpc>
              <a:spcBef>
                <a:spcPts val="20"/>
              </a:spcBef>
            </a:pPr>
            <a:r>
              <a:rPr sz="1300" spc="-15" dirty="0">
                <a:solidFill>
                  <a:srgbClr val="00EDB5"/>
                </a:solidFill>
                <a:latin typeface="Arial"/>
                <a:cs typeface="Arial"/>
              </a:rPr>
              <a:t>Cl</a:t>
            </a:r>
            <a:r>
              <a:rPr sz="1300" spc="-10" dirty="0">
                <a:solidFill>
                  <a:srgbClr val="00EDB5"/>
                </a:solidFill>
                <a:latin typeface="Arial"/>
                <a:cs typeface="Arial"/>
              </a:rPr>
              <a:t>e</a:t>
            </a:r>
            <a:r>
              <a:rPr sz="1300" spc="65" dirty="0">
                <a:solidFill>
                  <a:srgbClr val="00EDB5"/>
                </a:solidFill>
                <a:latin typeface="Arial"/>
                <a:cs typeface="Arial"/>
              </a:rPr>
              <a:t>an</a:t>
            </a:r>
            <a:r>
              <a:rPr sz="1300" spc="-45" dirty="0">
                <a:solidFill>
                  <a:srgbClr val="00EDB5"/>
                </a:solidFill>
                <a:latin typeface="Arial"/>
                <a:cs typeface="Arial"/>
              </a:rPr>
              <a:t> </a:t>
            </a:r>
            <a:r>
              <a:rPr sz="1300" spc="20" dirty="0">
                <a:solidFill>
                  <a:srgbClr val="00EDB5"/>
                </a:solidFill>
                <a:latin typeface="Arial"/>
                <a:cs typeface="Arial"/>
              </a:rPr>
              <a:t>ene</a:t>
            </a:r>
            <a:r>
              <a:rPr sz="1300" spc="-20" dirty="0">
                <a:solidFill>
                  <a:srgbClr val="00EDB5"/>
                </a:solidFill>
                <a:latin typeface="Arial"/>
                <a:cs typeface="Arial"/>
              </a:rPr>
              <a:t>r</a:t>
            </a:r>
            <a:r>
              <a:rPr sz="1300" spc="40" dirty="0">
                <a:solidFill>
                  <a:srgbClr val="00EDB5"/>
                </a:solidFill>
                <a:latin typeface="Arial"/>
                <a:cs typeface="Arial"/>
              </a:rPr>
              <a:t>gy</a:t>
            </a:r>
            <a:r>
              <a:rPr sz="1300" spc="-45" dirty="0">
                <a:solidFill>
                  <a:srgbClr val="00EDB5"/>
                </a:solidFill>
                <a:latin typeface="Arial"/>
                <a:cs typeface="Arial"/>
              </a:rPr>
              <a:t> </a:t>
            </a:r>
            <a:r>
              <a:rPr sz="1300" spc="50" dirty="0">
                <a:solidFill>
                  <a:srgbClr val="00EDB5"/>
                </a:solidFill>
                <a:latin typeface="Arial"/>
                <a:cs typeface="Arial"/>
              </a:rPr>
              <a:t>f</a:t>
            </a:r>
            <a:r>
              <a:rPr sz="1300" spc="40" dirty="0">
                <a:solidFill>
                  <a:srgbClr val="00EDB5"/>
                </a:solidFill>
                <a:latin typeface="Arial"/>
                <a:cs typeface="Arial"/>
              </a:rPr>
              <a:t>or</a:t>
            </a:r>
            <a:r>
              <a:rPr sz="1300" spc="-45" dirty="0">
                <a:solidFill>
                  <a:srgbClr val="00EDB5"/>
                </a:solidFill>
                <a:latin typeface="Arial"/>
                <a:cs typeface="Arial"/>
              </a:rPr>
              <a:t> </a:t>
            </a:r>
            <a:r>
              <a:rPr sz="1300" spc="85" dirty="0">
                <a:solidFill>
                  <a:srgbClr val="00EDB5"/>
                </a:solidFill>
                <a:latin typeface="Arial"/>
                <a:cs typeface="Arial"/>
              </a:rPr>
              <a:t>a</a:t>
            </a:r>
            <a:r>
              <a:rPr sz="1300" spc="-45" dirty="0">
                <a:solidFill>
                  <a:srgbClr val="00EDB5"/>
                </a:solidFill>
                <a:latin typeface="Arial"/>
                <a:cs typeface="Arial"/>
              </a:rPr>
              <a:t> </a:t>
            </a:r>
            <a:r>
              <a:rPr sz="1300" spc="50" dirty="0">
                <a:solidFill>
                  <a:srgbClr val="00EDB5"/>
                </a:solidFill>
                <a:latin typeface="Arial"/>
                <a:cs typeface="Arial"/>
              </a:rPr>
              <a:t>fai</a:t>
            </a:r>
            <a:r>
              <a:rPr sz="1300" spc="10" dirty="0">
                <a:solidFill>
                  <a:srgbClr val="00EDB5"/>
                </a:solidFill>
                <a:latin typeface="Arial"/>
                <a:cs typeface="Arial"/>
              </a:rPr>
              <a:t>r</a:t>
            </a:r>
            <a:r>
              <a:rPr sz="1300" spc="15" dirty="0">
                <a:solidFill>
                  <a:srgbClr val="00EDB5"/>
                </a:solidFill>
                <a:latin typeface="Arial"/>
                <a:cs typeface="Arial"/>
              </a:rPr>
              <a:t>er</a:t>
            </a:r>
            <a:r>
              <a:rPr sz="1300" spc="10" dirty="0">
                <a:solidFill>
                  <a:srgbClr val="00EDB5"/>
                </a:solidFill>
                <a:latin typeface="Arial"/>
                <a:cs typeface="Arial"/>
              </a:rPr>
              <a:t> </a:t>
            </a:r>
            <a:r>
              <a:rPr sz="1300" spc="70" dirty="0">
                <a:solidFill>
                  <a:srgbClr val="00EDB5"/>
                </a:solidFill>
                <a:latin typeface="Arial"/>
                <a:cs typeface="Arial"/>
              </a:rPr>
              <a:t>and</a:t>
            </a:r>
            <a:r>
              <a:rPr sz="1300" spc="-45" dirty="0">
                <a:solidFill>
                  <a:srgbClr val="00EDB5"/>
                </a:solidFill>
                <a:latin typeface="Arial"/>
                <a:cs typeface="Arial"/>
              </a:rPr>
              <a:t> </a:t>
            </a:r>
            <a:r>
              <a:rPr sz="1300" spc="20" dirty="0">
                <a:solidFill>
                  <a:srgbClr val="00EDB5"/>
                </a:solidFill>
                <a:latin typeface="Arial"/>
                <a:cs typeface="Arial"/>
              </a:rPr>
              <a:t>h</a:t>
            </a:r>
            <a:r>
              <a:rPr sz="1300" spc="25" dirty="0">
                <a:solidFill>
                  <a:srgbClr val="00EDB5"/>
                </a:solidFill>
                <a:latin typeface="Arial"/>
                <a:cs typeface="Arial"/>
              </a:rPr>
              <a:t>e</a:t>
            </a:r>
            <a:r>
              <a:rPr sz="1300" spc="45" dirty="0">
                <a:solidFill>
                  <a:srgbClr val="00EDB5"/>
                </a:solidFill>
                <a:latin typeface="Arial"/>
                <a:cs typeface="Arial"/>
              </a:rPr>
              <a:t>althier</a:t>
            </a:r>
            <a:r>
              <a:rPr sz="1300" spc="-45" dirty="0">
                <a:solidFill>
                  <a:srgbClr val="00EDB5"/>
                </a:solidFill>
                <a:latin typeface="Arial"/>
                <a:cs typeface="Arial"/>
              </a:rPr>
              <a:t> </a:t>
            </a:r>
            <a:r>
              <a:rPr sz="1300" spc="65" dirty="0">
                <a:solidFill>
                  <a:srgbClr val="00EDB5"/>
                </a:solidFill>
                <a:latin typeface="Arial"/>
                <a:cs typeface="Arial"/>
              </a:rPr>
              <a:t>w</a:t>
            </a:r>
            <a:r>
              <a:rPr sz="1300" spc="35" dirty="0">
                <a:solidFill>
                  <a:srgbClr val="00EDB5"/>
                </a:solidFill>
                <a:latin typeface="Arial"/>
                <a:cs typeface="Arial"/>
              </a:rPr>
              <a:t>orld.</a:t>
            </a:r>
            <a:endParaRPr sz="1300" dirty="0">
              <a:latin typeface="Arial"/>
              <a:cs typeface="Arial"/>
            </a:endParaRPr>
          </a:p>
        </p:txBody>
      </p:sp>
      <p:sp>
        <p:nvSpPr>
          <p:cNvPr id="6" name="object 18">
            <a:extLst>
              <a:ext uri="{FF2B5EF4-FFF2-40B4-BE49-F238E27FC236}">
                <a16:creationId xmlns:a16="http://schemas.microsoft.com/office/drawing/2014/main" id="{3B23CB7D-A461-8C10-4295-8606AB861DA1}"/>
              </a:ext>
            </a:extLst>
          </p:cNvPr>
          <p:cNvSpPr/>
          <p:nvPr/>
        </p:nvSpPr>
        <p:spPr>
          <a:xfrm>
            <a:off x="552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7" name="object 19">
            <a:extLst>
              <a:ext uri="{FF2B5EF4-FFF2-40B4-BE49-F238E27FC236}">
                <a16:creationId xmlns:a16="http://schemas.microsoft.com/office/drawing/2014/main" id="{5BE3DC2E-1C64-7704-27A3-DCFE70A77F73}"/>
              </a:ext>
            </a:extLst>
          </p:cNvPr>
          <p:cNvSpPr/>
          <p:nvPr/>
        </p:nvSpPr>
        <p:spPr>
          <a:xfrm>
            <a:off x="2928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8" name="object 20">
            <a:extLst>
              <a:ext uri="{FF2B5EF4-FFF2-40B4-BE49-F238E27FC236}">
                <a16:creationId xmlns:a16="http://schemas.microsoft.com/office/drawing/2014/main" id="{1150454B-FB63-464D-5955-943C6304508B}"/>
              </a:ext>
            </a:extLst>
          </p:cNvPr>
          <p:cNvSpPr/>
          <p:nvPr/>
        </p:nvSpPr>
        <p:spPr>
          <a:xfrm>
            <a:off x="5014281"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0b3ffd36daa116d6932fdbfedcd4f169">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e4a77cb2254d79cfcf80bbcce09b293c"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ce95a386-d309-4666-a335-0bed06863695">
      <Terms xmlns="http://schemas.microsoft.com/office/infopath/2007/PartnerControls"/>
    </lcf76f155ced4ddcb4097134ff3c332f>
    <SharedWithUsers xmlns="43fbadee-b72b-4045-acd7-0c03f461bf4d">
      <UserInfo>
        <DisplayName>Michael Healy</DisplayName>
        <AccountId>750</AccountId>
        <AccountType/>
      </UserInfo>
    </SharedWithUsers>
  </documentManagement>
</p:properties>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700B7473-1461-4337-85B8-E92D0B8B3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badee-b72b-4045-acd7-0c03f461bf4d"/>
    <ds:schemaRef ds:uri="ce95a386-d309-4666-a335-0bed06863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7BDA2E-9214-4DB1-B44D-4DA9B8121045}">
  <ds:schemaRefs>
    <ds:schemaRef ds:uri="http://schemas.microsoft.com/sharepoint/events"/>
  </ds:schemaRefs>
</ds:datastoreItem>
</file>

<file path=customXml/itemProps4.xml><?xml version="1.0" encoding="utf-8"?>
<ds:datastoreItem xmlns:ds="http://schemas.openxmlformats.org/officeDocument/2006/customXml" ds:itemID="{C055FC9B-5724-4E52-B7CF-0DA26C5E6734}">
  <ds:schemaRefs>
    <ds:schemaRef ds:uri="http://purl.org/dc/terms/"/>
    <ds:schemaRef ds:uri="43fbadee-b72b-4045-acd7-0c03f461bf4d"/>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ce95a386-d309-4666-a335-0bed06863695"/>
    <ds:schemaRef ds:uri="http://schemas.openxmlformats.org/package/2006/metadata/core-propertie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290</TotalTime>
  <Words>717</Words>
  <Application>Microsoft Office PowerPoint</Application>
  <PresentationFormat>Custom</PresentationFormat>
  <Paragraphs>59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Arial,Sans-Serif</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Phillip Green</cp:lastModifiedBy>
  <cp:revision>49</cp:revision>
  <dcterms:created xsi:type="dcterms:W3CDTF">2022-02-10T01:09:19Z</dcterms:created>
  <dcterms:modified xsi:type="dcterms:W3CDTF">2025-12-11T04:09:40Z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8bb889-6f8a-47ae-9880-0aeded6e10b8_Enabled">
    <vt:lpwstr>true</vt:lpwstr>
  </property>
  <property fmtid="{D5CDD505-2E9C-101B-9397-08002B2CF9AE}" pid="3" name="MSIP_Label_888bb889-6f8a-47ae-9880-0aeded6e10b8_SetDate">
    <vt:lpwstr>2022-08-12T03:58:48Z</vt:lpwstr>
  </property>
  <property fmtid="{D5CDD505-2E9C-101B-9397-08002B2CF9AE}" pid="4" name="MSIP_Label_888bb889-6f8a-47ae-9880-0aeded6e10b8_Method">
    <vt:lpwstr>Standard</vt:lpwstr>
  </property>
  <property fmtid="{D5CDD505-2E9C-101B-9397-08002B2CF9AE}" pid="5" name="MSIP_Label_888bb889-6f8a-47ae-9880-0aeded6e10b8_Name">
    <vt:lpwstr>888bb889-6f8a-47ae-9880-0aeded6e10b8</vt:lpwstr>
  </property>
  <property fmtid="{D5CDD505-2E9C-101B-9397-08002B2CF9AE}" pid="6" name="MSIP_Label_888bb889-6f8a-47ae-9880-0aeded6e10b8_SiteId">
    <vt:lpwstr>e6cf3f80-614d-4939-895c-3d5287c0f245</vt:lpwstr>
  </property>
  <property fmtid="{D5CDD505-2E9C-101B-9397-08002B2CF9AE}" pid="7" name="MSIP_Label_888bb889-6f8a-47ae-9880-0aeded6e10b8_ActionId">
    <vt:lpwstr>4e82081a-1c4c-459b-92d4-9f533b94e145</vt:lpwstr>
  </property>
  <property fmtid="{D5CDD505-2E9C-101B-9397-08002B2CF9AE}" pid="8" name="MSIP_Label_888bb889-6f8a-47ae-9880-0aeded6e10b8_ContentBits">
    <vt:lpwstr>0</vt:lpwstr>
  </property>
  <property fmtid="{D5CDD505-2E9C-101B-9397-08002B2CF9AE}" pid="9" name="MediaServiceImageTags">
    <vt:lpwstr/>
  </property>
  <property fmtid="{D5CDD505-2E9C-101B-9397-08002B2CF9AE}" pid="10" name="ContentTypeId">
    <vt:lpwstr>0x0101001DFE2A2EB702884FAC9488F2F8948626</vt:lpwstr>
  </property>
</Properties>
</file>