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57" r:id="rId7"/>
  </p:sldIdLst>
  <p:sldSz cx="10680700" cy="7569200"/>
  <p:notesSz cx="9939338" cy="6807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7FBFDD2-9247-267D-1B81-F41DD8CDF82B}" name="Nandini Sami" initials="NS" userId="S::nandini.sami@meridianenergy.co.nz::cf1642e0-c508-4fea-8185-4583763d3b3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D3D6"/>
    <a:srgbClr val="0032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5" d="100"/>
          <a:sy n="95" d="100"/>
        </p:scale>
        <p:origin x="1608" y="90"/>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2.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Kereopa" userId="4cfaa3f6-9752-41be-bf99-ba14b9c206bd" providerId="ADAL" clId="{362D1921-C680-40A4-A559-953EF4852FBD}"/>
    <pc:docChg chg="custSel modSld">
      <pc:chgData name="Lauren Kereopa" userId="4cfaa3f6-9752-41be-bf99-ba14b9c206bd" providerId="ADAL" clId="{362D1921-C680-40A4-A559-953EF4852FBD}" dt="2026-06-30T01:44:19.868" v="12" actId="478"/>
      <pc:docMkLst>
        <pc:docMk/>
      </pc:docMkLst>
      <pc:sldChg chg="delSp modSp mod">
        <pc:chgData name="Lauren Kereopa" userId="4cfaa3f6-9752-41be-bf99-ba14b9c206bd" providerId="ADAL" clId="{362D1921-C680-40A4-A559-953EF4852FBD}" dt="2026-06-30T01:44:19.868" v="12" actId="478"/>
        <pc:sldMkLst>
          <pc:docMk/>
          <pc:sldMk cId="0" sldId="256"/>
        </pc:sldMkLst>
        <pc:spChg chg="mod">
          <ac:chgData name="Lauren Kereopa" userId="4cfaa3f6-9752-41be-bf99-ba14b9c206bd" providerId="ADAL" clId="{362D1921-C680-40A4-A559-953EF4852FBD}" dt="2026-06-30T01:44:03.204" v="10" actId="20577"/>
          <ac:spMkLst>
            <pc:docMk/>
            <pc:sldMk cId="0" sldId="256"/>
            <ac:spMk id="21" creationId="{00000000-0000-0000-0000-000000000000}"/>
          </ac:spMkLst>
        </pc:spChg>
        <pc:spChg chg="del">
          <ac:chgData name="Lauren Kereopa" userId="4cfaa3f6-9752-41be-bf99-ba14b9c206bd" providerId="ADAL" clId="{362D1921-C680-40A4-A559-953EF4852FBD}" dt="2026-06-30T01:44:19.868" v="12" actId="478"/>
          <ac:spMkLst>
            <pc:docMk/>
            <pc:sldMk cId="0" sldId="256"/>
            <ac:spMk id="25" creationId="{00000000-0000-0000-0000-000000000000}"/>
          </ac:spMkLst>
        </pc:spChg>
        <pc:spChg chg="mod">
          <ac:chgData name="Lauren Kereopa" userId="4cfaa3f6-9752-41be-bf99-ba14b9c206bd" providerId="ADAL" clId="{362D1921-C680-40A4-A559-953EF4852FBD}" dt="2026-06-30T01:43:54.538" v="0" actId="6549"/>
          <ac:spMkLst>
            <pc:docMk/>
            <pc:sldMk cId="0" sldId="256"/>
            <ac:spMk id="29" creationId="{00000000-0000-0000-0000-000000000000}"/>
          </ac:spMkLst>
        </pc:spChg>
        <pc:spChg chg="del">
          <ac:chgData name="Lauren Kereopa" userId="4cfaa3f6-9752-41be-bf99-ba14b9c206bd" providerId="ADAL" clId="{362D1921-C680-40A4-A559-953EF4852FBD}" dt="2026-06-30T01:44:14.319" v="11" actId="478"/>
          <ac:spMkLst>
            <pc:docMk/>
            <pc:sldMk cId="0" sldId="256"/>
            <ac:spMk id="32" creationId="{3B0B3703-F00A-4D82-883B-56924257275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1909" y="2346452"/>
            <a:ext cx="9088310" cy="1589531"/>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3819" y="4238752"/>
            <a:ext cx="7484490" cy="18923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34606" y="1740916"/>
            <a:ext cx="4651076" cy="499567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6446" y="1740916"/>
            <a:ext cx="4651076" cy="499567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12"/>
            <a:ext cx="10692003" cy="7559992"/>
          </a:xfrm>
          <a:custGeom>
            <a:avLst/>
            <a:gdLst/>
            <a:ahLst/>
            <a:cxnLst/>
            <a:rect l="l" t="t" r="r" b="b"/>
            <a:pathLst>
              <a:path w="10692003" h="7559992">
                <a:moveTo>
                  <a:pt x="0" y="7559992"/>
                </a:moveTo>
                <a:lnTo>
                  <a:pt x="10692003" y="7559992"/>
                </a:lnTo>
                <a:lnTo>
                  <a:pt x="10692003" y="0"/>
                </a:lnTo>
                <a:lnTo>
                  <a:pt x="0" y="0"/>
                </a:lnTo>
                <a:lnTo>
                  <a:pt x="0" y="7559992"/>
                </a:lnTo>
                <a:close/>
              </a:path>
            </a:pathLst>
          </a:custGeom>
          <a:solidFill>
            <a:srgbClr val="00EDB5"/>
          </a:solidFill>
        </p:spPr>
        <p:txBody>
          <a:bodyPr wrap="square" lIns="0" tIns="0" rIns="0" bIns="0" rtlCol="0">
            <a:spAutoFit/>
          </a:bodyPr>
          <a:lstStyle/>
          <a:p>
            <a:endParaRPr/>
          </a:p>
        </p:txBody>
      </p:sp>
      <p:sp>
        <p:nvSpPr>
          <p:cNvPr id="17" name="bk object 17"/>
          <p:cNvSpPr/>
          <p:nvPr/>
        </p:nvSpPr>
        <p:spPr>
          <a:xfrm>
            <a:off x="2" y="8"/>
            <a:ext cx="9247301" cy="7559992"/>
          </a:xfrm>
          <a:custGeom>
            <a:avLst/>
            <a:gdLst/>
            <a:ahLst/>
            <a:cxnLst/>
            <a:rect l="l" t="t" r="r" b="b"/>
            <a:pathLst>
              <a:path w="9247301" h="7559992">
                <a:moveTo>
                  <a:pt x="4506442" y="0"/>
                </a:moveTo>
                <a:lnTo>
                  <a:pt x="4432" y="0"/>
                </a:lnTo>
                <a:lnTo>
                  <a:pt x="0" y="19354"/>
                </a:lnTo>
                <a:lnTo>
                  <a:pt x="0" y="7559992"/>
                </a:lnTo>
                <a:lnTo>
                  <a:pt x="7764513" y="7559992"/>
                </a:lnTo>
                <a:lnTo>
                  <a:pt x="9247301" y="1085799"/>
                </a:lnTo>
                <a:lnTo>
                  <a:pt x="4506442" y="0"/>
                </a:lnTo>
                <a:close/>
              </a:path>
            </a:pathLst>
          </a:custGeom>
          <a:solidFill>
            <a:srgbClr val="0032A0"/>
          </a:solidFill>
        </p:spPr>
        <p:txBody>
          <a:bodyPr wrap="square" lIns="0" tIns="0" rIns="0" bIns="0" rtlCol="0">
            <a:spAutoFit/>
          </a:bodyPr>
          <a:lstStyle/>
          <a:p>
            <a:endParaRPr/>
          </a:p>
        </p:txBody>
      </p:sp>
      <p:sp>
        <p:nvSpPr>
          <p:cNvPr id="2" name="Holder 2"/>
          <p:cNvSpPr>
            <a:spLocks noGrp="1"/>
          </p:cNvSpPr>
          <p:nvPr>
            <p:ph type="title"/>
          </p:nvPr>
        </p:nvSpPr>
        <p:spPr>
          <a:xfrm>
            <a:off x="534606" y="302767"/>
            <a:ext cx="9622916" cy="1211071"/>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34606" y="1740916"/>
            <a:ext cx="9622916" cy="499567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324" y="7039356"/>
            <a:ext cx="3421481" cy="37846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06" y="7039356"/>
            <a:ext cx="2459189" cy="37846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6/30/2026</a:t>
            </a:fld>
            <a:endParaRPr lang="en-US"/>
          </a:p>
        </p:txBody>
      </p:sp>
      <p:sp>
        <p:nvSpPr>
          <p:cNvPr id="6" name="Holder 6"/>
          <p:cNvSpPr>
            <a:spLocks noGrp="1"/>
          </p:cNvSpPr>
          <p:nvPr>
            <p:ph type="sldNum" sz="quarter" idx="7"/>
          </p:nvPr>
        </p:nvSpPr>
        <p:spPr>
          <a:xfrm>
            <a:off x="7698333" y="7039356"/>
            <a:ext cx="2459189" cy="37846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image" Target="../media/image9.jpg"/><Relationship Id="rId7" Type="http://schemas.openxmlformats.org/officeDocument/2006/relationships/image" Target="../media/image13.jpeg"/><Relationship Id="rId2" Type="http://schemas.openxmlformats.org/officeDocument/2006/relationships/image" Target="../media/image4.png"/><Relationship Id="rId1" Type="http://schemas.openxmlformats.org/officeDocument/2006/relationships/slideLayout" Target="../slideLayouts/slideLayout5.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459299" y="7039913"/>
            <a:ext cx="515620" cy="134620"/>
          </a:xfrm>
          <a:prstGeom prst="rect">
            <a:avLst/>
          </a:prstGeom>
        </p:spPr>
        <p:txBody>
          <a:bodyPr vert="horz" wrap="square" lIns="0" tIns="0" rIns="0" bIns="0" rtlCol="0">
            <a:spAutoFit/>
          </a:bodyPr>
          <a:lstStyle/>
          <a:p>
            <a:pPr marL="12700">
              <a:lnSpc>
                <a:spcPct val="100000"/>
              </a:lnSpc>
            </a:pPr>
            <a:r>
              <a:rPr sz="800" spc="-55">
                <a:solidFill>
                  <a:srgbClr val="00EDB5"/>
                </a:solidFill>
                <a:latin typeface="Arial"/>
                <a:cs typeface="Arial"/>
              </a:rPr>
              <a:t>C</a:t>
            </a:r>
            <a:r>
              <a:rPr sz="800" spc="25">
                <a:solidFill>
                  <a:srgbClr val="00EDB5"/>
                </a:solidFill>
                <a:latin typeface="Arial"/>
                <a:cs typeface="Arial"/>
              </a:rPr>
              <a:t>o</a:t>
            </a:r>
            <a:r>
              <a:rPr sz="800" spc="20">
                <a:solidFill>
                  <a:srgbClr val="00EDB5"/>
                </a:solidFill>
                <a:latin typeface="Arial"/>
                <a:cs typeface="Arial"/>
              </a:rPr>
              <a:t>n</a:t>
            </a:r>
            <a:r>
              <a:rPr sz="800" spc="60">
                <a:solidFill>
                  <a:srgbClr val="00EDB5"/>
                </a:solidFill>
                <a:latin typeface="Arial"/>
                <a:cs typeface="Arial"/>
              </a:rPr>
              <a:t>t</a:t>
            </a:r>
            <a:r>
              <a:rPr sz="800" spc="10">
                <a:solidFill>
                  <a:srgbClr val="00EDB5"/>
                </a:solidFill>
                <a:latin typeface="Arial"/>
                <a:cs typeface="Arial"/>
              </a:rPr>
              <a:t>i</a:t>
            </a:r>
            <a:r>
              <a:rPr sz="800" spc="25">
                <a:solidFill>
                  <a:srgbClr val="00EDB5"/>
                </a:solidFill>
                <a:latin typeface="Arial"/>
                <a:cs typeface="Arial"/>
              </a:rPr>
              <a:t>n</a:t>
            </a:r>
            <a:r>
              <a:rPr sz="800" spc="10">
                <a:solidFill>
                  <a:srgbClr val="00EDB5"/>
                </a:solidFill>
                <a:latin typeface="Arial"/>
                <a:cs typeface="Arial"/>
              </a:rPr>
              <a:t>ue</a:t>
            </a:r>
            <a:r>
              <a:rPr sz="800" spc="50">
                <a:solidFill>
                  <a:srgbClr val="00EDB5"/>
                </a:solidFill>
                <a:latin typeface="Arial"/>
                <a:cs typeface="Arial"/>
              </a:rPr>
              <a:t>d</a:t>
            </a:r>
            <a:endParaRPr sz="800">
              <a:latin typeface="Arial"/>
              <a:cs typeface="Arial"/>
            </a:endParaRPr>
          </a:p>
        </p:txBody>
      </p:sp>
      <p:sp>
        <p:nvSpPr>
          <p:cNvPr id="4" name="object 4"/>
          <p:cNvSpPr/>
          <p:nvPr/>
        </p:nvSpPr>
        <p:spPr>
          <a:xfrm>
            <a:off x="6014036" y="7073522"/>
            <a:ext cx="127000" cy="63500"/>
          </a:xfrm>
          <a:custGeom>
            <a:avLst/>
            <a:gdLst/>
            <a:ahLst/>
            <a:cxnLst/>
            <a:rect l="l" t="t" r="r" b="b"/>
            <a:pathLst>
              <a:path w="127000" h="63500">
                <a:moveTo>
                  <a:pt x="0" y="0"/>
                </a:moveTo>
                <a:lnTo>
                  <a:pt x="63500" y="63500"/>
                </a:lnTo>
                <a:lnTo>
                  <a:pt x="127000" y="0"/>
                </a:lnTo>
              </a:path>
            </a:pathLst>
          </a:custGeom>
          <a:ln w="6350">
            <a:solidFill>
              <a:srgbClr val="00EDB5"/>
            </a:solidFill>
          </a:ln>
        </p:spPr>
        <p:txBody>
          <a:bodyPr wrap="square" lIns="0" tIns="0" rIns="0" bIns="0" rtlCol="0">
            <a:spAutoFit/>
          </a:bodyPr>
          <a:lstStyle/>
          <a:p>
            <a:endParaRPr/>
          </a:p>
        </p:txBody>
      </p:sp>
      <p:sp>
        <p:nvSpPr>
          <p:cNvPr id="5" name="object 5"/>
          <p:cNvSpPr/>
          <p:nvPr/>
        </p:nvSpPr>
        <p:spPr>
          <a:xfrm>
            <a:off x="720001" y="2484604"/>
            <a:ext cx="1062012" cy="1960399"/>
          </a:xfrm>
          <a:prstGeom prst="rect">
            <a:avLst/>
          </a:prstGeom>
          <a:blipFill>
            <a:blip r:embed="rId2" cstate="print"/>
            <a:stretch>
              <a:fillRect/>
            </a:stretch>
          </a:blipFill>
        </p:spPr>
        <p:txBody>
          <a:bodyPr wrap="square" lIns="0" tIns="0" rIns="0" bIns="0" rtlCol="0">
            <a:spAutoFit/>
          </a:bodyPr>
          <a:lstStyle/>
          <a:p>
            <a:endParaRPr/>
          </a:p>
        </p:txBody>
      </p:sp>
      <p:sp>
        <p:nvSpPr>
          <p:cNvPr id="6" name="object 6"/>
          <p:cNvSpPr/>
          <p:nvPr/>
        </p:nvSpPr>
        <p:spPr>
          <a:xfrm>
            <a:off x="720001" y="248460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ln w="25400">
            <a:solidFill>
              <a:srgbClr val="0032A0"/>
            </a:solidFill>
          </a:ln>
        </p:spPr>
        <p:txBody>
          <a:bodyPr wrap="square" lIns="0" tIns="0" rIns="0" bIns="0" rtlCol="0">
            <a:spAutoFit/>
          </a:bodyPr>
          <a:lstStyle/>
          <a:p>
            <a:endParaRPr/>
          </a:p>
        </p:txBody>
      </p:sp>
      <p:sp>
        <p:nvSpPr>
          <p:cNvPr id="8" name="object 8"/>
          <p:cNvSpPr/>
          <p:nvPr/>
        </p:nvSpPr>
        <p:spPr>
          <a:xfrm>
            <a:off x="1782000" y="2484602"/>
            <a:ext cx="1061999" cy="980198"/>
          </a:xfrm>
          <a:custGeom>
            <a:avLst/>
            <a:gdLst/>
            <a:ahLst/>
            <a:cxnLst/>
            <a:rect l="l" t="t" r="r" b="b"/>
            <a:pathLst>
              <a:path w="1061999" h="980198">
                <a:moveTo>
                  <a:pt x="0" y="980198"/>
                </a:moveTo>
                <a:lnTo>
                  <a:pt x="1061999" y="980198"/>
                </a:lnTo>
                <a:lnTo>
                  <a:pt x="1061999" y="0"/>
                </a:lnTo>
                <a:lnTo>
                  <a:pt x="0" y="0"/>
                </a:lnTo>
                <a:lnTo>
                  <a:pt x="0" y="980198"/>
                </a:lnTo>
                <a:close/>
              </a:path>
            </a:pathLst>
          </a:custGeom>
          <a:ln w="25400">
            <a:solidFill>
              <a:srgbClr val="0032A0"/>
            </a:solidFill>
          </a:ln>
        </p:spPr>
        <p:txBody>
          <a:bodyPr wrap="square" lIns="0" tIns="0" rIns="0" bIns="0" rtlCol="0">
            <a:spAutoFit/>
          </a:bodyPr>
          <a:lstStyle/>
          <a:p>
            <a:endParaRPr/>
          </a:p>
        </p:txBody>
      </p:sp>
      <p:sp>
        <p:nvSpPr>
          <p:cNvPr id="10" name="object 10"/>
          <p:cNvSpPr/>
          <p:nvPr/>
        </p:nvSpPr>
        <p:spPr>
          <a:xfrm>
            <a:off x="1782000" y="3464801"/>
            <a:ext cx="1061999" cy="980198"/>
          </a:xfrm>
          <a:custGeom>
            <a:avLst/>
            <a:gdLst/>
            <a:ahLst/>
            <a:cxnLst/>
            <a:rect l="l" t="t" r="r" b="b"/>
            <a:pathLst>
              <a:path w="1061999" h="980198">
                <a:moveTo>
                  <a:pt x="0" y="980198"/>
                </a:moveTo>
                <a:lnTo>
                  <a:pt x="1061999" y="980198"/>
                </a:lnTo>
                <a:lnTo>
                  <a:pt x="1061999" y="0"/>
                </a:lnTo>
                <a:lnTo>
                  <a:pt x="0" y="0"/>
                </a:lnTo>
                <a:lnTo>
                  <a:pt x="0" y="980198"/>
                </a:lnTo>
                <a:close/>
              </a:path>
            </a:pathLst>
          </a:custGeom>
          <a:ln w="25400">
            <a:solidFill>
              <a:srgbClr val="0032A0"/>
            </a:solidFill>
          </a:ln>
        </p:spPr>
        <p:txBody>
          <a:bodyPr wrap="square" lIns="0" tIns="0" rIns="0" bIns="0" rtlCol="0">
            <a:spAutoFit/>
          </a:bodyPr>
          <a:lstStyle/>
          <a:p>
            <a:endParaRPr/>
          </a:p>
        </p:txBody>
      </p:sp>
      <p:sp>
        <p:nvSpPr>
          <p:cNvPr id="11" name="object 11"/>
          <p:cNvSpPr/>
          <p:nvPr/>
        </p:nvSpPr>
        <p:spPr>
          <a:xfrm>
            <a:off x="720001" y="4445012"/>
            <a:ext cx="1061999" cy="1246187"/>
          </a:xfrm>
          <a:prstGeom prst="rect">
            <a:avLst/>
          </a:prstGeom>
          <a:blipFill>
            <a:blip r:embed="rId3" cstate="print"/>
            <a:stretch>
              <a:fillRect/>
            </a:stretch>
          </a:blipFill>
        </p:spPr>
        <p:txBody>
          <a:bodyPr wrap="square" lIns="0" tIns="0" rIns="0" bIns="0" rtlCol="0">
            <a:spAutoFit/>
          </a:bodyPr>
          <a:lstStyle/>
          <a:p>
            <a:endParaRPr/>
          </a:p>
        </p:txBody>
      </p:sp>
      <p:sp>
        <p:nvSpPr>
          <p:cNvPr id="12" name="object 12"/>
          <p:cNvSpPr/>
          <p:nvPr/>
        </p:nvSpPr>
        <p:spPr>
          <a:xfrm>
            <a:off x="720001" y="4445000"/>
            <a:ext cx="1061999" cy="1246200"/>
          </a:xfrm>
          <a:custGeom>
            <a:avLst/>
            <a:gdLst/>
            <a:ahLst/>
            <a:cxnLst/>
            <a:rect l="l" t="t" r="r" b="b"/>
            <a:pathLst>
              <a:path w="1061999" h="1246200">
                <a:moveTo>
                  <a:pt x="0" y="1246200"/>
                </a:moveTo>
                <a:lnTo>
                  <a:pt x="1061999" y="1246200"/>
                </a:lnTo>
                <a:lnTo>
                  <a:pt x="1061999" y="0"/>
                </a:lnTo>
                <a:lnTo>
                  <a:pt x="0" y="0"/>
                </a:lnTo>
                <a:lnTo>
                  <a:pt x="0" y="1246200"/>
                </a:lnTo>
                <a:close/>
              </a:path>
            </a:pathLst>
          </a:custGeom>
          <a:ln w="25400">
            <a:solidFill>
              <a:srgbClr val="0032A0"/>
            </a:solidFill>
          </a:ln>
        </p:spPr>
        <p:txBody>
          <a:bodyPr wrap="square" lIns="0" tIns="0" rIns="0" bIns="0" rtlCol="0">
            <a:spAutoFit/>
          </a:bodyPr>
          <a:lstStyle/>
          <a:p>
            <a:endParaRPr/>
          </a:p>
        </p:txBody>
      </p:sp>
      <p:sp>
        <p:nvSpPr>
          <p:cNvPr id="13" name="object 13"/>
          <p:cNvSpPr/>
          <p:nvPr/>
        </p:nvSpPr>
        <p:spPr>
          <a:xfrm>
            <a:off x="1782000" y="4445012"/>
            <a:ext cx="1049299" cy="1246187"/>
          </a:xfrm>
          <a:prstGeom prst="rect">
            <a:avLst/>
          </a:prstGeom>
          <a:blipFill>
            <a:blip r:embed="rId4" cstate="print"/>
            <a:stretch>
              <a:fillRect/>
            </a:stretch>
          </a:blipFill>
        </p:spPr>
        <p:txBody>
          <a:bodyPr wrap="square" lIns="0" tIns="0" rIns="0" bIns="0" rtlCol="0">
            <a:spAutoFit/>
          </a:bodyPr>
          <a:lstStyle/>
          <a:p>
            <a:endParaRPr/>
          </a:p>
        </p:txBody>
      </p:sp>
      <p:sp>
        <p:nvSpPr>
          <p:cNvPr id="14" name="object 14"/>
          <p:cNvSpPr/>
          <p:nvPr/>
        </p:nvSpPr>
        <p:spPr>
          <a:xfrm>
            <a:off x="1782000" y="4445000"/>
            <a:ext cx="1061999" cy="1246200"/>
          </a:xfrm>
          <a:custGeom>
            <a:avLst/>
            <a:gdLst/>
            <a:ahLst/>
            <a:cxnLst/>
            <a:rect l="l" t="t" r="r" b="b"/>
            <a:pathLst>
              <a:path w="1061999" h="1246200">
                <a:moveTo>
                  <a:pt x="0" y="1246200"/>
                </a:moveTo>
                <a:lnTo>
                  <a:pt x="1061999" y="1246200"/>
                </a:lnTo>
                <a:lnTo>
                  <a:pt x="1061999" y="0"/>
                </a:lnTo>
                <a:lnTo>
                  <a:pt x="0" y="0"/>
                </a:lnTo>
                <a:lnTo>
                  <a:pt x="0" y="1246200"/>
                </a:lnTo>
                <a:close/>
              </a:path>
            </a:pathLst>
          </a:custGeom>
          <a:ln w="25399">
            <a:solidFill>
              <a:srgbClr val="0032A0"/>
            </a:solidFill>
          </a:ln>
        </p:spPr>
        <p:txBody>
          <a:bodyPr wrap="square" lIns="0" tIns="0" rIns="0" bIns="0" rtlCol="0">
            <a:spAutoFit/>
          </a:bodyPr>
          <a:lstStyle/>
          <a:p>
            <a:endParaRPr/>
          </a:p>
        </p:txBody>
      </p:sp>
      <p:sp>
        <p:nvSpPr>
          <p:cNvPr id="16" name="object 16"/>
          <p:cNvSpPr/>
          <p:nvPr/>
        </p:nvSpPr>
        <p:spPr>
          <a:xfrm>
            <a:off x="720001" y="5691200"/>
            <a:ext cx="2123998" cy="1148803"/>
          </a:xfrm>
          <a:custGeom>
            <a:avLst/>
            <a:gdLst/>
            <a:ahLst/>
            <a:cxnLst/>
            <a:rect l="l" t="t" r="r" b="b"/>
            <a:pathLst>
              <a:path w="2123998" h="1148803">
                <a:moveTo>
                  <a:pt x="0" y="1148803"/>
                </a:moveTo>
                <a:lnTo>
                  <a:pt x="2123998" y="1148803"/>
                </a:lnTo>
                <a:lnTo>
                  <a:pt x="2123998" y="0"/>
                </a:lnTo>
                <a:lnTo>
                  <a:pt x="0" y="0"/>
                </a:lnTo>
                <a:lnTo>
                  <a:pt x="0" y="1148803"/>
                </a:lnTo>
                <a:close/>
              </a:path>
            </a:pathLst>
          </a:custGeom>
          <a:ln w="25400">
            <a:solidFill>
              <a:srgbClr val="0032A0"/>
            </a:solidFill>
          </a:ln>
        </p:spPr>
        <p:txBody>
          <a:bodyPr wrap="square" lIns="0" tIns="0" rIns="0" bIns="0" rtlCol="0">
            <a:spAutoFit/>
          </a:bodyPr>
          <a:lstStyle/>
          <a:p>
            <a:endParaRPr/>
          </a:p>
        </p:txBody>
      </p:sp>
      <p:sp>
        <p:nvSpPr>
          <p:cNvPr id="17" name="object 17"/>
          <p:cNvSpPr/>
          <p:nvPr/>
        </p:nvSpPr>
        <p:spPr>
          <a:xfrm>
            <a:off x="8255916" y="5842005"/>
            <a:ext cx="1982783" cy="1583977"/>
          </a:xfrm>
          <a:prstGeom prst="rect">
            <a:avLst/>
          </a:prstGeom>
          <a:blipFill>
            <a:blip r:embed="rId5" cstate="print"/>
            <a:stretch>
              <a:fillRect/>
            </a:stretch>
          </a:blipFill>
        </p:spPr>
        <p:txBody>
          <a:bodyPr wrap="square" lIns="0" tIns="0" rIns="0" bIns="0" rtlCol="0">
            <a:spAutoFit/>
          </a:bodyPr>
          <a:lstStyle/>
          <a:p>
            <a:endParaRPr/>
          </a:p>
        </p:txBody>
      </p:sp>
      <p:sp>
        <p:nvSpPr>
          <p:cNvPr id="18" name="object 18"/>
          <p:cNvSpPr/>
          <p:nvPr/>
        </p:nvSpPr>
        <p:spPr>
          <a:xfrm>
            <a:off x="3099174" y="1739900"/>
            <a:ext cx="0" cy="368300"/>
          </a:xfrm>
          <a:custGeom>
            <a:avLst/>
            <a:gdLst/>
            <a:ahLst/>
            <a:cxnLst/>
            <a:rect l="l" t="t" r="r" b="b"/>
            <a:pathLst>
              <a:path h="368300">
                <a:moveTo>
                  <a:pt x="0" y="368300"/>
                </a:moveTo>
                <a:lnTo>
                  <a:pt x="0" y="0"/>
                </a:lnTo>
              </a:path>
            </a:pathLst>
          </a:custGeom>
          <a:ln w="6350">
            <a:solidFill>
              <a:srgbClr val="00EDB5"/>
            </a:solidFill>
          </a:ln>
        </p:spPr>
        <p:txBody>
          <a:bodyPr wrap="square" lIns="0" tIns="0" rIns="0" bIns="0" rtlCol="0">
            <a:spAutoFit/>
          </a:bodyPr>
          <a:lstStyle/>
          <a:p>
            <a:endParaRPr/>
          </a:p>
        </p:txBody>
      </p:sp>
      <p:sp>
        <p:nvSpPr>
          <p:cNvPr id="19" name="object 19"/>
          <p:cNvSpPr/>
          <p:nvPr/>
        </p:nvSpPr>
        <p:spPr>
          <a:xfrm>
            <a:off x="4926900" y="1739900"/>
            <a:ext cx="0" cy="368300"/>
          </a:xfrm>
          <a:custGeom>
            <a:avLst/>
            <a:gdLst/>
            <a:ahLst/>
            <a:cxnLst/>
            <a:rect l="l" t="t" r="r" b="b"/>
            <a:pathLst>
              <a:path h="368300">
                <a:moveTo>
                  <a:pt x="0" y="368300"/>
                </a:moveTo>
                <a:lnTo>
                  <a:pt x="0" y="0"/>
                </a:lnTo>
              </a:path>
            </a:pathLst>
          </a:custGeom>
          <a:ln w="6350">
            <a:solidFill>
              <a:srgbClr val="00EDB5"/>
            </a:solidFill>
          </a:ln>
        </p:spPr>
        <p:txBody>
          <a:bodyPr wrap="square" lIns="0" tIns="0" rIns="0" bIns="0" rtlCol="0">
            <a:spAutoFit/>
          </a:bodyPr>
          <a:lstStyle/>
          <a:p>
            <a:endParaRPr/>
          </a:p>
        </p:txBody>
      </p:sp>
      <p:sp>
        <p:nvSpPr>
          <p:cNvPr id="20" name="object 20"/>
          <p:cNvSpPr txBox="1"/>
          <p:nvPr/>
        </p:nvSpPr>
        <p:spPr>
          <a:xfrm>
            <a:off x="3137274" y="1761490"/>
            <a:ext cx="1678939" cy="346710"/>
          </a:xfrm>
          <a:prstGeom prst="rect">
            <a:avLst/>
          </a:prstGeom>
        </p:spPr>
        <p:txBody>
          <a:bodyPr vert="horz" wrap="square" lIns="0" tIns="0" rIns="0" bIns="0" rtlCol="0" anchor="t">
            <a:spAutoFit/>
          </a:bodyPr>
          <a:lstStyle/>
          <a:p>
            <a:pPr marL="12700">
              <a:lnSpc>
                <a:spcPct val="100000"/>
              </a:lnSpc>
            </a:pPr>
            <a:r>
              <a:rPr sz="1000" spc="-170" dirty="0">
                <a:solidFill>
                  <a:srgbClr val="F1D3D6"/>
                </a:solidFill>
                <a:latin typeface="Arial"/>
                <a:cs typeface="Arial"/>
              </a:rPr>
              <a:t>R</a:t>
            </a:r>
            <a:r>
              <a:rPr sz="1000" spc="30" dirty="0">
                <a:solidFill>
                  <a:srgbClr val="F1D3D6"/>
                </a:solidFill>
                <a:latin typeface="Arial"/>
                <a:cs typeface="Arial"/>
              </a:rPr>
              <a:t>e</a:t>
            </a:r>
            <a:r>
              <a:rPr sz="1000" spc="35" dirty="0">
                <a:solidFill>
                  <a:srgbClr val="F1D3D6"/>
                </a:solidFill>
                <a:latin typeface="Arial"/>
                <a:cs typeface="Arial"/>
              </a:rPr>
              <a:t>po</a:t>
            </a:r>
            <a:r>
              <a:rPr sz="1000" spc="25" dirty="0">
                <a:solidFill>
                  <a:srgbClr val="F1D3D6"/>
                </a:solidFill>
                <a:latin typeface="Arial"/>
                <a:cs typeface="Arial"/>
              </a:rPr>
              <a:t>r</a:t>
            </a:r>
            <a:r>
              <a:rPr sz="1000" spc="80" dirty="0">
                <a:solidFill>
                  <a:srgbClr val="F1D3D6"/>
                </a:solidFill>
                <a:latin typeface="Arial"/>
                <a:cs typeface="Arial"/>
              </a:rPr>
              <a:t>t</a:t>
            </a:r>
            <a:r>
              <a:rPr sz="1000" spc="35" dirty="0">
                <a:solidFill>
                  <a:srgbClr val="F1D3D6"/>
                </a:solidFill>
                <a:latin typeface="Arial"/>
                <a:cs typeface="Arial"/>
              </a:rPr>
              <a:t>ing</a:t>
            </a:r>
            <a:r>
              <a:rPr sz="1000" spc="-35" dirty="0">
                <a:solidFill>
                  <a:srgbClr val="F1D3D6"/>
                </a:solidFill>
                <a:latin typeface="Arial"/>
                <a:cs typeface="Arial"/>
              </a:rPr>
              <a:t> </a:t>
            </a:r>
            <a:r>
              <a:rPr sz="1000" spc="70" dirty="0">
                <a:solidFill>
                  <a:srgbClr val="F1D3D6"/>
                </a:solidFill>
                <a:latin typeface="Arial"/>
                <a:cs typeface="Arial"/>
              </a:rPr>
              <a:t>t</a:t>
            </a:r>
            <a:r>
              <a:rPr sz="1000" dirty="0">
                <a:solidFill>
                  <a:srgbClr val="F1D3D6"/>
                </a:solidFill>
                <a:latin typeface="Arial"/>
                <a:cs typeface="Arial"/>
              </a:rPr>
              <a:t>o:</a:t>
            </a:r>
            <a:endParaRPr lang="en-US" sz="1000" dirty="0">
              <a:latin typeface="Arial"/>
              <a:cs typeface="Arial"/>
            </a:endParaRPr>
          </a:p>
          <a:p>
            <a:pPr marL="12700">
              <a:lnSpc>
                <a:spcPct val="100000"/>
              </a:lnSpc>
              <a:spcBef>
                <a:spcPts val="200"/>
              </a:spcBef>
            </a:pPr>
            <a:r>
              <a:rPr lang="en-NZ" sz="1000" b="1" spc="-5" dirty="0">
                <a:solidFill>
                  <a:srgbClr val="F1D3D6"/>
                </a:solidFill>
                <a:latin typeface="Arial"/>
                <a:cs typeface="Arial"/>
              </a:rPr>
              <a:t>Project Practice Lead</a:t>
            </a:r>
            <a:endParaRPr sz="1000" dirty="0">
              <a:latin typeface="Arial"/>
              <a:cs typeface="Arial"/>
            </a:endParaRPr>
          </a:p>
        </p:txBody>
      </p:sp>
      <p:sp>
        <p:nvSpPr>
          <p:cNvPr id="21" name="object 21"/>
          <p:cNvSpPr txBox="1"/>
          <p:nvPr/>
        </p:nvSpPr>
        <p:spPr>
          <a:xfrm>
            <a:off x="4964999" y="1800423"/>
            <a:ext cx="1176031" cy="307777"/>
          </a:xfrm>
          <a:prstGeom prst="rect">
            <a:avLst/>
          </a:prstGeom>
        </p:spPr>
        <p:txBody>
          <a:bodyPr vert="horz" wrap="square" lIns="0" tIns="0" rIns="0" bIns="0" rtlCol="0" anchor="t">
            <a:spAutoFit/>
          </a:bodyPr>
          <a:lstStyle/>
          <a:p>
            <a:pPr marL="12700">
              <a:lnSpc>
                <a:spcPct val="100000"/>
              </a:lnSpc>
            </a:pPr>
            <a:r>
              <a:rPr sz="1000" spc="50" dirty="0">
                <a:solidFill>
                  <a:srgbClr val="F1D3D6"/>
                </a:solidFill>
                <a:latin typeface="Arial"/>
                <a:cs typeface="Arial"/>
              </a:rPr>
              <a:t>Da</a:t>
            </a:r>
            <a:r>
              <a:rPr sz="1000" spc="15" dirty="0">
                <a:solidFill>
                  <a:srgbClr val="F1D3D6"/>
                </a:solidFill>
                <a:latin typeface="Arial"/>
                <a:cs typeface="Arial"/>
              </a:rPr>
              <a:t>t</a:t>
            </a:r>
            <a:r>
              <a:rPr sz="1000" spc="-15" dirty="0">
                <a:solidFill>
                  <a:srgbClr val="F1D3D6"/>
                </a:solidFill>
                <a:latin typeface="Arial"/>
                <a:cs typeface="Arial"/>
              </a:rPr>
              <a:t>e:</a:t>
            </a:r>
            <a:endParaRPr lang="en-NZ" sz="1000" spc="-15" dirty="0">
              <a:solidFill>
                <a:srgbClr val="F1D3D6"/>
              </a:solidFill>
              <a:latin typeface="Arial"/>
              <a:cs typeface="Arial"/>
            </a:endParaRPr>
          </a:p>
          <a:p>
            <a:pPr marL="12700"/>
            <a:r>
              <a:rPr lang="en-NZ" sz="1000" spc="-15" dirty="0">
                <a:solidFill>
                  <a:srgbClr val="F1D3D6"/>
                </a:solidFill>
                <a:latin typeface="Arial"/>
                <a:cs typeface="Arial"/>
              </a:rPr>
              <a:t>June 2026</a:t>
            </a:r>
            <a:endParaRPr sz="1000" dirty="0">
              <a:latin typeface="Arial"/>
              <a:cs typeface="Arial"/>
            </a:endParaRPr>
          </a:p>
        </p:txBody>
      </p:sp>
      <p:sp>
        <p:nvSpPr>
          <p:cNvPr id="22" name="object 22"/>
          <p:cNvSpPr txBox="1"/>
          <p:nvPr/>
        </p:nvSpPr>
        <p:spPr>
          <a:xfrm>
            <a:off x="3105149" y="2260600"/>
            <a:ext cx="4902199" cy="1077218"/>
          </a:xfrm>
          <a:prstGeom prst="rect">
            <a:avLst/>
          </a:prstGeom>
        </p:spPr>
        <p:txBody>
          <a:bodyPr vert="horz" wrap="square" lIns="0" tIns="0" rIns="0" bIns="0" rtlCol="0">
            <a:spAutoFit/>
          </a:bodyPr>
          <a:lstStyle/>
          <a:p>
            <a:pPr marL="12700">
              <a:lnSpc>
                <a:spcPct val="100000"/>
              </a:lnSpc>
            </a:pPr>
            <a:r>
              <a:rPr sz="1000" b="1" spc="-40" dirty="0">
                <a:solidFill>
                  <a:srgbClr val="FFFFFF"/>
                </a:solidFill>
                <a:latin typeface="Arial"/>
                <a:cs typeface="Arial"/>
              </a:rPr>
              <a:t>T</a:t>
            </a:r>
            <a:r>
              <a:rPr sz="1000" b="1" spc="-45" dirty="0">
                <a:solidFill>
                  <a:srgbClr val="FFFFFF"/>
                </a:solidFill>
                <a:latin typeface="Arial"/>
                <a:cs typeface="Arial"/>
              </a:rPr>
              <a:t>h</a:t>
            </a:r>
            <a:r>
              <a:rPr sz="1000" b="1" spc="10" dirty="0">
                <a:solidFill>
                  <a:srgbClr val="FFFFFF"/>
                </a:solidFill>
                <a:latin typeface="Arial"/>
                <a:cs typeface="Arial"/>
              </a:rPr>
              <a:t>e</a:t>
            </a:r>
            <a:r>
              <a:rPr sz="1000" b="1" spc="-45" dirty="0">
                <a:solidFill>
                  <a:srgbClr val="FFFFFF"/>
                </a:solidFill>
                <a:latin typeface="Arial"/>
                <a:cs typeface="Arial"/>
              </a:rPr>
              <a:t> </a:t>
            </a:r>
            <a:r>
              <a:rPr sz="1000" b="1" spc="-15" dirty="0">
                <a:solidFill>
                  <a:srgbClr val="FFFFFF"/>
                </a:solidFill>
                <a:latin typeface="Arial"/>
                <a:cs typeface="Arial"/>
              </a:rPr>
              <a:t>r</a:t>
            </a:r>
            <a:r>
              <a:rPr sz="1000" b="1" dirty="0">
                <a:solidFill>
                  <a:srgbClr val="FFFFFF"/>
                </a:solidFill>
                <a:latin typeface="Arial"/>
                <a:cs typeface="Arial"/>
              </a:rPr>
              <a:t>ole</a:t>
            </a:r>
            <a:endParaRPr lang="en-NZ" sz="1000" b="1" dirty="0">
              <a:solidFill>
                <a:srgbClr val="FFFFFF"/>
              </a:solidFill>
              <a:latin typeface="Arial"/>
              <a:cs typeface="Arial"/>
            </a:endParaRPr>
          </a:p>
          <a:p>
            <a:pPr marL="12700">
              <a:lnSpc>
                <a:spcPct val="100000"/>
              </a:lnSpc>
            </a:pPr>
            <a:endParaRPr sz="1000" dirty="0">
              <a:latin typeface="Arial"/>
              <a:cs typeface="Arial"/>
            </a:endParaRPr>
          </a:p>
          <a:p>
            <a:r>
              <a:rPr lang="en-NZ" sz="1000" dirty="0">
                <a:solidFill>
                  <a:schemeClr val="bg1"/>
                </a:solidFill>
                <a:latin typeface="Arial" panose="020B0604020202020204" pitchFamily="34" charset="0"/>
                <a:cs typeface="Arial" panose="020B0604020202020204" pitchFamily="34" charset="0"/>
              </a:rPr>
              <a:t>This role is critical in delivering critical projects and project work packages across our Generation business. A key part of this role is and working collaboratively with key internal and external stakeholders and is pivotal in coordinating requirements between the Meridian project team, external site contractors, suppliers, internal strategic and tactical engineers, asset custodians, and operators.</a:t>
            </a:r>
          </a:p>
        </p:txBody>
      </p:sp>
      <p:sp>
        <p:nvSpPr>
          <p:cNvPr id="23" name="object 23"/>
          <p:cNvSpPr txBox="1"/>
          <p:nvPr/>
        </p:nvSpPr>
        <p:spPr>
          <a:xfrm>
            <a:off x="3112507" y="3488647"/>
            <a:ext cx="2071370" cy="372153"/>
          </a:xfrm>
          <a:prstGeom prst="rect">
            <a:avLst/>
          </a:prstGeom>
        </p:spPr>
        <p:txBody>
          <a:bodyPr vert="horz" wrap="square" lIns="0" tIns="0" rIns="0" bIns="0" rtlCol="0">
            <a:spAutoFit/>
          </a:bodyPr>
          <a:lstStyle/>
          <a:p>
            <a:pPr marL="12700" marR="648970">
              <a:lnSpc>
                <a:spcPct val="103499"/>
              </a:lnSpc>
            </a:pPr>
            <a:r>
              <a:rPr sz="800" b="1" spc="-85">
                <a:solidFill>
                  <a:srgbClr val="FFFFFF"/>
                </a:solidFill>
                <a:latin typeface="Arial"/>
                <a:cs typeface="Arial"/>
              </a:rPr>
              <a:t>P</a:t>
            </a:r>
            <a:r>
              <a:rPr sz="800" b="1" spc="-10">
                <a:solidFill>
                  <a:srgbClr val="FFFFFF"/>
                </a:solidFill>
                <a:latin typeface="Arial"/>
                <a:cs typeface="Arial"/>
              </a:rPr>
              <a:t>o</a:t>
            </a:r>
            <a:r>
              <a:rPr sz="800" b="1" spc="-20">
                <a:solidFill>
                  <a:srgbClr val="FFFFFF"/>
                </a:solidFill>
                <a:latin typeface="Arial"/>
                <a:cs typeface="Arial"/>
              </a:rPr>
              <a:t>si</a:t>
            </a:r>
            <a:r>
              <a:rPr sz="800" b="1" spc="-15">
                <a:solidFill>
                  <a:srgbClr val="FFFFFF"/>
                </a:solidFill>
                <a:latin typeface="Arial"/>
                <a:cs typeface="Arial"/>
              </a:rPr>
              <a:t>t</a:t>
            </a:r>
            <a:r>
              <a:rPr sz="800" b="1" spc="-10">
                <a:solidFill>
                  <a:srgbClr val="FFFFFF"/>
                </a:solidFill>
                <a:latin typeface="Arial"/>
                <a:cs typeface="Arial"/>
              </a:rPr>
              <a:t>ion</a:t>
            </a:r>
            <a:r>
              <a:rPr sz="800" b="1" spc="-40">
                <a:solidFill>
                  <a:srgbClr val="FFFFFF"/>
                </a:solidFill>
                <a:latin typeface="Arial"/>
                <a:cs typeface="Arial"/>
              </a:rPr>
              <a:t> </a:t>
            </a:r>
            <a:r>
              <a:rPr sz="800" b="1" spc="-25">
                <a:solidFill>
                  <a:srgbClr val="FFFFFF"/>
                </a:solidFill>
                <a:latin typeface="Arial"/>
                <a:cs typeface="Arial"/>
              </a:rPr>
              <a:t>acc</a:t>
            </a:r>
            <a:r>
              <a:rPr sz="800" b="1" spc="-30">
                <a:solidFill>
                  <a:srgbClr val="FFFFFF"/>
                </a:solidFill>
                <a:latin typeface="Arial"/>
                <a:cs typeface="Arial"/>
              </a:rPr>
              <a:t>o</a:t>
            </a:r>
            <a:r>
              <a:rPr sz="800" b="1" spc="-15">
                <a:solidFill>
                  <a:srgbClr val="FFFFFF"/>
                </a:solidFill>
                <a:latin typeface="Arial"/>
                <a:cs typeface="Arial"/>
              </a:rPr>
              <a:t>u</a:t>
            </a:r>
            <a:r>
              <a:rPr sz="800" b="1" spc="-20">
                <a:solidFill>
                  <a:srgbClr val="FFFFFF"/>
                </a:solidFill>
                <a:latin typeface="Arial"/>
                <a:cs typeface="Arial"/>
              </a:rPr>
              <a:t>n</a:t>
            </a:r>
            <a:r>
              <a:rPr sz="800" b="1" spc="30">
                <a:solidFill>
                  <a:srgbClr val="FFFFFF"/>
                </a:solidFill>
                <a:latin typeface="Arial"/>
                <a:cs typeface="Arial"/>
              </a:rPr>
              <a:t>t</a:t>
            </a:r>
            <a:r>
              <a:rPr sz="800" b="1" spc="15">
                <a:solidFill>
                  <a:srgbClr val="FFFFFF"/>
                </a:solidFill>
                <a:latin typeface="Arial"/>
                <a:cs typeface="Arial"/>
              </a:rPr>
              <a:t>abili</a:t>
            </a:r>
            <a:r>
              <a:rPr sz="800" b="1" spc="20">
                <a:solidFill>
                  <a:srgbClr val="FFFFFF"/>
                </a:solidFill>
                <a:latin typeface="Arial"/>
                <a:cs typeface="Arial"/>
              </a:rPr>
              <a:t>t</a:t>
            </a:r>
            <a:r>
              <a:rPr sz="800" b="1">
                <a:solidFill>
                  <a:srgbClr val="FFFFFF"/>
                </a:solidFill>
                <a:latin typeface="Arial"/>
                <a:cs typeface="Arial"/>
              </a:rPr>
              <a:t>ie</a:t>
            </a:r>
            <a:r>
              <a:rPr sz="800" b="1" spc="-85">
                <a:solidFill>
                  <a:srgbClr val="FFFFFF"/>
                </a:solidFill>
                <a:latin typeface="Arial"/>
                <a:cs typeface="Arial"/>
              </a:rPr>
              <a:t>s</a:t>
            </a:r>
            <a:r>
              <a:rPr sz="800" b="1" spc="-45">
                <a:solidFill>
                  <a:srgbClr val="FFFFFF"/>
                </a:solidFill>
                <a:latin typeface="Arial"/>
                <a:cs typeface="Arial"/>
              </a:rPr>
              <a:t> </a:t>
            </a:r>
            <a:r>
              <a:rPr sz="800" b="1" spc="25">
                <a:solidFill>
                  <a:srgbClr val="FFFFFF"/>
                </a:solidFill>
                <a:latin typeface="Arial"/>
                <a:cs typeface="Arial"/>
              </a:rPr>
              <a:t>(W</a:t>
            </a:r>
            <a:r>
              <a:rPr sz="800" b="1" spc="15">
                <a:solidFill>
                  <a:srgbClr val="FFFFFF"/>
                </a:solidFill>
                <a:latin typeface="Arial"/>
                <a:cs typeface="Arial"/>
              </a:rPr>
              <a:t>h</a:t>
            </a:r>
            <a:r>
              <a:rPr sz="800" b="1" spc="45">
                <a:solidFill>
                  <a:srgbClr val="FFFFFF"/>
                </a:solidFill>
                <a:latin typeface="Arial"/>
                <a:cs typeface="Arial"/>
              </a:rPr>
              <a:t>at</a:t>
            </a:r>
            <a:r>
              <a:rPr sz="800" b="1" spc="-40">
                <a:solidFill>
                  <a:srgbClr val="FFFFFF"/>
                </a:solidFill>
                <a:latin typeface="Arial"/>
                <a:cs typeface="Arial"/>
              </a:rPr>
              <a:t> </a:t>
            </a:r>
            <a:r>
              <a:rPr sz="800" b="1" spc="-10">
                <a:solidFill>
                  <a:srgbClr val="FFFFFF"/>
                </a:solidFill>
                <a:latin typeface="Arial"/>
                <a:cs typeface="Arial"/>
              </a:rPr>
              <a:t>yo</a:t>
            </a:r>
            <a:r>
              <a:rPr sz="800" b="1" spc="-25">
                <a:solidFill>
                  <a:srgbClr val="FFFFFF"/>
                </a:solidFill>
                <a:latin typeface="Arial"/>
                <a:cs typeface="Arial"/>
              </a:rPr>
              <a:t>u</a:t>
            </a:r>
            <a:r>
              <a:rPr sz="800" b="1" spc="-50">
                <a:solidFill>
                  <a:srgbClr val="FFFFFF"/>
                </a:solidFill>
                <a:latin typeface="Arial"/>
                <a:cs typeface="Arial"/>
              </a:rPr>
              <a:t>’</a:t>
            </a:r>
            <a:r>
              <a:rPr sz="800" b="1" spc="-10">
                <a:solidFill>
                  <a:srgbClr val="FFFFFF"/>
                </a:solidFill>
                <a:latin typeface="Arial"/>
                <a:cs typeface="Arial"/>
              </a:rPr>
              <a:t>r</a:t>
            </a:r>
            <a:r>
              <a:rPr sz="800" b="1" spc="5">
                <a:solidFill>
                  <a:srgbClr val="FFFFFF"/>
                </a:solidFill>
                <a:latin typeface="Arial"/>
                <a:cs typeface="Arial"/>
              </a:rPr>
              <a:t>e</a:t>
            </a:r>
            <a:r>
              <a:rPr sz="800" b="1" spc="-40">
                <a:solidFill>
                  <a:srgbClr val="FFFFFF"/>
                </a:solidFill>
                <a:latin typeface="Arial"/>
                <a:cs typeface="Arial"/>
              </a:rPr>
              <a:t> </a:t>
            </a:r>
            <a:r>
              <a:rPr sz="800" b="1" spc="-10">
                <a:solidFill>
                  <a:srgbClr val="FFFFFF"/>
                </a:solidFill>
                <a:latin typeface="Arial"/>
                <a:cs typeface="Arial"/>
              </a:rPr>
              <a:t>r</a:t>
            </a:r>
            <a:r>
              <a:rPr sz="800" b="1" spc="5">
                <a:solidFill>
                  <a:srgbClr val="FFFFFF"/>
                </a:solidFill>
                <a:latin typeface="Arial"/>
                <a:cs typeface="Arial"/>
              </a:rPr>
              <a:t>e</a:t>
            </a:r>
            <a:r>
              <a:rPr sz="800" b="1" spc="-35">
                <a:solidFill>
                  <a:srgbClr val="FFFFFF"/>
                </a:solidFill>
                <a:latin typeface="Arial"/>
                <a:cs typeface="Arial"/>
              </a:rPr>
              <a:t>sp</a:t>
            </a:r>
            <a:r>
              <a:rPr sz="800" b="1" spc="-10">
                <a:solidFill>
                  <a:srgbClr val="FFFFFF"/>
                </a:solidFill>
                <a:latin typeface="Arial"/>
                <a:cs typeface="Arial"/>
              </a:rPr>
              <a:t>o</a:t>
            </a:r>
            <a:r>
              <a:rPr sz="800" b="1" spc="-15">
                <a:solidFill>
                  <a:srgbClr val="FFFFFF"/>
                </a:solidFill>
                <a:latin typeface="Arial"/>
                <a:cs typeface="Arial"/>
              </a:rPr>
              <a:t>nsible</a:t>
            </a:r>
            <a:r>
              <a:rPr sz="800" b="1" spc="-40">
                <a:solidFill>
                  <a:srgbClr val="FFFFFF"/>
                </a:solidFill>
                <a:latin typeface="Arial"/>
                <a:cs typeface="Arial"/>
              </a:rPr>
              <a:t> </a:t>
            </a:r>
            <a:r>
              <a:rPr sz="800" b="1" spc="15">
                <a:solidFill>
                  <a:srgbClr val="FFFFFF"/>
                </a:solidFill>
                <a:latin typeface="Arial"/>
                <a:cs typeface="Arial"/>
              </a:rPr>
              <a:t>f</a:t>
            </a:r>
            <a:r>
              <a:rPr sz="800" b="1">
                <a:solidFill>
                  <a:srgbClr val="FFFFFF"/>
                </a:solidFill>
                <a:latin typeface="Arial"/>
                <a:cs typeface="Arial"/>
              </a:rPr>
              <a:t>or)</a:t>
            </a:r>
            <a:endParaRPr lang="en-NZ" sz="800" b="1" dirty="0">
              <a:solidFill>
                <a:srgbClr val="FFFFFF"/>
              </a:solidFill>
              <a:latin typeface="Arial"/>
              <a:cs typeface="Arial"/>
            </a:endParaRPr>
          </a:p>
          <a:p>
            <a:pPr marL="12700" marR="648970">
              <a:lnSpc>
                <a:spcPct val="103499"/>
              </a:lnSpc>
            </a:pPr>
            <a:endParaRPr sz="800" dirty="0">
              <a:latin typeface="Arial"/>
              <a:cs typeface="Arial"/>
            </a:endParaRPr>
          </a:p>
        </p:txBody>
      </p:sp>
      <p:sp>
        <p:nvSpPr>
          <p:cNvPr id="24" name="object 24"/>
          <p:cNvSpPr txBox="1"/>
          <p:nvPr/>
        </p:nvSpPr>
        <p:spPr>
          <a:xfrm>
            <a:off x="2981378" y="3894822"/>
            <a:ext cx="2333628" cy="2785378"/>
          </a:xfrm>
          <a:prstGeom prst="rect">
            <a:avLst/>
          </a:prstGeom>
        </p:spPr>
        <p:txBody>
          <a:bodyPr vert="horz" wrap="square" lIns="0" tIns="0" rIns="0" bIns="0" rtlCol="0">
            <a:spAutoFit/>
          </a:bodyPr>
          <a:lstStyle/>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Managing high value, complex projects and ensuring that planning, estimating, scheduling, resourcing and management of projects and work packages is undertaken and delivered to the agreed scope, quality, timeline and budget constraints.  </a:t>
            </a:r>
          </a:p>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Building constructive relationships with internal parties, such as Engineering and Maintenance teams, and external vendors and local Iwi, to ensure all project streams work together collaboratively to deliver the required outcomes in terms of quality, scope, time, and budget;</a:t>
            </a:r>
          </a:p>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Undertaking contract tender and award which are compliant with the team and Meridian commercial requirements.</a:t>
            </a:r>
          </a:p>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Ensuring contracts are administered in a manner that ensures the provisions of the contract remain fully enforceable</a:t>
            </a:r>
            <a:r>
              <a:rPr lang="en-NZ" sz="1000">
                <a:solidFill>
                  <a:schemeClr val="bg1"/>
                </a:solidFill>
              </a:rPr>
              <a:t>.</a:t>
            </a:r>
          </a:p>
        </p:txBody>
      </p:sp>
      <p:sp>
        <p:nvSpPr>
          <p:cNvPr id="29" name="object 29"/>
          <p:cNvSpPr txBox="1"/>
          <p:nvPr/>
        </p:nvSpPr>
        <p:spPr>
          <a:xfrm>
            <a:off x="3061922" y="1057854"/>
            <a:ext cx="4502278" cy="459100"/>
          </a:xfrm>
          <a:prstGeom prst="rect">
            <a:avLst/>
          </a:prstGeom>
        </p:spPr>
        <p:txBody>
          <a:bodyPr vert="horz" wrap="square" lIns="0" tIns="0" rIns="0" bIns="0" rtlCol="0" anchor="t">
            <a:spAutoFit/>
          </a:bodyPr>
          <a:lstStyle/>
          <a:p>
            <a:pPr marL="12700">
              <a:lnSpc>
                <a:spcPct val="100000"/>
              </a:lnSpc>
            </a:pPr>
            <a:r>
              <a:rPr sz="1000" spc="-135" dirty="0">
                <a:solidFill>
                  <a:srgbClr val="F1D3D6"/>
                </a:solidFill>
                <a:latin typeface="Arial"/>
                <a:cs typeface="Arial"/>
              </a:rPr>
              <a:t>P</a:t>
            </a:r>
            <a:r>
              <a:rPr sz="1000" spc="15" dirty="0">
                <a:solidFill>
                  <a:srgbClr val="F1D3D6"/>
                </a:solidFill>
                <a:latin typeface="Arial"/>
                <a:cs typeface="Arial"/>
              </a:rPr>
              <a:t>osit</a:t>
            </a:r>
            <a:r>
              <a:rPr sz="1000" spc="30" dirty="0">
                <a:solidFill>
                  <a:srgbClr val="F1D3D6"/>
                </a:solidFill>
                <a:latin typeface="Arial"/>
                <a:cs typeface="Arial"/>
              </a:rPr>
              <a:t>ion</a:t>
            </a:r>
            <a:r>
              <a:rPr sz="1000" spc="-35" dirty="0">
                <a:solidFill>
                  <a:srgbClr val="F1D3D6"/>
                </a:solidFill>
                <a:latin typeface="Arial"/>
                <a:cs typeface="Arial"/>
              </a:rPr>
              <a:t> </a:t>
            </a:r>
            <a:r>
              <a:rPr sz="1000" spc="30" dirty="0">
                <a:solidFill>
                  <a:srgbClr val="F1D3D6"/>
                </a:solidFill>
                <a:latin typeface="Arial"/>
                <a:cs typeface="Arial"/>
              </a:rPr>
              <a:t>de</a:t>
            </a:r>
            <a:r>
              <a:rPr sz="1000" spc="-75" dirty="0">
                <a:solidFill>
                  <a:srgbClr val="F1D3D6"/>
                </a:solidFill>
                <a:latin typeface="Arial"/>
                <a:cs typeface="Arial"/>
              </a:rPr>
              <a:t>s</a:t>
            </a:r>
            <a:r>
              <a:rPr sz="1000" spc="20" dirty="0">
                <a:solidFill>
                  <a:srgbClr val="F1D3D6"/>
                </a:solidFill>
                <a:latin typeface="Arial"/>
                <a:cs typeface="Arial"/>
              </a:rPr>
              <a:t>crip</a:t>
            </a:r>
            <a:r>
              <a:rPr sz="1000" spc="75" dirty="0">
                <a:solidFill>
                  <a:srgbClr val="F1D3D6"/>
                </a:solidFill>
                <a:latin typeface="Arial"/>
                <a:cs typeface="Arial"/>
              </a:rPr>
              <a:t>t</a:t>
            </a:r>
            <a:r>
              <a:rPr sz="1000" spc="15" dirty="0">
                <a:solidFill>
                  <a:srgbClr val="F1D3D6"/>
                </a:solidFill>
                <a:latin typeface="Arial"/>
                <a:cs typeface="Arial"/>
              </a:rPr>
              <a:t>ion:</a:t>
            </a:r>
            <a:endParaRPr sz="1000" dirty="0">
              <a:latin typeface="Arial"/>
              <a:cs typeface="Arial"/>
            </a:endParaRPr>
          </a:p>
          <a:p>
            <a:pPr marL="12700">
              <a:spcBef>
                <a:spcPts val="140"/>
              </a:spcBef>
            </a:pPr>
            <a:r>
              <a:rPr lang="en-NZ" sz="1900" dirty="0">
                <a:solidFill>
                  <a:srgbClr val="F1D3D6"/>
                </a:solidFill>
                <a:latin typeface="Arial"/>
                <a:cs typeface="Arial"/>
              </a:rPr>
              <a:t>Project Manager </a:t>
            </a:r>
          </a:p>
        </p:txBody>
      </p:sp>
      <p:pic>
        <p:nvPicPr>
          <p:cNvPr id="31" name="Picture 30" descr="A picture containing fire&#10;&#10;Description automatically generated">
            <a:extLst>
              <a:ext uri="{FF2B5EF4-FFF2-40B4-BE49-F238E27FC236}">
                <a16:creationId xmlns:a16="http://schemas.microsoft.com/office/drawing/2014/main" id="{8C1638DE-8087-4470-93C6-4BFEB2DBEAA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60051" y="729197"/>
            <a:ext cx="1048319" cy="1582892"/>
          </a:xfrm>
          <a:prstGeom prst="rect">
            <a:avLst/>
          </a:prstGeom>
        </p:spPr>
      </p:pic>
      <p:sp>
        <p:nvSpPr>
          <p:cNvPr id="40" name="object 24">
            <a:extLst>
              <a:ext uri="{FF2B5EF4-FFF2-40B4-BE49-F238E27FC236}">
                <a16:creationId xmlns:a16="http://schemas.microsoft.com/office/drawing/2014/main" id="{8C6547F8-41C9-4CDE-A0E2-1741E15681DF}"/>
              </a:ext>
            </a:extLst>
          </p:cNvPr>
          <p:cNvSpPr txBox="1"/>
          <p:nvPr/>
        </p:nvSpPr>
        <p:spPr>
          <a:xfrm>
            <a:off x="5452485" y="3896310"/>
            <a:ext cx="2333628" cy="2631490"/>
          </a:xfrm>
          <a:prstGeom prst="rect">
            <a:avLst/>
          </a:prstGeom>
        </p:spPr>
        <p:txBody>
          <a:bodyPr vert="horz" wrap="square" lIns="0" tIns="0" rIns="0" bIns="0" rtlCol="0">
            <a:spAutoFit/>
          </a:bodyPr>
          <a:lstStyle/>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Proactively leading the project H&amp;S requirements by adhering to Meridian’s H&amp;S policy, plans and procedures and ensuring the wellness of staff along with plant equipment and machinery is never compromised;</a:t>
            </a:r>
          </a:p>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Ensuring health and safety requirements for projects are communicated to, and coordinated with, Asset maintenance teams and operation activities.</a:t>
            </a:r>
          </a:p>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Collaborating with Health and Safety to ensure that all project related hazards have been identified and appropriate control measures are put in place.</a:t>
            </a:r>
          </a:p>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Undertaking regular audits of the health and safety performances related to site activities in accordance with health and safety procedures and providing feedback on findings to those responsible.</a:t>
            </a:r>
          </a:p>
        </p:txBody>
      </p:sp>
      <p:pic>
        <p:nvPicPr>
          <p:cNvPr id="33" name="Picture 32" descr="A group of people in an airport&#10;&#10;Description automatically generated with low confidence">
            <a:extLst>
              <a:ext uri="{FF2B5EF4-FFF2-40B4-BE49-F238E27FC236}">
                <a16:creationId xmlns:a16="http://schemas.microsoft.com/office/drawing/2014/main" id="{2D8EEB5E-A1DC-48BF-9813-59D3EF66F87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19988" y="5724859"/>
            <a:ext cx="2111311" cy="1285046"/>
          </a:xfrm>
          <a:prstGeom prst="rect">
            <a:avLst/>
          </a:prstGeom>
        </p:spPr>
      </p:pic>
      <p:pic>
        <p:nvPicPr>
          <p:cNvPr id="35" name="Picture 34" descr="A picture containing sky, outdoor, mountain, water&#10;&#10;Description automatically generated">
            <a:extLst>
              <a:ext uri="{FF2B5EF4-FFF2-40B4-BE49-F238E27FC236}">
                <a16:creationId xmlns:a16="http://schemas.microsoft.com/office/drawing/2014/main" id="{60F6E58C-4DAD-4DB6-915F-B12C5390F6C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17644" y="2503653"/>
            <a:ext cx="1013655" cy="961147"/>
          </a:xfrm>
          <a:prstGeom prst="rect">
            <a:avLst/>
          </a:prstGeom>
        </p:spPr>
      </p:pic>
      <p:pic>
        <p:nvPicPr>
          <p:cNvPr id="37" name="Picture 36" descr="A picture containing snow, outdoor&#10;&#10;Description automatically generated">
            <a:extLst>
              <a:ext uri="{FF2B5EF4-FFF2-40B4-BE49-F238E27FC236}">
                <a16:creationId xmlns:a16="http://schemas.microsoft.com/office/drawing/2014/main" id="{1829D01E-A217-4677-88E2-E579A18B47BF}"/>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812452" y="3484939"/>
            <a:ext cx="1061999" cy="92640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255916" y="5842005"/>
            <a:ext cx="1982783" cy="1583977"/>
          </a:xfrm>
          <a:prstGeom prst="rect">
            <a:avLst/>
          </a:prstGeom>
          <a:blipFill>
            <a:blip r:embed="rId2" cstate="print"/>
            <a:stretch>
              <a:fillRect/>
            </a:stretch>
          </a:blipFill>
        </p:spPr>
        <p:txBody>
          <a:bodyPr wrap="square" lIns="0" tIns="0" rIns="0" bIns="0" rtlCol="0">
            <a:spAutoFit/>
          </a:bodyPr>
          <a:lstStyle/>
          <a:p>
            <a:endParaRPr/>
          </a:p>
        </p:txBody>
      </p:sp>
      <p:sp>
        <p:nvSpPr>
          <p:cNvPr id="4" name="object 4"/>
          <p:cNvSpPr/>
          <p:nvPr/>
        </p:nvSpPr>
        <p:spPr>
          <a:xfrm>
            <a:off x="720001" y="3773309"/>
            <a:ext cx="2123998" cy="939799"/>
          </a:xfrm>
          <a:custGeom>
            <a:avLst/>
            <a:gdLst/>
            <a:ahLst/>
            <a:cxnLst/>
            <a:rect l="l" t="t" r="r" b="b"/>
            <a:pathLst>
              <a:path w="2123998" h="939800">
                <a:moveTo>
                  <a:pt x="0" y="939799"/>
                </a:moveTo>
                <a:lnTo>
                  <a:pt x="2123998" y="939799"/>
                </a:lnTo>
                <a:lnTo>
                  <a:pt x="2123998" y="0"/>
                </a:lnTo>
                <a:lnTo>
                  <a:pt x="0" y="0"/>
                </a:lnTo>
                <a:lnTo>
                  <a:pt x="0" y="939799"/>
                </a:lnTo>
                <a:close/>
              </a:path>
            </a:pathLst>
          </a:custGeom>
          <a:ln w="25400">
            <a:solidFill>
              <a:srgbClr val="0032A0"/>
            </a:solidFill>
          </a:ln>
        </p:spPr>
        <p:txBody>
          <a:bodyPr wrap="square" lIns="0" tIns="0" rIns="0" bIns="0" rtlCol="0">
            <a:spAutoFit/>
          </a:bodyPr>
          <a:lstStyle/>
          <a:p>
            <a:endParaRPr/>
          </a:p>
        </p:txBody>
      </p:sp>
      <p:sp>
        <p:nvSpPr>
          <p:cNvPr id="6" name="object 6"/>
          <p:cNvSpPr/>
          <p:nvPr/>
        </p:nvSpPr>
        <p:spPr>
          <a:xfrm>
            <a:off x="720001" y="4713109"/>
            <a:ext cx="1061999" cy="939800"/>
          </a:xfrm>
          <a:custGeom>
            <a:avLst/>
            <a:gdLst/>
            <a:ahLst/>
            <a:cxnLst/>
            <a:rect l="l" t="t" r="r" b="b"/>
            <a:pathLst>
              <a:path w="1061999" h="939800">
                <a:moveTo>
                  <a:pt x="0" y="939799"/>
                </a:moveTo>
                <a:lnTo>
                  <a:pt x="1061999" y="939799"/>
                </a:lnTo>
                <a:lnTo>
                  <a:pt x="1061999" y="0"/>
                </a:lnTo>
                <a:lnTo>
                  <a:pt x="0" y="0"/>
                </a:lnTo>
                <a:lnTo>
                  <a:pt x="0" y="939799"/>
                </a:lnTo>
                <a:close/>
              </a:path>
            </a:pathLst>
          </a:custGeom>
          <a:ln w="25400">
            <a:solidFill>
              <a:srgbClr val="0032A0"/>
            </a:solidFill>
          </a:ln>
        </p:spPr>
        <p:txBody>
          <a:bodyPr wrap="square" lIns="0" tIns="0" rIns="0" bIns="0" rtlCol="0">
            <a:spAutoFit/>
          </a:bodyPr>
          <a:lstStyle/>
          <a:p>
            <a:endParaRPr/>
          </a:p>
        </p:txBody>
      </p:sp>
      <p:sp>
        <p:nvSpPr>
          <p:cNvPr id="8" name="object 8"/>
          <p:cNvSpPr/>
          <p:nvPr/>
        </p:nvSpPr>
        <p:spPr>
          <a:xfrm>
            <a:off x="1782000" y="4713109"/>
            <a:ext cx="1061999" cy="939800"/>
          </a:xfrm>
          <a:custGeom>
            <a:avLst/>
            <a:gdLst/>
            <a:ahLst/>
            <a:cxnLst/>
            <a:rect l="l" t="t" r="r" b="b"/>
            <a:pathLst>
              <a:path w="1061999" h="939800">
                <a:moveTo>
                  <a:pt x="0" y="939799"/>
                </a:moveTo>
                <a:lnTo>
                  <a:pt x="1061999" y="939799"/>
                </a:lnTo>
                <a:lnTo>
                  <a:pt x="1061999" y="0"/>
                </a:lnTo>
                <a:lnTo>
                  <a:pt x="0" y="0"/>
                </a:lnTo>
                <a:lnTo>
                  <a:pt x="0" y="939799"/>
                </a:lnTo>
                <a:close/>
              </a:path>
            </a:pathLst>
          </a:custGeom>
          <a:ln w="25400">
            <a:solidFill>
              <a:srgbClr val="0032A0"/>
            </a:solidFill>
          </a:ln>
        </p:spPr>
        <p:txBody>
          <a:bodyPr wrap="square" lIns="0" tIns="0" rIns="0" bIns="0" rtlCol="0">
            <a:spAutoFit/>
          </a:bodyPr>
          <a:lstStyle/>
          <a:p>
            <a:endParaRPr/>
          </a:p>
        </p:txBody>
      </p:sp>
      <p:sp>
        <p:nvSpPr>
          <p:cNvPr id="9" name="object 9"/>
          <p:cNvSpPr/>
          <p:nvPr/>
        </p:nvSpPr>
        <p:spPr>
          <a:xfrm>
            <a:off x="1782000" y="181291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solidFill>
            <a:srgbClr val="FFFFFF"/>
          </a:solidFill>
        </p:spPr>
        <p:txBody>
          <a:bodyPr wrap="square" lIns="0" tIns="0" rIns="0" bIns="0" rtlCol="0">
            <a:spAutoFit/>
          </a:bodyPr>
          <a:lstStyle/>
          <a:p>
            <a:endParaRPr/>
          </a:p>
        </p:txBody>
      </p:sp>
      <p:sp>
        <p:nvSpPr>
          <p:cNvPr id="11" name="object 11"/>
          <p:cNvSpPr/>
          <p:nvPr/>
        </p:nvSpPr>
        <p:spPr>
          <a:xfrm>
            <a:off x="1782000" y="181291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ln w="25399">
            <a:solidFill>
              <a:srgbClr val="0032A0"/>
            </a:solidFill>
          </a:ln>
        </p:spPr>
        <p:txBody>
          <a:bodyPr wrap="square" lIns="0" tIns="0" rIns="0" bIns="0" rtlCol="0">
            <a:spAutoFit/>
          </a:bodyPr>
          <a:lstStyle/>
          <a:p>
            <a:endParaRPr/>
          </a:p>
        </p:txBody>
      </p:sp>
      <p:sp>
        <p:nvSpPr>
          <p:cNvPr id="12" name="object 12"/>
          <p:cNvSpPr/>
          <p:nvPr/>
        </p:nvSpPr>
        <p:spPr>
          <a:xfrm>
            <a:off x="720001" y="181291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solidFill>
            <a:srgbClr val="FFFFFF"/>
          </a:solidFill>
        </p:spPr>
        <p:txBody>
          <a:bodyPr wrap="square" lIns="0" tIns="0" rIns="0" bIns="0" rtlCol="0">
            <a:spAutoFit/>
          </a:bodyPr>
          <a:lstStyle/>
          <a:p>
            <a:endParaRPr/>
          </a:p>
        </p:txBody>
      </p:sp>
      <p:sp>
        <p:nvSpPr>
          <p:cNvPr id="13" name="object 13"/>
          <p:cNvSpPr/>
          <p:nvPr/>
        </p:nvSpPr>
        <p:spPr>
          <a:xfrm>
            <a:off x="720001" y="1812912"/>
            <a:ext cx="1062012" cy="1960397"/>
          </a:xfrm>
          <a:prstGeom prst="rect">
            <a:avLst/>
          </a:prstGeom>
          <a:blipFill>
            <a:blip r:embed="rId3" cstate="print"/>
            <a:stretch>
              <a:fillRect/>
            </a:stretch>
          </a:blipFill>
        </p:spPr>
        <p:txBody>
          <a:bodyPr wrap="square" lIns="0" tIns="0" rIns="0" bIns="0" rtlCol="0">
            <a:spAutoFit/>
          </a:bodyPr>
          <a:lstStyle/>
          <a:p>
            <a:endParaRPr/>
          </a:p>
        </p:txBody>
      </p:sp>
      <p:sp>
        <p:nvSpPr>
          <p:cNvPr id="14" name="object 14"/>
          <p:cNvSpPr/>
          <p:nvPr/>
        </p:nvSpPr>
        <p:spPr>
          <a:xfrm>
            <a:off x="720001" y="181291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ln w="25400">
            <a:solidFill>
              <a:srgbClr val="0032A0"/>
            </a:solidFill>
          </a:ln>
        </p:spPr>
        <p:txBody>
          <a:bodyPr wrap="square" lIns="0" tIns="0" rIns="0" bIns="0" rtlCol="0">
            <a:spAutoFit/>
          </a:bodyPr>
          <a:lstStyle/>
          <a:p>
            <a:endParaRPr/>
          </a:p>
        </p:txBody>
      </p:sp>
      <p:sp>
        <p:nvSpPr>
          <p:cNvPr id="15" name="object 15"/>
          <p:cNvSpPr txBox="1"/>
          <p:nvPr/>
        </p:nvSpPr>
        <p:spPr>
          <a:xfrm>
            <a:off x="5459299" y="6380265"/>
            <a:ext cx="2192020" cy="543560"/>
          </a:xfrm>
          <a:prstGeom prst="rect">
            <a:avLst/>
          </a:prstGeom>
        </p:spPr>
        <p:txBody>
          <a:bodyPr vert="horz" wrap="square" lIns="0" tIns="0" rIns="0" bIns="0" rtlCol="0">
            <a:spAutoFit/>
          </a:bodyPr>
          <a:lstStyle/>
          <a:p>
            <a:pPr marL="12700" marR="6350" algn="just">
              <a:lnSpc>
                <a:spcPts val="1400"/>
              </a:lnSpc>
            </a:pPr>
            <a:r>
              <a:rPr sz="1300" b="1" spc="5">
                <a:solidFill>
                  <a:srgbClr val="00EDB5"/>
                </a:solidFill>
                <a:latin typeface="Arial"/>
                <a:cs typeface="Arial"/>
              </a:rPr>
              <a:t>Our</a:t>
            </a:r>
            <a:r>
              <a:rPr sz="1300" b="1" spc="-60">
                <a:solidFill>
                  <a:srgbClr val="00EDB5"/>
                </a:solidFill>
                <a:latin typeface="Arial"/>
                <a:cs typeface="Arial"/>
              </a:rPr>
              <a:t> </a:t>
            </a:r>
            <a:r>
              <a:rPr sz="1300" b="1" spc="35">
                <a:solidFill>
                  <a:srgbClr val="00EDB5"/>
                </a:solidFill>
                <a:latin typeface="Arial"/>
                <a:cs typeface="Arial"/>
              </a:rPr>
              <a:t>b</a:t>
            </a:r>
            <a:r>
              <a:rPr sz="1300" b="1">
                <a:solidFill>
                  <a:srgbClr val="00EDB5"/>
                </a:solidFill>
                <a:latin typeface="Arial"/>
                <a:cs typeface="Arial"/>
              </a:rPr>
              <a:t>e</a:t>
            </a:r>
            <a:r>
              <a:rPr sz="1300" b="1" spc="-5">
                <a:solidFill>
                  <a:srgbClr val="00EDB5"/>
                </a:solidFill>
                <a:latin typeface="Arial"/>
                <a:cs typeface="Arial"/>
              </a:rPr>
              <a:t>h</a:t>
            </a:r>
            <a:r>
              <a:rPr sz="1300" b="1" spc="15">
                <a:solidFill>
                  <a:srgbClr val="00EDB5"/>
                </a:solidFill>
                <a:latin typeface="Arial"/>
                <a:cs typeface="Arial"/>
              </a:rPr>
              <a:t>avio</a:t>
            </a:r>
            <a:r>
              <a:rPr sz="1300" b="1" spc="-10">
                <a:solidFill>
                  <a:srgbClr val="00EDB5"/>
                </a:solidFill>
                <a:latin typeface="Arial"/>
                <a:cs typeface="Arial"/>
              </a:rPr>
              <a:t>ur</a:t>
            </a:r>
            <a:r>
              <a:rPr sz="1300" b="1" spc="-140">
                <a:solidFill>
                  <a:srgbClr val="00EDB5"/>
                </a:solidFill>
                <a:latin typeface="Arial"/>
                <a:cs typeface="Arial"/>
              </a:rPr>
              <a:t>s</a:t>
            </a:r>
            <a:r>
              <a:rPr sz="1300" b="1" spc="-65">
                <a:solidFill>
                  <a:srgbClr val="00EDB5"/>
                </a:solidFill>
                <a:latin typeface="Arial"/>
                <a:cs typeface="Arial"/>
              </a:rPr>
              <a:t>:</a:t>
            </a:r>
            <a:r>
              <a:rPr sz="1300" b="1" spc="-60">
                <a:solidFill>
                  <a:srgbClr val="00EDB5"/>
                </a:solidFill>
                <a:latin typeface="Arial"/>
                <a:cs typeface="Arial"/>
              </a:rPr>
              <a:t> </a:t>
            </a:r>
            <a:r>
              <a:rPr sz="1300" b="1" spc="-20">
                <a:solidFill>
                  <a:srgbClr val="00EDB5"/>
                </a:solidFill>
                <a:latin typeface="Arial"/>
                <a:cs typeface="Arial"/>
              </a:rPr>
              <a:t>‘H</a:t>
            </a:r>
            <a:r>
              <a:rPr sz="1300" b="1" spc="-40">
                <a:solidFill>
                  <a:srgbClr val="00EDB5"/>
                </a:solidFill>
                <a:latin typeface="Arial"/>
                <a:cs typeface="Arial"/>
              </a:rPr>
              <a:t>o</a:t>
            </a:r>
            <a:r>
              <a:rPr sz="1300" b="1" spc="50">
                <a:solidFill>
                  <a:srgbClr val="00EDB5"/>
                </a:solidFill>
                <a:latin typeface="Arial"/>
                <a:cs typeface="Arial"/>
              </a:rPr>
              <a:t>w</a:t>
            </a:r>
            <a:r>
              <a:rPr sz="1300" b="1" spc="-60">
                <a:solidFill>
                  <a:srgbClr val="00EDB5"/>
                </a:solidFill>
                <a:latin typeface="Arial"/>
                <a:cs typeface="Arial"/>
              </a:rPr>
              <a:t> </a:t>
            </a:r>
            <a:r>
              <a:rPr sz="1300" b="1" spc="50">
                <a:solidFill>
                  <a:srgbClr val="00EDB5"/>
                </a:solidFill>
                <a:latin typeface="Arial"/>
                <a:cs typeface="Arial"/>
              </a:rPr>
              <a:t>t</a:t>
            </a:r>
            <a:r>
              <a:rPr sz="1300" b="1" spc="-10">
                <a:solidFill>
                  <a:srgbClr val="00EDB5"/>
                </a:solidFill>
                <a:latin typeface="Arial"/>
                <a:cs typeface="Arial"/>
              </a:rPr>
              <a:t>o</a:t>
            </a:r>
            <a:r>
              <a:rPr sz="1300" b="1" spc="-60">
                <a:solidFill>
                  <a:srgbClr val="00EDB5"/>
                </a:solidFill>
                <a:latin typeface="Arial"/>
                <a:cs typeface="Arial"/>
              </a:rPr>
              <a:t> </a:t>
            </a:r>
            <a:r>
              <a:rPr sz="1300" b="1" spc="-110">
                <a:solidFill>
                  <a:srgbClr val="00EDB5"/>
                </a:solidFill>
                <a:latin typeface="Arial"/>
                <a:cs typeface="Arial"/>
              </a:rPr>
              <a:t>B</a:t>
            </a:r>
            <a:r>
              <a:rPr sz="1300" b="1" spc="-30">
                <a:solidFill>
                  <a:srgbClr val="00EDB5"/>
                </a:solidFill>
                <a:latin typeface="Arial"/>
                <a:cs typeface="Arial"/>
              </a:rPr>
              <a:t>e</a:t>
            </a:r>
            <a:r>
              <a:rPr sz="1300" b="1" spc="-65">
                <a:solidFill>
                  <a:srgbClr val="00EDB5"/>
                </a:solidFill>
                <a:latin typeface="Arial"/>
                <a:cs typeface="Arial"/>
              </a:rPr>
              <a:t>’ </a:t>
            </a:r>
            <a:r>
              <a:rPr sz="1300" spc="-65">
                <a:solidFill>
                  <a:srgbClr val="00EDB5"/>
                </a:solidFill>
                <a:latin typeface="Arial"/>
                <a:cs typeface="Arial"/>
              </a:rPr>
              <a:t>B</a:t>
            </a:r>
            <a:r>
              <a:rPr sz="1300" spc="5">
                <a:solidFill>
                  <a:srgbClr val="00EDB5"/>
                </a:solidFill>
                <a:latin typeface="Arial"/>
                <a:cs typeface="Arial"/>
              </a:rPr>
              <a:t>e</a:t>
            </a:r>
            <a:r>
              <a:rPr sz="1300" spc="-45">
                <a:solidFill>
                  <a:srgbClr val="00EDB5"/>
                </a:solidFill>
                <a:latin typeface="Arial"/>
                <a:cs typeface="Arial"/>
              </a:rPr>
              <a:t> </a:t>
            </a:r>
            <a:r>
              <a:rPr sz="1300" spc="85">
                <a:solidFill>
                  <a:srgbClr val="00EDB5"/>
                </a:solidFill>
                <a:latin typeface="Arial"/>
                <a:cs typeface="Arial"/>
              </a:rPr>
              <a:t>gu</a:t>
            </a:r>
            <a:r>
              <a:rPr sz="1300" spc="50">
                <a:solidFill>
                  <a:srgbClr val="00EDB5"/>
                </a:solidFill>
                <a:latin typeface="Arial"/>
                <a:cs typeface="Arial"/>
              </a:rPr>
              <a:t>t</a:t>
            </a:r>
            <a:r>
              <a:rPr sz="1300" spc="-50">
                <a:solidFill>
                  <a:srgbClr val="00EDB5"/>
                </a:solidFill>
                <a:latin typeface="Arial"/>
                <a:cs typeface="Arial"/>
              </a:rPr>
              <a:t>s</a:t>
            </a:r>
            <a:r>
              <a:rPr sz="1300" spc="-135">
                <a:solidFill>
                  <a:srgbClr val="00EDB5"/>
                </a:solidFill>
                <a:latin typeface="Arial"/>
                <a:cs typeface="Arial"/>
              </a:rPr>
              <a:t>y</a:t>
            </a:r>
            <a:r>
              <a:rPr lang="en-NZ" sz="1300" spc="-40">
                <a:solidFill>
                  <a:srgbClr val="00EDB5"/>
                </a:solidFill>
                <a:latin typeface="Arial"/>
                <a:cs typeface="Arial"/>
              </a:rPr>
              <a:t>,</a:t>
            </a:r>
            <a:r>
              <a:rPr sz="1300" spc="-45">
                <a:solidFill>
                  <a:srgbClr val="00EDB5"/>
                </a:solidFill>
                <a:latin typeface="Arial"/>
                <a:cs typeface="Arial"/>
              </a:rPr>
              <a:t> </a:t>
            </a:r>
            <a:r>
              <a:rPr sz="1300" spc="-65">
                <a:solidFill>
                  <a:srgbClr val="00EDB5"/>
                </a:solidFill>
                <a:latin typeface="Arial"/>
                <a:cs typeface="Arial"/>
              </a:rPr>
              <a:t>B</a:t>
            </a:r>
            <a:r>
              <a:rPr sz="1300" spc="5">
                <a:solidFill>
                  <a:srgbClr val="00EDB5"/>
                </a:solidFill>
                <a:latin typeface="Arial"/>
                <a:cs typeface="Arial"/>
              </a:rPr>
              <a:t>e</a:t>
            </a:r>
            <a:r>
              <a:rPr sz="1300" spc="-45">
                <a:solidFill>
                  <a:srgbClr val="00EDB5"/>
                </a:solidFill>
                <a:latin typeface="Arial"/>
                <a:cs typeface="Arial"/>
              </a:rPr>
              <a:t> </a:t>
            </a:r>
            <a:r>
              <a:rPr sz="1300" spc="85">
                <a:solidFill>
                  <a:srgbClr val="00EDB5"/>
                </a:solidFill>
                <a:latin typeface="Arial"/>
                <a:cs typeface="Arial"/>
              </a:rPr>
              <a:t>a</a:t>
            </a:r>
            <a:r>
              <a:rPr sz="1300" spc="-45">
                <a:solidFill>
                  <a:srgbClr val="00EDB5"/>
                </a:solidFill>
                <a:latin typeface="Arial"/>
                <a:cs typeface="Arial"/>
              </a:rPr>
              <a:t> </a:t>
            </a:r>
            <a:r>
              <a:rPr sz="1300" spc="65">
                <a:solidFill>
                  <a:srgbClr val="00EDB5"/>
                </a:solidFill>
                <a:latin typeface="Arial"/>
                <a:cs typeface="Arial"/>
              </a:rPr>
              <a:t>g</a:t>
            </a:r>
            <a:r>
              <a:rPr sz="1300" spc="70">
                <a:solidFill>
                  <a:srgbClr val="00EDB5"/>
                </a:solidFill>
                <a:latin typeface="Arial"/>
                <a:cs typeface="Arial"/>
              </a:rPr>
              <a:t>o</a:t>
            </a:r>
            <a:r>
              <a:rPr sz="1300" spc="55">
                <a:solidFill>
                  <a:srgbClr val="00EDB5"/>
                </a:solidFill>
                <a:latin typeface="Arial"/>
                <a:cs typeface="Arial"/>
              </a:rPr>
              <a:t>o</a:t>
            </a:r>
            <a:r>
              <a:rPr sz="1300" spc="85">
                <a:solidFill>
                  <a:srgbClr val="00EDB5"/>
                </a:solidFill>
                <a:latin typeface="Arial"/>
                <a:cs typeface="Arial"/>
              </a:rPr>
              <a:t>d</a:t>
            </a:r>
            <a:r>
              <a:rPr sz="1300" spc="-45">
                <a:solidFill>
                  <a:srgbClr val="00EDB5"/>
                </a:solidFill>
                <a:latin typeface="Arial"/>
                <a:cs typeface="Arial"/>
              </a:rPr>
              <a:t> </a:t>
            </a:r>
            <a:r>
              <a:rPr sz="1300" spc="35">
                <a:solidFill>
                  <a:srgbClr val="00EDB5"/>
                </a:solidFill>
                <a:latin typeface="Arial"/>
                <a:cs typeface="Arial"/>
              </a:rPr>
              <a:t>human</a:t>
            </a:r>
            <a:r>
              <a:rPr lang="en-NZ" sz="1300" spc="35">
                <a:solidFill>
                  <a:srgbClr val="00EDB5"/>
                </a:solidFill>
                <a:latin typeface="Arial"/>
                <a:cs typeface="Arial"/>
              </a:rPr>
              <a:t>,</a:t>
            </a:r>
            <a:r>
              <a:rPr sz="1300" spc="15">
                <a:solidFill>
                  <a:srgbClr val="00EDB5"/>
                </a:solidFill>
                <a:latin typeface="Arial"/>
                <a:cs typeface="Arial"/>
              </a:rPr>
              <a:t> </a:t>
            </a:r>
            <a:r>
              <a:rPr sz="1300" spc="-65">
                <a:solidFill>
                  <a:srgbClr val="00EDB5"/>
                </a:solidFill>
                <a:latin typeface="Arial"/>
                <a:cs typeface="Arial"/>
              </a:rPr>
              <a:t>B</a:t>
            </a:r>
            <a:r>
              <a:rPr sz="1300" spc="5">
                <a:solidFill>
                  <a:srgbClr val="00EDB5"/>
                </a:solidFill>
                <a:latin typeface="Arial"/>
                <a:cs typeface="Arial"/>
              </a:rPr>
              <a:t>e</a:t>
            </a:r>
            <a:r>
              <a:rPr sz="1300" spc="-45">
                <a:solidFill>
                  <a:srgbClr val="00EDB5"/>
                </a:solidFill>
                <a:latin typeface="Arial"/>
                <a:cs typeface="Arial"/>
              </a:rPr>
              <a:t> </a:t>
            </a:r>
            <a:r>
              <a:rPr sz="1300" spc="35">
                <a:solidFill>
                  <a:srgbClr val="00EDB5"/>
                </a:solidFill>
                <a:latin typeface="Arial"/>
                <a:cs typeface="Arial"/>
              </a:rPr>
              <a:t>in</a:t>
            </a:r>
            <a:r>
              <a:rPr sz="1300" spc="-45">
                <a:solidFill>
                  <a:srgbClr val="00EDB5"/>
                </a:solidFill>
                <a:latin typeface="Arial"/>
                <a:cs typeface="Arial"/>
              </a:rPr>
              <a:t> </a:t>
            </a:r>
            <a:r>
              <a:rPr sz="1300" spc="45">
                <a:solidFill>
                  <a:srgbClr val="00EDB5"/>
                </a:solidFill>
                <a:latin typeface="Arial"/>
                <a:cs typeface="Arial"/>
              </a:rPr>
              <a:t>the</a:t>
            </a:r>
            <a:r>
              <a:rPr sz="1300" spc="-45">
                <a:solidFill>
                  <a:srgbClr val="00EDB5"/>
                </a:solidFill>
                <a:latin typeface="Arial"/>
                <a:cs typeface="Arial"/>
              </a:rPr>
              <a:t> </a:t>
            </a:r>
            <a:r>
              <a:rPr sz="1300" spc="65">
                <a:solidFill>
                  <a:srgbClr val="00EDB5"/>
                </a:solidFill>
                <a:latin typeface="Arial"/>
                <a:cs typeface="Arial"/>
              </a:rPr>
              <a:t>w</a:t>
            </a:r>
            <a:r>
              <a:rPr sz="1300" spc="50">
                <a:solidFill>
                  <a:srgbClr val="00EDB5"/>
                </a:solidFill>
                <a:latin typeface="Arial"/>
                <a:cs typeface="Arial"/>
              </a:rPr>
              <a:t>a</a:t>
            </a:r>
            <a:r>
              <a:rPr sz="1300" spc="-5">
                <a:solidFill>
                  <a:srgbClr val="00EDB5"/>
                </a:solidFill>
                <a:latin typeface="Arial"/>
                <a:cs typeface="Arial"/>
              </a:rPr>
              <a:t>k</a:t>
            </a:r>
            <a:r>
              <a:rPr sz="1300" spc="25">
                <a:solidFill>
                  <a:srgbClr val="00EDB5"/>
                </a:solidFill>
                <a:latin typeface="Arial"/>
                <a:cs typeface="Arial"/>
              </a:rPr>
              <a:t>a.</a:t>
            </a:r>
            <a:endParaRPr sz="1300">
              <a:latin typeface="Arial"/>
              <a:cs typeface="Arial"/>
            </a:endParaRPr>
          </a:p>
        </p:txBody>
      </p:sp>
      <p:sp>
        <p:nvSpPr>
          <p:cNvPr id="16" name="object 16"/>
          <p:cNvSpPr txBox="1"/>
          <p:nvPr/>
        </p:nvSpPr>
        <p:spPr>
          <a:xfrm>
            <a:off x="3083299" y="6380265"/>
            <a:ext cx="1685289" cy="543560"/>
          </a:xfrm>
          <a:prstGeom prst="rect">
            <a:avLst/>
          </a:prstGeom>
        </p:spPr>
        <p:txBody>
          <a:bodyPr vert="horz" wrap="square" lIns="0" tIns="0" rIns="0" bIns="0" rtlCol="0">
            <a:spAutoFit/>
          </a:bodyPr>
          <a:lstStyle/>
          <a:p>
            <a:pPr marL="12700" marR="6350">
              <a:lnSpc>
                <a:spcPts val="1400"/>
              </a:lnSpc>
            </a:pPr>
            <a:r>
              <a:rPr sz="1300" b="1" spc="60">
                <a:solidFill>
                  <a:srgbClr val="00EDB5"/>
                </a:solidFill>
                <a:latin typeface="Arial"/>
                <a:cs typeface="Arial"/>
              </a:rPr>
              <a:t>W</a:t>
            </a:r>
            <a:r>
              <a:rPr sz="1300" b="1" spc="30">
                <a:solidFill>
                  <a:srgbClr val="00EDB5"/>
                </a:solidFill>
                <a:latin typeface="Arial"/>
                <a:cs typeface="Arial"/>
              </a:rPr>
              <a:t>h</a:t>
            </a:r>
            <a:r>
              <a:rPr sz="1300" b="1" spc="80">
                <a:solidFill>
                  <a:srgbClr val="00EDB5"/>
                </a:solidFill>
                <a:latin typeface="Arial"/>
                <a:cs typeface="Arial"/>
              </a:rPr>
              <a:t>at</a:t>
            </a:r>
            <a:r>
              <a:rPr sz="1300" b="1" spc="-60">
                <a:solidFill>
                  <a:srgbClr val="00EDB5"/>
                </a:solidFill>
                <a:latin typeface="Arial"/>
                <a:cs typeface="Arial"/>
              </a:rPr>
              <a:t> </a:t>
            </a:r>
            <a:r>
              <a:rPr sz="1300" b="1" spc="35">
                <a:solidFill>
                  <a:srgbClr val="00EDB5"/>
                </a:solidFill>
                <a:latin typeface="Arial"/>
                <a:cs typeface="Arial"/>
              </a:rPr>
              <a:t>w</a:t>
            </a:r>
            <a:r>
              <a:rPr sz="1300" b="1" spc="10">
                <a:solidFill>
                  <a:srgbClr val="00EDB5"/>
                </a:solidFill>
                <a:latin typeface="Arial"/>
                <a:cs typeface="Arial"/>
              </a:rPr>
              <a:t>e</a:t>
            </a:r>
            <a:r>
              <a:rPr sz="1300" b="1" spc="-60">
                <a:solidFill>
                  <a:srgbClr val="00EDB5"/>
                </a:solidFill>
                <a:latin typeface="Arial"/>
                <a:cs typeface="Arial"/>
              </a:rPr>
              <a:t> </a:t>
            </a:r>
            <a:r>
              <a:rPr sz="1300" b="1" spc="-25">
                <a:solidFill>
                  <a:srgbClr val="00EDB5"/>
                </a:solidFill>
                <a:latin typeface="Arial"/>
                <a:cs typeface="Arial"/>
              </a:rPr>
              <a:t>v</a:t>
            </a:r>
            <a:r>
              <a:rPr sz="1300" b="1" spc="15">
                <a:solidFill>
                  <a:srgbClr val="00EDB5"/>
                </a:solidFill>
                <a:latin typeface="Arial"/>
                <a:cs typeface="Arial"/>
              </a:rPr>
              <a:t>alue</a:t>
            </a:r>
            <a:r>
              <a:rPr sz="1300" b="1" spc="10">
                <a:solidFill>
                  <a:srgbClr val="00EDB5"/>
                </a:solidFill>
                <a:latin typeface="Arial"/>
                <a:cs typeface="Arial"/>
              </a:rPr>
              <a:t> </a:t>
            </a:r>
            <a:r>
              <a:rPr sz="1300" spc="-20">
                <a:solidFill>
                  <a:srgbClr val="00EDB5"/>
                </a:solidFill>
                <a:latin typeface="Arial"/>
                <a:cs typeface="Arial"/>
              </a:rPr>
              <a:t>Cust</a:t>
            </a:r>
            <a:r>
              <a:rPr sz="1300" spc="40">
                <a:solidFill>
                  <a:srgbClr val="00EDB5"/>
                </a:solidFill>
                <a:latin typeface="Arial"/>
                <a:cs typeface="Arial"/>
              </a:rPr>
              <a:t>ome</a:t>
            </a:r>
            <a:r>
              <a:rPr sz="1300" spc="10">
                <a:solidFill>
                  <a:srgbClr val="00EDB5"/>
                </a:solidFill>
                <a:latin typeface="Arial"/>
                <a:cs typeface="Arial"/>
              </a:rPr>
              <a:t>r</a:t>
            </a:r>
            <a:r>
              <a:rPr sz="1300" spc="-95">
                <a:solidFill>
                  <a:srgbClr val="00EDB5"/>
                </a:solidFill>
                <a:latin typeface="Arial"/>
                <a:cs typeface="Arial"/>
              </a:rPr>
              <a:t>s</a:t>
            </a:r>
            <a:r>
              <a:rPr lang="en-NZ" sz="1300" spc="-40">
                <a:solidFill>
                  <a:srgbClr val="00EDB5"/>
                </a:solidFill>
                <a:latin typeface="Arial"/>
                <a:cs typeface="Arial"/>
              </a:rPr>
              <a:t>,</a:t>
            </a:r>
            <a:r>
              <a:rPr sz="1300" spc="-45">
                <a:solidFill>
                  <a:srgbClr val="00EDB5"/>
                </a:solidFill>
                <a:latin typeface="Arial"/>
                <a:cs typeface="Arial"/>
              </a:rPr>
              <a:t> </a:t>
            </a:r>
            <a:r>
              <a:rPr sz="1300" spc="-155">
                <a:solidFill>
                  <a:srgbClr val="00EDB5"/>
                </a:solidFill>
                <a:latin typeface="Arial"/>
                <a:cs typeface="Arial"/>
              </a:rPr>
              <a:t>S</a:t>
            </a:r>
            <a:r>
              <a:rPr sz="1300" spc="114">
                <a:solidFill>
                  <a:srgbClr val="00EDB5"/>
                </a:solidFill>
                <a:latin typeface="Arial"/>
                <a:cs typeface="Arial"/>
              </a:rPr>
              <a:t>a</a:t>
            </a:r>
            <a:r>
              <a:rPr sz="1300" spc="20">
                <a:solidFill>
                  <a:srgbClr val="00EDB5"/>
                </a:solidFill>
                <a:latin typeface="Arial"/>
                <a:cs typeface="Arial"/>
              </a:rPr>
              <a:t>f</a:t>
            </a:r>
            <a:r>
              <a:rPr sz="1300" spc="-10">
                <a:solidFill>
                  <a:srgbClr val="00EDB5"/>
                </a:solidFill>
                <a:latin typeface="Arial"/>
                <a:cs typeface="Arial"/>
              </a:rPr>
              <a:t>e</a:t>
            </a:r>
            <a:r>
              <a:rPr sz="1300" spc="100">
                <a:solidFill>
                  <a:srgbClr val="00EDB5"/>
                </a:solidFill>
                <a:latin typeface="Arial"/>
                <a:cs typeface="Arial"/>
              </a:rPr>
              <a:t>t</a:t>
            </a:r>
            <a:r>
              <a:rPr sz="1300" spc="-75">
                <a:solidFill>
                  <a:srgbClr val="00EDB5"/>
                </a:solidFill>
                <a:latin typeface="Arial"/>
                <a:cs typeface="Arial"/>
              </a:rPr>
              <a:t>y</a:t>
            </a:r>
            <a:r>
              <a:rPr lang="en-NZ" sz="1300" spc="-40">
                <a:solidFill>
                  <a:srgbClr val="00EDB5"/>
                </a:solidFill>
                <a:latin typeface="Arial"/>
                <a:cs typeface="Arial"/>
              </a:rPr>
              <a:t>,</a:t>
            </a:r>
            <a:r>
              <a:rPr sz="1300" spc="-40">
                <a:solidFill>
                  <a:srgbClr val="00EDB5"/>
                </a:solidFill>
                <a:latin typeface="Arial"/>
                <a:cs typeface="Arial"/>
              </a:rPr>
              <a:t> Sus</a:t>
            </a:r>
            <a:r>
              <a:rPr sz="1300" spc="-30">
                <a:solidFill>
                  <a:srgbClr val="00EDB5"/>
                </a:solidFill>
                <a:latin typeface="Arial"/>
                <a:cs typeface="Arial"/>
              </a:rPr>
              <a:t>t</a:t>
            </a:r>
            <a:r>
              <a:rPr sz="1300" spc="60">
                <a:solidFill>
                  <a:srgbClr val="00EDB5"/>
                </a:solidFill>
                <a:latin typeface="Arial"/>
                <a:cs typeface="Arial"/>
              </a:rPr>
              <a:t>ainabili</a:t>
            </a:r>
            <a:r>
              <a:rPr sz="1300" spc="50">
                <a:solidFill>
                  <a:srgbClr val="00EDB5"/>
                </a:solidFill>
                <a:latin typeface="Arial"/>
                <a:cs typeface="Arial"/>
              </a:rPr>
              <a:t>t</a:t>
            </a:r>
            <a:r>
              <a:rPr sz="1300" spc="-75">
                <a:solidFill>
                  <a:srgbClr val="00EDB5"/>
                </a:solidFill>
                <a:latin typeface="Arial"/>
                <a:cs typeface="Arial"/>
              </a:rPr>
              <a:t>y</a:t>
            </a:r>
            <a:r>
              <a:rPr lang="en-NZ" sz="1300" spc="-40">
                <a:solidFill>
                  <a:srgbClr val="00EDB5"/>
                </a:solidFill>
                <a:latin typeface="Arial"/>
                <a:cs typeface="Arial"/>
              </a:rPr>
              <a:t>,</a:t>
            </a:r>
            <a:r>
              <a:rPr sz="1300" spc="-45">
                <a:solidFill>
                  <a:srgbClr val="00EDB5"/>
                </a:solidFill>
                <a:latin typeface="Arial"/>
                <a:cs typeface="Arial"/>
              </a:rPr>
              <a:t> </a:t>
            </a:r>
            <a:r>
              <a:rPr sz="1300" spc="-180">
                <a:solidFill>
                  <a:srgbClr val="00EDB5"/>
                </a:solidFill>
                <a:latin typeface="Arial"/>
                <a:cs typeface="Arial"/>
              </a:rPr>
              <a:t>P</a:t>
            </a:r>
            <a:r>
              <a:rPr sz="1300" spc="10">
                <a:solidFill>
                  <a:srgbClr val="00EDB5"/>
                </a:solidFill>
                <a:latin typeface="Arial"/>
                <a:cs typeface="Arial"/>
              </a:rPr>
              <a:t>e</a:t>
            </a:r>
            <a:r>
              <a:rPr sz="1300" spc="25">
                <a:solidFill>
                  <a:srgbClr val="00EDB5"/>
                </a:solidFill>
                <a:latin typeface="Arial"/>
                <a:cs typeface="Arial"/>
              </a:rPr>
              <a:t>ople.</a:t>
            </a:r>
            <a:endParaRPr sz="1300">
              <a:latin typeface="Arial"/>
              <a:cs typeface="Arial"/>
            </a:endParaRPr>
          </a:p>
        </p:txBody>
      </p:sp>
      <p:sp>
        <p:nvSpPr>
          <p:cNvPr id="17" name="object 17"/>
          <p:cNvSpPr txBox="1"/>
          <p:nvPr/>
        </p:nvSpPr>
        <p:spPr>
          <a:xfrm>
            <a:off x="707299" y="6357405"/>
            <a:ext cx="1877695" cy="566420"/>
          </a:xfrm>
          <a:prstGeom prst="rect">
            <a:avLst/>
          </a:prstGeom>
        </p:spPr>
        <p:txBody>
          <a:bodyPr vert="horz" wrap="square" lIns="0" tIns="0" rIns="0" bIns="0" rtlCol="0">
            <a:spAutoFit/>
          </a:bodyPr>
          <a:lstStyle/>
          <a:p>
            <a:pPr marL="12700">
              <a:lnSpc>
                <a:spcPct val="100000"/>
              </a:lnSpc>
            </a:pPr>
            <a:r>
              <a:rPr sz="1300" b="1" spc="5">
                <a:solidFill>
                  <a:srgbClr val="00EDB5"/>
                </a:solidFill>
                <a:latin typeface="Arial"/>
                <a:cs typeface="Arial"/>
              </a:rPr>
              <a:t>Our</a:t>
            </a:r>
            <a:r>
              <a:rPr sz="1300" b="1" spc="-60">
                <a:solidFill>
                  <a:srgbClr val="00EDB5"/>
                </a:solidFill>
                <a:latin typeface="Arial"/>
                <a:cs typeface="Arial"/>
              </a:rPr>
              <a:t> </a:t>
            </a:r>
            <a:r>
              <a:rPr sz="1300" b="1" spc="25">
                <a:solidFill>
                  <a:srgbClr val="00EDB5"/>
                </a:solidFill>
                <a:latin typeface="Arial"/>
                <a:cs typeface="Arial"/>
              </a:rPr>
              <a:t>p</a:t>
            </a:r>
            <a:r>
              <a:rPr sz="1300" b="1" spc="5">
                <a:solidFill>
                  <a:srgbClr val="00EDB5"/>
                </a:solidFill>
                <a:latin typeface="Arial"/>
                <a:cs typeface="Arial"/>
              </a:rPr>
              <a:t>ur</a:t>
            </a:r>
            <a:r>
              <a:rPr sz="1300" b="1" spc="10">
                <a:solidFill>
                  <a:srgbClr val="00EDB5"/>
                </a:solidFill>
                <a:latin typeface="Arial"/>
                <a:cs typeface="Arial"/>
              </a:rPr>
              <a:t>p</a:t>
            </a:r>
            <a:r>
              <a:rPr sz="1300" b="1" spc="-15">
                <a:solidFill>
                  <a:srgbClr val="00EDB5"/>
                </a:solidFill>
                <a:latin typeface="Arial"/>
                <a:cs typeface="Arial"/>
              </a:rPr>
              <a:t>o</a:t>
            </a:r>
            <a:r>
              <a:rPr sz="1300" b="1" spc="-135">
                <a:solidFill>
                  <a:srgbClr val="00EDB5"/>
                </a:solidFill>
                <a:latin typeface="Arial"/>
                <a:cs typeface="Arial"/>
              </a:rPr>
              <a:t>s</a:t>
            </a:r>
            <a:r>
              <a:rPr sz="1300" b="1" spc="10">
                <a:solidFill>
                  <a:srgbClr val="00EDB5"/>
                </a:solidFill>
                <a:latin typeface="Arial"/>
                <a:cs typeface="Arial"/>
              </a:rPr>
              <a:t>e</a:t>
            </a:r>
            <a:endParaRPr sz="1300">
              <a:latin typeface="Arial"/>
              <a:cs typeface="Arial"/>
            </a:endParaRPr>
          </a:p>
          <a:p>
            <a:pPr marL="12700" marR="6350">
              <a:lnSpc>
                <a:spcPts val="1400"/>
              </a:lnSpc>
              <a:spcBef>
                <a:spcPts val="20"/>
              </a:spcBef>
            </a:pPr>
            <a:r>
              <a:rPr sz="1300" spc="-15">
                <a:solidFill>
                  <a:srgbClr val="00EDB5"/>
                </a:solidFill>
                <a:latin typeface="Arial"/>
                <a:cs typeface="Arial"/>
              </a:rPr>
              <a:t>Cl</a:t>
            </a:r>
            <a:r>
              <a:rPr sz="1300" spc="-10">
                <a:solidFill>
                  <a:srgbClr val="00EDB5"/>
                </a:solidFill>
                <a:latin typeface="Arial"/>
                <a:cs typeface="Arial"/>
              </a:rPr>
              <a:t>e</a:t>
            </a:r>
            <a:r>
              <a:rPr sz="1300" spc="65">
                <a:solidFill>
                  <a:srgbClr val="00EDB5"/>
                </a:solidFill>
                <a:latin typeface="Arial"/>
                <a:cs typeface="Arial"/>
              </a:rPr>
              <a:t>an</a:t>
            </a:r>
            <a:r>
              <a:rPr sz="1300" spc="-45">
                <a:solidFill>
                  <a:srgbClr val="00EDB5"/>
                </a:solidFill>
                <a:latin typeface="Arial"/>
                <a:cs typeface="Arial"/>
              </a:rPr>
              <a:t> </a:t>
            </a:r>
            <a:r>
              <a:rPr sz="1300" spc="20">
                <a:solidFill>
                  <a:srgbClr val="00EDB5"/>
                </a:solidFill>
                <a:latin typeface="Arial"/>
                <a:cs typeface="Arial"/>
              </a:rPr>
              <a:t>ene</a:t>
            </a:r>
            <a:r>
              <a:rPr sz="1300" spc="-20">
                <a:solidFill>
                  <a:srgbClr val="00EDB5"/>
                </a:solidFill>
                <a:latin typeface="Arial"/>
                <a:cs typeface="Arial"/>
              </a:rPr>
              <a:t>r</a:t>
            </a:r>
            <a:r>
              <a:rPr sz="1300" spc="40">
                <a:solidFill>
                  <a:srgbClr val="00EDB5"/>
                </a:solidFill>
                <a:latin typeface="Arial"/>
                <a:cs typeface="Arial"/>
              </a:rPr>
              <a:t>gy</a:t>
            </a:r>
            <a:r>
              <a:rPr sz="1300" spc="-45">
                <a:solidFill>
                  <a:srgbClr val="00EDB5"/>
                </a:solidFill>
                <a:latin typeface="Arial"/>
                <a:cs typeface="Arial"/>
              </a:rPr>
              <a:t> </a:t>
            </a:r>
            <a:r>
              <a:rPr sz="1300" spc="50">
                <a:solidFill>
                  <a:srgbClr val="00EDB5"/>
                </a:solidFill>
                <a:latin typeface="Arial"/>
                <a:cs typeface="Arial"/>
              </a:rPr>
              <a:t>f</a:t>
            </a:r>
            <a:r>
              <a:rPr sz="1300" spc="40">
                <a:solidFill>
                  <a:srgbClr val="00EDB5"/>
                </a:solidFill>
                <a:latin typeface="Arial"/>
                <a:cs typeface="Arial"/>
              </a:rPr>
              <a:t>or</a:t>
            </a:r>
            <a:r>
              <a:rPr sz="1300" spc="-45">
                <a:solidFill>
                  <a:srgbClr val="00EDB5"/>
                </a:solidFill>
                <a:latin typeface="Arial"/>
                <a:cs typeface="Arial"/>
              </a:rPr>
              <a:t> </a:t>
            </a:r>
            <a:r>
              <a:rPr sz="1300" spc="85">
                <a:solidFill>
                  <a:srgbClr val="00EDB5"/>
                </a:solidFill>
                <a:latin typeface="Arial"/>
                <a:cs typeface="Arial"/>
              </a:rPr>
              <a:t>a</a:t>
            </a:r>
            <a:r>
              <a:rPr sz="1300" spc="-45">
                <a:solidFill>
                  <a:srgbClr val="00EDB5"/>
                </a:solidFill>
                <a:latin typeface="Arial"/>
                <a:cs typeface="Arial"/>
              </a:rPr>
              <a:t> </a:t>
            </a:r>
            <a:r>
              <a:rPr sz="1300" spc="50">
                <a:solidFill>
                  <a:srgbClr val="00EDB5"/>
                </a:solidFill>
                <a:latin typeface="Arial"/>
                <a:cs typeface="Arial"/>
              </a:rPr>
              <a:t>fai</a:t>
            </a:r>
            <a:r>
              <a:rPr sz="1300" spc="10">
                <a:solidFill>
                  <a:srgbClr val="00EDB5"/>
                </a:solidFill>
                <a:latin typeface="Arial"/>
                <a:cs typeface="Arial"/>
              </a:rPr>
              <a:t>r</a:t>
            </a:r>
            <a:r>
              <a:rPr sz="1300" spc="15">
                <a:solidFill>
                  <a:srgbClr val="00EDB5"/>
                </a:solidFill>
                <a:latin typeface="Arial"/>
                <a:cs typeface="Arial"/>
              </a:rPr>
              <a:t>er</a:t>
            </a:r>
            <a:r>
              <a:rPr sz="1300" spc="10">
                <a:solidFill>
                  <a:srgbClr val="00EDB5"/>
                </a:solidFill>
                <a:latin typeface="Arial"/>
                <a:cs typeface="Arial"/>
              </a:rPr>
              <a:t> </a:t>
            </a:r>
            <a:r>
              <a:rPr sz="1300" spc="70">
                <a:solidFill>
                  <a:srgbClr val="00EDB5"/>
                </a:solidFill>
                <a:latin typeface="Arial"/>
                <a:cs typeface="Arial"/>
              </a:rPr>
              <a:t>and</a:t>
            </a:r>
            <a:r>
              <a:rPr sz="1300" spc="-45">
                <a:solidFill>
                  <a:srgbClr val="00EDB5"/>
                </a:solidFill>
                <a:latin typeface="Arial"/>
                <a:cs typeface="Arial"/>
              </a:rPr>
              <a:t> </a:t>
            </a:r>
            <a:r>
              <a:rPr sz="1300" spc="20">
                <a:solidFill>
                  <a:srgbClr val="00EDB5"/>
                </a:solidFill>
                <a:latin typeface="Arial"/>
                <a:cs typeface="Arial"/>
              </a:rPr>
              <a:t>h</a:t>
            </a:r>
            <a:r>
              <a:rPr sz="1300" spc="25">
                <a:solidFill>
                  <a:srgbClr val="00EDB5"/>
                </a:solidFill>
                <a:latin typeface="Arial"/>
                <a:cs typeface="Arial"/>
              </a:rPr>
              <a:t>e</a:t>
            </a:r>
            <a:r>
              <a:rPr sz="1300" spc="45">
                <a:solidFill>
                  <a:srgbClr val="00EDB5"/>
                </a:solidFill>
                <a:latin typeface="Arial"/>
                <a:cs typeface="Arial"/>
              </a:rPr>
              <a:t>althier</a:t>
            </a:r>
            <a:r>
              <a:rPr sz="1300" spc="-45">
                <a:solidFill>
                  <a:srgbClr val="00EDB5"/>
                </a:solidFill>
                <a:latin typeface="Arial"/>
                <a:cs typeface="Arial"/>
              </a:rPr>
              <a:t> </a:t>
            </a:r>
            <a:r>
              <a:rPr sz="1300" spc="65">
                <a:solidFill>
                  <a:srgbClr val="00EDB5"/>
                </a:solidFill>
                <a:latin typeface="Arial"/>
                <a:cs typeface="Arial"/>
              </a:rPr>
              <a:t>w</a:t>
            </a:r>
            <a:r>
              <a:rPr sz="1300" spc="35">
                <a:solidFill>
                  <a:srgbClr val="00EDB5"/>
                </a:solidFill>
                <a:latin typeface="Arial"/>
                <a:cs typeface="Arial"/>
              </a:rPr>
              <a:t>orld.</a:t>
            </a:r>
            <a:endParaRPr sz="1300">
              <a:latin typeface="Arial"/>
              <a:cs typeface="Arial"/>
            </a:endParaRPr>
          </a:p>
        </p:txBody>
      </p:sp>
      <p:sp>
        <p:nvSpPr>
          <p:cNvPr id="18" name="object 18"/>
          <p:cNvSpPr/>
          <p:nvPr/>
        </p:nvSpPr>
        <p:spPr>
          <a:xfrm>
            <a:off x="719999" y="6270604"/>
            <a:ext cx="562000" cy="0"/>
          </a:xfrm>
          <a:custGeom>
            <a:avLst/>
            <a:gdLst/>
            <a:ahLst/>
            <a:cxnLst/>
            <a:rect l="l" t="t" r="r" b="b"/>
            <a:pathLst>
              <a:path w="562000">
                <a:moveTo>
                  <a:pt x="0" y="0"/>
                </a:moveTo>
                <a:lnTo>
                  <a:pt x="562000" y="0"/>
                </a:lnTo>
              </a:path>
            </a:pathLst>
          </a:custGeom>
          <a:ln w="6350">
            <a:solidFill>
              <a:srgbClr val="00EDB5"/>
            </a:solidFill>
          </a:ln>
        </p:spPr>
        <p:txBody>
          <a:bodyPr wrap="square" lIns="0" tIns="0" rIns="0" bIns="0" rtlCol="0">
            <a:spAutoFit/>
          </a:bodyPr>
          <a:lstStyle/>
          <a:p>
            <a:endParaRPr/>
          </a:p>
        </p:txBody>
      </p:sp>
      <p:sp>
        <p:nvSpPr>
          <p:cNvPr id="19" name="object 19"/>
          <p:cNvSpPr/>
          <p:nvPr/>
        </p:nvSpPr>
        <p:spPr>
          <a:xfrm>
            <a:off x="3095999" y="6270604"/>
            <a:ext cx="562000" cy="0"/>
          </a:xfrm>
          <a:custGeom>
            <a:avLst/>
            <a:gdLst/>
            <a:ahLst/>
            <a:cxnLst/>
            <a:rect l="l" t="t" r="r" b="b"/>
            <a:pathLst>
              <a:path w="562000">
                <a:moveTo>
                  <a:pt x="0" y="0"/>
                </a:moveTo>
                <a:lnTo>
                  <a:pt x="562000" y="0"/>
                </a:lnTo>
              </a:path>
            </a:pathLst>
          </a:custGeom>
          <a:ln w="6350">
            <a:solidFill>
              <a:srgbClr val="00EDB5"/>
            </a:solidFill>
          </a:ln>
        </p:spPr>
        <p:txBody>
          <a:bodyPr wrap="square" lIns="0" tIns="0" rIns="0" bIns="0" rtlCol="0">
            <a:spAutoFit/>
          </a:bodyPr>
          <a:lstStyle/>
          <a:p>
            <a:endParaRPr/>
          </a:p>
        </p:txBody>
      </p:sp>
      <p:sp>
        <p:nvSpPr>
          <p:cNvPr id="20" name="object 20"/>
          <p:cNvSpPr/>
          <p:nvPr/>
        </p:nvSpPr>
        <p:spPr>
          <a:xfrm>
            <a:off x="5471999" y="6270604"/>
            <a:ext cx="562000" cy="0"/>
          </a:xfrm>
          <a:custGeom>
            <a:avLst/>
            <a:gdLst/>
            <a:ahLst/>
            <a:cxnLst/>
            <a:rect l="l" t="t" r="r" b="b"/>
            <a:pathLst>
              <a:path w="562000">
                <a:moveTo>
                  <a:pt x="0" y="0"/>
                </a:moveTo>
                <a:lnTo>
                  <a:pt x="562000" y="0"/>
                </a:lnTo>
              </a:path>
            </a:pathLst>
          </a:custGeom>
          <a:ln w="6350">
            <a:solidFill>
              <a:srgbClr val="00EDB5"/>
            </a:solidFill>
          </a:ln>
        </p:spPr>
        <p:txBody>
          <a:bodyPr wrap="square" lIns="0" tIns="0" rIns="0" bIns="0" rtlCol="0">
            <a:spAutoFit/>
          </a:bodyPr>
          <a:lstStyle/>
          <a:p>
            <a:endParaRPr/>
          </a:p>
        </p:txBody>
      </p:sp>
      <p:sp>
        <p:nvSpPr>
          <p:cNvPr id="22" name="object 22"/>
          <p:cNvSpPr txBox="1"/>
          <p:nvPr/>
        </p:nvSpPr>
        <p:spPr>
          <a:xfrm>
            <a:off x="3073493" y="4089400"/>
            <a:ext cx="2575095" cy="1478225"/>
          </a:xfrm>
          <a:prstGeom prst="rect">
            <a:avLst/>
          </a:prstGeom>
        </p:spPr>
        <p:txBody>
          <a:bodyPr vert="horz" wrap="square" lIns="0" tIns="0" rIns="0" bIns="0" rtlCol="0">
            <a:spAutoFit/>
          </a:bodyPr>
          <a:lstStyle/>
          <a:p>
            <a:pPr marL="12700">
              <a:lnSpc>
                <a:spcPct val="100000"/>
              </a:lnSpc>
            </a:pPr>
            <a:r>
              <a:rPr sz="800" b="1" spc="-85">
                <a:solidFill>
                  <a:srgbClr val="FFFFFF"/>
                </a:solidFill>
                <a:latin typeface="Arial"/>
                <a:cs typeface="Arial"/>
              </a:rPr>
              <a:t>C</a:t>
            </a:r>
            <a:r>
              <a:rPr sz="800" b="1" spc="20">
                <a:solidFill>
                  <a:srgbClr val="FFFFFF"/>
                </a:solidFill>
                <a:latin typeface="Arial"/>
                <a:cs typeface="Arial"/>
              </a:rPr>
              <a:t>a</a:t>
            </a:r>
            <a:r>
              <a:rPr sz="800" b="1" spc="15">
                <a:solidFill>
                  <a:srgbClr val="FFFFFF"/>
                </a:solidFill>
                <a:latin typeface="Arial"/>
                <a:cs typeface="Arial"/>
              </a:rPr>
              <a:t>n</a:t>
            </a:r>
            <a:r>
              <a:rPr sz="800" b="1" spc="25">
                <a:solidFill>
                  <a:srgbClr val="FFFFFF"/>
                </a:solidFill>
                <a:latin typeface="Arial"/>
                <a:cs typeface="Arial"/>
              </a:rPr>
              <a:t>dida</a:t>
            </a:r>
            <a:r>
              <a:rPr sz="800" b="1" spc="10">
                <a:solidFill>
                  <a:srgbClr val="FFFFFF"/>
                </a:solidFill>
                <a:latin typeface="Arial"/>
                <a:cs typeface="Arial"/>
              </a:rPr>
              <a:t>t</a:t>
            </a:r>
            <a:r>
              <a:rPr sz="800" b="1" spc="5">
                <a:solidFill>
                  <a:srgbClr val="FFFFFF"/>
                </a:solidFill>
                <a:latin typeface="Arial"/>
                <a:cs typeface="Arial"/>
              </a:rPr>
              <a:t>e</a:t>
            </a:r>
            <a:r>
              <a:rPr sz="800" b="1" spc="-40">
                <a:solidFill>
                  <a:srgbClr val="FFFFFF"/>
                </a:solidFill>
                <a:latin typeface="Arial"/>
                <a:cs typeface="Arial"/>
              </a:rPr>
              <a:t> </a:t>
            </a:r>
            <a:r>
              <a:rPr sz="800" b="1" spc="10">
                <a:solidFill>
                  <a:srgbClr val="FFFFFF"/>
                </a:solidFill>
                <a:latin typeface="Arial"/>
                <a:cs typeface="Arial"/>
              </a:rPr>
              <a:t>p</a:t>
            </a:r>
            <a:r>
              <a:rPr sz="800" b="1" spc="-5">
                <a:solidFill>
                  <a:srgbClr val="FFFFFF"/>
                </a:solidFill>
                <a:latin typeface="Arial"/>
                <a:cs typeface="Arial"/>
              </a:rPr>
              <a:t>r</a:t>
            </a:r>
            <a:r>
              <a:rPr sz="800" b="1" spc="-15">
                <a:solidFill>
                  <a:srgbClr val="FFFFFF"/>
                </a:solidFill>
                <a:latin typeface="Arial"/>
                <a:cs typeface="Arial"/>
              </a:rPr>
              <a:t>o</a:t>
            </a:r>
            <a:r>
              <a:rPr sz="800" b="1" spc="5">
                <a:solidFill>
                  <a:srgbClr val="FFFFFF"/>
                </a:solidFill>
                <a:latin typeface="Arial"/>
                <a:cs typeface="Arial"/>
              </a:rPr>
              <a:t>file</a:t>
            </a:r>
            <a:endParaRPr sz="800">
              <a:latin typeface="Arial"/>
              <a:cs typeface="Arial"/>
            </a:endParaRPr>
          </a:p>
          <a:p>
            <a:pPr>
              <a:lnSpc>
                <a:spcPts val="650"/>
              </a:lnSpc>
              <a:spcBef>
                <a:spcPts val="14"/>
              </a:spcBef>
            </a:pPr>
            <a:endParaRPr sz="650"/>
          </a:p>
          <a:p>
            <a:pPr marL="12700">
              <a:lnSpc>
                <a:spcPct val="100000"/>
              </a:lnSpc>
            </a:pPr>
            <a:r>
              <a:rPr sz="800" b="1" spc="-114">
                <a:solidFill>
                  <a:srgbClr val="FFFFFF"/>
                </a:solidFill>
                <a:latin typeface="Arial"/>
                <a:cs typeface="Arial"/>
              </a:rPr>
              <a:t>E</a:t>
            </a:r>
            <a:r>
              <a:rPr sz="800" b="1" spc="40">
                <a:solidFill>
                  <a:srgbClr val="FFFFFF"/>
                </a:solidFill>
                <a:latin typeface="Arial"/>
                <a:cs typeface="Arial"/>
              </a:rPr>
              <a:t>duca</a:t>
            </a:r>
            <a:r>
              <a:rPr sz="800" b="1" spc="25">
                <a:solidFill>
                  <a:srgbClr val="FFFFFF"/>
                </a:solidFill>
                <a:latin typeface="Arial"/>
                <a:cs typeface="Arial"/>
              </a:rPr>
              <a:t>t</a:t>
            </a:r>
            <a:r>
              <a:rPr sz="800" b="1" spc="30">
                <a:solidFill>
                  <a:srgbClr val="FFFFFF"/>
                </a:solidFill>
                <a:latin typeface="Arial"/>
                <a:cs typeface="Arial"/>
              </a:rPr>
              <a:t>ion</a:t>
            </a:r>
            <a:r>
              <a:rPr sz="800" b="1" spc="-35">
                <a:solidFill>
                  <a:srgbClr val="FFFFFF"/>
                </a:solidFill>
                <a:latin typeface="Arial"/>
                <a:cs typeface="Arial"/>
              </a:rPr>
              <a:t> </a:t>
            </a:r>
            <a:r>
              <a:rPr sz="800" b="1" spc="150">
                <a:solidFill>
                  <a:srgbClr val="FFFFFF"/>
                </a:solidFill>
                <a:latin typeface="Arial"/>
                <a:cs typeface="Arial"/>
              </a:rPr>
              <a:t>/</a:t>
            </a:r>
            <a:r>
              <a:rPr sz="800" b="1" spc="-35">
                <a:solidFill>
                  <a:srgbClr val="FFFFFF"/>
                </a:solidFill>
                <a:latin typeface="Arial"/>
                <a:cs typeface="Arial"/>
              </a:rPr>
              <a:t> </a:t>
            </a:r>
            <a:r>
              <a:rPr sz="800" b="1" spc="40">
                <a:solidFill>
                  <a:srgbClr val="FFFFFF"/>
                </a:solidFill>
                <a:latin typeface="Arial"/>
                <a:cs typeface="Arial"/>
              </a:rPr>
              <a:t>qualifica</a:t>
            </a:r>
            <a:r>
              <a:rPr sz="800" b="1" spc="30">
                <a:solidFill>
                  <a:srgbClr val="FFFFFF"/>
                </a:solidFill>
                <a:latin typeface="Arial"/>
                <a:cs typeface="Arial"/>
              </a:rPr>
              <a:t>t</a:t>
            </a:r>
            <a:r>
              <a:rPr sz="800" b="1" spc="25">
                <a:solidFill>
                  <a:srgbClr val="FFFFFF"/>
                </a:solidFill>
                <a:latin typeface="Arial"/>
                <a:cs typeface="Arial"/>
              </a:rPr>
              <a:t>io</a:t>
            </a:r>
            <a:r>
              <a:rPr sz="800" b="1" spc="35">
                <a:solidFill>
                  <a:srgbClr val="FFFFFF"/>
                </a:solidFill>
                <a:latin typeface="Arial"/>
                <a:cs typeface="Arial"/>
              </a:rPr>
              <a:t>n</a:t>
            </a:r>
            <a:r>
              <a:rPr sz="800" b="1" spc="-60">
                <a:solidFill>
                  <a:srgbClr val="FFFFFF"/>
                </a:solidFill>
                <a:latin typeface="Arial"/>
                <a:cs typeface="Arial"/>
              </a:rPr>
              <a:t>s</a:t>
            </a:r>
            <a:endParaRPr lang="en-NZ" sz="800" b="1" spc="-60">
              <a:solidFill>
                <a:srgbClr val="FFFFFF"/>
              </a:solidFill>
              <a:latin typeface="Arial"/>
              <a:cs typeface="Arial"/>
            </a:endParaRPr>
          </a:p>
          <a:p>
            <a:pPr marL="12700">
              <a:lnSpc>
                <a:spcPct val="100000"/>
              </a:lnSpc>
            </a:pPr>
            <a:endParaRPr lang="en-NZ" sz="800" b="1" spc="-60">
              <a:solidFill>
                <a:srgbClr val="FFFFFF"/>
              </a:solidFill>
              <a:latin typeface="Arial"/>
              <a:cs typeface="Arial"/>
            </a:endParaRPr>
          </a:p>
          <a:p>
            <a:pPr marL="171450" lvl="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Formal Project Management qualifications and a comprehensive understanding of project management practices</a:t>
            </a:r>
          </a:p>
          <a:p>
            <a:pPr marL="171450" lvl="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A relevant tertiary qualification</a:t>
            </a:r>
          </a:p>
          <a:p>
            <a:pPr marL="171450" lvl="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Ideally a technical and/ or engineering background but not essential</a:t>
            </a:r>
          </a:p>
          <a:p>
            <a:pPr marL="12700">
              <a:lnSpc>
                <a:spcPct val="100000"/>
              </a:lnSpc>
            </a:pPr>
            <a:endParaRPr sz="800">
              <a:latin typeface="Arial"/>
              <a:cs typeface="Arial"/>
            </a:endParaRPr>
          </a:p>
          <a:p>
            <a:pPr>
              <a:lnSpc>
                <a:spcPts val="500"/>
              </a:lnSpc>
              <a:spcBef>
                <a:spcPts val="4"/>
              </a:spcBef>
            </a:pPr>
            <a:endParaRPr sz="500"/>
          </a:p>
        </p:txBody>
      </p:sp>
      <p:sp>
        <p:nvSpPr>
          <p:cNvPr id="23" name="object 23"/>
          <p:cNvSpPr txBox="1"/>
          <p:nvPr/>
        </p:nvSpPr>
        <p:spPr>
          <a:xfrm>
            <a:off x="6007692" y="1801323"/>
            <a:ext cx="2274262" cy="2877711"/>
          </a:xfrm>
          <a:prstGeom prst="rect">
            <a:avLst/>
          </a:prstGeom>
        </p:spPr>
        <p:txBody>
          <a:bodyPr vert="horz" wrap="square" lIns="0" tIns="0" rIns="0" bIns="0" rtlCol="0" anchor="t">
            <a:spAutoFit/>
          </a:bodyPr>
          <a:lstStyle/>
          <a:p>
            <a:pPr marL="12700">
              <a:lnSpc>
                <a:spcPct val="100000"/>
              </a:lnSpc>
            </a:pPr>
            <a:r>
              <a:rPr sz="800" b="1" spc="10">
                <a:solidFill>
                  <a:srgbClr val="FFFFFF"/>
                </a:solidFill>
                <a:latin typeface="Arial"/>
                <a:cs typeface="Arial"/>
              </a:rPr>
              <a:t>Kn</a:t>
            </a:r>
            <a:r>
              <a:rPr sz="800" b="1">
                <a:solidFill>
                  <a:srgbClr val="FFFFFF"/>
                </a:solidFill>
                <a:latin typeface="Arial"/>
                <a:cs typeface="Arial"/>
              </a:rPr>
              <a:t>o</a:t>
            </a:r>
            <a:r>
              <a:rPr sz="800" b="1" spc="35">
                <a:solidFill>
                  <a:srgbClr val="FFFFFF"/>
                </a:solidFill>
                <a:latin typeface="Arial"/>
                <a:cs typeface="Arial"/>
              </a:rPr>
              <a:t>wle</a:t>
            </a:r>
            <a:r>
              <a:rPr sz="800" b="1" spc="25">
                <a:solidFill>
                  <a:srgbClr val="FFFFFF"/>
                </a:solidFill>
                <a:latin typeface="Arial"/>
                <a:cs typeface="Arial"/>
              </a:rPr>
              <a:t>dge,</a:t>
            </a:r>
            <a:r>
              <a:rPr sz="800" b="1" spc="-35">
                <a:solidFill>
                  <a:srgbClr val="FFFFFF"/>
                </a:solidFill>
                <a:latin typeface="Arial"/>
                <a:cs typeface="Arial"/>
              </a:rPr>
              <a:t> </a:t>
            </a:r>
            <a:r>
              <a:rPr sz="800" b="1" spc="-15">
                <a:solidFill>
                  <a:srgbClr val="FFFFFF"/>
                </a:solidFill>
                <a:latin typeface="Arial"/>
                <a:cs typeface="Arial"/>
              </a:rPr>
              <a:t>e</a:t>
            </a:r>
            <a:r>
              <a:rPr sz="800" b="1" spc="35">
                <a:solidFill>
                  <a:srgbClr val="FFFFFF"/>
                </a:solidFill>
                <a:latin typeface="Arial"/>
                <a:cs typeface="Arial"/>
              </a:rPr>
              <a:t>xp</a:t>
            </a:r>
            <a:r>
              <a:rPr sz="800" b="1" spc="10">
                <a:solidFill>
                  <a:srgbClr val="FFFFFF"/>
                </a:solidFill>
                <a:latin typeface="Arial"/>
                <a:cs typeface="Arial"/>
              </a:rPr>
              <a:t>erience</a:t>
            </a:r>
            <a:r>
              <a:rPr sz="800" b="1" spc="-35">
                <a:solidFill>
                  <a:srgbClr val="FFFFFF"/>
                </a:solidFill>
                <a:latin typeface="Arial"/>
                <a:cs typeface="Arial"/>
              </a:rPr>
              <a:t> </a:t>
            </a:r>
            <a:r>
              <a:rPr sz="800" b="1" spc="45">
                <a:solidFill>
                  <a:srgbClr val="FFFFFF"/>
                </a:solidFill>
                <a:latin typeface="Arial"/>
                <a:cs typeface="Arial"/>
              </a:rPr>
              <a:t>and</a:t>
            </a:r>
            <a:r>
              <a:rPr sz="800" b="1" spc="-35">
                <a:solidFill>
                  <a:srgbClr val="FFFFFF"/>
                </a:solidFill>
                <a:latin typeface="Arial"/>
                <a:cs typeface="Arial"/>
              </a:rPr>
              <a:t> </a:t>
            </a:r>
            <a:r>
              <a:rPr sz="800" b="1">
                <a:solidFill>
                  <a:srgbClr val="FFFFFF"/>
                </a:solidFill>
                <a:latin typeface="Arial"/>
                <a:cs typeface="Arial"/>
              </a:rPr>
              <a:t>skills</a:t>
            </a:r>
            <a:endParaRPr lang="en-NZ" sz="800" b="1">
              <a:solidFill>
                <a:srgbClr val="FFFFFF"/>
              </a:solidFill>
              <a:latin typeface="Arial"/>
              <a:cs typeface="Arial"/>
            </a:endParaRPr>
          </a:p>
          <a:p>
            <a:pPr marL="12700">
              <a:lnSpc>
                <a:spcPct val="100000"/>
              </a:lnSpc>
            </a:pPr>
            <a:endParaRPr sz="800" b="1">
              <a:latin typeface="Arial"/>
              <a:cs typeface="Arial"/>
            </a:endParaRPr>
          </a:p>
          <a:p>
            <a:pPr marL="171450" lvl="0" indent="-171450">
              <a:buFont typeface="Arial" panose="020B0604020202020204" pitchFamily="34" charset="0"/>
              <a:buChar char="•"/>
            </a:pPr>
            <a:r>
              <a:rPr lang="en-NZ" sz="900">
                <a:solidFill>
                  <a:schemeClr val="bg1"/>
                </a:solidFill>
                <a:latin typeface="Arial"/>
                <a:cs typeface="Arial"/>
              </a:rPr>
              <a:t>Proven project management success in complex multi-disciplined projects involving civil, mechanical and/or electrical engineering construction works</a:t>
            </a:r>
          </a:p>
          <a:p>
            <a:pPr marL="171450" indent="-171450">
              <a:buFont typeface="Arial" panose="020B0604020202020204" pitchFamily="34" charset="0"/>
              <a:buChar char="•"/>
            </a:pPr>
            <a:r>
              <a:rPr lang="en-NZ" sz="900">
                <a:solidFill>
                  <a:schemeClr val="bg1"/>
                </a:solidFill>
                <a:latin typeface="Arial"/>
                <a:cs typeface="Arial"/>
              </a:rPr>
              <a:t>Experience managing large, complex projects</a:t>
            </a:r>
          </a:p>
          <a:p>
            <a:pPr marL="171450" indent="-171450">
              <a:buFont typeface="Arial" panose="020B0604020202020204" pitchFamily="34" charset="0"/>
              <a:buChar char="•"/>
            </a:pPr>
            <a:r>
              <a:rPr lang="en-NZ" sz="900">
                <a:solidFill>
                  <a:schemeClr val="bg1"/>
                </a:solidFill>
                <a:latin typeface="Arial"/>
                <a:cs typeface="Arial"/>
              </a:rPr>
              <a:t>Previous experience in effective management of health and safety risks;</a:t>
            </a:r>
            <a:endParaRPr lang="en-NZ">
              <a:solidFill>
                <a:schemeClr val="bg1"/>
              </a:solidFill>
            </a:endParaRPr>
          </a:p>
          <a:p>
            <a:pPr marL="171450" lvl="0" indent="-171450">
              <a:buFont typeface="Arial" panose="020B0604020202020204" pitchFamily="34" charset="0"/>
              <a:buChar char="•"/>
            </a:pPr>
            <a:r>
              <a:rPr lang="en-NZ" sz="900">
                <a:solidFill>
                  <a:schemeClr val="bg1"/>
                </a:solidFill>
                <a:latin typeface="Arial"/>
                <a:cs typeface="Arial"/>
              </a:rPr>
              <a:t>Experience with project management IT applications including Microsoft Office, in particular MSP, Excel, Word.</a:t>
            </a:r>
          </a:p>
          <a:p>
            <a:pPr marL="171450" lvl="0" indent="-171450">
              <a:buFont typeface="Arial" panose="020B0604020202020204" pitchFamily="34" charset="0"/>
              <a:buChar char="•"/>
            </a:pPr>
            <a:r>
              <a:rPr lang="en-NZ" sz="900">
                <a:solidFill>
                  <a:schemeClr val="bg1"/>
                </a:solidFill>
                <a:latin typeface="Arial"/>
                <a:cs typeface="Arial"/>
              </a:rPr>
              <a:t>Proven experience in managing contractors and/or coordinating similar complex design and integration projects;</a:t>
            </a:r>
          </a:p>
          <a:p>
            <a:pPr marL="171450" lvl="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Proven ability in applying innovative solutions to complex situations or challenges;</a:t>
            </a:r>
          </a:p>
          <a:p>
            <a:pPr marL="171450" lvl="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Excellent communication and relationship building skills.</a:t>
            </a:r>
          </a:p>
        </p:txBody>
      </p:sp>
      <p:sp>
        <p:nvSpPr>
          <p:cNvPr id="26" name="Rectangle 25">
            <a:extLst>
              <a:ext uri="{FF2B5EF4-FFF2-40B4-BE49-F238E27FC236}">
                <a16:creationId xmlns:a16="http://schemas.microsoft.com/office/drawing/2014/main" id="{9D3DCBA2-3F74-491B-991A-4E9B36E00A44}"/>
              </a:ext>
            </a:extLst>
          </p:cNvPr>
          <p:cNvSpPr/>
          <p:nvPr/>
        </p:nvSpPr>
        <p:spPr>
          <a:xfrm>
            <a:off x="2951175" y="1795416"/>
            <a:ext cx="2801824" cy="2169825"/>
          </a:xfrm>
          <a:prstGeom prst="rect">
            <a:avLst/>
          </a:prstGeom>
        </p:spPr>
        <p:txBody>
          <a:bodyPr wrap="square">
            <a:spAutoFit/>
          </a:bodyPr>
          <a:lstStyle/>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Analysing work procedures to ensure that all safety requirements have been identified and all persons involved are aware of the safe working methods.</a:t>
            </a:r>
          </a:p>
          <a:p>
            <a:pPr marL="171450" indent="-171450">
              <a:buFont typeface="Arial" panose="020B0604020202020204" pitchFamily="34" charset="0"/>
              <a:buChar char="•"/>
            </a:pPr>
            <a:r>
              <a:rPr lang="en-NZ" sz="900">
                <a:solidFill>
                  <a:schemeClr val="bg1"/>
                </a:solidFill>
                <a:latin typeface="Arial" panose="020B0604020202020204" pitchFamily="34" charset="0"/>
                <a:ea typeface="Calibri" panose="020F0502020204030204" pitchFamily="34" charset="0"/>
                <a:cs typeface="Arial" panose="020B0604020202020204" pitchFamily="34" charset="0"/>
              </a:rPr>
              <a:t>Coordinating the project’s handover to operations including updating job plans, drawings, handbooks and operating procedures to reflect the project changes.</a:t>
            </a:r>
          </a:p>
          <a:p>
            <a:pPr marL="171450" indent="-171450">
              <a:buFont typeface="Arial" panose="020B0604020202020204" pitchFamily="34" charset="0"/>
              <a:buChar char="•"/>
            </a:pPr>
            <a:r>
              <a:rPr lang="en-NZ" sz="900">
                <a:solidFill>
                  <a:schemeClr val="bg1"/>
                </a:solidFill>
                <a:latin typeface="Arial" panose="020B0604020202020204" pitchFamily="34" charset="0"/>
                <a:ea typeface="Calibri" panose="020F0502020204030204" pitchFamily="34" charset="0"/>
                <a:cs typeface="Arial" panose="020B0604020202020204" pitchFamily="34" charset="0"/>
              </a:rPr>
              <a:t>Coordinating the update of all station maintenance, operational documentation and training needs to meet the needs of the new project deliverables</a:t>
            </a:r>
          </a:p>
          <a:p>
            <a:pPr marL="171450" indent="-171450">
              <a:spcAft>
                <a:spcPts val="1000"/>
              </a:spcAft>
              <a:buFont typeface="Arial" panose="020B0604020202020204" pitchFamily="34" charset="0"/>
              <a:buChar char="•"/>
            </a:pPr>
            <a:r>
              <a:rPr lang="en-NZ" sz="900">
                <a:solidFill>
                  <a:schemeClr val="bg1"/>
                </a:solidFill>
                <a:latin typeface="Arial" panose="020B0604020202020204" pitchFamily="34" charset="0"/>
                <a:ea typeface="Calibri" panose="020F0502020204030204" pitchFamily="34" charset="0"/>
                <a:cs typeface="Arial" panose="020B0604020202020204" pitchFamily="34" charset="0"/>
              </a:rPr>
              <a:t>Ensuring procurement processes / documentation are compliant with the Meridian’s commercial requirements.</a:t>
            </a:r>
          </a:p>
        </p:txBody>
      </p:sp>
      <p:pic>
        <p:nvPicPr>
          <p:cNvPr id="24" name="Picture 23" descr="A picture containing sky, outdoor, red, orange&#10;&#10;Description automatically generated">
            <a:extLst>
              <a:ext uri="{FF2B5EF4-FFF2-40B4-BE49-F238E27FC236}">
                <a16:creationId xmlns:a16="http://schemas.microsoft.com/office/drawing/2014/main" id="{AA85E312-D973-4B35-96C6-DF4C0EB6C02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3083" y="3795893"/>
            <a:ext cx="1058904" cy="917216"/>
          </a:xfrm>
          <a:prstGeom prst="rect">
            <a:avLst/>
          </a:prstGeom>
        </p:spPr>
      </p:pic>
      <p:pic>
        <p:nvPicPr>
          <p:cNvPr id="29" name="Picture 28" descr="A picture containing sky, sunset&#10;&#10;Description automatically generated">
            <a:extLst>
              <a:ext uri="{FF2B5EF4-FFF2-40B4-BE49-F238E27FC236}">
                <a16:creationId xmlns:a16="http://schemas.microsoft.com/office/drawing/2014/main" id="{5834BA14-47F0-492C-BE84-4A8DE305894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95940" y="1812912"/>
            <a:ext cx="1092752" cy="1960392"/>
          </a:xfrm>
          <a:prstGeom prst="rect">
            <a:avLst/>
          </a:prstGeom>
        </p:spPr>
      </p:pic>
      <p:pic>
        <p:nvPicPr>
          <p:cNvPr id="32" name="Picture 31" descr="A picture containing outdoor, ground, bridge&#10;&#10;Description automatically generated">
            <a:extLst>
              <a:ext uri="{FF2B5EF4-FFF2-40B4-BE49-F238E27FC236}">
                <a16:creationId xmlns:a16="http://schemas.microsoft.com/office/drawing/2014/main" id="{2952A182-459B-46BF-9880-14CA3C99FFC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37035" y="4735692"/>
            <a:ext cx="1058905" cy="917217"/>
          </a:xfrm>
          <a:prstGeom prst="rect">
            <a:avLst/>
          </a:prstGeom>
        </p:spPr>
      </p:pic>
      <p:pic>
        <p:nvPicPr>
          <p:cNvPr id="28" name="Picture 27" descr="A picture containing text, indoor, several&#10;&#10;Description automatically generated">
            <a:extLst>
              <a:ext uri="{FF2B5EF4-FFF2-40B4-BE49-F238E27FC236}">
                <a16:creationId xmlns:a16="http://schemas.microsoft.com/office/drawing/2014/main" id="{1F347A21-3AB7-4010-8FC8-B514F8DBB99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05366" y="3795923"/>
            <a:ext cx="1080957" cy="1845954"/>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DFE2A2EB702884FAC9488F2F8948626" ma:contentTypeVersion="15" ma:contentTypeDescription="Create a new document." ma:contentTypeScope="" ma:versionID="ca15ae00e555d5c99b73df02012f42c2">
  <xsd:schema xmlns:xsd="http://www.w3.org/2001/XMLSchema" xmlns:xs="http://www.w3.org/2001/XMLSchema" xmlns:p="http://schemas.microsoft.com/office/2006/metadata/properties" xmlns:ns2="43fbadee-b72b-4045-acd7-0c03f461bf4d" xmlns:ns3="ce95a386-d309-4666-a335-0bed06863695" targetNamespace="http://schemas.microsoft.com/office/2006/metadata/properties" ma:root="true" ma:fieldsID="f1e78475e477ef79be5b3d44fbf59c70" ns2:_="" ns3:_="">
    <xsd:import namespace="43fbadee-b72b-4045-acd7-0c03f461bf4d"/>
    <xsd:import namespace="ce95a386-d309-4666-a335-0bed06863695"/>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ObjectDetectorVersions" minOccurs="0"/>
                <xsd:element ref="ns2:SharedWithUsers" minOccurs="0"/>
                <xsd:element ref="ns2:SharedWithDetail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fbadee-b72b-4045-acd7-0c03f461bf4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0dec64c1-0cfb-4274-908c-32670cc62f88}" ma:internalName="TaxCatchAll" ma:showField="CatchAllData" ma:web="43fbadee-b72b-4045-acd7-0c03f461bf4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e95a386-d309-4666-a335-0bed0686369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441f4d4e-d57f-4cf8-8d8c-5728bde0858f" ma:termSetId="09814cd3-568e-fe90-9814-8d621ff8fb84" ma:anchorId="fba54fb3-c3e1-fe81-a776-ca4b69148c4d" ma:open="true" ma:isKeyword="false">
      <xsd:complexType>
        <xsd:sequence>
          <xsd:element ref="pc:Terms" minOccurs="0" maxOccurs="1"/>
        </xsd:sequence>
      </xsd:complex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LengthInSeconds" ma:index="24" nillable="true" ma:displayName="MediaLengthInSeconds" ma:hidden="true" ma:internalName="MediaLengthInSeconds" ma:readOnly="true">
      <xsd:simpleType>
        <xsd:restriction base="dms:Unknown"/>
      </xsd:simpleType>
    </xsd:element>
    <xsd:element name="MediaServiceLocation" ma:index="25"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file>

<file path=customXml/item4.xml><?xml version="1.0" encoding="utf-8"?>
<p:properties xmlns:p="http://schemas.microsoft.com/office/2006/metadata/properties" xmlns:xsi="http://www.w3.org/2001/XMLSchema-instance" xmlns:pc="http://schemas.microsoft.com/office/infopath/2007/PartnerControls">
  <documentManagement>
    <TaxCatchAll xmlns="43fbadee-b72b-4045-acd7-0c03f461bf4d" xsi:nil="true"/>
    <lcf76f155ced4ddcb4097134ff3c332f xmlns="ce95a386-d309-4666-a335-0bed0686369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A16E338-8F2E-46CE-8230-AFDE85C5737B}">
  <ds:schemaRefs>
    <ds:schemaRef ds:uri="43fbadee-b72b-4045-acd7-0c03f461bf4d"/>
    <ds:schemaRef ds:uri="ce95a386-d309-4666-a335-0bed068636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F195D8E-29E6-4394-B895-665040A163BD}">
  <ds:schemaRefs>
    <ds:schemaRef ds:uri="http://schemas.microsoft.com/sharepoint/v3/contenttype/forms"/>
  </ds:schemaRefs>
</ds:datastoreItem>
</file>

<file path=customXml/itemProps3.xml><?xml version="1.0" encoding="utf-8"?>
<ds:datastoreItem xmlns:ds="http://schemas.openxmlformats.org/officeDocument/2006/customXml" ds:itemID="{93096650-FABF-41FB-8CDB-CEE1FFAD978C}">
  <ds:schemaRefs>
    <ds:schemaRef ds:uri="http://schemas.microsoft.com/sharepoint/events"/>
  </ds:schemaRefs>
</ds:datastoreItem>
</file>

<file path=customXml/itemProps4.xml><?xml version="1.0" encoding="utf-8"?>
<ds:datastoreItem xmlns:ds="http://schemas.openxmlformats.org/officeDocument/2006/customXml" ds:itemID="{28D9871C-2EA8-4581-B95D-2AE6143D26AA}">
  <ds:schemaRefs>
    <ds:schemaRef ds:uri="43fbadee-b72b-4045-acd7-0c03f461bf4d"/>
    <ds:schemaRef ds:uri="ce95a386-d309-4666-a335-0bed06863695"/>
    <ds:schemaRef ds:uri="f2452578-a645-4132-8bd9-57aee7de29b2"/>
    <ds:schemaRef ds:uri="f31079aa-99d4-4393-9161-98fa0438084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microsoft.com/sharepoint/v3/fields"/>
    <ds:schemaRef ds:uri="http://schemas.microsoft.com/sharepoint/v4"/>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888bb889-6f8a-47ae-9880-0aeded6e10b8}" enabled="1" method="Standard" siteId="{e6cf3f80-614d-4939-895c-3d5287c0f245}" removed="0"/>
</clbl:labelList>
</file>

<file path=docProps/app.xml><?xml version="1.0" encoding="utf-8"?>
<Properties xmlns="http://schemas.openxmlformats.org/officeDocument/2006/extended-properties" xmlns:vt="http://schemas.openxmlformats.org/officeDocument/2006/docPropsVTypes">
  <Template/>
  <TotalTime>93</TotalTime>
  <Words>570</Words>
  <Application>Microsoft Office PowerPoint</Application>
  <PresentationFormat>Custom</PresentationFormat>
  <Paragraphs>43</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Stuart McHale</dc:creator>
  <cp:lastModifiedBy>Lauren Kereopa</cp:lastModifiedBy>
  <cp:revision>2</cp:revision>
  <cp:lastPrinted>2022-03-29T01:16:04Z</cp:lastPrinted>
  <dcterms:created xsi:type="dcterms:W3CDTF">2020-02-25T13:23:15Z</dcterms:created>
  <dcterms:modified xsi:type="dcterms:W3CDTF">2026-06-30T01:44:47Z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2020-02-11T00:00:00Z</vt:filetime>
  </property>
  <property fmtid="{D5CDD505-2E9C-101B-9397-08002B2CF9AE}" pid="3" name="LastSaved">
    <vt:filetime>2020-02-25T00:00:00Z</vt:filetime>
  </property>
  <property fmtid="{D5CDD505-2E9C-101B-9397-08002B2CF9AE}" pid="4" name="ContentTypeId">
    <vt:lpwstr>0x0101001DFE2A2EB702884FAC9488F2F8948626</vt:lpwstr>
  </property>
  <property fmtid="{D5CDD505-2E9C-101B-9397-08002B2CF9AE}" pid="5" name="MSIP_Label_888bb889-6f8a-47ae-9880-0aeded6e10b8_Enabled">
    <vt:lpwstr>true</vt:lpwstr>
  </property>
  <property fmtid="{D5CDD505-2E9C-101B-9397-08002B2CF9AE}" pid="6" name="MSIP_Label_888bb889-6f8a-47ae-9880-0aeded6e10b8_SetDate">
    <vt:lpwstr>2022-03-30T03:49:36Z</vt:lpwstr>
  </property>
  <property fmtid="{D5CDD505-2E9C-101B-9397-08002B2CF9AE}" pid="7" name="MSIP_Label_888bb889-6f8a-47ae-9880-0aeded6e10b8_Method">
    <vt:lpwstr>Standard</vt:lpwstr>
  </property>
  <property fmtid="{D5CDD505-2E9C-101B-9397-08002B2CF9AE}" pid="8" name="MSIP_Label_888bb889-6f8a-47ae-9880-0aeded6e10b8_Name">
    <vt:lpwstr>888bb889-6f8a-47ae-9880-0aeded6e10b8</vt:lpwstr>
  </property>
  <property fmtid="{D5CDD505-2E9C-101B-9397-08002B2CF9AE}" pid="9" name="MSIP_Label_888bb889-6f8a-47ae-9880-0aeded6e10b8_SiteId">
    <vt:lpwstr>e6cf3f80-614d-4939-895c-3d5287c0f245</vt:lpwstr>
  </property>
  <property fmtid="{D5CDD505-2E9C-101B-9397-08002B2CF9AE}" pid="10" name="MSIP_Label_888bb889-6f8a-47ae-9880-0aeded6e10b8_ActionId">
    <vt:lpwstr>d07dd8c3-884a-4ac4-9c26-dcf15219189f</vt:lpwstr>
  </property>
  <property fmtid="{D5CDD505-2E9C-101B-9397-08002B2CF9AE}" pid="11" name="MSIP_Label_888bb889-6f8a-47ae-9880-0aeded6e10b8_ContentBits">
    <vt:lpwstr>0</vt:lpwstr>
  </property>
  <property fmtid="{D5CDD505-2E9C-101B-9397-08002B2CF9AE}" pid="12" name="MRDSecurityClassification">
    <vt:lpwstr/>
  </property>
  <property fmtid="{D5CDD505-2E9C-101B-9397-08002B2CF9AE}" pid="13" name="MRDFinancialYear">
    <vt:lpwstr/>
  </property>
  <property fmtid="{D5CDD505-2E9C-101B-9397-08002B2CF9AE}" pid="14" name="MRDDocumentType">
    <vt:lpwstr/>
  </property>
  <property fmtid="{D5CDD505-2E9C-101B-9397-08002B2CF9AE}" pid="15" name="MRDBusinessFunction">
    <vt:lpwstr/>
  </property>
  <property fmtid="{D5CDD505-2E9C-101B-9397-08002B2CF9AE}" pid="16" name="MRDDocumentStatus">
    <vt:lpwstr/>
  </property>
  <property fmtid="{D5CDD505-2E9C-101B-9397-08002B2CF9AE}" pid="17" name="MediaServiceImageTags">
    <vt:lpwstr/>
  </property>
</Properties>
</file>