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6" r:id="rId6"/>
    <p:sldId id="257"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163AF5-A0A0-4ED0-A949-AAD6085C4CCD}" v="1" dt="2026-09-17T02:43:59.3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19"/>
    <p:restoredTop sz="94651"/>
  </p:normalViewPr>
  <p:slideViewPr>
    <p:cSldViewPr snapToGrid="0">
      <p:cViewPr varScale="1">
        <p:scale>
          <a:sx n="63" d="100"/>
          <a:sy n="63" d="100"/>
        </p:scale>
        <p:origin x="1120"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9/17/2026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FBB76F0-DAA6-264F-911D-C9B7F43B427B}"/>
              </a:ext>
            </a:extLst>
          </p:cNvPr>
          <p:cNvPicPr>
            <a:picLocks noChangeAspect="1"/>
          </p:cNvPicPr>
          <p:nvPr/>
        </p:nvPicPr>
        <p:blipFill>
          <a:blip r:embed="rId2"/>
          <a:stretch>
            <a:fillRect/>
          </a:stretch>
        </p:blipFill>
        <p:spPr>
          <a:xfrm>
            <a:off x="0" y="0"/>
            <a:ext cx="10682940" cy="7570788"/>
          </a:xfrm>
          <a:prstGeom prst="rect">
            <a:avLst/>
          </a:prstGeom>
        </p:spPr>
      </p:pic>
      <p:sp>
        <p:nvSpPr>
          <p:cNvPr id="7" name="object 20">
            <a:extLst>
              <a:ext uri="{FF2B5EF4-FFF2-40B4-BE49-F238E27FC236}">
                <a16:creationId xmlns:a16="http://schemas.microsoft.com/office/drawing/2014/main" id="{A5B11B46-AB73-234F-8BD5-0B11C9093D8F}"/>
              </a:ext>
            </a:extLst>
          </p:cNvPr>
          <p:cNvSpPr txBox="1"/>
          <p:nvPr/>
        </p:nvSpPr>
        <p:spPr>
          <a:xfrm>
            <a:off x="539750" y="1380490"/>
            <a:ext cx="1794598" cy="477054"/>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Reporting </a:t>
            </a:r>
            <a:r>
              <a:rPr sz="1100" b="1" dirty="0">
                <a:solidFill>
                  <a:srgbClr val="05EDB5"/>
                </a:solidFill>
                <a:latin typeface="Arial"/>
                <a:cs typeface="Arial"/>
              </a:rPr>
              <a:t>to:</a:t>
            </a:r>
          </a:p>
          <a:p>
            <a:r>
              <a:rPr lang="en-NZ" sz="1000">
                <a:solidFill>
                  <a:schemeClr val="bg1"/>
                </a:solidFill>
                <a:latin typeface="Arial"/>
                <a:ea typeface="+mn-lt"/>
                <a:cs typeface="+mn-lt"/>
              </a:rPr>
              <a:t>Data Platform &amp; Engineering Lead</a:t>
            </a:r>
            <a:endParaRPr lang="en-NZ">
              <a:solidFill>
                <a:schemeClr val="bg1"/>
              </a:solidFill>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2370568" y="1380511"/>
            <a:ext cx="1009443" cy="348813"/>
          </a:xfrm>
          <a:prstGeom prst="rect">
            <a:avLst/>
          </a:prstGeom>
        </p:spPr>
        <p:txBody>
          <a:bodyPr vert="horz" wrap="square" lIns="0" tIns="0" rIns="0" bIns="0" rtlCol="0" anchor="t">
            <a:spAutoFit/>
          </a:bodyPr>
          <a:lstStyle/>
          <a:p>
            <a:pPr marL="12700">
              <a:lnSpc>
                <a:spcPct val="100000"/>
              </a:lnSpc>
            </a:pPr>
            <a:r>
              <a:rPr sz="1100" b="1" dirty="0">
                <a:solidFill>
                  <a:srgbClr val="05EDB5"/>
                </a:solidFill>
                <a:latin typeface="Arial"/>
                <a:cs typeface="Arial"/>
              </a:rPr>
              <a:t>Date:</a:t>
            </a:r>
          </a:p>
          <a:p>
            <a:pPr marL="12700">
              <a:spcBef>
                <a:spcPts val="200"/>
              </a:spcBef>
            </a:pPr>
            <a:r>
              <a:rPr lang="en-NZ" sz="1000" dirty="0">
                <a:solidFill>
                  <a:schemeClr val="bg1"/>
                </a:solidFill>
                <a:latin typeface="Arial"/>
                <a:cs typeface="Arial"/>
              </a:rPr>
              <a:t>Sep 2026</a:t>
            </a:r>
            <a:endParaRPr dirty="0"/>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574035"/>
            <a:ext cx="6307620" cy="561692"/>
          </a:xfrm>
          <a:prstGeom prst="rect">
            <a:avLst/>
          </a:prstGeom>
        </p:spPr>
        <p:txBody>
          <a:bodyPr vert="horz" wrap="square" lIns="0" tIns="0" rIns="0" bIns="0" rtlCol="0" anchor="t">
            <a:spAutoFit/>
          </a:bodyPr>
          <a:lstStyle/>
          <a:p>
            <a:pPr marL="12700">
              <a:lnSpc>
                <a:spcPct val="150000"/>
              </a:lnSpc>
            </a:pPr>
            <a:r>
              <a:rPr lang="en-US" sz="1100" b="1" dirty="0">
                <a:solidFill>
                  <a:srgbClr val="05EDB5"/>
                </a:solidFill>
                <a:latin typeface="Arial"/>
                <a:cs typeface="Arial"/>
              </a:rPr>
              <a:t>Position description:</a:t>
            </a:r>
            <a:endParaRPr lang="en-US" dirty="0">
              <a:solidFill>
                <a:srgbClr val="000000"/>
              </a:solidFill>
              <a:latin typeface="Calibri" panose="020F0502020204030204"/>
              <a:cs typeface="Calibri" panose="020F0502020204030204"/>
            </a:endParaRPr>
          </a:p>
          <a:p>
            <a:r>
              <a:rPr lang="en-NZ" sz="2000" b="1" dirty="0">
                <a:solidFill>
                  <a:schemeClr val="bg1"/>
                </a:solidFill>
                <a:latin typeface="Arial"/>
                <a:cs typeface="Calibri"/>
              </a:rPr>
              <a:t> Cloud Data Platform Engineer</a:t>
            </a:r>
          </a:p>
        </p:txBody>
      </p:sp>
      <p:sp>
        <p:nvSpPr>
          <p:cNvPr id="11" name="object 22">
            <a:extLst>
              <a:ext uri="{FF2B5EF4-FFF2-40B4-BE49-F238E27FC236}">
                <a16:creationId xmlns:a16="http://schemas.microsoft.com/office/drawing/2014/main" id="{888BC5EF-D97F-2B4F-9AF6-FF87F954C531}"/>
              </a:ext>
            </a:extLst>
          </p:cNvPr>
          <p:cNvSpPr txBox="1"/>
          <p:nvPr/>
        </p:nvSpPr>
        <p:spPr>
          <a:xfrm>
            <a:off x="573082" y="1990343"/>
            <a:ext cx="3809185" cy="1446550"/>
          </a:xfrm>
          <a:prstGeom prst="rect">
            <a:avLst/>
          </a:prstGeom>
        </p:spPr>
        <p:txBody>
          <a:bodyPr vert="horz" wrap="square" lIns="0" tIns="0" rIns="0" bIns="0" rtlCol="0" anchor="t">
            <a:spAutoFit/>
          </a:bodyPr>
          <a:lstStyle/>
          <a:p>
            <a:r>
              <a:rPr sz="1100" b="1" dirty="0">
                <a:solidFill>
                  <a:srgbClr val="05EDB5"/>
                </a:solidFill>
                <a:latin typeface="Arial"/>
                <a:cs typeface="Arial"/>
              </a:rPr>
              <a:t>The role</a:t>
            </a:r>
            <a:br>
              <a:rPr lang="en-US" sz="1100" b="1" dirty="0">
                <a:latin typeface="Arial"/>
                <a:cs typeface="Arial"/>
              </a:rPr>
            </a:br>
            <a:r>
              <a:rPr lang="en-US" sz="1100" dirty="0">
                <a:ea typeface="+mn-lt"/>
                <a:cs typeface="+mn-lt"/>
              </a:rPr>
              <a:t> </a:t>
            </a:r>
            <a:endParaRPr lang="en-US" sz="1200" dirty="0">
              <a:solidFill>
                <a:schemeClr val="bg1"/>
              </a:solidFill>
              <a:latin typeface="Arial"/>
              <a:ea typeface="Calibri"/>
              <a:cs typeface="Arial"/>
            </a:endParaRPr>
          </a:p>
          <a:p>
            <a:r>
              <a:rPr lang="en-US" sz="1200" dirty="0">
                <a:solidFill>
                  <a:schemeClr val="bg1"/>
                </a:solidFill>
                <a:latin typeface="Arial"/>
                <a:ea typeface="+mn-lt"/>
                <a:cs typeface="Arial"/>
              </a:rPr>
              <a:t>To deliver the engineering, operation, and administration of Meridian's Azure Databricks platform and its supporting Azure infrastructure — ensuring it is secure, reliable, and available by design, and that platform capability is delivered as code so teams can build and run data and AI workloads safely on top of it.</a:t>
            </a:r>
            <a:endParaRPr lang="en-US" sz="1200" dirty="0">
              <a:solidFill>
                <a:schemeClr val="bg1"/>
              </a:solidFill>
              <a:latin typeface="Arial"/>
              <a:ea typeface="Calibri"/>
              <a:cs typeface="Arial"/>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3861313" y="1381409"/>
            <a:ext cx="2386084" cy="346710"/>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Location:</a:t>
            </a:r>
            <a:endParaRPr sz="1100" b="1" dirty="0">
              <a:solidFill>
                <a:srgbClr val="05EDB5"/>
              </a:solidFill>
              <a:latin typeface="Arial"/>
              <a:cs typeface="Arial"/>
            </a:endParaRPr>
          </a:p>
          <a:p>
            <a:pPr marL="12700">
              <a:lnSpc>
                <a:spcPct val="100000"/>
              </a:lnSpc>
              <a:spcBef>
                <a:spcPts val="200"/>
              </a:spcBef>
            </a:pPr>
            <a:r>
              <a:rPr lang="en-NZ" sz="1000" dirty="0">
                <a:solidFill>
                  <a:schemeClr val="bg1"/>
                </a:solidFill>
                <a:latin typeface="Arial"/>
                <a:cs typeface="Arial"/>
              </a:rPr>
              <a:t>Wellington or Christchurch</a:t>
            </a:r>
            <a:endParaRPr sz="1000" dirty="0">
              <a:solidFill>
                <a:schemeClr val="bg1"/>
              </a:solidFill>
              <a:latin typeface="Arial"/>
              <a:cs typeface="Arial"/>
            </a:endParaRPr>
          </a:p>
        </p:txBody>
      </p:sp>
      <p:sp>
        <p:nvSpPr>
          <p:cNvPr id="17" name="object 23">
            <a:extLst>
              <a:ext uri="{FF2B5EF4-FFF2-40B4-BE49-F238E27FC236}">
                <a16:creationId xmlns:a16="http://schemas.microsoft.com/office/drawing/2014/main" id="{9DD93A20-D3A0-71B6-086A-D9A2F0C35FF7}"/>
              </a:ext>
            </a:extLst>
          </p:cNvPr>
          <p:cNvSpPr txBox="1"/>
          <p:nvPr/>
        </p:nvSpPr>
        <p:spPr>
          <a:xfrm>
            <a:off x="4596483" y="1954474"/>
            <a:ext cx="3995323" cy="4785926"/>
          </a:xfrm>
          <a:prstGeom prst="rect">
            <a:avLst/>
          </a:prstGeom>
        </p:spPr>
        <p:txBody>
          <a:bodyPr vert="horz" wrap="square" lIns="0" tIns="0" rIns="0" bIns="0" rtlCol="0" anchor="t">
            <a:spAutoFit/>
          </a:bodyPr>
          <a:lstStyle/>
          <a:p>
            <a:r>
              <a:rPr lang="en-NZ" sz="1100" b="1" spc="-45" dirty="0">
                <a:solidFill>
                  <a:srgbClr val="05EDB5"/>
                </a:solidFill>
                <a:latin typeface="Arial"/>
                <a:cs typeface="Arial"/>
              </a:rPr>
              <a:t>Position accountabilities</a:t>
            </a:r>
            <a:endParaRPr lang="en-US" dirty="0"/>
          </a:p>
          <a:p>
            <a:pPr marL="171450" indent="-171450">
              <a:buFont typeface="Arial"/>
              <a:buChar char="•"/>
            </a:pPr>
            <a:endParaRPr lang="en-NZ" sz="1000" dirty="0">
              <a:solidFill>
                <a:schemeClr val="bg1"/>
              </a:solidFill>
              <a:latin typeface="Calibri"/>
              <a:ea typeface="Calibri"/>
              <a:cs typeface="Calibri"/>
            </a:endParaRPr>
          </a:p>
          <a:p>
            <a:pPr marL="171450" indent="-171450">
              <a:buFont typeface="Arial"/>
              <a:buChar char="•"/>
            </a:pPr>
            <a:r>
              <a:rPr lang="en-NZ" sz="1000" dirty="0">
                <a:solidFill>
                  <a:schemeClr val="bg1"/>
                </a:solidFill>
                <a:latin typeface="Calibri"/>
                <a:ea typeface="Calibri"/>
                <a:cs typeface="Calibri"/>
              </a:rPr>
              <a:t>Manage the Azure Databricks platform in production — workspace configuration, Unity </a:t>
            </a:r>
            <a:r>
              <a:rPr lang="en-NZ" sz="1000" dirty="0" err="1">
                <a:solidFill>
                  <a:schemeClr val="bg1"/>
                </a:solidFill>
                <a:latin typeface="Calibri"/>
                <a:ea typeface="Calibri"/>
                <a:cs typeface="Calibri"/>
              </a:rPr>
              <a:t>Catalog</a:t>
            </a:r>
            <a:r>
              <a:rPr lang="en-NZ" sz="1000" dirty="0">
                <a:solidFill>
                  <a:schemeClr val="bg1"/>
                </a:solidFill>
                <a:latin typeface="Calibri"/>
                <a:ea typeface="Calibri"/>
                <a:cs typeface="Calibri"/>
              </a:rPr>
              <a:t> governance, compute policies, cost and capacity.</a:t>
            </a:r>
          </a:p>
          <a:p>
            <a:pPr marL="171450" indent="-171450">
              <a:buFont typeface="Arial"/>
              <a:buChar char="•"/>
            </a:pPr>
            <a:r>
              <a:rPr lang="en-NZ" sz="1000" dirty="0">
                <a:solidFill>
                  <a:schemeClr val="bg1"/>
                </a:solidFill>
                <a:latin typeface="Calibri"/>
                <a:ea typeface="Calibri"/>
                <a:cs typeface="Calibri"/>
              </a:rPr>
              <a:t>Engineer and operate the underlying Azure infrastructure: networking, identity, storage, key management, and monitoring.</a:t>
            </a:r>
          </a:p>
          <a:p>
            <a:pPr marL="171450" indent="-171450">
              <a:buFont typeface="Arial"/>
              <a:buChar char="•"/>
            </a:pPr>
            <a:r>
              <a:rPr lang="en-NZ" sz="1000" dirty="0">
                <a:solidFill>
                  <a:schemeClr val="bg1"/>
                </a:solidFill>
                <a:latin typeface="Calibri"/>
                <a:ea typeface="Calibri"/>
                <a:cs typeface="Calibri"/>
              </a:rPr>
              <a:t>Act as the single point of technical accountability for platform availability, reliability, and performance, including incident response.</a:t>
            </a:r>
          </a:p>
          <a:p>
            <a:pPr marL="171450" indent="-171450">
              <a:buFont typeface="Arial"/>
              <a:buChar char="•"/>
            </a:pPr>
            <a:r>
              <a:rPr lang="en-NZ" sz="1000" dirty="0">
                <a:solidFill>
                  <a:schemeClr val="bg1"/>
                </a:solidFill>
                <a:latin typeface="Calibri"/>
                <a:ea typeface="Calibri"/>
                <a:cs typeface="Calibri"/>
              </a:rPr>
              <a:t>Deliver platform infrastructure as code, with version control, peer review, and automated deployment as the default path to change.</a:t>
            </a:r>
          </a:p>
          <a:p>
            <a:pPr marL="171450" indent="-171450">
              <a:buFont typeface="Arial"/>
              <a:buChar char="•"/>
            </a:pPr>
            <a:r>
              <a:rPr lang="en-NZ" sz="1000" dirty="0">
                <a:solidFill>
                  <a:schemeClr val="bg1"/>
                </a:solidFill>
                <a:latin typeface="Calibri"/>
                <a:ea typeface="Calibri"/>
                <a:cs typeface="Calibri"/>
              </a:rPr>
              <a:t>Define and evolve standards, guardrails, and operating patterns that make self-service safe by default.</a:t>
            </a:r>
          </a:p>
          <a:p>
            <a:pPr marL="171450" indent="-171450">
              <a:buFont typeface="Arial"/>
              <a:buChar char="•"/>
            </a:pPr>
            <a:r>
              <a:rPr lang="en-NZ" sz="1000" dirty="0">
                <a:solidFill>
                  <a:schemeClr val="bg1"/>
                </a:solidFill>
                <a:latin typeface="Calibri"/>
                <a:ea typeface="Calibri"/>
                <a:cs typeface="Calibri"/>
              </a:rPr>
              <a:t>Maintain runbooks, monitoring, alerting, and the support model, including on-call and escalation.</a:t>
            </a:r>
          </a:p>
          <a:p>
            <a:pPr marL="171450" indent="-171450">
              <a:buFont typeface="Arial"/>
              <a:buChar char="•"/>
            </a:pPr>
            <a:r>
              <a:rPr lang="en-NZ" sz="1000" dirty="0">
                <a:solidFill>
                  <a:schemeClr val="bg1"/>
                </a:solidFill>
                <a:latin typeface="Calibri"/>
                <a:ea typeface="Calibri"/>
                <a:cs typeface="Calibri"/>
              </a:rPr>
              <a:t>Implement and assure platform security and compliance controls in partnership with Security and Risk.</a:t>
            </a:r>
          </a:p>
          <a:p>
            <a:pPr marL="171450" indent="-171450">
              <a:buFont typeface="Arial"/>
              <a:buChar char="•"/>
            </a:pPr>
            <a:r>
              <a:rPr lang="en-NZ" sz="1000" dirty="0">
                <a:solidFill>
                  <a:schemeClr val="bg1"/>
                </a:solidFill>
                <a:latin typeface="Calibri"/>
                <a:ea typeface="Calibri"/>
                <a:cs typeface="Calibri"/>
              </a:rPr>
              <a:t>Manage vendor relationships, licensing, and consumption commitments, and track product roadmaps.</a:t>
            </a:r>
          </a:p>
          <a:p>
            <a:pPr marL="171450" indent="-171450">
              <a:buFont typeface="Arial"/>
              <a:buChar char="•"/>
            </a:pPr>
            <a:r>
              <a:rPr lang="en-NZ" sz="1000" dirty="0">
                <a:solidFill>
                  <a:schemeClr val="bg1"/>
                </a:solidFill>
                <a:latin typeface="Calibri"/>
                <a:ea typeface="Calibri"/>
                <a:cs typeface="Calibri"/>
              </a:rPr>
              <a:t>Enable teams to build on the platform through documentation, patterns, and onboarding — without owning their workloads.</a:t>
            </a:r>
            <a:endParaRPr lang="en-NZ" dirty="0">
              <a:solidFill>
                <a:schemeClr val="bg1"/>
              </a:solidFill>
            </a:endParaRPr>
          </a:p>
          <a:p>
            <a:pPr marL="171450" indent="-171450">
              <a:buFont typeface="Arial"/>
              <a:buChar char="•"/>
            </a:pPr>
            <a:endParaRPr lang="en-NZ" sz="1000" dirty="0">
              <a:solidFill>
                <a:schemeClr val="bg1"/>
              </a:solidFill>
              <a:latin typeface="Calibri"/>
              <a:ea typeface="Calibri"/>
              <a:cs typeface="Calibri"/>
            </a:endParaRPr>
          </a:p>
          <a:p>
            <a:r>
              <a:rPr lang="en-NZ" sz="1000" dirty="0">
                <a:solidFill>
                  <a:schemeClr val="bg1"/>
                </a:solidFill>
                <a:latin typeface="Calibri"/>
                <a:ea typeface="Calibri"/>
                <a:cs typeface="Calibri"/>
              </a:rPr>
              <a:t>  </a:t>
            </a:r>
          </a:p>
          <a:p>
            <a:pPr marL="171450" indent="-171450">
              <a:buFont typeface="Arial"/>
              <a:buChar char="•"/>
            </a:pPr>
            <a:endParaRPr lang="en-NZ" sz="1000" dirty="0">
              <a:solidFill>
                <a:schemeClr val="bg1"/>
              </a:solidFill>
              <a:latin typeface="Calibri"/>
              <a:ea typeface="Calibri"/>
              <a:cs typeface="Calibri"/>
            </a:endParaRPr>
          </a:p>
          <a:p>
            <a:pPr marL="154940" indent="-154940">
              <a:buFont typeface="Arial" panose="020B0604020202020204" pitchFamily="34" charset="0"/>
              <a:buChar char="•"/>
            </a:pPr>
            <a:endParaRPr lang="en-NZ" sz="1000" dirty="0">
              <a:solidFill>
                <a:schemeClr val="bg1"/>
              </a:solidFill>
              <a:ea typeface="Calibri"/>
              <a:cs typeface="Calibri"/>
            </a:endParaRPr>
          </a:p>
          <a:p>
            <a:pPr marL="154940" indent="-154940">
              <a:buFont typeface="Arial" panose="020B0604020202020204" pitchFamily="34" charset="0"/>
              <a:buChar char="•"/>
            </a:pPr>
            <a:endParaRPr lang="en-US" sz="1000" dirty="0">
              <a:solidFill>
                <a:schemeClr val="bg1"/>
              </a:solidFill>
              <a:ea typeface="Calibri"/>
              <a:cs typeface="Calibri"/>
            </a:endParaRPr>
          </a:p>
          <a:p>
            <a:pPr marL="155334" indent="-155334">
              <a:buFont typeface="Arial" panose="020B0604020202020204" pitchFamily="34" charset="0"/>
              <a:buChar char="•"/>
            </a:pPr>
            <a:endParaRPr lang="en-US" sz="1000" dirty="0">
              <a:solidFill>
                <a:schemeClr val="bg1"/>
              </a:solidFill>
            </a:endParaRPr>
          </a:p>
          <a:p>
            <a:pPr marL="171450" indent="-171450">
              <a:buFont typeface="Arial" panose="020B0604020202020204" pitchFamily="34" charset="0"/>
              <a:buChar char="•"/>
            </a:pPr>
            <a:endParaRPr lang="en-NZ" sz="1000" dirty="0">
              <a:solidFill>
                <a:schemeClr val="bg1"/>
              </a:solidFill>
              <a:latin typeface="Arial"/>
              <a:cs typeface="Calibri"/>
            </a:endParaRPr>
          </a:p>
          <a:p>
            <a:pPr marL="171450" indent="-171450">
              <a:buFont typeface="Arial" panose="020B0604020202020204" pitchFamily="34" charset="0"/>
              <a:buChar char="•"/>
            </a:pPr>
            <a:endParaRPr lang="en-NZ" sz="1000" dirty="0">
              <a:solidFill>
                <a:schemeClr val="bg1"/>
              </a:solidFill>
              <a:latin typeface="Arial"/>
              <a:cs typeface="Arial"/>
            </a:endParaRPr>
          </a:p>
          <a:p>
            <a:pPr marL="171450" indent="-171450">
              <a:buFont typeface="Arial" panose="020B0604020202020204" pitchFamily="34" charset="0"/>
              <a:buChar char="•"/>
            </a:pPr>
            <a:endParaRPr lang="en-NZ" sz="1000" dirty="0">
              <a:solidFill>
                <a:schemeClr val="bg1"/>
              </a:solidFill>
              <a:latin typeface="Arial"/>
              <a:cs typeface="Arial"/>
            </a:endParaRPr>
          </a:p>
          <a:p>
            <a:endParaRPr lang="en-NZ" sz="1000" dirty="0">
              <a:solidFill>
                <a:schemeClr val="bg1"/>
              </a:solidFill>
              <a:latin typeface="Arial"/>
              <a:cs typeface="Arial"/>
            </a:endParaRP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60C3A97A-2249-8E44-B609-FC1AE98CEF02}"/>
              </a:ext>
            </a:extLst>
          </p:cNvPr>
          <p:cNvPicPr>
            <a:picLocks noGrp="1" noChangeAspect="1"/>
          </p:cNvPicPr>
          <p:nvPr>
            <p:ph idx="1"/>
          </p:nvPr>
        </p:nvPicPr>
        <p:blipFill>
          <a:blip r:embed="rId2"/>
          <a:stretch>
            <a:fillRect/>
          </a:stretch>
        </p:blipFill>
        <p:spPr>
          <a:xfrm>
            <a:off x="0" y="9148"/>
            <a:ext cx="10682940" cy="7570788"/>
          </a:xfrm>
        </p:spPr>
      </p:pic>
      <p:sp>
        <p:nvSpPr>
          <p:cNvPr id="2" name="object 15">
            <a:extLst>
              <a:ext uri="{FF2B5EF4-FFF2-40B4-BE49-F238E27FC236}">
                <a16:creationId xmlns:a16="http://schemas.microsoft.com/office/drawing/2014/main" id="{0358EFD3-296E-96E7-DDE7-1AFC49EC7C04}"/>
              </a:ext>
            </a:extLst>
          </p:cNvPr>
          <p:cNvSpPr txBox="1"/>
          <p:nvPr/>
        </p:nvSpPr>
        <p:spPr>
          <a:xfrm>
            <a:off x="5001581" y="5045139"/>
            <a:ext cx="2192020" cy="543560"/>
          </a:xfrm>
          <a:prstGeom prst="rect">
            <a:avLst/>
          </a:prstGeom>
        </p:spPr>
        <p:txBody>
          <a:bodyPr vert="horz" wrap="square" lIns="0" tIns="0" rIns="0" bIns="0" rtlCol="0">
            <a:spAutoFit/>
          </a:bodyPr>
          <a:lstStyle/>
          <a:p>
            <a:pPr marL="12700" marR="6350" algn="just">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latin typeface="Arial"/>
              <a:cs typeface="Arial"/>
            </a:endParaRPr>
          </a:p>
        </p:txBody>
      </p:sp>
      <p:sp>
        <p:nvSpPr>
          <p:cNvPr id="3" name="object 16">
            <a:extLst>
              <a:ext uri="{FF2B5EF4-FFF2-40B4-BE49-F238E27FC236}">
                <a16:creationId xmlns:a16="http://schemas.microsoft.com/office/drawing/2014/main" id="{14B0A329-003B-94B6-0628-FEA43F040E9C}"/>
              </a:ext>
            </a:extLst>
          </p:cNvPr>
          <p:cNvSpPr txBox="1"/>
          <p:nvPr/>
        </p:nvSpPr>
        <p:spPr>
          <a:xfrm>
            <a:off x="2915750" y="5054287"/>
            <a:ext cx="1685289" cy="543560"/>
          </a:xfrm>
          <a:prstGeom prst="rect">
            <a:avLst/>
          </a:prstGeom>
        </p:spPr>
        <p:txBody>
          <a:bodyPr vert="horz" wrap="square" lIns="0" tIns="0" rIns="0" bIns="0" rtlCol="0">
            <a:spAutoFit/>
          </a:bodyPr>
          <a:lstStyle/>
          <a:p>
            <a:pPr marL="12700" marR="6350">
              <a:lnSpc>
                <a:spcPts val="1400"/>
              </a:lnSpc>
            </a:pPr>
            <a:r>
              <a:rPr sz="1300" b="1" spc="60">
                <a:solidFill>
                  <a:srgbClr val="00EDB5"/>
                </a:solidFill>
                <a:latin typeface="Arial"/>
                <a:cs typeface="Arial"/>
              </a:rPr>
              <a:t>W</a:t>
            </a:r>
            <a:r>
              <a:rPr sz="1300" b="1" spc="30">
                <a:solidFill>
                  <a:srgbClr val="00EDB5"/>
                </a:solidFill>
                <a:latin typeface="Arial"/>
                <a:cs typeface="Arial"/>
              </a:rPr>
              <a:t>h</a:t>
            </a:r>
            <a:r>
              <a:rPr sz="1300" b="1" spc="80">
                <a:solidFill>
                  <a:srgbClr val="00EDB5"/>
                </a:solidFill>
                <a:latin typeface="Arial"/>
                <a:cs typeface="Arial"/>
              </a:rPr>
              <a:t>at</a:t>
            </a:r>
            <a:r>
              <a:rPr sz="1300" b="1" spc="-60">
                <a:solidFill>
                  <a:srgbClr val="00EDB5"/>
                </a:solidFill>
                <a:latin typeface="Arial"/>
                <a:cs typeface="Arial"/>
              </a:rPr>
              <a:t> </a:t>
            </a:r>
            <a:r>
              <a:rPr sz="1300" b="1" spc="35">
                <a:solidFill>
                  <a:srgbClr val="00EDB5"/>
                </a:solidFill>
                <a:latin typeface="Arial"/>
                <a:cs typeface="Arial"/>
              </a:rPr>
              <a:t>w</a:t>
            </a:r>
            <a:r>
              <a:rPr sz="1300" b="1" spc="10">
                <a:solidFill>
                  <a:srgbClr val="00EDB5"/>
                </a:solidFill>
                <a:latin typeface="Arial"/>
                <a:cs typeface="Arial"/>
              </a:rPr>
              <a:t>e</a:t>
            </a:r>
            <a:r>
              <a:rPr sz="1300" b="1" spc="-60">
                <a:solidFill>
                  <a:srgbClr val="00EDB5"/>
                </a:solidFill>
                <a:latin typeface="Arial"/>
                <a:cs typeface="Arial"/>
              </a:rPr>
              <a:t> </a:t>
            </a:r>
            <a:r>
              <a:rPr sz="1300" b="1" spc="-25">
                <a:solidFill>
                  <a:srgbClr val="00EDB5"/>
                </a:solidFill>
                <a:latin typeface="Arial"/>
                <a:cs typeface="Arial"/>
              </a:rPr>
              <a:t>v</a:t>
            </a:r>
            <a:r>
              <a:rPr sz="1300" b="1" spc="15">
                <a:solidFill>
                  <a:srgbClr val="00EDB5"/>
                </a:solidFill>
                <a:latin typeface="Arial"/>
                <a:cs typeface="Arial"/>
              </a:rPr>
              <a:t>alue</a:t>
            </a:r>
            <a:r>
              <a:rPr sz="1300" b="1" spc="10">
                <a:solidFill>
                  <a:srgbClr val="00EDB5"/>
                </a:solidFill>
                <a:latin typeface="Arial"/>
                <a:cs typeface="Arial"/>
              </a:rPr>
              <a:t> </a:t>
            </a:r>
            <a:r>
              <a:rPr sz="1300" spc="-20">
                <a:solidFill>
                  <a:srgbClr val="00EDB5"/>
                </a:solidFill>
                <a:latin typeface="Arial"/>
                <a:cs typeface="Arial"/>
              </a:rPr>
              <a:t>Cust</a:t>
            </a:r>
            <a:r>
              <a:rPr sz="1300" spc="40">
                <a:solidFill>
                  <a:srgbClr val="00EDB5"/>
                </a:solidFill>
                <a:latin typeface="Arial"/>
                <a:cs typeface="Arial"/>
              </a:rPr>
              <a:t>ome</a:t>
            </a:r>
            <a:r>
              <a:rPr sz="1300" spc="10">
                <a:solidFill>
                  <a:srgbClr val="00EDB5"/>
                </a:solidFill>
                <a:latin typeface="Arial"/>
                <a:cs typeface="Arial"/>
              </a:rPr>
              <a:t>r</a:t>
            </a:r>
            <a:r>
              <a:rPr sz="1300" spc="-95">
                <a:solidFill>
                  <a:srgbClr val="00EDB5"/>
                </a:solidFill>
                <a:latin typeface="Arial"/>
                <a:cs typeface="Arial"/>
              </a:rPr>
              <a:t>s</a:t>
            </a:r>
            <a:r>
              <a:rPr lang="en-NZ" sz="1300" spc="-40">
                <a:solidFill>
                  <a:srgbClr val="00EDB5"/>
                </a:solidFill>
                <a:latin typeface="Arial"/>
                <a:cs typeface="Arial"/>
              </a:rPr>
              <a:t>,</a:t>
            </a:r>
            <a:r>
              <a:rPr sz="1300" spc="-45">
                <a:solidFill>
                  <a:srgbClr val="00EDB5"/>
                </a:solidFill>
                <a:latin typeface="Arial"/>
                <a:cs typeface="Arial"/>
              </a:rPr>
              <a:t> </a:t>
            </a:r>
            <a:r>
              <a:rPr sz="1300" spc="-155">
                <a:solidFill>
                  <a:srgbClr val="00EDB5"/>
                </a:solidFill>
                <a:latin typeface="Arial"/>
                <a:cs typeface="Arial"/>
              </a:rPr>
              <a:t>S</a:t>
            </a:r>
            <a:r>
              <a:rPr sz="1300" spc="114">
                <a:solidFill>
                  <a:srgbClr val="00EDB5"/>
                </a:solidFill>
                <a:latin typeface="Arial"/>
                <a:cs typeface="Arial"/>
              </a:rPr>
              <a:t>a</a:t>
            </a:r>
            <a:r>
              <a:rPr sz="1300" spc="20">
                <a:solidFill>
                  <a:srgbClr val="00EDB5"/>
                </a:solidFill>
                <a:latin typeface="Arial"/>
                <a:cs typeface="Arial"/>
              </a:rPr>
              <a:t>f</a:t>
            </a:r>
            <a:r>
              <a:rPr sz="1300" spc="-10">
                <a:solidFill>
                  <a:srgbClr val="00EDB5"/>
                </a:solidFill>
                <a:latin typeface="Arial"/>
                <a:cs typeface="Arial"/>
              </a:rPr>
              <a:t>e</a:t>
            </a:r>
            <a:r>
              <a:rPr sz="1300" spc="10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0">
                <a:solidFill>
                  <a:srgbClr val="00EDB5"/>
                </a:solidFill>
                <a:latin typeface="Arial"/>
                <a:cs typeface="Arial"/>
              </a:rPr>
              <a:t> Sus</a:t>
            </a:r>
            <a:r>
              <a:rPr sz="1300" spc="-30">
                <a:solidFill>
                  <a:srgbClr val="00EDB5"/>
                </a:solidFill>
                <a:latin typeface="Arial"/>
                <a:cs typeface="Arial"/>
              </a:rPr>
              <a:t>t</a:t>
            </a:r>
            <a:r>
              <a:rPr sz="1300" spc="60">
                <a:solidFill>
                  <a:srgbClr val="00EDB5"/>
                </a:solidFill>
                <a:latin typeface="Arial"/>
                <a:cs typeface="Arial"/>
              </a:rPr>
              <a:t>ainabili</a:t>
            </a:r>
            <a:r>
              <a:rPr sz="1300" spc="5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180">
                <a:solidFill>
                  <a:srgbClr val="00EDB5"/>
                </a:solidFill>
                <a:latin typeface="Arial"/>
                <a:cs typeface="Arial"/>
              </a:rPr>
              <a:t>P</a:t>
            </a:r>
            <a:r>
              <a:rPr sz="1300" spc="10">
                <a:solidFill>
                  <a:srgbClr val="00EDB5"/>
                </a:solidFill>
                <a:latin typeface="Arial"/>
                <a:cs typeface="Arial"/>
              </a:rPr>
              <a:t>e</a:t>
            </a:r>
            <a:r>
              <a:rPr sz="1300" spc="25">
                <a:solidFill>
                  <a:srgbClr val="00EDB5"/>
                </a:solidFill>
                <a:latin typeface="Arial"/>
                <a:cs typeface="Arial"/>
              </a:rPr>
              <a:t>ople.</a:t>
            </a:r>
            <a:endParaRPr sz="1300">
              <a:latin typeface="Arial"/>
              <a:cs typeface="Arial"/>
            </a:endParaRPr>
          </a:p>
        </p:txBody>
      </p:sp>
      <p:sp>
        <p:nvSpPr>
          <p:cNvPr id="4" name="object 17">
            <a:extLst>
              <a:ext uri="{FF2B5EF4-FFF2-40B4-BE49-F238E27FC236}">
                <a16:creationId xmlns:a16="http://schemas.microsoft.com/office/drawing/2014/main" id="{1EC46A77-DAB6-9178-0BCC-9848BDA69F3D}"/>
              </a:ext>
            </a:extLst>
          </p:cNvPr>
          <p:cNvSpPr txBox="1"/>
          <p:nvPr/>
        </p:nvSpPr>
        <p:spPr>
          <a:xfrm>
            <a:off x="539750" y="5022279"/>
            <a:ext cx="1877695" cy="566420"/>
          </a:xfrm>
          <a:prstGeom prst="rect">
            <a:avLst/>
          </a:prstGeom>
        </p:spPr>
        <p:txBody>
          <a:bodyPr vert="horz" wrap="square" lIns="0" tIns="0" rIns="0" bIns="0" rtlCol="0">
            <a:spAutoFit/>
          </a:bodyPr>
          <a:lstStyle/>
          <a:p>
            <a:pPr marL="12700">
              <a:lnSpc>
                <a:spcPct val="100000"/>
              </a:lnSpc>
            </a:pPr>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latin typeface="Arial"/>
              <a:cs typeface="Arial"/>
            </a:endParaRPr>
          </a:p>
          <a:p>
            <a:pPr marL="12700" marR="6350">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latin typeface="Arial"/>
              <a:cs typeface="Arial"/>
            </a:endParaRPr>
          </a:p>
        </p:txBody>
      </p:sp>
      <p:sp>
        <p:nvSpPr>
          <p:cNvPr id="6" name="object 18">
            <a:extLst>
              <a:ext uri="{FF2B5EF4-FFF2-40B4-BE49-F238E27FC236}">
                <a16:creationId xmlns:a16="http://schemas.microsoft.com/office/drawing/2014/main" id="{3B23CB7D-A461-8C10-4295-8606AB861DA1}"/>
              </a:ext>
            </a:extLst>
          </p:cNvPr>
          <p:cNvSpPr/>
          <p:nvPr/>
        </p:nvSpPr>
        <p:spPr>
          <a:xfrm>
            <a:off x="552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7" name="object 19">
            <a:extLst>
              <a:ext uri="{FF2B5EF4-FFF2-40B4-BE49-F238E27FC236}">
                <a16:creationId xmlns:a16="http://schemas.microsoft.com/office/drawing/2014/main" id="{5BE3DC2E-1C64-7704-27A3-DCFE70A77F73}"/>
              </a:ext>
            </a:extLst>
          </p:cNvPr>
          <p:cNvSpPr/>
          <p:nvPr/>
        </p:nvSpPr>
        <p:spPr>
          <a:xfrm>
            <a:off x="2928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8" name="object 20">
            <a:extLst>
              <a:ext uri="{FF2B5EF4-FFF2-40B4-BE49-F238E27FC236}">
                <a16:creationId xmlns:a16="http://schemas.microsoft.com/office/drawing/2014/main" id="{1150454B-FB63-464D-5955-943C6304508B}"/>
              </a:ext>
            </a:extLst>
          </p:cNvPr>
          <p:cNvSpPr/>
          <p:nvPr/>
        </p:nvSpPr>
        <p:spPr>
          <a:xfrm>
            <a:off x="5014281"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10" name="object 23">
            <a:extLst>
              <a:ext uri="{FF2B5EF4-FFF2-40B4-BE49-F238E27FC236}">
                <a16:creationId xmlns:a16="http://schemas.microsoft.com/office/drawing/2014/main" id="{C2BA1456-A436-2F18-E2E0-D970D0D9FC6F}"/>
              </a:ext>
            </a:extLst>
          </p:cNvPr>
          <p:cNvSpPr txBox="1"/>
          <p:nvPr/>
        </p:nvSpPr>
        <p:spPr>
          <a:xfrm>
            <a:off x="747148" y="933993"/>
            <a:ext cx="3720676" cy="3093154"/>
          </a:xfrm>
          <a:prstGeom prst="rect">
            <a:avLst/>
          </a:prstGeom>
        </p:spPr>
        <p:txBody>
          <a:bodyPr vert="horz"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NZ" sz="1100" b="1" spc="-45" dirty="0">
                <a:solidFill>
                  <a:srgbClr val="05EDB5"/>
                </a:solidFill>
                <a:latin typeface="Arial"/>
                <a:cs typeface="Arial"/>
              </a:rPr>
              <a:t>Knowledge, experience and skills</a:t>
            </a:r>
            <a:endParaRPr lang="en-NZ" sz="1000" b="1" spc="-45" dirty="0">
              <a:solidFill>
                <a:schemeClr val="bg1"/>
              </a:solidFill>
              <a:latin typeface="Calibri"/>
              <a:ea typeface="Calibri"/>
              <a:cs typeface="Calibri"/>
            </a:endParaRPr>
          </a:p>
          <a:p>
            <a:endParaRPr lang="en-NZ" sz="1000" spc="-45" dirty="0">
              <a:solidFill>
                <a:schemeClr val="bg1"/>
              </a:solidFill>
              <a:latin typeface="Calibri"/>
              <a:ea typeface="Calibri"/>
              <a:cs typeface="Calibri"/>
            </a:endParaRPr>
          </a:p>
          <a:p>
            <a:pPr marL="171450" indent="-171450">
              <a:buFont typeface="Arial"/>
              <a:buChar char="•"/>
            </a:pPr>
            <a:r>
              <a:rPr lang="en-NZ" sz="1000" spc="-45" dirty="0">
                <a:solidFill>
                  <a:schemeClr val="bg1"/>
                </a:solidFill>
                <a:latin typeface="Calibri"/>
                <a:ea typeface="Calibri"/>
                <a:cs typeface="Calibri"/>
              </a:rPr>
              <a:t>5+ years engineering and operating cloud platforms in production, ideally shared platforms with internal end users.</a:t>
            </a:r>
          </a:p>
          <a:p>
            <a:pPr marL="171450" indent="-171450">
              <a:buFont typeface="Arial"/>
              <a:buChar char="•"/>
            </a:pPr>
            <a:r>
              <a:rPr lang="en-NZ" sz="1000" spc="-45" dirty="0">
                <a:solidFill>
                  <a:schemeClr val="bg1"/>
                </a:solidFill>
                <a:latin typeface="Calibri"/>
                <a:ea typeface="Calibri"/>
                <a:cs typeface="Calibri"/>
              </a:rPr>
              <a:t>Hands-on Azure depth: networking and private connectivity, identity (Entra ID, RBAC, PIM), storage, Key Vault, and monitoring.</a:t>
            </a:r>
          </a:p>
          <a:p>
            <a:pPr marL="171450" indent="-171450">
              <a:buFont typeface="Arial"/>
              <a:buChar char="•"/>
            </a:pPr>
            <a:r>
              <a:rPr lang="en-NZ" sz="1000" spc="-45" dirty="0">
                <a:solidFill>
                  <a:schemeClr val="bg1"/>
                </a:solidFill>
                <a:latin typeface="Calibri"/>
                <a:ea typeface="Calibri"/>
                <a:cs typeface="Calibri"/>
              </a:rPr>
              <a:t>Strong infrastructure-as-code and DevOps practice — Terraform, source control, and CI/CD as the default path to change.</a:t>
            </a:r>
          </a:p>
          <a:p>
            <a:pPr marL="171450" indent="-171450">
              <a:buFont typeface="Arial"/>
              <a:buChar char="•"/>
            </a:pPr>
            <a:r>
              <a:rPr lang="en-NZ" sz="1000" spc="-45" dirty="0">
                <a:solidFill>
                  <a:schemeClr val="bg1"/>
                </a:solidFill>
                <a:latin typeface="Calibri"/>
                <a:ea typeface="Calibri"/>
                <a:cs typeface="Calibri"/>
              </a:rPr>
              <a:t>Experience running shared platforms used by multiple teams, balancing autonomy with consistent guardrails.</a:t>
            </a:r>
          </a:p>
          <a:p>
            <a:pPr marL="171450" indent="-171450">
              <a:buFont typeface="Arial"/>
              <a:buChar char="•"/>
            </a:pPr>
            <a:r>
              <a:rPr lang="en-NZ" sz="1000" spc="-45" dirty="0">
                <a:solidFill>
                  <a:schemeClr val="bg1"/>
                </a:solidFill>
                <a:latin typeface="Calibri"/>
                <a:ea typeface="Calibri"/>
                <a:cs typeface="Calibri"/>
              </a:rPr>
              <a:t>Technical ownership at platform level: setting direction and standards, and being accountable for the outcome.</a:t>
            </a:r>
          </a:p>
          <a:p>
            <a:pPr marL="171450" indent="-171450">
              <a:buFont typeface="Arial"/>
              <a:buChar char="•"/>
            </a:pPr>
            <a:r>
              <a:rPr lang="en-NZ" sz="1000" spc="-45" dirty="0">
                <a:solidFill>
                  <a:schemeClr val="bg1"/>
                </a:solidFill>
                <a:latin typeface="Calibri"/>
                <a:ea typeface="Calibri"/>
                <a:cs typeface="Calibri"/>
              </a:rPr>
              <a:t>Sound grasp of platform security and governance — access models, network isolation, secrets, and audit.</a:t>
            </a:r>
          </a:p>
          <a:p>
            <a:pPr marL="171450" indent="-171450">
              <a:buFont typeface="Arial"/>
              <a:buChar char="•"/>
            </a:pPr>
            <a:r>
              <a:rPr lang="en-NZ" sz="1000" spc="-45" dirty="0">
                <a:solidFill>
                  <a:schemeClr val="bg1"/>
                </a:solidFill>
                <a:latin typeface="Calibri"/>
                <a:ea typeface="Calibri"/>
                <a:cs typeface="Calibri"/>
              </a:rPr>
              <a:t>Hands-on experience administering Azure Databricks or a comparable data platform (e.g. Snowflake, Fabric) preferred, but not essential.</a:t>
            </a:r>
          </a:p>
          <a:p>
            <a:pPr marL="171450" indent="-171450">
              <a:buFont typeface="Arial"/>
              <a:buChar char="•"/>
            </a:pPr>
            <a:r>
              <a:rPr lang="en-NZ" sz="1000" spc="-45" dirty="0">
                <a:solidFill>
                  <a:schemeClr val="bg1"/>
                </a:solidFill>
                <a:ea typeface="Calibri"/>
                <a:cs typeface="Calibri"/>
              </a:rPr>
              <a:t>Degree in a relevant technical discipline (e.g. computer science, engineering) or 5+ years' relevant experience.</a:t>
            </a:r>
            <a:endParaRPr lang="en-NZ" sz="1000" spc="-45" dirty="0">
              <a:solidFill>
                <a:schemeClr val="bg1"/>
              </a:solidFill>
              <a:latin typeface="Calibri"/>
              <a:ea typeface="Calibri"/>
              <a:cs typeface="Calibri"/>
            </a:endParaRPr>
          </a:p>
          <a:p>
            <a:pPr marL="171450" indent="-171450">
              <a:buFont typeface="Arial"/>
              <a:buChar char="•"/>
            </a:pPr>
            <a:r>
              <a:rPr lang="en-NZ" sz="1000" spc="-45" dirty="0">
                <a:solidFill>
                  <a:schemeClr val="bg1"/>
                </a:solidFill>
                <a:latin typeface="Calibri"/>
                <a:ea typeface="Calibri"/>
                <a:cs typeface="Calibri"/>
              </a:rPr>
              <a:t>Growth mindset, collaborative and transparent, and comfortable adjusting quickly in a fast-paced environment.</a:t>
            </a:r>
            <a:endParaRPr lang="en-NZ" sz="1000" dirty="0">
              <a:solidFill>
                <a:schemeClr val="bg1"/>
              </a:solidFill>
              <a:ea typeface="Calibri"/>
              <a:cs typeface="Calibri"/>
            </a:endParaRP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p:properties xmlns:p="http://schemas.microsoft.com/office/2006/metadata/properties" xmlns:xsi="http://www.w3.org/2001/XMLSchema-instance" xmlns:pc="http://schemas.microsoft.com/office/infopath/2007/PartnerControls">
  <documentManagement>
    <TaxCatchAll xmlns="43fbadee-b72b-4045-acd7-0c03f461bf4d" xsi:nil="true"/>
    <lcf76f155ced4ddcb4097134ff3c332f xmlns="2a4cb269-9127-46d2-be0c-d19ba5ead4a0">
      <Terms xmlns="http://schemas.microsoft.com/office/infopath/2007/PartnerControls"/>
    </lcf76f155ced4ddcb4097134ff3c332f>
    <MRDVitalRecord xmlns="43fbadee-b72b-4045-acd7-0c03f461bf4d" xsi:nil="true"/>
    <MRDBCMRecord xmlns="43fbadee-b72b-4045-acd7-0c03f461bf4d" xsi:nil="true"/>
    <c546e91aa6564c15aef34c91c5b0c21a xmlns="43fbadee-b72b-4045-acd7-0c03f461bf4d">
      <Terms xmlns="http://schemas.microsoft.com/office/infopath/2007/PartnerControls"/>
    </c546e91aa6564c15aef34c91c5b0c21a>
    <i8c66f2de545405b977af32a83307afd xmlns="43fbadee-b72b-4045-acd7-0c03f461bf4d">
      <Terms xmlns="http://schemas.microsoft.com/office/infopath/2007/PartnerControls"/>
    </i8c66f2de545405b977af32a83307afd>
    <f979d0856e9c4c438724624e32b3a648 xmlns="43fbadee-b72b-4045-acd7-0c03f461bf4d">
      <Terms xmlns="http://schemas.microsoft.com/office/infopath/2007/PartnerControls"/>
    </f979d0856e9c4c438724624e32b3a648>
    <Organization xmlns="43fbadee-b72b-4045-acd7-0c03f461bf4d">Meridian</Organization>
    <g8c0420b21e146c6b4d6c6b6ee356f7a xmlns="43fbadee-b72b-4045-acd7-0c03f461bf4d">
      <Terms xmlns="http://schemas.microsoft.com/office/infopath/2007/PartnerControls"/>
    </g8c0420b21e146c6b4d6c6b6ee356f7a>
    <k0593309945c47a6b5db9b8b9e209feb xmlns="43fbadee-b72b-4045-acd7-0c03f461bf4d">
      <Terms xmlns="http://schemas.microsoft.com/office/infopath/2007/PartnerControls"/>
    </k0593309945c47a6b5db9b8b9e209feb>
    <Comment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Meridian Document" ma:contentTypeID="0x010100F0B45D70E02D64489CC518ECCACEDC180100CE2619C5F1D2F34FA99808E03699FCBD" ma:contentTypeVersion="219" ma:contentTypeDescription="Create a new document." ma:contentTypeScope="" ma:versionID="2094059fe9cfb50d3c1b4565d1ad0ebe">
  <xsd:schema xmlns:xsd="http://www.w3.org/2001/XMLSchema" xmlns:xs="http://www.w3.org/2001/XMLSchema" xmlns:p="http://schemas.microsoft.com/office/2006/metadata/properties" xmlns:ns1="http://schemas.microsoft.com/sharepoint/v3" xmlns:ns2="43fbadee-b72b-4045-acd7-0c03f461bf4d" xmlns:ns3="2a4cb269-9127-46d2-be0c-d19ba5ead4a0" targetNamespace="http://schemas.microsoft.com/office/2006/metadata/properties" ma:root="true" ma:fieldsID="a524e089129da457052be7270380ad06" ns1:_="" ns2:_="" ns3:_="">
    <xsd:import namespace="http://schemas.microsoft.com/sharepoint/v3"/>
    <xsd:import namespace="43fbadee-b72b-4045-acd7-0c03f461bf4d"/>
    <xsd:import namespace="2a4cb269-9127-46d2-be0c-d19ba5ead4a0"/>
    <xsd:element name="properties">
      <xsd:complexType>
        <xsd:sequence>
          <xsd:element name="documentManagement">
            <xsd:complexType>
              <xsd:all>
                <xsd:element ref="ns2:_dlc_DocId" minOccurs="0"/>
                <xsd:element ref="ns2:_dlc_DocIdUrl" minOccurs="0"/>
                <xsd:element ref="ns2:_dlc_DocIdPersistId" minOccurs="0"/>
                <xsd:element ref="ns2:g8c0420b21e146c6b4d6c6b6ee356f7a" minOccurs="0"/>
                <xsd:element ref="ns2:TaxCatchAll" minOccurs="0"/>
                <xsd:element ref="ns2:TaxCatchAllLabel" minOccurs="0"/>
                <xsd:element ref="ns2:k0593309945c47a6b5db9b8b9e209feb" minOccurs="0"/>
                <xsd:element ref="ns2:f979d0856e9c4c438724624e32b3a648" minOccurs="0"/>
                <xsd:element ref="ns2:i8c66f2de545405b977af32a83307afd" minOccurs="0"/>
                <xsd:element ref="ns2:c546e91aa6564c15aef34c91c5b0c21a" minOccurs="0"/>
                <xsd:element ref="ns2:MRDVitalRecord" minOccurs="0"/>
                <xsd:element ref="ns2:MRDBCMRecord" minOccurs="0"/>
                <xsd:element ref="ns1:Comments" minOccurs="0"/>
                <xsd:element ref="ns2:SharedWithUsers" minOccurs="0"/>
                <xsd:element ref="ns2:SharedWithDetails" minOccurs="0"/>
                <xsd:element ref="ns2:Organization" minOccurs="0"/>
                <xsd:element ref="ns3:MediaServiceAutoKeyPoints" minOccurs="0"/>
                <xsd:element ref="ns3:MediaServiceKeyPoints" minOccurs="0"/>
                <xsd:element ref="ns3:MediaServiceObjectDetectorVersions" minOccurs="0"/>
                <xsd:element ref="ns3:MediaServiceSearchPropertie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Comments" ma:index="25" nillable="true" ma:displayName="Comments" ma:internalName="Comment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g8c0420b21e146c6b4d6c6b6ee356f7a" ma:index="11" nillable="true" ma:taxonomy="true" ma:internalName="g8c0420b21e146c6b4d6c6b6ee356f7a" ma:taxonomyFieldName="MRDBusinessFunction" ma:displayName="Business Function" ma:fieldId="{08c0420b-21e1-46c6-b4d6-c6b6ee356f7a}" ma:sspId="441f4d4e-d57f-4cf8-8d8c-5728bde0858f" ma:termSetId="8b7bc0b3-4f4b-438f-a837-8738029b124f" ma:anchorId="00000000-0000-0000-0000-000000000000" ma:open="false" ma:isKeyword="false">
      <xsd:complexType>
        <xsd:sequence>
          <xsd:element ref="pc:Terms" minOccurs="0" maxOccurs="1"/>
        </xsd:sequence>
      </xsd:complexType>
    </xsd:element>
    <xsd:element name="TaxCatchAll" ma:index="12"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TaxCatchAllLabel" ma:index="13" nillable="true" ma:displayName="Taxonomy Catch All Column1" ma:hidden="true" ma:list="{0dec64c1-0cfb-4274-908c-32670cc62f88}" ma:internalName="TaxCatchAllLabel" ma:readOnly="true" ma:showField="CatchAllDataLabel" ma:web="43fbadee-b72b-4045-acd7-0c03f461bf4d">
      <xsd:complexType>
        <xsd:complexContent>
          <xsd:extension base="dms:MultiChoiceLookup">
            <xsd:sequence>
              <xsd:element name="Value" type="dms:Lookup" maxOccurs="unbounded" minOccurs="0" nillable="true"/>
            </xsd:sequence>
          </xsd:extension>
        </xsd:complexContent>
      </xsd:complexType>
    </xsd:element>
    <xsd:element name="k0593309945c47a6b5db9b8b9e209feb" ma:index="15" nillable="true" ma:taxonomy="true" ma:internalName="k0593309945c47a6b5db9b8b9e209feb" ma:taxonomyFieldName="MRDSecurityClassification" ma:displayName="Security Classification" ma:fieldId="{40593309-945c-47a6-b5db-9b8b9e209feb}" ma:sspId="441f4d4e-d57f-4cf8-8d8c-5728bde0858f" ma:termSetId="db094ac6-3d11-4458-b28c-3943149bbee5" ma:anchorId="00000000-0000-0000-0000-000000000000" ma:open="false" ma:isKeyword="false">
      <xsd:complexType>
        <xsd:sequence>
          <xsd:element ref="pc:Terms" minOccurs="0" maxOccurs="1"/>
        </xsd:sequence>
      </xsd:complexType>
    </xsd:element>
    <xsd:element name="f979d0856e9c4c438724624e32b3a648" ma:index="17" nillable="true" ma:taxonomy="true" ma:internalName="f979d0856e9c4c438724624e32b3a648" ma:taxonomyFieldName="MRDDocumentStatus" ma:displayName="Document Status" ma:fieldId="{f979d085-6e9c-4c43-8724-624e32b3a648}" ma:sspId="441f4d4e-d57f-4cf8-8d8c-5728bde0858f" ma:termSetId="e99df16e-bb88-43ea-9c10-21a24d391b49" ma:anchorId="00000000-0000-0000-0000-000000000000" ma:open="false" ma:isKeyword="false">
      <xsd:complexType>
        <xsd:sequence>
          <xsd:element ref="pc:Terms" minOccurs="0" maxOccurs="1"/>
        </xsd:sequence>
      </xsd:complexType>
    </xsd:element>
    <xsd:element name="i8c66f2de545405b977af32a83307afd" ma:index="19" nillable="true" ma:taxonomy="true" ma:internalName="i8c66f2de545405b977af32a83307afd" ma:taxonomyFieldName="MRDDocumentType" ma:displayName="Document Type" ma:fieldId="{28c66f2d-e545-405b-977a-f32a83307afd}" ma:sspId="441f4d4e-d57f-4cf8-8d8c-5728bde0858f" ma:termSetId="9c92a617-3b42-4a6a-83d5-84398a58e806" ma:anchorId="00000000-0000-0000-0000-000000000000" ma:open="false" ma:isKeyword="false">
      <xsd:complexType>
        <xsd:sequence>
          <xsd:element ref="pc:Terms" minOccurs="0" maxOccurs="1"/>
        </xsd:sequence>
      </xsd:complexType>
    </xsd:element>
    <xsd:element name="c546e91aa6564c15aef34c91c5b0c21a" ma:index="21" nillable="true" ma:taxonomy="true" ma:internalName="c546e91aa6564c15aef34c91c5b0c21a" ma:taxonomyFieldName="MRDFinancialYear" ma:displayName="Financial Year" ma:fieldId="{c546e91a-a656-4c15-aef3-4c91c5b0c21a}" ma:sspId="441f4d4e-d57f-4cf8-8d8c-5728bde0858f" ma:termSetId="a94f2a13-3a14-441c-9b19-b3a797d71699" ma:anchorId="00000000-0000-0000-0000-000000000000" ma:open="false" ma:isKeyword="false">
      <xsd:complexType>
        <xsd:sequence>
          <xsd:element ref="pc:Terms" minOccurs="0" maxOccurs="1"/>
        </xsd:sequence>
      </xsd:complexType>
    </xsd:element>
    <xsd:element name="MRDVitalRecord" ma:index="23" nillable="true" ma:displayName="Vital Record" ma:internalName="MRDVitalRecord">
      <xsd:simpleType>
        <xsd:restriction base="dms:Boolean"/>
      </xsd:simpleType>
    </xsd:element>
    <xsd:element name="MRDBCMRecord" ma:index="24" nillable="true" ma:displayName="BCM Record" ma:internalName="MRDBCMRecord">
      <xsd:simpleType>
        <xsd:restriction base="dms:Boolean"/>
      </xsd:simpleType>
    </xsd:element>
    <xsd:element name="SharedWithUsers" ma:index="2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7" nillable="true" ma:displayName="Shared With Details" ma:internalName="SharedWithDetails" ma:readOnly="true">
      <xsd:simpleType>
        <xsd:restriction base="dms:Note">
          <xsd:maxLength value="255"/>
        </xsd:restriction>
      </xsd:simpleType>
    </xsd:element>
    <xsd:element name="Organization" ma:index="28" nillable="true" ma:displayName="Organization" ma:default="Meridian" ma:format="Dropdown" ma:internalName="Organization">
      <xsd:simpleType>
        <xsd:restriction base="dms:Choice">
          <xsd:enumeration value="Meridian"/>
          <xsd:enumeration value="Subsidiary"/>
        </xsd:restriction>
      </xsd:simpleType>
    </xsd:element>
  </xsd:schema>
  <xsd:schema xmlns:xsd="http://www.w3.org/2001/XMLSchema" xmlns:xs="http://www.w3.org/2001/XMLSchema" xmlns:dms="http://schemas.microsoft.com/office/2006/documentManagement/types" xmlns:pc="http://schemas.microsoft.com/office/infopath/2007/PartnerControls" targetNamespace="2a4cb269-9127-46d2-be0c-d19ba5ead4a0" elementFormDefault="qualified">
    <xsd:import namespace="http://schemas.microsoft.com/office/2006/documentManagement/types"/>
    <xsd:import namespace="http://schemas.microsoft.com/office/infopath/2007/PartnerControls"/>
    <xsd:element name="MediaServiceAutoKeyPoints" ma:index="29" nillable="true" ma:displayName="MediaServiceAutoKeyPoints" ma:hidden="true" ma:internalName="MediaServiceAutoKeyPoints" ma:readOnly="true">
      <xsd:simpleType>
        <xsd:restriction base="dms:Note"/>
      </xsd:simpleType>
    </xsd:element>
    <xsd:element name="MediaServiceKeyPoints" ma:index="30" nillable="true" ma:displayName="KeyPoints" ma:internalName="MediaServiceKeyPoints" ma:readOnly="true">
      <xsd:simpleType>
        <xsd:restriction base="dms:Note">
          <xsd:maxLength value="255"/>
        </xsd:restriction>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lcf76f155ced4ddcb4097134ff3c332f" ma:index="34"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35" nillable="true" ma:displayName="MediaServiceDateTaken" ma:hidden="true" ma:indexed="true" ma:internalName="MediaServiceDateTaken" ma:readOnly="true">
      <xsd:simpleType>
        <xsd:restriction base="dms:Text"/>
      </xsd:simpleType>
    </xsd:element>
    <xsd:element name="MediaServiceOCR" ma:index="36" nillable="true" ma:displayName="Extracted Text" ma:internalName="MediaServiceOCR" ma:readOnly="true">
      <xsd:simpleType>
        <xsd:restriction base="dms:Note">
          <xsd:maxLength value="255"/>
        </xsd:restriction>
      </xsd:simpleType>
    </xsd:element>
    <xsd:element name="MediaServiceGenerationTime" ma:index="37" nillable="true" ma:displayName="MediaServiceGenerationTime" ma:hidden="true" ma:internalName="MediaServiceGenerationTime" ma:readOnly="true">
      <xsd:simpleType>
        <xsd:restriction base="dms:Text"/>
      </xsd:simpleType>
    </xsd:element>
    <xsd:element name="MediaServiceEventHashCode" ma:index="3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AB626F-BF92-47C6-99E6-65E243FFE1C1}">
  <ds:schemaRefs>
    <ds:schemaRef ds:uri="http://schemas.microsoft.com/sharepoint/events"/>
  </ds:schemaRefs>
</ds:datastoreItem>
</file>

<file path=customXml/itemProps2.xml><?xml version="1.0" encoding="utf-8"?>
<ds:datastoreItem xmlns:ds="http://schemas.openxmlformats.org/officeDocument/2006/customXml" ds:itemID="{C055FC9B-5724-4E52-B7CF-0DA26C5E6734}">
  <ds:schemaRefs>
    <ds:schemaRef ds:uri="http://schemas.microsoft.com/office/2006/metadata/properties"/>
    <ds:schemaRef ds:uri="http://schemas.openxmlformats.org/package/2006/metadata/core-properties"/>
    <ds:schemaRef ds:uri="http://purl.org/dc/elements/1.1/"/>
    <ds:schemaRef ds:uri="http://purl.org/dc/dcmitype/"/>
    <ds:schemaRef ds:uri="2a4cb269-9127-46d2-be0c-d19ba5ead4a0"/>
    <ds:schemaRef ds:uri="43fbadee-b72b-4045-acd7-0c03f461bf4d"/>
    <ds:schemaRef ds:uri="http://schemas.microsoft.com/office/2006/documentManagement/types"/>
    <ds:schemaRef ds:uri="http://www.w3.org/XML/1998/namespace"/>
    <ds:schemaRef ds:uri="http://schemas.microsoft.com/office/infopath/2007/PartnerControls"/>
    <ds:schemaRef ds:uri="http://schemas.microsoft.com/sharepoint/v3"/>
    <ds:schemaRef ds:uri="http://purl.org/dc/terms/"/>
  </ds:schemaRefs>
</ds:datastoreItem>
</file>

<file path=customXml/itemProps3.xml><?xml version="1.0" encoding="utf-8"?>
<ds:datastoreItem xmlns:ds="http://schemas.openxmlformats.org/officeDocument/2006/customXml" ds:itemID="{35EFD34A-D263-43A4-A04C-9ABCB4583055}">
  <ds:schemaRefs>
    <ds:schemaRef ds:uri="http://schemas.microsoft.com/sharepoint/v3/contenttype/forms"/>
  </ds:schemaRefs>
</ds:datastoreItem>
</file>

<file path=customXml/itemProps4.xml><?xml version="1.0" encoding="utf-8"?>
<ds:datastoreItem xmlns:ds="http://schemas.openxmlformats.org/officeDocument/2006/customXml" ds:itemID="{27C94A2F-2B3A-42FC-AF97-130B9B48A3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3fbadee-b72b-4045-acd7-0c03f461bf4d"/>
    <ds:schemaRef ds:uri="2a4cb269-9127-46d2-be0c-d19ba5ead4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2946</TotalTime>
  <Words>490</Words>
  <Application>Microsoft Office PowerPoint</Application>
  <PresentationFormat>Custom</PresentationFormat>
  <Paragraphs>44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265</cp:revision>
  <dcterms:created xsi:type="dcterms:W3CDTF">2022-02-10T01:09:19Z</dcterms:created>
  <dcterms:modified xsi:type="dcterms:W3CDTF">2026-09-17T02:43:59Z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0x010100F0B45D70E02D64489CC518ECCACEDC180100CE2619C5F1D2F34FA99808E03699FCBD</vt:lpwstr>
  </property>
  <property fmtid="{D5CDD505-2E9C-101B-9397-08002B2CF9AE}" pid="3" name="MSIP_Label_888bb889-6f8a-47ae-9880-0aeded6e10b8_Enabled">
    <vt:lpwstr>true</vt:lpwstr>
  </property>
  <property fmtid="{D5CDD505-2E9C-101B-9397-08002B2CF9AE}" pid="4" name="MSIP_Label_888bb889-6f8a-47ae-9880-0aeded6e10b8_SetDate">
    <vt:lpwstr>2022-08-12T03:58:48Z</vt:lpwstr>
  </property>
  <property fmtid="{D5CDD505-2E9C-101B-9397-08002B2CF9AE}" pid="5" name="MSIP_Label_888bb889-6f8a-47ae-9880-0aeded6e10b8_Method">
    <vt:lpwstr>Standard</vt:lpwstr>
  </property>
  <property fmtid="{D5CDD505-2E9C-101B-9397-08002B2CF9AE}" pid="6" name="MSIP_Label_888bb889-6f8a-47ae-9880-0aeded6e10b8_Name">
    <vt:lpwstr>888bb889-6f8a-47ae-9880-0aeded6e10b8</vt:lpwstr>
  </property>
  <property fmtid="{D5CDD505-2E9C-101B-9397-08002B2CF9AE}" pid="7" name="MSIP_Label_888bb889-6f8a-47ae-9880-0aeded6e10b8_SiteId">
    <vt:lpwstr>e6cf3f80-614d-4939-895c-3d5287c0f245</vt:lpwstr>
  </property>
  <property fmtid="{D5CDD505-2E9C-101B-9397-08002B2CF9AE}" pid="8" name="MSIP_Label_888bb889-6f8a-47ae-9880-0aeded6e10b8_ActionId">
    <vt:lpwstr>4e82081a-1c4c-459b-92d4-9f533b94e145</vt:lpwstr>
  </property>
  <property fmtid="{D5CDD505-2E9C-101B-9397-08002B2CF9AE}" pid="9" name="MSIP_Label_888bb889-6f8a-47ae-9880-0aeded6e10b8_ContentBits">
    <vt:lpwstr>0</vt:lpwstr>
  </property>
  <property fmtid="{D5CDD505-2E9C-101B-9397-08002B2CF9AE}" pid="10" name="MediaServiceImageTags">
    <vt:lpwstr/>
  </property>
</Properties>
</file>