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5"/>
  </p:sldMasterIdLst>
  <p:sldIdLst>
    <p:sldId id="256" r:id="rId6"/>
    <p:sldId id="258" r:id="rId7"/>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7FBF42-8F2D-4DE8-AE77-2C2FC4A4252A}" v="1" dt="2026-09-17T04:10:36.994"/>
    <p1510:client id="{1F57EFFA-DD0C-4C60-A8AA-871FC47413F1}" v="1" dt="2026-09-16T23:30:27.221"/>
    <p1510:client id="{A1895153-5A4B-4BE8-AD91-B6AADB0467D0}" v="15" dt="2026-09-17T03:40:36.6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4"/>
    <p:restoredTop sz="96327"/>
  </p:normalViewPr>
  <p:slideViewPr>
    <p:cSldViewPr snapToGrid="0" snapToObjects="1">
      <p:cViewPr varScale="1">
        <p:scale>
          <a:sx n="63" d="100"/>
          <a:sy n="63" d="100"/>
        </p:scale>
        <p:origin x="119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dirty="0"/>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dirty="0"/>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48F7E63-76AD-864C-9F37-9947DD773DD0}"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48F7E63-76AD-864C-9F37-9947DD773DD0}"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dirty="0"/>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dirty="0"/>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9/17/2026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object 20">
            <a:extLst>
              <a:ext uri="{FF2B5EF4-FFF2-40B4-BE49-F238E27FC236}">
                <a16:creationId xmlns:a16="http://schemas.microsoft.com/office/drawing/2014/main" id="{A5B11B46-AB73-234F-8BD5-0B11C9093D8F}"/>
              </a:ext>
            </a:extLst>
          </p:cNvPr>
          <p:cNvSpPr txBox="1"/>
          <p:nvPr/>
        </p:nvSpPr>
        <p:spPr>
          <a:xfrm>
            <a:off x="539750" y="1532988"/>
            <a:ext cx="2445612" cy="348813"/>
          </a:xfrm>
          <a:prstGeom prst="rect">
            <a:avLst/>
          </a:prstGeom>
        </p:spPr>
        <p:txBody>
          <a:bodyPr vert="horz" wrap="square" lIns="0" tIns="0" rIns="0" bIns="0" rtlCol="0">
            <a:spAutoFit/>
          </a:bodyPr>
          <a:lstStyle/>
          <a:p>
            <a:pPr marL="12700">
              <a:lnSpc>
                <a:spcPct val="100000"/>
              </a:lnSpc>
            </a:pPr>
            <a:r>
              <a:rPr lang="en-US" sz="1100" b="1" dirty="0">
                <a:solidFill>
                  <a:srgbClr val="05EDB5"/>
                </a:solidFill>
                <a:latin typeface="Arial"/>
                <a:cs typeface="Arial"/>
              </a:rPr>
              <a:t>Reporting </a:t>
            </a:r>
            <a:r>
              <a:rPr sz="1100" b="1" dirty="0">
                <a:solidFill>
                  <a:srgbClr val="05EDB5"/>
                </a:solidFill>
                <a:latin typeface="Arial"/>
                <a:cs typeface="Arial"/>
              </a:rPr>
              <a:t>to:</a:t>
            </a:r>
          </a:p>
          <a:p>
            <a:pPr marL="12700">
              <a:lnSpc>
                <a:spcPct val="100000"/>
              </a:lnSpc>
              <a:spcBef>
                <a:spcPts val="200"/>
              </a:spcBef>
            </a:pPr>
            <a:r>
              <a:rPr lang="en-NZ" sz="1000" dirty="0">
                <a:solidFill>
                  <a:schemeClr val="bg1"/>
                </a:solidFill>
                <a:latin typeface="Arial" panose="020B0604020202020204" pitchFamily="34" charset="0"/>
                <a:cs typeface="Arial" panose="020B0604020202020204" pitchFamily="34" charset="0"/>
              </a:rPr>
              <a:t>Mechanical Team Leader</a:t>
            </a:r>
          </a:p>
        </p:txBody>
      </p:sp>
      <p:sp>
        <p:nvSpPr>
          <p:cNvPr id="8" name="object 21">
            <a:extLst>
              <a:ext uri="{FF2B5EF4-FFF2-40B4-BE49-F238E27FC236}">
                <a16:creationId xmlns:a16="http://schemas.microsoft.com/office/drawing/2014/main" id="{695FE911-531B-BF4D-99CF-1C9DB1085BCF}"/>
              </a:ext>
            </a:extLst>
          </p:cNvPr>
          <p:cNvSpPr txBox="1"/>
          <p:nvPr/>
        </p:nvSpPr>
        <p:spPr>
          <a:xfrm>
            <a:off x="3377732" y="1532988"/>
            <a:ext cx="918844" cy="502702"/>
          </a:xfrm>
          <a:prstGeom prst="rect">
            <a:avLst/>
          </a:prstGeom>
        </p:spPr>
        <p:txBody>
          <a:bodyPr vert="horz" wrap="square" lIns="0" tIns="0" rIns="0" bIns="0" rtlCol="0">
            <a:spAutoFit/>
          </a:bodyPr>
          <a:lstStyle/>
          <a:p>
            <a:pPr marL="12700">
              <a:lnSpc>
                <a:spcPct val="100000"/>
              </a:lnSpc>
            </a:pPr>
            <a:r>
              <a:rPr sz="1100" b="1" dirty="0">
                <a:solidFill>
                  <a:srgbClr val="05EDB5"/>
                </a:solidFill>
                <a:latin typeface="Arial"/>
                <a:cs typeface="Arial"/>
              </a:rPr>
              <a:t>Date:</a:t>
            </a:r>
          </a:p>
          <a:p>
            <a:pPr marL="12700">
              <a:lnSpc>
                <a:spcPct val="100000"/>
              </a:lnSpc>
              <a:spcBef>
                <a:spcPts val="200"/>
              </a:spcBef>
            </a:pPr>
            <a:r>
              <a:rPr lang="en-NZ" sz="1000" dirty="0">
                <a:solidFill>
                  <a:schemeClr val="bg1"/>
                </a:solidFill>
                <a:latin typeface="Arial"/>
                <a:cs typeface="Arial"/>
              </a:rPr>
              <a:t>September 2026</a:t>
            </a:r>
            <a:endParaRPr sz="1000" dirty="0">
              <a:solidFill>
                <a:schemeClr val="bg1"/>
              </a:solidFill>
              <a:latin typeface="Arial"/>
              <a:cs typeface="Arial"/>
            </a:endParaRPr>
          </a:p>
        </p:txBody>
      </p:sp>
      <p:sp>
        <p:nvSpPr>
          <p:cNvPr id="9" name="object 29">
            <a:extLst>
              <a:ext uri="{FF2B5EF4-FFF2-40B4-BE49-F238E27FC236}">
                <a16:creationId xmlns:a16="http://schemas.microsoft.com/office/drawing/2014/main" id="{500A467D-8649-8E41-BACB-F069E69694AC}"/>
              </a:ext>
            </a:extLst>
          </p:cNvPr>
          <p:cNvSpPr txBox="1"/>
          <p:nvPr/>
        </p:nvSpPr>
        <p:spPr>
          <a:xfrm>
            <a:off x="539750" y="584200"/>
            <a:ext cx="5778672" cy="671402"/>
          </a:xfrm>
          <a:prstGeom prst="rect">
            <a:avLst/>
          </a:prstGeom>
        </p:spPr>
        <p:txBody>
          <a:bodyPr vert="horz" wrap="square" lIns="0" tIns="0" rIns="0" bIns="0" rtlCol="0">
            <a:spAutoFit/>
          </a:bodyPr>
          <a:lstStyle/>
          <a:p>
            <a:pPr marL="12700">
              <a:lnSpc>
                <a:spcPct val="150000"/>
              </a:lnSpc>
            </a:pPr>
            <a:r>
              <a:rPr sz="1100" b="1" dirty="0">
                <a:solidFill>
                  <a:srgbClr val="05EDB5"/>
                </a:solidFill>
                <a:latin typeface="Arial"/>
                <a:cs typeface="Arial"/>
              </a:rPr>
              <a:t>Position description:</a:t>
            </a:r>
          </a:p>
          <a:p>
            <a:pPr marL="12700">
              <a:lnSpc>
                <a:spcPct val="150000"/>
              </a:lnSpc>
              <a:spcBef>
                <a:spcPts val="140"/>
              </a:spcBef>
            </a:pPr>
            <a:r>
              <a:rPr lang="en-NZ" sz="2000" b="1" dirty="0">
                <a:solidFill>
                  <a:schemeClr val="bg1"/>
                </a:solidFill>
                <a:latin typeface="Arial"/>
                <a:cs typeface="Arial"/>
              </a:rPr>
              <a:t>Mechanical Engineer</a:t>
            </a:r>
            <a:endParaRPr sz="2000" b="1" dirty="0">
              <a:solidFill>
                <a:schemeClr val="bg1"/>
              </a:solidFill>
              <a:latin typeface="Arial"/>
              <a:cs typeface="Arial"/>
            </a:endParaRPr>
          </a:p>
        </p:txBody>
      </p:sp>
      <p:sp>
        <p:nvSpPr>
          <p:cNvPr id="11" name="object 22">
            <a:extLst>
              <a:ext uri="{FF2B5EF4-FFF2-40B4-BE49-F238E27FC236}">
                <a16:creationId xmlns:a16="http://schemas.microsoft.com/office/drawing/2014/main" id="{888BC5EF-D97F-2B4F-9AF6-FF87F954C531}"/>
              </a:ext>
            </a:extLst>
          </p:cNvPr>
          <p:cNvSpPr txBox="1"/>
          <p:nvPr/>
        </p:nvSpPr>
        <p:spPr>
          <a:xfrm>
            <a:off x="539750" y="2121021"/>
            <a:ext cx="4051299" cy="2031325"/>
          </a:xfrm>
          <a:prstGeom prst="rect">
            <a:avLst/>
          </a:prstGeom>
        </p:spPr>
        <p:txBody>
          <a:bodyPr vert="horz" wrap="square" lIns="0" tIns="0" rIns="0" bIns="0" rtlCol="0">
            <a:spAutoFit/>
          </a:bodyPr>
          <a:lstStyle/>
          <a:p>
            <a:pPr fontAlgn="base"/>
            <a:r>
              <a:rPr sz="1100" b="1" dirty="0">
                <a:solidFill>
                  <a:srgbClr val="05EDB5"/>
                </a:solidFill>
                <a:latin typeface="Arial"/>
                <a:cs typeface="Arial"/>
              </a:rPr>
              <a:t>The role</a:t>
            </a:r>
            <a:endParaRPr lang="en-NZ" sz="1100" b="1" dirty="0">
              <a:solidFill>
                <a:srgbClr val="05EDB5"/>
              </a:solidFill>
              <a:latin typeface="Arial"/>
              <a:cs typeface="Arial"/>
            </a:endParaRPr>
          </a:p>
          <a:p>
            <a:br>
              <a:rPr lang="en-US" sz="1100" b="1" dirty="0">
                <a:solidFill>
                  <a:srgbClr val="05EDB5"/>
                </a:solidFill>
                <a:latin typeface="Arial"/>
                <a:cs typeface="Arial"/>
              </a:rPr>
            </a:br>
            <a:r>
              <a:rPr lang="en-NZ" sz="1000" dirty="0">
                <a:solidFill>
                  <a:schemeClr val="bg1"/>
                </a:solidFill>
                <a:latin typeface="Arial"/>
                <a:ea typeface="Calibri"/>
                <a:cs typeface="Arial"/>
              </a:rPr>
              <a:t>Meridian is the largest producer of renewable electricity in Aotearoa, and we strive to deliver clean energy for a fairer and healthier world. We only generate electricity from 100% renewable resources – wind, water and sun, because we believe that’s the best way forward for our planet and our communities. </a:t>
            </a:r>
          </a:p>
          <a:p>
            <a:endParaRPr lang="en-NZ" sz="1000" dirty="0">
              <a:solidFill>
                <a:schemeClr val="bg1"/>
              </a:solidFill>
              <a:latin typeface="Arial"/>
              <a:ea typeface="Calibri"/>
              <a:cs typeface="Arial"/>
            </a:endParaRPr>
          </a:p>
          <a:p>
            <a:r>
              <a:rPr lang="en-NZ" sz="1000" dirty="0">
                <a:solidFill>
                  <a:schemeClr val="bg1"/>
                </a:solidFill>
                <a:latin typeface="Arial"/>
                <a:ea typeface="Calibri"/>
                <a:cs typeface="Arial"/>
              </a:rPr>
              <a:t>We’re doing what we can to help Aotearoa reduce their carbon emissions and support others in our generation communities to do the same. We also retail electricity to more than 365,000 homes, businesses and farms across New Zealand through our Meridian and </a:t>
            </a:r>
            <a:r>
              <a:rPr lang="en-NZ" sz="1000" dirty="0" err="1">
                <a:solidFill>
                  <a:schemeClr val="bg1"/>
                </a:solidFill>
                <a:latin typeface="Arial"/>
                <a:ea typeface="Calibri"/>
                <a:cs typeface="Arial"/>
              </a:rPr>
              <a:t>Powershop</a:t>
            </a:r>
            <a:r>
              <a:rPr lang="en-NZ" sz="1000" dirty="0">
                <a:solidFill>
                  <a:schemeClr val="bg1"/>
                </a:solidFill>
                <a:latin typeface="Arial"/>
                <a:ea typeface="Calibri"/>
                <a:cs typeface="Arial"/>
              </a:rPr>
              <a:t> brands.</a:t>
            </a:r>
            <a:endParaRPr lang="en-NZ" sz="1000" dirty="0">
              <a:solidFill>
                <a:schemeClr val="bg1"/>
              </a:solidFill>
              <a:ea typeface="Calibri"/>
              <a:cs typeface="Calibri"/>
            </a:endParaRPr>
          </a:p>
        </p:txBody>
      </p:sp>
      <p:sp>
        <p:nvSpPr>
          <p:cNvPr id="12" name="object 23">
            <a:extLst>
              <a:ext uri="{FF2B5EF4-FFF2-40B4-BE49-F238E27FC236}">
                <a16:creationId xmlns:a16="http://schemas.microsoft.com/office/drawing/2014/main" id="{16C00225-0221-D041-B785-CF36376C8BB4}"/>
              </a:ext>
            </a:extLst>
          </p:cNvPr>
          <p:cNvSpPr txBox="1"/>
          <p:nvPr/>
        </p:nvSpPr>
        <p:spPr>
          <a:xfrm>
            <a:off x="5001581" y="2121021"/>
            <a:ext cx="3951919" cy="3272563"/>
          </a:xfrm>
          <a:prstGeom prst="rect">
            <a:avLst/>
          </a:prstGeom>
        </p:spPr>
        <p:txBody>
          <a:bodyPr vert="horz" wrap="square" lIns="0" tIns="0" rIns="0" bIns="0" rtlCol="0">
            <a:spAutoFit/>
          </a:bodyPr>
          <a:lstStyle/>
          <a:p>
            <a:pPr marL="12700" marR="648970">
              <a:lnSpc>
                <a:spcPct val="103499"/>
              </a:lnSpc>
            </a:pPr>
            <a:r>
              <a:rPr sz="1100" b="1" spc="-85" dirty="0">
                <a:solidFill>
                  <a:srgbClr val="05EDB5"/>
                </a:solidFill>
                <a:latin typeface="Arial" panose="020B0604020202020204" pitchFamily="34" charset="0"/>
                <a:cs typeface="Arial" panose="020B0604020202020204" pitchFamily="34" charset="0"/>
              </a:rPr>
              <a:t>P</a:t>
            </a:r>
            <a:r>
              <a:rPr sz="1100" b="1" spc="-10" dirty="0">
                <a:solidFill>
                  <a:srgbClr val="05EDB5"/>
                </a:solidFill>
                <a:latin typeface="Arial" panose="020B0604020202020204" pitchFamily="34" charset="0"/>
                <a:cs typeface="Arial" panose="020B0604020202020204" pitchFamily="34" charset="0"/>
              </a:rPr>
              <a:t>o</a:t>
            </a:r>
            <a:r>
              <a:rPr sz="1100" b="1" spc="-20" dirty="0">
                <a:solidFill>
                  <a:srgbClr val="05EDB5"/>
                </a:solidFill>
                <a:latin typeface="Arial" panose="020B0604020202020204" pitchFamily="34" charset="0"/>
                <a:cs typeface="Arial" panose="020B0604020202020204" pitchFamily="34" charset="0"/>
              </a:rPr>
              <a:t>si</a:t>
            </a:r>
            <a:r>
              <a:rPr sz="1100" b="1" spc="-15" dirty="0">
                <a:solidFill>
                  <a:srgbClr val="05EDB5"/>
                </a:solidFill>
                <a:latin typeface="Arial" panose="020B0604020202020204" pitchFamily="34" charset="0"/>
                <a:cs typeface="Arial" panose="020B0604020202020204" pitchFamily="34" charset="0"/>
              </a:rPr>
              <a:t>t</a:t>
            </a:r>
            <a:r>
              <a:rPr sz="1100" b="1" spc="-10" dirty="0">
                <a:solidFill>
                  <a:srgbClr val="05EDB5"/>
                </a:solidFill>
                <a:latin typeface="Arial" panose="020B0604020202020204" pitchFamily="34" charset="0"/>
                <a:cs typeface="Arial" panose="020B0604020202020204" pitchFamily="34" charset="0"/>
              </a:rPr>
              <a:t>ion</a:t>
            </a:r>
            <a:r>
              <a:rPr sz="1100" b="1" spc="-40" dirty="0">
                <a:solidFill>
                  <a:srgbClr val="05EDB5"/>
                </a:solidFill>
                <a:latin typeface="Arial" panose="020B0604020202020204" pitchFamily="34" charset="0"/>
                <a:cs typeface="Arial" panose="020B0604020202020204" pitchFamily="34" charset="0"/>
              </a:rPr>
              <a:t> </a:t>
            </a:r>
            <a:r>
              <a:rPr sz="1100" b="1" spc="-25" dirty="0">
                <a:solidFill>
                  <a:srgbClr val="05EDB5"/>
                </a:solidFill>
                <a:latin typeface="Arial" panose="020B0604020202020204" pitchFamily="34" charset="0"/>
                <a:cs typeface="Arial" panose="020B0604020202020204" pitchFamily="34" charset="0"/>
              </a:rPr>
              <a:t>acc</a:t>
            </a:r>
            <a:r>
              <a:rPr sz="1100" b="1" spc="-30" dirty="0">
                <a:solidFill>
                  <a:srgbClr val="05EDB5"/>
                </a:solidFill>
                <a:latin typeface="Arial" panose="020B0604020202020204" pitchFamily="34" charset="0"/>
                <a:cs typeface="Arial" panose="020B0604020202020204" pitchFamily="34" charset="0"/>
              </a:rPr>
              <a:t>o</a:t>
            </a:r>
            <a:r>
              <a:rPr sz="1100" b="1" spc="-15" dirty="0">
                <a:solidFill>
                  <a:srgbClr val="05EDB5"/>
                </a:solidFill>
                <a:latin typeface="Arial" panose="020B0604020202020204" pitchFamily="34" charset="0"/>
                <a:cs typeface="Arial" panose="020B0604020202020204" pitchFamily="34" charset="0"/>
              </a:rPr>
              <a:t>u</a:t>
            </a:r>
            <a:r>
              <a:rPr sz="1100" b="1" spc="-20" dirty="0">
                <a:solidFill>
                  <a:srgbClr val="05EDB5"/>
                </a:solidFill>
                <a:latin typeface="Arial" panose="020B0604020202020204" pitchFamily="34" charset="0"/>
                <a:cs typeface="Arial" panose="020B0604020202020204" pitchFamily="34" charset="0"/>
              </a:rPr>
              <a:t>n</a:t>
            </a:r>
            <a:r>
              <a:rPr sz="1100" b="1" spc="30" dirty="0">
                <a:solidFill>
                  <a:srgbClr val="05EDB5"/>
                </a:solidFill>
                <a:latin typeface="Arial" panose="020B0604020202020204" pitchFamily="34" charset="0"/>
                <a:cs typeface="Arial" panose="020B0604020202020204" pitchFamily="34" charset="0"/>
              </a:rPr>
              <a:t>t</a:t>
            </a:r>
            <a:r>
              <a:rPr sz="1100" b="1" spc="15" dirty="0">
                <a:solidFill>
                  <a:srgbClr val="05EDB5"/>
                </a:solidFill>
                <a:latin typeface="Arial" panose="020B0604020202020204" pitchFamily="34" charset="0"/>
                <a:cs typeface="Arial" panose="020B0604020202020204" pitchFamily="34" charset="0"/>
              </a:rPr>
              <a:t>abili</a:t>
            </a:r>
            <a:r>
              <a:rPr sz="1100" b="1" spc="20" dirty="0">
                <a:solidFill>
                  <a:srgbClr val="05EDB5"/>
                </a:solidFill>
                <a:latin typeface="Arial" panose="020B0604020202020204" pitchFamily="34" charset="0"/>
                <a:cs typeface="Arial" panose="020B0604020202020204" pitchFamily="34" charset="0"/>
              </a:rPr>
              <a:t>t</a:t>
            </a:r>
            <a:r>
              <a:rPr sz="1100" b="1" dirty="0">
                <a:solidFill>
                  <a:srgbClr val="05EDB5"/>
                </a:solidFill>
                <a:latin typeface="Arial" panose="020B0604020202020204" pitchFamily="34" charset="0"/>
                <a:cs typeface="Arial" panose="020B0604020202020204" pitchFamily="34" charset="0"/>
              </a:rPr>
              <a:t>ie</a:t>
            </a:r>
            <a:r>
              <a:rPr sz="1100" b="1" spc="-85" dirty="0">
                <a:solidFill>
                  <a:srgbClr val="05EDB5"/>
                </a:solidFill>
                <a:latin typeface="Arial" panose="020B0604020202020204" pitchFamily="34" charset="0"/>
                <a:cs typeface="Arial" panose="020B0604020202020204" pitchFamily="34" charset="0"/>
              </a:rPr>
              <a:t>s</a:t>
            </a:r>
            <a:r>
              <a:rPr lang="en-NZ" sz="1100" b="1" spc="-45" dirty="0">
                <a:solidFill>
                  <a:srgbClr val="05EDB5"/>
                </a:solidFill>
                <a:latin typeface="Arial" panose="020B0604020202020204" pitchFamily="34" charset="0"/>
                <a:cs typeface="Arial" panose="020B0604020202020204" pitchFamily="34" charset="0"/>
              </a:rPr>
              <a:t> </a:t>
            </a:r>
            <a:r>
              <a:rPr sz="1000" spc="25" dirty="0">
                <a:solidFill>
                  <a:srgbClr val="05EDB5"/>
                </a:solidFill>
                <a:latin typeface="Arial" panose="020B0604020202020204" pitchFamily="34" charset="0"/>
                <a:cs typeface="Arial" panose="020B0604020202020204" pitchFamily="34" charset="0"/>
              </a:rPr>
              <a:t>(W</a:t>
            </a:r>
            <a:r>
              <a:rPr sz="1000" spc="15" dirty="0">
                <a:solidFill>
                  <a:srgbClr val="05EDB5"/>
                </a:solidFill>
                <a:latin typeface="Arial" panose="020B0604020202020204" pitchFamily="34" charset="0"/>
                <a:cs typeface="Arial" panose="020B0604020202020204" pitchFamily="34" charset="0"/>
              </a:rPr>
              <a:t>h</a:t>
            </a:r>
            <a:r>
              <a:rPr sz="1000" spc="45" dirty="0">
                <a:solidFill>
                  <a:srgbClr val="05EDB5"/>
                </a:solidFill>
                <a:latin typeface="Arial" panose="020B0604020202020204" pitchFamily="34" charset="0"/>
                <a:cs typeface="Arial" panose="020B0604020202020204" pitchFamily="34" charset="0"/>
              </a:rPr>
              <a:t>at</a:t>
            </a:r>
            <a:r>
              <a:rPr sz="1000" spc="-40" dirty="0">
                <a:solidFill>
                  <a:srgbClr val="05EDB5"/>
                </a:solidFill>
                <a:latin typeface="Arial" panose="020B0604020202020204" pitchFamily="34" charset="0"/>
                <a:cs typeface="Arial" panose="020B0604020202020204" pitchFamily="34" charset="0"/>
              </a:rPr>
              <a:t> </a:t>
            </a:r>
            <a:r>
              <a:rPr sz="1000" spc="-10" dirty="0">
                <a:solidFill>
                  <a:srgbClr val="05EDB5"/>
                </a:solidFill>
                <a:latin typeface="Arial" panose="020B0604020202020204" pitchFamily="34" charset="0"/>
                <a:cs typeface="Arial" panose="020B0604020202020204" pitchFamily="34" charset="0"/>
              </a:rPr>
              <a:t>yo</a:t>
            </a:r>
            <a:r>
              <a:rPr sz="1000" spc="-25" dirty="0">
                <a:solidFill>
                  <a:srgbClr val="05EDB5"/>
                </a:solidFill>
                <a:latin typeface="Arial" panose="020B0604020202020204" pitchFamily="34" charset="0"/>
                <a:cs typeface="Arial" panose="020B0604020202020204" pitchFamily="34" charset="0"/>
              </a:rPr>
              <a:t>u</a:t>
            </a:r>
            <a:r>
              <a:rPr sz="1000" spc="-50" dirty="0">
                <a:solidFill>
                  <a:srgbClr val="05EDB5"/>
                </a:solidFill>
                <a:latin typeface="Arial" panose="020B0604020202020204" pitchFamily="34" charset="0"/>
                <a:cs typeface="Arial" panose="020B0604020202020204" pitchFamily="34" charset="0"/>
              </a:rPr>
              <a:t>’</a:t>
            </a:r>
            <a:r>
              <a:rPr sz="1000" spc="-10" dirty="0">
                <a:solidFill>
                  <a:srgbClr val="05EDB5"/>
                </a:solidFill>
                <a:latin typeface="Arial" panose="020B0604020202020204" pitchFamily="34" charset="0"/>
                <a:cs typeface="Arial" panose="020B0604020202020204" pitchFamily="34" charset="0"/>
              </a:rPr>
              <a:t>r</a:t>
            </a:r>
            <a:r>
              <a:rPr sz="1000" spc="5" dirty="0">
                <a:solidFill>
                  <a:srgbClr val="05EDB5"/>
                </a:solidFill>
                <a:latin typeface="Arial" panose="020B0604020202020204" pitchFamily="34" charset="0"/>
                <a:cs typeface="Arial" panose="020B0604020202020204" pitchFamily="34" charset="0"/>
              </a:rPr>
              <a:t>e</a:t>
            </a:r>
            <a:r>
              <a:rPr sz="1000" spc="-40" dirty="0">
                <a:solidFill>
                  <a:srgbClr val="05EDB5"/>
                </a:solidFill>
                <a:latin typeface="Arial" panose="020B0604020202020204" pitchFamily="34" charset="0"/>
                <a:cs typeface="Arial" panose="020B0604020202020204" pitchFamily="34" charset="0"/>
              </a:rPr>
              <a:t> </a:t>
            </a:r>
            <a:r>
              <a:rPr sz="1000" spc="-10" dirty="0">
                <a:solidFill>
                  <a:srgbClr val="05EDB5"/>
                </a:solidFill>
                <a:latin typeface="Arial" panose="020B0604020202020204" pitchFamily="34" charset="0"/>
                <a:cs typeface="Arial" panose="020B0604020202020204" pitchFamily="34" charset="0"/>
              </a:rPr>
              <a:t>r</a:t>
            </a:r>
            <a:r>
              <a:rPr sz="1000" spc="5" dirty="0">
                <a:solidFill>
                  <a:srgbClr val="05EDB5"/>
                </a:solidFill>
                <a:latin typeface="Arial" panose="020B0604020202020204" pitchFamily="34" charset="0"/>
                <a:cs typeface="Arial" panose="020B0604020202020204" pitchFamily="34" charset="0"/>
              </a:rPr>
              <a:t>e</a:t>
            </a:r>
            <a:r>
              <a:rPr sz="1000" spc="-35" dirty="0">
                <a:solidFill>
                  <a:srgbClr val="05EDB5"/>
                </a:solidFill>
                <a:latin typeface="Arial" panose="020B0604020202020204" pitchFamily="34" charset="0"/>
                <a:cs typeface="Arial" panose="020B0604020202020204" pitchFamily="34" charset="0"/>
              </a:rPr>
              <a:t>sp</a:t>
            </a:r>
            <a:r>
              <a:rPr sz="1000" spc="-10" dirty="0">
                <a:solidFill>
                  <a:srgbClr val="05EDB5"/>
                </a:solidFill>
                <a:latin typeface="Arial" panose="020B0604020202020204" pitchFamily="34" charset="0"/>
                <a:cs typeface="Arial" panose="020B0604020202020204" pitchFamily="34" charset="0"/>
              </a:rPr>
              <a:t>o</a:t>
            </a:r>
            <a:r>
              <a:rPr sz="1000" spc="-15" dirty="0">
                <a:solidFill>
                  <a:srgbClr val="05EDB5"/>
                </a:solidFill>
                <a:latin typeface="Arial" panose="020B0604020202020204" pitchFamily="34" charset="0"/>
                <a:cs typeface="Arial" panose="020B0604020202020204" pitchFamily="34" charset="0"/>
              </a:rPr>
              <a:t>nsible</a:t>
            </a:r>
            <a:r>
              <a:rPr lang="en-NZ" sz="1000" spc="-40" dirty="0">
                <a:solidFill>
                  <a:srgbClr val="05EDB5"/>
                </a:solidFill>
                <a:latin typeface="Arial" panose="020B0604020202020204" pitchFamily="34" charset="0"/>
                <a:cs typeface="Arial" panose="020B0604020202020204" pitchFamily="34" charset="0"/>
              </a:rPr>
              <a:t> </a:t>
            </a:r>
            <a:r>
              <a:rPr sz="1000" spc="15" dirty="0">
                <a:solidFill>
                  <a:srgbClr val="05EDB5"/>
                </a:solidFill>
                <a:latin typeface="Arial" panose="020B0604020202020204" pitchFamily="34" charset="0"/>
                <a:cs typeface="Arial" panose="020B0604020202020204" pitchFamily="34" charset="0"/>
              </a:rPr>
              <a:t>f</a:t>
            </a:r>
            <a:r>
              <a:rPr sz="1000" dirty="0">
                <a:solidFill>
                  <a:srgbClr val="05EDB5"/>
                </a:solidFill>
                <a:latin typeface="Arial" panose="020B0604020202020204" pitchFamily="34" charset="0"/>
                <a:cs typeface="Arial" panose="020B0604020202020204" pitchFamily="34" charset="0"/>
              </a:rPr>
              <a:t>or)</a:t>
            </a:r>
            <a:endParaRPr lang="en-NZ" sz="1000" dirty="0">
              <a:solidFill>
                <a:srgbClr val="05EDB5"/>
              </a:solidFill>
              <a:latin typeface="Arial" panose="020B0604020202020204" pitchFamily="34" charset="0"/>
              <a:cs typeface="Arial" panose="020B0604020202020204" pitchFamily="34" charset="0"/>
            </a:endParaRPr>
          </a:p>
          <a:p>
            <a:pPr marL="12700" marR="648970">
              <a:lnSpc>
                <a:spcPct val="103499"/>
              </a:lnSpc>
            </a:pPr>
            <a:endParaRPr lang="en-NZ" sz="1100" dirty="0">
              <a:solidFill>
                <a:srgbClr val="05EDB5"/>
              </a:solidFill>
              <a:latin typeface="Arial" panose="020B0604020202020204" pitchFamily="34" charset="0"/>
              <a:cs typeface="Arial" panose="020B0604020202020204" pitchFamily="34" charset="0"/>
            </a:endParaRPr>
          </a:p>
          <a:p>
            <a:pPr marL="171450" indent="-171450" fontAlgn="base">
              <a:buFont typeface="Arial" panose="020B0604020202020204" pitchFamily="34" charset="0"/>
              <a:buChar char="•"/>
            </a:pPr>
            <a:r>
              <a:rPr lang="en-NZ" sz="1000" dirty="0">
                <a:solidFill>
                  <a:schemeClr val="bg1"/>
                </a:solidFill>
                <a:latin typeface="Arial" panose="020B0604020202020204" pitchFamily="34" charset="0"/>
                <a:cs typeface="Arial" panose="020B0604020202020204" pitchFamily="34" charset="0"/>
              </a:rPr>
              <a:t>Project delivery – deliver mechanical engineering work packages, with cross discipline support, from scoping and options analysis through to commissioning.</a:t>
            </a:r>
          </a:p>
          <a:p>
            <a:pPr marL="171450" indent="-171450" fontAlgn="base">
              <a:buFont typeface="Arial" panose="020B0604020202020204" pitchFamily="34" charset="0"/>
              <a:buChar char="•"/>
            </a:pPr>
            <a:r>
              <a:rPr lang="en-NZ" sz="1000" dirty="0">
                <a:solidFill>
                  <a:schemeClr val="bg1"/>
                </a:solidFill>
                <a:latin typeface="Arial" panose="020B0604020202020204" pitchFamily="34" charset="0"/>
                <a:cs typeface="Arial" panose="020B0604020202020204" pitchFamily="34" charset="0"/>
              </a:rPr>
              <a:t>Quality management – prepare quality management documents and manage quality during physical delivery of works. </a:t>
            </a:r>
          </a:p>
          <a:p>
            <a:pPr marL="171450" indent="-171450" fontAlgn="base">
              <a:buFont typeface="Arial" panose="020B0604020202020204" pitchFamily="34" charset="0"/>
              <a:buChar char="•"/>
            </a:pPr>
            <a:r>
              <a:rPr lang="en-US" sz="1000" dirty="0">
                <a:solidFill>
                  <a:schemeClr val="bg1"/>
                </a:solidFill>
                <a:latin typeface="Arial"/>
                <a:ea typeface="+mn-lt"/>
                <a:cs typeface="Arial"/>
              </a:rPr>
              <a:t>Site work and delivery support – Support site delivery activities through quality assurance inspections, testing, commissioning, and provision of technical guidance to contractors and site personnel.</a:t>
            </a:r>
          </a:p>
          <a:p>
            <a:pPr marL="171450" indent="-171450" fontAlgn="base">
              <a:buFont typeface="Arial" panose="020B0604020202020204" pitchFamily="34" charset="0"/>
              <a:buChar char="•"/>
            </a:pPr>
            <a:r>
              <a:rPr lang="en-NZ" sz="1000" dirty="0">
                <a:solidFill>
                  <a:schemeClr val="bg1"/>
                </a:solidFill>
                <a:latin typeface="Arial" panose="020B0604020202020204" pitchFamily="34" charset="0"/>
                <a:cs typeface="Arial" panose="020B0604020202020204" pitchFamily="34" charset="0"/>
              </a:rPr>
              <a:t>Asset health – Understand the health of meridians assets through inspection, analysis, and stakeholder engagement. Ensure asset health views and associated risks are shared in Meridians asset management and planning systems. </a:t>
            </a:r>
          </a:p>
          <a:p>
            <a:pPr marL="171450" indent="-171450" fontAlgn="base">
              <a:buFont typeface="Arial" panose="020B0604020202020204" pitchFamily="34" charset="0"/>
              <a:buChar char="•"/>
            </a:pPr>
            <a:r>
              <a:rPr lang="en-NZ" sz="1000" dirty="0">
                <a:solidFill>
                  <a:schemeClr val="bg1"/>
                </a:solidFill>
                <a:latin typeface="Arial" panose="020B0604020202020204" pitchFamily="34" charset="0"/>
                <a:cs typeface="Arial" panose="020B0604020202020204" pitchFamily="34" charset="0"/>
              </a:rPr>
              <a:t>Mechanical Engineering site support – Provide reactive engineering support and fault analysis to ensure ongoing operation of Meridians assets. Investigate plant and equipment failures. </a:t>
            </a:r>
          </a:p>
          <a:p>
            <a:pPr marL="171450" indent="-171450" fontAlgn="base">
              <a:buFont typeface="Arial" panose="020B0604020202020204" pitchFamily="34" charset="0"/>
              <a:buChar char="•"/>
            </a:pPr>
            <a:r>
              <a:rPr lang="en-NZ" sz="1000" dirty="0">
                <a:solidFill>
                  <a:schemeClr val="bg1"/>
                </a:solidFill>
                <a:latin typeface="Arial"/>
                <a:ea typeface="Calibri" panose="020F0502020204030204"/>
                <a:cs typeface="Arial"/>
              </a:rPr>
              <a:t>Team player – </a:t>
            </a:r>
            <a:r>
              <a:rPr lang="en-US" sz="1000" dirty="0">
                <a:solidFill>
                  <a:schemeClr val="bg1"/>
                </a:solidFill>
                <a:latin typeface="Arial"/>
                <a:ea typeface="Calibri" panose="020F0502020204030204"/>
                <a:cs typeface="Arial"/>
              </a:rPr>
              <a:t>Contribute to a positive engineering culture through knowledge sharing, peer support, and collaboration with team members.</a:t>
            </a:r>
            <a:endParaRPr lang="en-NZ" sz="1000" dirty="0">
              <a:solidFill>
                <a:schemeClr val="bg1"/>
              </a:solidFill>
              <a:latin typeface="Arial" panose="020B0604020202020204" pitchFamily="34" charset="0"/>
              <a:cs typeface="Arial" panose="020B0604020202020204" pitchFamily="34" charset="0"/>
            </a:endParaRPr>
          </a:p>
          <a:p>
            <a:pPr marL="171450" indent="-171450" fontAlgn="base">
              <a:buFont typeface="Arial" panose="020B0604020202020204" pitchFamily="34" charset="0"/>
              <a:buChar char="•"/>
            </a:pPr>
            <a:endParaRPr lang="en-NZ" sz="1000" dirty="0">
              <a:solidFill>
                <a:schemeClr val="bg1"/>
              </a:solidFill>
              <a:latin typeface="Arial" panose="020B0604020202020204" pitchFamily="34" charset="0"/>
              <a:cs typeface="Arial" panose="020B0604020202020204" pitchFamily="34" charset="0"/>
            </a:endParaRPr>
          </a:p>
        </p:txBody>
      </p:sp>
      <p:sp>
        <p:nvSpPr>
          <p:cNvPr id="13" name="object 21">
            <a:extLst>
              <a:ext uri="{FF2B5EF4-FFF2-40B4-BE49-F238E27FC236}">
                <a16:creationId xmlns:a16="http://schemas.microsoft.com/office/drawing/2014/main" id="{0B0B6F8B-9D95-7F46-83BE-DDFDA6FAC92F}"/>
              </a:ext>
            </a:extLst>
          </p:cNvPr>
          <p:cNvSpPr txBox="1"/>
          <p:nvPr/>
        </p:nvSpPr>
        <p:spPr>
          <a:xfrm>
            <a:off x="5001581" y="1521448"/>
            <a:ext cx="2223967" cy="346710"/>
          </a:xfrm>
          <a:prstGeom prst="rect">
            <a:avLst/>
          </a:prstGeom>
        </p:spPr>
        <p:txBody>
          <a:bodyPr vert="horz" wrap="square" lIns="0" tIns="0" rIns="0" bIns="0" rtlCol="0">
            <a:spAutoFit/>
          </a:bodyPr>
          <a:lstStyle/>
          <a:p>
            <a:pPr marL="12700">
              <a:lnSpc>
                <a:spcPct val="100000"/>
              </a:lnSpc>
            </a:pPr>
            <a:r>
              <a:rPr lang="en-US" sz="1100" b="1" dirty="0">
                <a:solidFill>
                  <a:srgbClr val="05EDB5"/>
                </a:solidFill>
                <a:latin typeface="Arial"/>
                <a:cs typeface="Arial"/>
              </a:rPr>
              <a:t>Location:</a:t>
            </a:r>
            <a:endParaRPr sz="1100" b="1" dirty="0">
              <a:solidFill>
                <a:srgbClr val="05EDB5"/>
              </a:solidFill>
              <a:latin typeface="Arial"/>
              <a:cs typeface="Arial"/>
            </a:endParaRPr>
          </a:p>
          <a:p>
            <a:pPr marL="12700">
              <a:lnSpc>
                <a:spcPct val="100000"/>
              </a:lnSpc>
              <a:spcBef>
                <a:spcPts val="200"/>
              </a:spcBef>
            </a:pPr>
            <a:r>
              <a:rPr lang="en-NZ" sz="1000" dirty="0">
                <a:solidFill>
                  <a:schemeClr val="bg1"/>
                </a:solidFill>
                <a:latin typeface="Arial"/>
                <a:cs typeface="Arial"/>
              </a:rPr>
              <a:t>Twizel</a:t>
            </a:r>
            <a:endParaRPr sz="1000" dirty="0">
              <a:solidFill>
                <a:schemeClr val="bg1"/>
              </a:solidFill>
              <a:latin typeface="Arial"/>
              <a:cs typeface="Arial"/>
            </a:endParaRPr>
          </a:p>
        </p:txBody>
      </p:sp>
    </p:spTree>
    <p:extLst>
      <p:ext uri="{BB962C8B-B14F-4D97-AF65-F5344CB8AC3E}">
        <p14:creationId xmlns:p14="http://schemas.microsoft.com/office/powerpoint/2010/main" val="360006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bject 23">
            <a:extLst>
              <a:ext uri="{FF2B5EF4-FFF2-40B4-BE49-F238E27FC236}">
                <a16:creationId xmlns:a16="http://schemas.microsoft.com/office/drawing/2014/main" id="{C397CB82-70BC-183D-5388-C48437917479}"/>
              </a:ext>
            </a:extLst>
          </p:cNvPr>
          <p:cNvSpPr txBox="1"/>
          <p:nvPr/>
        </p:nvSpPr>
        <p:spPr>
          <a:xfrm>
            <a:off x="4601039" y="596325"/>
            <a:ext cx="3922081" cy="2366353"/>
          </a:xfrm>
          <a:prstGeom prst="rect">
            <a:avLst/>
          </a:prstGeom>
        </p:spPr>
        <p:txBody>
          <a:bodyPr vert="horz" wrap="square" lIns="0" tIns="0" rIns="0" bIns="0" rtlCol="0" anchor="t">
            <a:spAutoFit/>
          </a:bodyPr>
          <a:lstStyle/>
          <a:p>
            <a:r>
              <a:rPr lang="en-NZ" sz="1200" b="1" spc="10" dirty="0">
                <a:solidFill>
                  <a:srgbClr val="05EDB5"/>
                </a:solidFill>
                <a:latin typeface="Arial"/>
                <a:cs typeface="Arial"/>
              </a:rPr>
              <a:t>Candidate profile</a:t>
            </a:r>
            <a:endParaRPr lang="en-US" dirty="0"/>
          </a:p>
          <a:p>
            <a:pPr marL="171450" indent="-171450">
              <a:lnSpc>
                <a:spcPct val="107000"/>
              </a:lnSpc>
              <a:buFont typeface="Arial,Sans-Serif"/>
              <a:buChar char="•"/>
            </a:pPr>
            <a:endParaRPr lang="en-NZ" sz="1100" dirty="0">
              <a:solidFill>
                <a:schemeClr val="bg1"/>
              </a:solidFill>
              <a:latin typeface="Arial"/>
              <a:ea typeface="+mn-lt"/>
              <a:cs typeface="Arial"/>
            </a:endParaRPr>
          </a:p>
          <a:p>
            <a:pPr marL="171450" indent="-171450">
              <a:buFont typeface="Arial,Sans-Serif"/>
              <a:buChar char="•"/>
            </a:pPr>
            <a:r>
              <a:rPr lang="en-NZ" sz="1100" dirty="0">
                <a:solidFill>
                  <a:schemeClr val="bg1"/>
                </a:solidFill>
                <a:latin typeface="Arial"/>
                <a:ea typeface="+mn-lt"/>
                <a:cs typeface="Arial"/>
              </a:rPr>
              <a:t>Bachelor degree in mechanical engineering (or equivalent) with ideally at least 5 years professional experience in the generation consulting or engineering industry.</a:t>
            </a:r>
          </a:p>
          <a:p>
            <a:pPr marL="171450" indent="-171450">
              <a:buFont typeface="Arial,Sans-Serif"/>
              <a:buChar char="•"/>
            </a:pPr>
            <a:r>
              <a:rPr lang="en-NZ" sz="1100" dirty="0">
                <a:solidFill>
                  <a:schemeClr val="bg1"/>
                </a:solidFill>
                <a:latin typeface="Arial"/>
                <a:ea typeface="+mn-lt"/>
                <a:cs typeface="Arial"/>
              </a:rPr>
              <a:t>Strong relationship building.</a:t>
            </a:r>
          </a:p>
          <a:p>
            <a:pPr marL="171450" indent="-171450">
              <a:buFont typeface="Arial,Sans-Serif"/>
              <a:buChar char="•"/>
            </a:pPr>
            <a:r>
              <a:rPr lang="en-NZ" sz="1100" dirty="0">
                <a:solidFill>
                  <a:schemeClr val="bg1"/>
                </a:solidFill>
                <a:latin typeface="Arial"/>
                <a:ea typeface="+mn-lt"/>
                <a:cs typeface="Arial"/>
              </a:rPr>
              <a:t>Strong customer and stakeholder focus.</a:t>
            </a:r>
          </a:p>
          <a:p>
            <a:pPr marL="171450" indent="-171450">
              <a:buFont typeface="Arial,Sans-Serif"/>
              <a:buChar char="•"/>
            </a:pPr>
            <a:r>
              <a:rPr lang="en-NZ" sz="1100" dirty="0">
                <a:solidFill>
                  <a:schemeClr val="bg1"/>
                </a:solidFill>
                <a:latin typeface="Arial"/>
                <a:ea typeface="+mn-lt"/>
                <a:cs typeface="Arial"/>
              </a:rPr>
              <a:t>Can quickly find common ground and solve problems for the good of al</a:t>
            </a:r>
            <a:r>
              <a:rPr lang="en-NZ" sz="1100" dirty="0">
                <a:solidFill>
                  <a:schemeClr val="bg1"/>
                </a:solidFill>
                <a:latin typeface="Arial"/>
                <a:ea typeface="+mn-lt"/>
                <a:cs typeface="+mn-lt"/>
              </a:rPr>
              <a:t>l.</a:t>
            </a:r>
          </a:p>
          <a:p>
            <a:pPr marL="171450" indent="-171450">
              <a:buFont typeface="Arial,Sans-Serif"/>
              <a:buChar char="•"/>
            </a:pPr>
            <a:r>
              <a:rPr lang="en-NZ" sz="1100" dirty="0">
                <a:solidFill>
                  <a:schemeClr val="bg1"/>
                </a:solidFill>
                <a:latin typeface="Arial" panose="020B0604020202020204" pitchFamily="34" charset="0"/>
                <a:cs typeface="Arial" panose="020B0604020202020204" pitchFamily="34" charset="0"/>
              </a:rPr>
              <a:t>Enjoy working collaboratively with others</a:t>
            </a:r>
          </a:p>
          <a:p>
            <a:pPr marL="171450" indent="-171450">
              <a:buFont typeface="Arial,Sans-Serif"/>
              <a:buChar char="•"/>
            </a:pPr>
            <a:r>
              <a:rPr lang="en-NZ" sz="1100" dirty="0">
                <a:solidFill>
                  <a:schemeClr val="bg1"/>
                </a:solidFill>
                <a:latin typeface="Arial" panose="020B0604020202020204" pitchFamily="34" charset="0"/>
                <a:cs typeface="Arial" panose="020B0604020202020204" pitchFamily="34" charset="0"/>
              </a:rPr>
              <a:t>Able to travel for work</a:t>
            </a:r>
          </a:p>
          <a:p>
            <a:pPr marL="171450" indent="-171450">
              <a:buFont typeface="Arial,Sans-Serif"/>
              <a:buChar char="•"/>
            </a:pPr>
            <a:endParaRPr lang="en-NZ" sz="1100" dirty="0">
              <a:solidFill>
                <a:schemeClr val="bg1"/>
              </a:solidFill>
              <a:latin typeface="Arial" panose="020B0604020202020204" pitchFamily="34" charset="0"/>
              <a:cs typeface="Arial" panose="020B0604020202020204" pitchFamily="34" charset="0"/>
            </a:endParaRPr>
          </a:p>
          <a:p>
            <a:pPr marL="171450" indent="-171450">
              <a:buFont typeface="Arial,Sans-Serif"/>
              <a:buChar char="•"/>
            </a:pPr>
            <a:endParaRPr lang="en-NZ" sz="1100" dirty="0">
              <a:solidFill>
                <a:schemeClr val="bg1"/>
              </a:solidFill>
              <a:latin typeface="Arial"/>
              <a:ea typeface="+mn-lt"/>
              <a:cs typeface="+mn-lt"/>
            </a:endParaRPr>
          </a:p>
          <a:p>
            <a:pPr marL="171450" lvl="0" indent="-171450">
              <a:buFont typeface="Arial" panose="020B0604020202020204" pitchFamily="34" charset="0"/>
              <a:buChar char="•"/>
            </a:pPr>
            <a:endParaRPr lang="en-NZ" sz="1000" dirty="0">
              <a:latin typeface="Arial" panose="020B0604020202020204" pitchFamily="34" charset="0"/>
              <a:cs typeface="Arial" panose="020B0604020202020204" pitchFamily="34" charset="0"/>
            </a:endParaRPr>
          </a:p>
        </p:txBody>
      </p:sp>
      <p:sp>
        <p:nvSpPr>
          <p:cNvPr id="7" name="object 23">
            <a:extLst>
              <a:ext uri="{FF2B5EF4-FFF2-40B4-BE49-F238E27FC236}">
                <a16:creationId xmlns:a16="http://schemas.microsoft.com/office/drawing/2014/main" id="{29117DD3-DDAC-A509-CBB1-9E4BADCFAC19}"/>
              </a:ext>
            </a:extLst>
          </p:cNvPr>
          <p:cNvSpPr txBox="1"/>
          <p:nvPr/>
        </p:nvSpPr>
        <p:spPr>
          <a:xfrm>
            <a:off x="185858" y="274777"/>
            <a:ext cx="3922081" cy="2669642"/>
          </a:xfrm>
          <a:prstGeom prst="rect">
            <a:avLst/>
          </a:prstGeom>
        </p:spPr>
        <p:txBody>
          <a:bodyPr vert="horz" wrap="square" lIns="0" tIns="0" rIns="0" bIns="0" rtlCol="0" anchor="t">
            <a:spAutoFit/>
          </a:bodyPr>
          <a:lstStyle/>
          <a:p>
            <a:pPr marL="12700" lvl="0"/>
            <a:r>
              <a:rPr lang="en-NZ" sz="1200" b="1" spc="10" dirty="0">
                <a:solidFill>
                  <a:srgbClr val="05EDB5"/>
                </a:solidFill>
                <a:latin typeface="Arial"/>
                <a:cs typeface="Arial"/>
              </a:rPr>
              <a:t>Kn</a:t>
            </a:r>
            <a:r>
              <a:rPr lang="en-NZ" sz="1200" b="1" dirty="0">
                <a:solidFill>
                  <a:srgbClr val="05EDB5"/>
                </a:solidFill>
                <a:latin typeface="Arial"/>
                <a:cs typeface="Arial"/>
              </a:rPr>
              <a:t>o</a:t>
            </a:r>
            <a:r>
              <a:rPr lang="en-NZ" sz="1200" b="1" spc="35" dirty="0">
                <a:solidFill>
                  <a:srgbClr val="05EDB5"/>
                </a:solidFill>
                <a:latin typeface="Arial"/>
                <a:cs typeface="Arial"/>
              </a:rPr>
              <a:t>wle</a:t>
            </a:r>
            <a:r>
              <a:rPr lang="en-NZ" sz="1200" b="1" spc="25" dirty="0">
                <a:solidFill>
                  <a:srgbClr val="05EDB5"/>
                </a:solidFill>
                <a:latin typeface="Arial"/>
                <a:cs typeface="Arial"/>
              </a:rPr>
              <a:t>dge,</a:t>
            </a:r>
            <a:r>
              <a:rPr lang="en-NZ" sz="1200" b="1" spc="-35" dirty="0">
                <a:solidFill>
                  <a:srgbClr val="05EDB5"/>
                </a:solidFill>
                <a:latin typeface="Arial"/>
                <a:cs typeface="Arial"/>
              </a:rPr>
              <a:t> </a:t>
            </a:r>
            <a:r>
              <a:rPr lang="en-NZ" sz="1200" b="1" spc="-15" dirty="0">
                <a:solidFill>
                  <a:srgbClr val="05EDB5"/>
                </a:solidFill>
                <a:latin typeface="Arial"/>
                <a:cs typeface="Arial"/>
              </a:rPr>
              <a:t>e</a:t>
            </a:r>
            <a:r>
              <a:rPr lang="en-NZ" sz="1200" b="1" spc="35" dirty="0">
                <a:solidFill>
                  <a:srgbClr val="05EDB5"/>
                </a:solidFill>
                <a:latin typeface="Arial"/>
                <a:cs typeface="Arial"/>
              </a:rPr>
              <a:t>xp</a:t>
            </a:r>
            <a:r>
              <a:rPr lang="en-NZ" sz="1200" b="1" spc="10" dirty="0">
                <a:solidFill>
                  <a:srgbClr val="05EDB5"/>
                </a:solidFill>
                <a:latin typeface="Arial"/>
                <a:cs typeface="Arial"/>
              </a:rPr>
              <a:t>erience</a:t>
            </a:r>
            <a:r>
              <a:rPr lang="en-NZ" sz="1200" b="1" spc="-35" dirty="0">
                <a:solidFill>
                  <a:srgbClr val="05EDB5"/>
                </a:solidFill>
                <a:latin typeface="Arial"/>
                <a:cs typeface="Arial"/>
              </a:rPr>
              <a:t> </a:t>
            </a:r>
            <a:r>
              <a:rPr lang="en-NZ" sz="1200" b="1" spc="45" dirty="0">
                <a:solidFill>
                  <a:srgbClr val="05EDB5"/>
                </a:solidFill>
                <a:latin typeface="Arial"/>
                <a:cs typeface="Arial"/>
              </a:rPr>
              <a:t>and</a:t>
            </a:r>
            <a:r>
              <a:rPr lang="en-NZ" sz="1200" b="1" spc="-35" dirty="0">
                <a:solidFill>
                  <a:srgbClr val="05EDB5"/>
                </a:solidFill>
                <a:latin typeface="Arial"/>
                <a:cs typeface="Arial"/>
              </a:rPr>
              <a:t> </a:t>
            </a:r>
            <a:r>
              <a:rPr lang="en-NZ" sz="1200" b="1" dirty="0">
                <a:solidFill>
                  <a:srgbClr val="05EDB5"/>
                </a:solidFill>
                <a:latin typeface="Arial"/>
                <a:cs typeface="Arial"/>
              </a:rPr>
              <a:t>skills</a:t>
            </a:r>
            <a:br>
              <a:rPr lang="en-NZ" sz="1100" b="1" dirty="0">
                <a:latin typeface="Arial" panose="020B0604020202020204" pitchFamily="34" charset="0"/>
                <a:cs typeface="Arial" panose="020B0604020202020204" pitchFamily="34" charset="0"/>
              </a:rPr>
            </a:br>
            <a:endParaRPr lang="en-NZ" sz="1000" dirty="0">
              <a:solidFill>
                <a:prstClr val="white"/>
              </a:solidFill>
              <a:latin typeface="Arial" panose="020B0604020202020204" pitchFamily="34" charset="0"/>
              <a:cs typeface="Arial" panose="020B0604020202020204" pitchFamily="34" charset="0"/>
            </a:endParaRPr>
          </a:p>
          <a:p>
            <a:pPr marL="171450" indent="-171450">
              <a:lnSpc>
                <a:spcPct val="107000"/>
              </a:lnSpc>
              <a:buFont typeface="Arial,Sans-Serif"/>
              <a:buChar char="•"/>
            </a:pPr>
            <a:r>
              <a:rPr lang="en-NZ" sz="1100" dirty="0">
                <a:solidFill>
                  <a:schemeClr val="bg1"/>
                </a:solidFill>
                <a:latin typeface="Arial"/>
                <a:ea typeface="+mn-lt"/>
                <a:cs typeface="Arial"/>
              </a:rPr>
              <a:t>Demonstrated project engineering experience working onsite</a:t>
            </a:r>
          </a:p>
          <a:p>
            <a:pPr marL="171450" indent="-171450">
              <a:lnSpc>
                <a:spcPct val="107000"/>
              </a:lnSpc>
              <a:buFont typeface="Arial,Sans-Serif"/>
              <a:buChar char="•"/>
            </a:pPr>
            <a:r>
              <a:rPr lang="en-NZ" sz="1100" dirty="0">
                <a:solidFill>
                  <a:schemeClr val="bg1"/>
                </a:solidFill>
                <a:latin typeface="Arial" panose="020B0604020202020204" pitchFamily="34" charset="0"/>
                <a:cs typeface="Arial" panose="020B0604020202020204" pitchFamily="34" charset="0"/>
              </a:rPr>
              <a:t>Experience in fault finding and root cause analysis</a:t>
            </a:r>
          </a:p>
          <a:p>
            <a:pPr marL="171450" indent="-171450">
              <a:lnSpc>
                <a:spcPct val="107000"/>
              </a:lnSpc>
              <a:buFont typeface="Arial,Sans-Serif"/>
              <a:buChar char="•"/>
            </a:pPr>
            <a:r>
              <a:rPr lang="en-NZ" sz="1100" dirty="0">
                <a:solidFill>
                  <a:schemeClr val="bg1"/>
                </a:solidFill>
                <a:latin typeface="Arial" panose="020B0604020202020204" pitchFamily="34" charset="0"/>
                <a:cs typeface="Arial" panose="020B0604020202020204" pitchFamily="34" charset="0"/>
              </a:rPr>
              <a:t>Experience in quality management</a:t>
            </a:r>
          </a:p>
          <a:p>
            <a:pPr marL="171450" indent="-171450">
              <a:lnSpc>
                <a:spcPct val="107000"/>
              </a:lnSpc>
              <a:buFont typeface="Arial,Sans-Serif"/>
              <a:buChar char="•"/>
            </a:pPr>
            <a:r>
              <a:rPr lang="en-NZ" sz="1100" dirty="0">
                <a:solidFill>
                  <a:schemeClr val="bg1"/>
                </a:solidFill>
                <a:latin typeface="Arial"/>
                <a:ea typeface="+mn-lt"/>
                <a:cs typeface="Arial"/>
              </a:rPr>
              <a:t>Can effectively manage your </a:t>
            </a:r>
            <a:r>
              <a:rPr lang="en-NZ" sz="1100">
                <a:solidFill>
                  <a:schemeClr val="bg1"/>
                </a:solidFill>
                <a:latin typeface="Arial"/>
                <a:ea typeface="+mn-lt"/>
                <a:cs typeface="Arial"/>
              </a:rPr>
              <a:t>own deliverables</a:t>
            </a:r>
            <a:endParaRPr lang="en-NZ" sz="1100" dirty="0">
              <a:solidFill>
                <a:schemeClr val="bg1"/>
              </a:solidFill>
              <a:latin typeface="Arial"/>
              <a:ea typeface="+mn-lt"/>
              <a:cs typeface="Arial"/>
            </a:endParaRPr>
          </a:p>
          <a:p>
            <a:pPr marL="171450" indent="-171450">
              <a:lnSpc>
                <a:spcPct val="107000"/>
              </a:lnSpc>
              <a:buFont typeface="Arial,Sans-Serif"/>
              <a:buChar char="•"/>
            </a:pPr>
            <a:r>
              <a:rPr lang="en-NZ" sz="1100" dirty="0">
                <a:solidFill>
                  <a:schemeClr val="bg1"/>
                </a:solidFill>
                <a:latin typeface="Arial"/>
                <a:ea typeface="+mn-lt"/>
                <a:cs typeface="Arial"/>
              </a:rPr>
              <a:t>Understanding and experience of maintenance and project practices </a:t>
            </a:r>
          </a:p>
          <a:p>
            <a:pPr marL="171450" indent="-171450">
              <a:lnSpc>
                <a:spcPct val="107000"/>
              </a:lnSpc>
              <a:buFont typeface="Arial,Sans-Serif"/>
              <a:buChar char="•"/>
            </a:pPr>
            <a:r>
              <a:rPr lang="en-NZ" sz="1100" dirty="0">
                <a:solidFill>
                  <a:schemeClr val="bg1"/>
                </a:solidFill>
                <a:latin typeface="Arial"/>
                <a:ea typeface="+mn-lt"/>
                <a:cs typeface="Arial"/>
              </a:rPr>
              <a:t>Experience working with external consultants to deliver project work</a:t>
            </a:r>
          </a:p>
          <a:p>
            <a:pPr>
              <a:lnSpc>
                <a:spcPct val="107000"/>
              </a:lnSpc>
            </a:pPr>
            <a:endParaRPr lang="en-NZ" sz="1100" dirty="0">
              <a:solidFill>
                <a:schemeClr val="bg1"/>
              </a:solidFill>
              <a:latin typeface="Arial"/>
              <a:ea typeface="+mn-lt"/>
              <a:cs typeface="Arial"/>
            </a:endParaRPr>
          </a:p>
          <a:p>
            <a:pPr marL="171450" indent="-171450">
              <a:lnSpc>
                <a:spcPct val="107000"/>
              </a:lnSpc>
              <a:buFont typeface="Arial,Sans-Serif"/>
              <a:buChar char="•"/>
            </a:pPr>
            <a:endParaRPr lang="en-NZ" sz="1100" dirty="0">
              <a:solidFill>
                <a:schemeClr val="bg1"/>
              </a:solidFill>
              <a:latin typeface="Arial"/>
              <a:ea typeface="Calibri"/>
              <a:cs typeface="Arial"/>
            </a:endParaRPr>
          </a:p>
          <a:p>
            <a:pPr marL="171450" indent="-171450">
              <a:buFont typeface="Arial" panose="020B0604020202020204" pitchFamily="34" charset="0"/>
              <a:buChar char="•"/>
            </a:pPr>
            <a:endParaRPr lang="en-NZ" sz="1000" dirty="0">
              <a:solidFill>
                <a:srgbClr val="FFFFFF"/>
              </a:solidFill>
              <a:latin typeface="Calibri"/>
              <a:ea typeface="Calibri"/>
              <a:cs typeface="Calibri"/>
            </a:endParaRPr>
          </a:p>
          <a:p>
            <a:endParaRPr lang="en-NZ" sz="1200" b="1" spc="10" dirty="0">
              <a:solidFill>
                <a:srgbClr val="05EDB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01378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MRDVitalRecord xmlns="43fbadee-b72b-4045-acd7-0c03f461bf4d" xsi:nil="true"/>
    <MRDBCMRecord xmlns="43fbadee-b72b-4045-acd7-0c03f461bf4d" xsi:nil="true"/>
    <c546e91aa6564c15aef34c91c5b0c21a xmlns="43fbadee-b72b-4045-acd7-0c03f461bf4d">
      <Terms xmlns="http://schemas.microsoft.com/office/infopath/2007/PartnerControls"/>
    </c546e91aa6564c15aef34c91c5b0c21a>
    <i8c66f2de545405b977af32a83307afd xmlns="43fbadee-b72b-4045-acd7-0c03f461bf4d">
      <Terms xmlns="http://schemas.microsoft.com/office/infopath/2007/PartnerControls"/>
    </i8c66f2de545405b977af32a83307afd>
    <f979d0856e9c4c438724624e32b3a648 xmlns="43fbadee-b72b-4045-acd7-0c03f461bf4d">
      <Terms xmlns="http://schemas.microsoft.com/office/infopath/2007/PartnerControls"/>
    </f979d0856e9c4c438724624e32b3a648>
    <TaxCatchAll xmlns="43fbadee-b72b-4045-acd7-0c03f461bf4d" xsi:nil="true"/>
    <Organization xmlns="43fbadee-b72b-4045-acd7-0c03f461bf4d">Meridian</Organization>
    <g8c0420b21e146c6b4d6c6b6ee356f7a xmlns="43fbadee-b72b-4045-acd7-0c03f461bf4d">
      <Terms xmlns="http://schemas.microsoft.com/office/infopath/2007/PartnerControls"/>
    </g8c0420b21e146c6b4d6c6b6ee356f7a>
    <k0593309945c47a6b5db9b8b9e209feb xmlns="43fbadee-b72b-4045-acd7-0c03f461bf4d">
      <Terms xmlns="http://schemas.microsoft.com/office/infopath/2007/PartnerControls"/>
    </k0593309945c47a6b5db9b8b9e209feb>
    <Comments xmlns="http://schemas.microsoft.com/sharepoint/v3" xsi:nil="true"/>
  </documentManagement>
</p:properties>
</file>

<file path=customXml/item2.xml><?xml version="1.0" encoding="utf-8"?>
<?mso-contentType ?>
<spe:Receivers xmlns:spe="http://schemas.microsoft.com/sharepoint/events"/>
</file>

<file path=customXml/item3.xml><?xml version="1.0" encoding="utf-8"?>
<ct:contentTypeSchema xmlns:ct="http://schemas.microsoft.com/office/2006/metadata/contentType" xmlns:ma="http://schemas.microsoft.com/office/2006/metadata/properties/metaAttributes" ct:_="" ma:_="" ma:contentTypeName="Meridian Document" ma:contentTypeID="0x010100F0B45D70E02D64489CC518ECCACEDC180100CE2619C5F1D2F34FA99808E03699FCBD" ma:contentTypeVersion="213" ma:contentTypeDescription="Create a new document." ma:contentTypeScope="" ma:versionID="8f0d8d2df48cf067085cc48fb540f1d8">
  <xsd:schema xmlns:xsd="http://www.w3.org/2001/XMLSchema" xmlns:xs="http://www.w3.org/2001/XMLSchema" xmlns:p="http://schemas.microsoft.com/office/2006/metadata/properties" xmlns:ns1="http://schemas.microsoft.com/sharepoint/v3" xmlns:ns2="43fbadee-b72b-4045-acd7-0c03f461bf4d" xmlns:ns3="2a4cb269-9127-46d2-be0c-d19ba5ead4a0" targetNamespace="http://schemas.microsoft.com/office/2006/metadata/properties" ma:root="true" ma:fieldsID="1df580b4b12d19e82496bfda2b5a551a" ns1:_="" ns2:_="" ns3:_="">
    <xsd:import namespace="http://schemas.microsoft.com/sharepoint/v3"/>
    <xsd:import namespace="43fbadee-b72b-4045-acd7-0c03f461bf4d"/>
    <xsd:import namespace="2a4cb269-9127-46d2-be0c-d19ba5ead4a0"/>
    <xsd:element name="properties">
      <xsd:complexType>
        <xsd:sequence>
          <xsd:element name="documentManagement">
            <xsd:complexType>
              <xsd:all>
                <xsd:element ref="ns2:_dlc_DocId" minOccurs="0"/>
                <xsd:element ref="ns2:_dlc_DocIdUrl" minOccurs="0"/>
                <xsd:element ref="ns2:_dlc_DocIdPersistId" minOccurs="0"/>
                <xsd:element ref="ns2:g8c0420b21e146c6b4d6c6b6ee356f7a" minOccurs="0"/>
                <xsd:element ref="ns2:TaxCatchAll" minOccurs="0"/>
                <xsd:element ref="ns2:TaxCatchAllLabel" minOccurs="0"/>
                <xsd:element ref="ns2:k0593309945c47a6b5db9b8b9e209feb" minOccurs="0"/>
                <xsd:element ref="ns2:f979d0856e9c4c438724624e32b3a648" minOccurs="0"/>
                <xsd:element ref="ns2:i8c66f2de545405b977af32a83307afd" minOccurs="0"/>
                <xsd:element ref="ns2:c546e91aa6564c15aef34c91c5b0c21a" minOccurs="0"/>
                <xsd:element ref="ns2:MRDVitalRecord" minOccurs="0"/>
                <xsd:element ref="ns2:MRDBCMRecord" minOccurs="0"/>
                <xsd:element ref="ns1:Comments" minOccurs="0"/>
                <xsd:element ref="ns2:SharedWithUsers" minOccurs="0"/>
                <xsd:element ref="ns2:SharedWithDetails" minOccurs="0"/>
                <xsd:element ref="ns2:Organization" minOccurs="0"/>
                <xsd:element ref="ns3:MediaServiceAutoKeyPoints" minOccurs="0"/>
                <xsd:element ref="ns3:MediaServiceKeyPoint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mments" ma:index="25" nillable="true" ma:displayName="Comments" ma:internalName="Comment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3fbadee-b72b-4045-acd7-0c03f461bf4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g8c0420b21e146c6b4d6c6b6ee356f7a" ma:index="11" nillable="true" ma:taxonomy="true" ma:internalName="g8c0420b21e146c6b4d6c6b6ee356f7a" ma:taxonomyFieldName="MRDBusinessFunction" ma:displayName="Business Function" ma:fieldId="{08c0420b-21e1-46c6-b4d6-c6b6ee356f7a}" ma:sspId="441f4d4e-d57f-4cf8-8d8c-5728bde0858f" ma:termSetId="8b7bc0b3-4f4b-438f-a837-8738029b124f"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0dec64c1-0cfb-4274-908c-32670cc62f88}" ma:internalName="TaxCatchAll" ma:showField="CatchAllData" ma:web="43fbadee-b72b-4045-acd7-0c03f461bf4d">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0dec64c1-0cfb-4274-908c-32670cc62f88}" ma:internalName="TaxCatchAllLabel" ma:readOnly="true" ma:showField="CatchAllDataLabel" ma:web="43fbadee-b72b-4045-acd7-0c03f461bf4d">
      <xsd:complexType>
        <xsd:complexContent>
          <xsd:extension base="dms:MultiChoiceLookup">
            <xsd:sequence>
              <xsd:element name="Value" type="dms:Lookup" maxOccurs="unbounded" minOccurs="0" nillable="true"/>
            </xsd:sequence>
          </xsd:extension>
        </xsd:complexContent>
      </xsd:complexType>
    </xsd:element>
    <xsd:element name="k0593309945c47a6b5db9b8b9e209feb" ma:index="15" nillable="true" ma:taxonomy="true" ma:internalName="k0593309945c47a6b5db9b8b9e209feb" ma:taxonomyFieldName="MRDSecurityClassification" ma:displayName="Security Classification" ma:fieldId="{40593309-945c-47a6-b5db-9b8b9e209feb}" ma:sspId="441f4d4e-d57f-4cf8-8d8c-5728bde0858f" ma:termSetId="db094ac6-3d11-4458-b28c-3943149bbee5" ma:anchorId="00000000-0000-0000-0000-000000000000" ma:open="false" ma:isKeyword="false">
      <xsd:complexType>
        <xsd:sequence>
          <xsd:element ref="pc:Terms" minOccurs="0" maxOccurs="1"/>
        </xsd:sequence>
      </xsd:complexType>
    </xsd:element>
    <xsd:element name="f979d0856e9c4c438724624e32b3a648" ma:index="17" nillable="true" ma:taxonomy="true" ma:internalName="f979d0856e9c4c438724624e32b3a648" ma:taxonomyFieldName="MRDDocumentStatus" ma:displayName="Document Status" ma:fieldId="{f979d085-6e9c-4c43-8724-624e32b3a648}" ma:sspId="441f4d4e-d57f-4cf8-8d8c-5728bde0858f" ma:termSetId="e99df16e-bb88-43ea-9c10-21a24d391b49" ma:anchorId="00000000-0000-0000-0000-000000000000" ma:open="false" ma:isKeyword="false">
      <xsd:complexType>
        <xsd:sequence>
          <xsd:element ref="pc:Terms" minOccurs="0" maxOccurs="1"/>
        </xsd:sequence>
      </xsd:complexType>
    </xsd:element>
    <xsd:element name="i8c66f2de545405b977af32a83307afd" ma:index="19" nillable="true" ma:taxonomy="true" ma:internalName="i8c66f2de545405b977af32a83307afd" ma:taxonomyFieldName="MRDDocumentType" ma:displayName="Document Type" ma:fieldId="{28c66f2d-e545-405b-977a-f32a83307afd}" ma:sspId="441f4d4e-d57f-4cf8-8d8c-5728bde0858f" ma:termSetId="9c92a617-3b42-4a6a-83d5-84398a58e806" ma:anchorId="00000000-0000-0000-0000-000000000000" ma:open="false" ma:isKeyword="false">
      <xsd:complexType>
        <xsd:sequence>
          <xsd:element ref="pc:Terms" minOccurs="0" maxOccurs="1"/>
        </xsd:sequence>
      </xsd:complexType>
    </xsd:element>
    <xsd:element name="c546e91aa6564c15aef34c91c5b0c21a" ma:index="21" nillable="true" ma:taxonomy="true" ma:internalName="c546e91aa6564c15aef34c91c5b0c21a" ma:taxonomyFieldName="MRDFinancialYear" ma:displayName="Financial Year" ma:fieldId="{c546e91a-a656-4c15-aef3-4c91c5b0c21a}" ma:sspId="441f4d4e-d57f-4cf8-8d8c-5728bde0858f" ma:termSetId="a94f2a13-3a14-441c-9b19-b3a797d71699" ma:anchorId="00000000-0000-0000-0000-000000000000" ma:open="false" ma:isKeyword="false">
      <xsd:complexType>
        <xsd:sequence>
          <xsd:element ref="pc:Terms" minOccurs="0" maxOccurs="1"/>
        </xsd:sequence>
      </xsd:complexType>
    </xsd:element>
    <xsd:element name="MRDVitalRecord" ma:index="23" nillable="true" ma:displayName="Vital Record" ma:internalName="MRDVitalRecord">
      <xsd:simpleType>
        <xsd:restriction base="dms:Boolean"/>
      </xsd:simpleType>
    </xsd:element>
    <xsd:element name="MRDBCMRecord" ma:index="24" nillable="true" ma:displayName="BCM Record" ma:internalName="MRDBCMRecord">
      <xsd:simpleType>
        <xsd:restriction base="dms:Boolean"/>
      </xsd:simpleType>
    </xsd:element>
    <xsd:element name="SharedWithUsers" ma:index="2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Shared With Details" ma:internalName="SharedWithDetails" ma:readOnly="true">
      <xsd:simpleType>
        <xsd:restriction base="dms:Note">
          <xsd:maxLength value="255"/>
        </xsd:restriction>
      </xsd:simpleType>
    </xsd:element>
    <xsd:element name="Organization" ma:index="28" nillable="true" ma:displayName="Organization" ma:default="Meridian" ma:format="Dropdown" ma:internalName="Organization">
      <xsd:simpleType>
        <xsd:restriction base="dms:Choice">
          <xsd:enumeration value="Meridian"/>
          <xsd:enumeration value="Subsidiary"/>
        </xsd:restriction>
      </xsd:simpleType>
    </xsd:element>
  </xsd:schema>
  <xsd:schema xmlns:xsd="http://www.w3.org/2001/XMLSchema" xmlns:xs="http://www.w3.org/2001/XMLSchema" xmlns:dms="http://schemas.microsoft.com/office/2006/documentManagement/types" xmlns:pc="http://schemas.microsoft.com/office/infopath/2007/PartnerControls" targetNamespace="2a4cb269-9127-46d2-be0c-d19ba5ead4a0" elementFormDefault="qualified">
    <xsd:import namespace="http://schemas.microsoft.com/office/2006/documentManagement/types"/>
    <xsd:import namespace="http://schemas.microsoft.com/office/infopath/2007/PartnerControls"/>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internalName="MediaServiceKeyPoints" ma:readOnly="true">
      <xsd:simpleType>
        <xsd:restriction base="dms:Note">
          <xsd:maxLength value="255"/>
        </xsd:restriction>
      </xsd:simple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55FC9B-5724-4E52-B7CF-0DA26C5E6734}">
  <ds:schemaRefs>
    <ds:schemaRef ds:uri="http://purl.org/dc/dcmitype/"/>
    <ds:schemaRef ds:uri="http://schemas.microsoft.com/office/2006/documentManagement/types"/>
    <ds:schemaRef ds:uri="43fbadee-b72b-4045-acd7-0c03f461bf4d"/>
    <ds:schemaRef ds:uri="http://purl.org/dc/terms/"/>
    <ds:schemaRef ds:uri="http://www.w3.org/XML/1998/namespace"/>
    <ds:schemaRef ds:uri="http://purl.org/dc/elements/1.1/"/>
    <ds:schemaRef ds:uri="http://schemas.microsoft.com/sharepoint/v3"/>
    <ds:schemaRef ds:uri="http://schemas.microsoft.com/office/infopath/2007/PartnerControls"/>
    <ds:schemaRef ds:uri="http://schemas.openxmlformats.org/package/2006/metadata/core-properties"/>
    <ds:schemaRef ds:uri="2a4cb269-9127-46d2-be0c-d19ba5ead4a0"/>
    <ds:schemaRef ds:uri="http://schemas.microsoft.com/office/2006/metadata/properties"/>
  </ds:schemaRefs>
</ds:datastoreItem>
</file>

<file path=customXml/itemProps2.xml><?xml version="1.0" encoding="utf-8"?>
<ds:datastoreItem xmlns:ds="http://schemas.openxmlformats.org/officeDocument/2006/customXml" ds:itemID="{68ECB808-5113-4310-BE3A-493413B032E0}">
  <ds:schemaRefs>
    <ds:schemaRef ds:uri="http://schemas.microsoft.com/sharepoint/events"/>
  </ds:schemaRefs>
</ds:datastoreItem>
</file>

<file path=customXml/itemProps3.xml><?xml version="1.0" encoding="utf-8"?>
<ds:datastoreItem xmlns:ds="http://schemas.openxmlformats.org/officeDocument/2006/customXml" ds:itemID="{A71FB4F3-C2EB-4A16-A82D-652ECFBBCA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3fbadee-b72b-4045-acd7-0c03f461bf4d"/>
    <ds:schemaRef ds:uri="2a4cb269-9127-46d2-be0c-d19ba5ead4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5EFD34A-D263-43A4-A04C-9ABCB4583055}">
  <ds:schemaRefs>
    <ds:schemaRef ds:uri="http://schemas.microsoft.com/sharepoint/v3/contenttype/forms"/>
  </ds:schemaRefs>
</ds:datastoreItem>
</file>

<file path=docMetadata/LabelInfo.xml><?xml version="1.0" encoding="utf-8"?>
<clbl:labelList xmlns:clbl="http://schemas.microsoft.com/office/2020/mipLabelMetadata">
  <clbl:label id="{e6cf3f80-614d-4939-895c-3d5287c0f245}" enabled="0" method="" siteId="{e6cf3f80-614d-4939-895c-3d5287c0f245}" removed="1"/>
</clbl:labelList>
</file>

<file path=docProps/app.xml><?xml version="1.0" encoding="utf-8"?>
<Properties xmlns="http://schemas.openxmlformats.org/officeDocument/2006/extended-properties" xmlns:vt="http://schemas.openxmlformats.org/officeDocument/2006/docPropsVTypes">
  <Template>Office Theme</Template>
  <TotalTime>120</TotalTime>
  <Words>392</Words>
  <Application>Microsoft Office PowerPoint</Application>
  <PresentationFormat>Custom</PresentationFormat>
  <Paragraphs>38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Arial,Sans-Serif</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Lauren Kereopa</cp:lastModifiedBy>
  <cp:revision>6</cp:revision>
  <dcterms:created xsi:type="dcterms:W3CDTF">2022-02-10T01:09:19Z</dcterms:created>
  <dcterms:modified xsi:type="dcterms:W3CDTF">2026-09-17T04:10:37Z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0x010100F0B45D70E02D64489CC518ECCACEDC180100CE2619C5F1D2F34FA99808E03699FCBD</vt:lpwstr>
  </property>
</Properties>
</file>