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57" r:id="rId6"/>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6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Lacy" userId="61a25d4e-6079-4526-8eec-fa2f7516107a" providerId="ADAL" clId="{BD143DE2-D55B-4C61-8922-7357C494D4E7}"/>
    <pc:docChg chg="modSld">
      <pc:chgData name="Rachael Lacy" userId="61a25d4e-6079-4526-8eec-fa2f7516107a" providerId="ADAL" clId="{BD143DE2-D55B-4C61-8922-7357C494D4E7}" dt="2026-04-16T21:43:40.160" v="2" actId="20577"/>
      <pc:docMkLst>
        <pc:docMk/>
      </pc:docMkLst>
      <pc:sldChg chg="modSp mod">
        <pc:chgData name="Rachael Lacy" userId="61a25d4e-6079-4526-8eec-fa2f7516107a" providerId="ADAL" clId="{BD143DE2-D55B-4C61-8922-7357C494D4E7}" dt="2026-04-16T21:43:40.160" v="2" actId="20577"/>
        <pc:sldMkLst>
          <pc:docMk/>
          <pc:sldMk cId="3600062039" sldId="256"/>
        </pc:sldMkLst>
        <pc:spChg chg="mod">
          <ac:chgData name="Rachael Lacy" userId="61a25d4e-6079-4526-8eec-fa2f7516107a" providerId="ADAL" clId="{BD143DE2-D55B-4C61-8922-7357C494D4E7}" dt="2026-04-16T21:43:40.160" v="2" actId="20577"/>
          <ac:spMkLst>
            <pc:docMk/>
            <pc:sldMk cId="3600062039" sldId="256"/>
            <ac:spMk id="9" creationId="{500A467D-8649-8E41-BACB-F069E69694AC}"/>
          </ac:spMkLst>
        </pc:spChg>
        <pc:spChg chg="mod">
          <ac:chgData name="Rachael Lacy" userId="61a25d4e-6079-4526-8eec-fa2f7516107a" providerId="ADAL" clId="{BD143DE2-D55B-4C61-8922-7357C494D4E7}" dt="2026-04-13T23:08:27.714" v="0" actId="20577"/>
          <ac:spMkLst>
            <pc:docMk/>
            <pc:sldMk cId="3600062039" sldId="256"/>
            <ac:spMk id="10" creationId="{235EBE86-F9BA-49CF-9A3E-8D4C1EA59E36}"/>
          </ac:spMkLst>
        </pc:spChg>
      </pc:sldChg>
    </pc:docChg>
  </pc:docChgLst>
  <pc:docChgLst>
    <pc:chgData name="Rochelle Harpur" userId="8cda974e-ef2b-40f7-b5ed-dd995fd9b3ab" providerId="ADAL" clId="{18F41199-E0BB-44D6-991B-37A8E61ECF24}"/>
    <pc:docChg chg="undo custSel modSld">
      <pc:chgData name="Rochelle Harpur" userId="8cda974e-ef2b-40f7-b5ed-dd995fd9b3ab" providerId="ADAL" clId="{18F41199-E0BB-44D6-991B-37A8E61ECF24}" dt="2026-04-10T04:23:26.955" v="502" actId="20577"/>
      <pc:docMkLst>
        <pc:docMk/>
      </pc:docMkLst>
      <pc:sldChg chg="addSp modSp mod">
        <pc:chgData name="Rochelle Harpur" userId="8cda974e-ef2b-40f7-b5ed-dd995fd9b3ab" providerId="ADAL" clId="{18F41199-E0BB-44D6-991B-37A8E61ECF24}" dt="2026-04-08T02:07:42.971" v="385" actId="20577"/>
        <pc:sldMkLst>
          <pc:docMk/>
          <pc:sldMk cId="3600062039" sldId="256"/>
        </pc:sldMkLst>
        <pc:spChg chg="mod">
          <ac:chgData name="Rochelle Harpur" userId="8cda974e-ef2b-40f7-b5ed-dd995fd9b3ab" providerId="ADAL" clId="{18F41199-E0BB-44D6-991B-37A8E61ECF24}" dt="2026-04-08T01:29:27.129" v="17" actId="20577"/>
          <ac:spMkLst>
            <pc:docMk/>
            <pc:sldMk cId="3600062039" sldId="256"/>
            <ac:spMk id="7" creationId="{A5B11B46-AB73-234F-8BD5-0B11C9093D8F}"/>
          </ac:spMkLst>
        </pc:spChg>
        <pc:spChg chg="mod">
          <ac:chgData name="Rochelle Harpur" userId="8cda974e-ef2b-40f7-b5ed-dd995fd9b3ab" providerId="ADAL" clId="{18F41199-E0BB-44D6-991B-37A8E61ECF24}" dt="2026-04-08T01:29:36.623" v="26" actId="20577"/>
          <ac:spMkLst>
            <pc:docMk/>
            <pc:sldMk cId="3600062039" sldId="256"/>
            <ac:spMk id="8" creationId="{695FE911-531B-BF4D-99CF-1C9DB1085BCF}"/>
          </ac:spMkLst>
        </pc:spChg>
        <pc:spChg chg="mod">
          <ac:chgData name="Rochelle Harpur" userId="8cda974e-ef2b-40f7-b5ed-dd995fd9b3ab" providerId="ADAL" clId="{18F41199-E0BB-44D6-991B-37A8E61ECF24}" dt="2026-04-08T02:07:42.971" v="385" actId="20577"/>
          <ac:spMkLst>
            <pc:docMk/>
            <pc:sldMk cId="3600062039" sldId="256"/>
            <ac:spMk id="9" creationId="{500A467D-8649-8E41-BACB-F069E69694AC}"/>
          </ac:spMkLst>
        </pc:spChg>
        <pc:spChg chg="mod">
          <ac:chgData name="Rochelle Harpur" userId="8cda974e-ef2b-40f7-b5ed-dd995fd9b3ab" providerId="ADAL" clId="{18F41199-E0BB-44D6-991B-37A8E61ECF24}" dt="2026-04-08T01:47:53.653" v="291" actId="1076"/>
          <ac:spMkLst>
            <pc:docMk/>
            <pc:sldMk cId="3600062039" sldId="256"/>
            <ac:spMk id="10" creationId="{235EBE86-F9BA-49CF-9A3E-8D4C1EA59E36}"/>
          </ac:spMkLst>
        </pc:spChg>
        <pc:spChg chg="mod">
          <ac:chgData name="Rochelle Harpur" userId="8cda974e-ef2b-40f7-b5ed-dd995fd9b3ab" providerId="ADAL" clId="{18F41199-E0BB-44D6-991B-37A8E61ECF24}" dt="2026-04-08T01:53:54.704" v="340" actId="14100"/>
          <ac:spMkLst>
            <pc:docMk/>
            <pc:sldMk cId="3600062039" sldId="256"/>
            <ac:spMk id="12" creationId="{16C00225-0221-D041-B785-CF36376C8BB4}"/>
          </ac:spMkLst>
        </pc:spChg>
        <pc:spChg chg="mod">
          <ac:chgData name="Rochelle Harpur" userId="8cda974e-ef2b-40f7-b5ed-dd995fd9b3ab" providerId="ADAL" clId="{18F41199-E0BB-44D6-991B-37A8E61ECF24}" dt="2026-04-08T01:29:42.228" v="40" actId="20577"/>
          <ac:spMkLst>
            <pc:docMk/>
            <pc:sldMk cId="3600062039" sldId="256"/>
            <ac:spMk id="13" creationId="{0B0B6F8B-9D95-7F46-83BE-DDFDA6FAC92F}"/>
          </ac:spMkLst>
        </pc:spChg>
      </pc:sldChg>
      <pc:sldChg chg="addSp modSp mod">
        <pc:chgData name="Rochelle Harpur" userId="8cda974e-ef2b-40f7-b5ed-dd995fd9b3ab" providerId="ADAL" clId="{18F41199-E0BB-44D6-991B-37A8E61ECF24}" dt="2026-04-10T04:23:26.955" v="502" actId="20577"/>
        <pc:sldMkLst>
          <pc:docMk/>
          <pc:sldMk cId="596961705" sldId="257"/>
        </pc:sldMkLst>
        <pc:spChg chg="mod">
          <ac:chgData name="Rochelle Harpur" userId="8cda974e-ef2b-40f7-b5ed-dd995fd9b3ab" providerId="ADAL" clId="{18F41199-E0BB-44D6-991B-37A8E61ECF24}" dt="2026-04-08T01:51:06.920" v="302"/>
          <ac:spMkLst>
            <pc:docMk/>
            <pc:sldMk cId="596961705" sldId="257"/>
            <ac:spMk id="2" creationId="{D4D65CF4-796F-478D-9A89-99AFC67D9BA6}"/>
          </ac:spMkLst>
        </pc:spChg>
        <pc:spChg chg="mod">
          <ac:chgData name="Rochelle Harpur" userId="8cda974e-ef2b-40f7-b5ed-dd995fd9b3ab" providerId="ADAL" clId="{18F41199-E0BB-44D6-991B-37A8E61ECF24}" dt="2026-04-10T04:23:26.955" v="502" actId="20577"/>
          <ac:spMkLst>
            <pc:docMk/>
            <pc:sldMk cId="596961705" sldId="257"/>
            <ac:spMk id="5" creationId="{160F16AC-97B5-475E-B940-9CB2D7258CA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8F7E63-76AD-864C-9F37-9947DD773DD0}"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8F7E63-76AD-864C-9F37-9947DD773DD0}"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8F7E63-76AD-864C-9F37-9947DD773DD0}"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8F7E63-76AD-864C-9F37-9947DD773DD0}" type="datetimeFigureOut">
              <a:rPr lang="en-US" smtClean="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4/17/2026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348813"/>
          </a:xfrm>
          <a:prstGeom prst="rect">
            <a:avLst/>
          </a:prstGeom>
        </p:spPr>
        <p:txBody>
          <a:bodyPr vert="horz" wrap="square" lIns="0" tIns="0" rIns="0" bIns="0" rtlCol="0">
            <a:spAutoFit/>
          </a:bodyPr>
          <a:lstStyle/>
          <a:p>
            <a:pPr marL="12700">
              <a:lnSpc>
                <a:spcPct val="100000"/>
              </a:lnSpc>
            </a:pPr>
            <a:r>
              <a:rPr lang="en-US" sz="1100" b="1">
                <a:solidFill>
                  <a:srgbClr val="05EDB5"/>
                </a:solidFill>
                <a:latin typeface="Arial"/>
                <a:cs typeface="Arial"/>
              </a:rPr>
              <a:t>Reporting </a:t>
            </a:r>
            <a:r>
              <a:rPr sz="1100" b="1">
                <a:solidFill>
                  <a:srgbClr val="05EDB5"/>
                </a:solidFill>
                <a:latin typeface="Arial"/>
                <a:cs typeface="Arial"/>
              </a:rPr>
              <a:t>to:</a:t>
            </a:r>
          </a:p>
          <a:p>
            <a:pPr marL="12700">
              <a:lnSpc>
                <a:spcPct val="100000"/>
              </a:lnSpc>
              <a:spcBef>
                <a:spcPts val="200"/>
              </a:spcBef>
            </a:pPr>
            <a:r>
              <a:rPr lang="en-NZ" sz="1000">
                <a:solidFill>
                  <a:schemeClr val="bg1"/>
                </a:solidFill>
                <a:latin typeface="Arial"/>
                <a:cs typeface="Arial"/>
              </a:rPr>
              <a:t>Quality Assurance Manager</a:t>
            </a:r>
            <a:endParaRPr sz="100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2" y="1532988"/>
            <a:ext cx="918844" cy="346710"/>
          </a:xfrm>
          <a:prstGeom prst="rect">
            <a:avLst/>
          </a:prstGeom>
        </p:spPr>
        <p:txBody>
          <a:bodyPr vert="horz" wrap="square" lIns="0" tIns="0" rIns="0" bIns="0" rtlCol="0">
            <a:spAutoFit/>
          </a:bodyPr>
          <a:lstStyle/>
          <a:p>
            <a:pPr marL="12700">
              <a:lnSpc>
                <a:spcPct val="100000"/>
              </a:lnSpc>
            </a:pPr>
            <a:r>
              <a:rPr sz="1100" b="1">
                <a:solidFill>
                  <a:srgbClr val="05EDB5"/>
                </a:solidFill>
                <a:latin typeface="Arial"/>
                <a:cs typeface="Arial"/>
              </a:rPr>
              <a:t>Date:</a:t>
            </a:r>
          </a:p>
          <a:p>
            <a:pPr marL="12700">
              <a:lnSpc>
                <a:spcPct val="100000"/>
              </a:lnSpc>
              <a:spcBef>
                <a:spcPts val="200"/>
              </a:spcBef>
            </a:pPr>
            <a:r>
              <a:rPr lang="en-NZ" sz="1000">
                <a:solidFill>
                  <a:schemeClr val="bg1"/>
                </a:solidFill>
                <a:latin typeface="Arial"/>
                <a:cs typeface="Arial"/>
              </a:rPr>
              <a:t>April 2026</a:t>
            </a:r>
            <a:endParaRPr sz="100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1402"/>
          </a:xfrm>
          <a:prstGeom prst="rect">
            <a:avLst/>
          </a:prstGeom>
        </p:spPr>
        <p:txBody>
          <a:bodyPr vert="horz" wrap="square" lIns="0" tIns="0" rIns="0" bIns="0" rtlCol="0">
            <a:spAutoFit/>
          </a:bodyPr>
          <a:lstStyle/>
          <a:p>
            <a:pPr marL="12700">
              <a:lnSpc>
                <a:spcPct val="150000"/>
              </a:lnSpc>
            </a:pPr>
            <a:r>
              <a:rPr sz="1100" b="1" dirty="0">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Document Control Specialist </a:t>
            </a:r>
          </a:p>
        </p:txBody>
      </p:sp>
      <p:sp>
        <p:nvSpPr>
          <p:cNvPr id="12" name="object 23">
            <a:extLst>
              <a:ext uri="{FF2B5EF4-FFF2-40B4-BE49-F238E27FC236}">
                <a16:creationId xmlns:a16="http://schemas.microsoft.com/office/drawing/2014/main" id="{16C00225-0221-D041-B785-CF36376C8BB4}"/>
              </a:ext>
            </a:extLst>
          </p:cNvPr>
          <p:cNvSpPr txBox="1"/>
          <p:nvPr/>
        </p:nvSpPr>
        <p:spPr>
          <a:xfrm>
            <a:off x="4834312" y="2157106"/>
            <a:ext cx="4202112" cy="3529108"/>
          </a:xfrm>
          <a:prstGeom prst="rect">
            <a:avLst/>
          </a:prstGeom>
        </p:spPr>
        <p:txBody>
          <a:bodyPr vert="horz" wrap="square" lIns="0" tIns="0" rIns="0" bIns="0" rtlCol="0">
            <a:spAutoFit/>
          </a:bodyPr>
          <a:lstStyle/>
          <a:p>
            <a:pPr marL="12700" marR="648970">
              <a:lnSpc>
                <a:spcPct val="103499"/>
              </a:lnSpc>
              <a:spcBef>
                <a:spcPts val="300"/>
              </a:spcBef>
            </a:pPr>
            <a:r>
              <a:rPr sz="1100" b="1" dirty="0">
                <a:solidFill>
                  <a:srgbClr val="05EDB5"/>
                </a:solidFill>
                <a:latin typeface="Arial"/>
                <a:cs typeface="Arial"/>
              </a:rPr>
              <a:t>Position accountabilities </a:t>
            </a:r>
            <a:r>
              <a:rPr sz="1100" dirty="0">
                <a:solidFill>
                  <a:srgbClr val="05EDB5"/>
                </a:solidFill>
                <a:latin typeface="Arial"/>
                <a:cs typeface="Arial"/>
              </a:rPr>
              <a:t>(What you’re responsible</a:t>
            </a:r>
            <a:r>
              <a:rPr lang="en-US" sz="1100" dirty="0">
                <a:solidFill>
                  <a:srgbClr val="05EDB5"/>
                </a:solidFill>
                <a:latin typeface="Arial"/>
                <a:cs typeface="Arial"/>
              </a:rPr>
              <a:t> </a:t>
            </a:r>
            <a:r>
              <a:rPr lang="en-NZ" sz="1100" dirty="0">
                <a:solidFill>
                  <a:srgbClr val="05EDB5"/>
                </a:solidFill>
                <a:latin typeface="Arial"/>
                <a:cs typeface="Arial"/>
              </a:rPr>
              <a:t>for) </a:t>
            </a:r>
          </a:p>
          <a:p>
            <a:pPr marL="12700"/>
            <a:endParaRPr lang="en-NZ" sz="1050" b="1" dirty="0">
              <a:solidFill>
                <a:srgbClr val="05EDB5"/>
              </a:solidFill>
              <a:latin typeface="Arial"/>
              <a:cs typeface="Arial"/>
            </a:endParaRP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Manage documentation and drawings for construction and capital projects, ensuring all information is current, accurately filed, compliant, and easily accessible.</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Establish, maintain and manage project document and drawing registers.</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Implement and maintain project‑specific Document Management Plans (DMPs), aligned to QA and project requirements.</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Control incoming and outgoing documentation, including receiving, issuing, logging and distributing document transmittals.</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Track document and drawing reviews, approvals and status, and actively follow up outstanding items to support project schedules.</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Apply robust version control, document numbering and naming conventions to ensure only approved information is in use.</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Liaise with internal stakeholders (Project Managers, Engineers, QA and Site teams) and external parties (consultants, contractors, suppliers) to confirm documentation requirements and resolve issues.</a:t>
            </a:r>
          </a:p>
          <a:p>
            <a:pPr fontAlgn="base">
              <a:spcBef>
                <a:spcPts val="300"/>
              </a:spcBef>
              <a:spcAft>
                <a:spcPts val="300"/>
              </a:spcAft>
            </a:pPr>
            <a:endParaRPr lang="en-NZ" sz="1000" dirty="0">
              <a:solidFill>
                <a:schemeClr val="bg1"/>
              </a:solidFill>
              <a:latin typeface="Arial" panose="020B0604020202020204" pitchFamily="34" charset="0"/>
              <a:cs typeface="Arial" panose="020B0604020202020204" pitchFamily="34" charset="0"/>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834313" y="1521448"/>
            <a:ext cx="2223967" cy="346710"/>
          </a:xfrm>
          <a:prstGeom prst="rect">
            <a:avLst/>
          </a:prstGeom>
        </p:spPr>
        <p:txBody>
          <a:bodyPr vert="horz" wrap="square" lIns="0" tIns="0" rIns="0" bIns="0" rtlCol="0">
            <a:spAutoFit/>
          </a:bodyPr>
          <a:lstStyle/>
          <a:p>
            <a:pPr marL="12700">
              <a:lnSpc>
                <a:spcPct val="100000"/>
              </a:lnSpc>
            </a:pPr>
            <a:r>
              <a:rPr lang="en-US" sz="1100" b="1">
                <a:solidFill>
                  <a:srgbClr val="05EDB5"/>
                </a:solidFill>
                <a:latin typeface="Arial"/>
                <a:cs typeface="Arial"/>
              </a:rPr>
              <a:t>Location:</a:t>
            </a:r>
            <a:endParaRPr sz="1100" b="1">
              <a:solidFill>
                <a:srgbClr val="05EDB5"/>
              </a:solidFill>
              <a:latin typeface="Arial"/>
              <a:cs typeface="Arial"/>
            </a:endParaRPr>
          </a:p>
          <a:p>
            <a:pPr marL="12700">
              <a:lnSpc>
                <a:spcPct val="100000"/>
              </a:lnSpc>
              <a:spcBef>
                <a:spcPts val="200"/>
              </a:spcBef>
            </a:pPr>
            <a:r>
              <a:rPr lang="en-NZ" sz="1000">
                <a:solidFill>
                  <a:schemeClr val="bg1"/>
                </a:solidFill>
                <a:latin typeface="Arial"/>
                <a:cs typeface="Arial"/>
              </a:rPr>
              <a:t>Christchurch</a:t>
            </a:r>
            <a:endParaRPr sz="1000">
              <a:solidFill>
                <a:schemeClr val="bg1"/>
              </a:solidFill>
              <a:latin typeface="Arial"/>
              <a:cs typeface="Arial"/>
            </a:endParaRPr>
          </a:p>
        </p:txBody>
      </p:sp>
      <p:sp>
        <p:nvSpPr>
          <p:cNvPr id="10" name="object 22">
            <a:extLst>
              <a:ext uri="{FF2B5EF4-FFF2-40B4-BE49-F238E27FC236}">
                <a16:creationId xmlns:a16="http://schemas.microsoft.com/office/drawing/2014/main" id="{235EBE86-F9BA-49CF-9A3E-8D4C1EA59E36}"/>
              </a:ext>
            </a:extLst>
          </p:cNvPr>
          <p:cNvSpPr txBox="1"/>
          <p:nvPr/>
        </p:nvSpPr>
        <p:spPr>
          <a:xfrm>
            <a:off x="534355" y="2157084"/>
            <a:ext cx="4005371" cy="3592971"/>
          </a:xfrm>
          <a:prstGeom prst="rect">
            <a:avLst/>
          </a:prstGeom>
        </p:spPr>
        <p:txBody>
          <a:bodyPr vert="horz" wrap="square" lIns="0" tIns="0" rIns="0" bIns="0" rtlCol="0">
            <a:spAutoFit/>
          </a:bodyPr>
          <a:lstStyle/>
          <a:p>
            <a:pPr marL="12700">
              <a:spcBef>
                <a:spcPts val="300"/>
              </a:spcBef>
              <a:spcAft>
                <a:spcPts val="300"/>
              </a:spcAft>
            </a:pPr>
            <a:r>
              <a:rPr sz="1100" b="1" dirty="0">
                <a:solidFill>
                  <a:srgbClr val="05EDB5"/>
                </a:solidFill>
                <a:latin typeface="Arial"/>
                <a:cs typeface="Arial"/>
              </a:rPr>
              <a:t>The role</a:t>
            </a:r>
            <a:br>
              <a:rPr lang="en-US" sz="1100" b="1" dirty="0">
                <a:solidFill>
                  <a:srgbClr val="05EDB5"/>
                </a:solidFill>
                <a:latin typeface="Arial"/>
                <a:cs typeface="Arial"/>
              </a:rPr>
            </a:br>
            <a:endParaRPr lang="en-NZ" sz="1100" b="1" dirty="0">
              <a:solidFill>
                <a:srgbClr val="05EDB5"/>
              </a:solidFill>
              <a:latin typeface="Arial"/>
              <a:cs typeface="Arial"/>
            </a:endParaRPr>
          </a:p>
          <a:p>
            <a:pPr marL="12700">
              <a:lnSpc>
                <a:spcPts val="1400"/>
              </a:lnSpc>
            </a:pPr>
            <a:r>
              <a:rPr lang="en-NZ" sz="1000" dirty="0">
                <a:solidFill>
                  <a:srgbClr val="FFFFFF"/>
                </a:solidFill>
                <a:latin typeface="Arial"/>
                <a:cs typeface="Arial"/>
              </a:rPr>
              <a:t>The Quality Assurance Team sits within the Engineering function of Meridian’s Generation Business Unit. The team’s purpose is to develop systems and processes that are fit for purpose, manage risk and compliance, share knowledge and know how through supporting continual business improvement initiatives. </a:t>
            </a:r>
          </a:p>
          <a:p>
            <a:pPr marL="12700">
              <a:lnSpc>
                <a:spcPts val="1400"/>
              </a:lnSpc>
            </a:pPr>
            <a:r>
              <a:rPr lang="en-US" sz="1000" dirty="0">
                <a:solidFill>
                  <a:srgbClr val="FFFFFF"/>
                </a:solidFill>
                <a:latin typeface="Arial"/>
                <a:cs typeface="Arial"/>
              </a:rPr>
              <a:t>In this role, you will work closely with Project Management, Engineering and Site teams, as well as external suppliers and consultants, to manage drawings and documentation for large and complex construction projects. You will be responsible for ensuring project documents are controlled, traceable, current and compliant throughout the full project lifecycle — from design through to construction, completion and handover.</a:t>
            </a:r>
          </a:p>
          <a:p>
            <a:pPr marL="12700">
              <a:lnSpc>
                <a:spcPts val="1400"/>
              </a:lnSpc>
            </a:pPr>
            <a:r>
              <a:rPr lang="en-US" sz="1000" dirty="0">
                <a:solidFill>
                  <a:srgbClr val="FFFFFF"/>
                </a:solidFill>
                <a:latin typeface="Arial"/>
                <a:cs typeface="Arial"/>
              </a:rPr>
              <a:t>You will manage project documentation within the Electronic Document Management System (EDMS) and support related workflows in tools such as SharePoint and Teams. While a credible document control specialist in your own right, you will also be a team player who responds to the challenges of complex construction interdependencies, with a strong focus on doing great work for internal customers.</a:t>
            </a:r>
            <a:endParaRPr lang="en-NZ" sz="1000" spc="-20" dirty="0">
              <a:solidFill>
                <a:srgbClr val="FFFFFF"/>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bject 23">
            <a:extLst>
              <a:ext uri="{FF2B5EF4-FFF2-40B4-BE49-F238E27FC236}">
                <a16:creationId xmlns:a16="http://schemas.microsoft.com/office/drawing/2014/main" id="{81A9F11A-3942-094A-B65F-99E786F0AE50}"/>
              </a:ext>
            </a:extLst>
          </p:cNvPr>
          <p:cNvSpPr txBox="1"/>
          <p:nvPr/>
        </p:nvSpPr>
        <p:spPr>
          <a:xfrm>
            <a:off x="4745581" y="956875"/>
            <a:ext cx="3922081" cy="477054"/>
          </a:xfrm>
          <a:prstGeom prst="rect">
            <a:avLst/>
          </a:prstGeom>
        </p:spPr>
        <p:txBody>
          <a:bodyPr vert="horz" wrap="square" lIns="0" tIns="0" rIns="0" bIns="0" rtlCol="0">
            <a:spAutoFit/>
          </a:bodyPr>
          <a:lstStyle/>
          <a:p>
            <a:pPr marL="12700" lvl="0"/>
            <a:r>
              <a:rPr lang="en-NZ" sz="1100" b="1" spc="10">
                <a:solidFill>
                  <a:srgbClr val="05EDB5"/>
                </a:solidFill>
                <a:latin typeface="Arial" panose="020B0604020202020204" pitchFamily="34" charset="0"/>
                <a:cs typeface="Arial" panose="020B0604020202020204" pitchFamily="34" charset="0"/>
              </a:rPr>
              <a:t>Kn</a:t>
            </a:r>
            <a:r>
              <a:rPr lang="en-NZ" sz="1100" b="1">
                <a:solidFill>
                  <a:srgbClr val="05EDB5"/>
                </a:solidFill>
                <a:latin typeface="Arial" panose="020B0604020202020204" pitchFamily="34" charset="0"/>
                <a:cs typeface="Arial" panose="020B0604020202020204" pitchFamily="34" charset="0"/>
              </a:rPr>
              <a:t>o</a:t>
            </a:r>
            <a:r>
              <a:rPr lang="en-NZ" sz="1100" b="1" spc="35">
                <a:solidFill>
                  <a:srgbClr val="05EDB5"/>
                </a:solidFill>
                <a:latin typeface="Arial" panose="020B0604020202020204" pitchFamily="34" charset="0"/>
                <a:cs typeface="Arial" panose="020B0604020202020204" pitchFamily="34" charset="0"/>
              </a:rPr>
              <a:t>wle</a:t>
            </a:r>
            <a:r>
              <a:rPr lang="en-NZ" sz="1100" b="1" spc="25">
                <a:solidFill>
                  <a:srgbClr val="05EDB5"/>
                </a:solidFill>
                <a:latin typeface="Arial" panose="020B0604020202020204" pitchFamily="34" charset="0"/>
                <a:cs typeface="Arial" panose="020B0604020202020204" pitchFamily="34" charset="0"/>
              </a:rPr>
              <a:t>dge,</a:t>
            </a:r>
            <a:r>
              <a:rPr lang="en-NZ" sz="1100" b="1" spc="-35">
                <a:solidFill>
                  <a:srgbClr val="05EDB5"/>
                </a:solidFill>
                <a:latin typeface="Arial" panose="020B0604020202020204" pitchFamily="34" charset="0"/>
                <a:cs typeface="Arial" panose="020B0604020202020204" pitchFamily="34" charset="0"/>
              </a:rPr>
              <a:t> </a:t>
            </a:r>
            <a:r>
              <a:rPr lang="en-NZ" sz="1100" b="1" spc="-15">
                <a:solidFill>
                  <a:srgbClr val="05EDB5"/>
                </a:solidFill>
                <a:latin typeface="Arial" panose="020B0604020202020204" pitchFamily="34" charset="0"/>
                <a:cs typeface="Arial" panose="020B0604020202020204" pitchFamily="34" charset="0"/>
              </a:rPr>
              <a:t>e</a:t>
            </a:r>
            <a:r>
              <a:rPr lang="en-NZ" sz="1100" b="1" spc="35">
                <a:solidFill>
                  <a:srgbClr val="05EDB5"/>
                </a:solidFill>
                <a:latin typeface="Arial" panose="020B0604020202020204" pitchFamily="34" charset="0"/>
                <a:cs typeface="Arial" panose="020B0604020202020204" pitchFamily="34" charset="0"/>
              </a:rPr>
              <a:t>xp</a:t>
            </a:r>
            <a:r>
              <a:rPr lang="en-NZ" sz="1100" b="1" spc="10">
                <a:solidFill>
                  <a:srgbClr val="05EDB5"/>
                </a:solidFill>
                <a:latin typeface="Arial" panose="020B0604020202020204" pitchFamily="34" charset="0"/>
                <a:cs typeface="Arial" panose="020B0604020202020204" pitchFamily="34" charset="0"/>
              </a:rPr>
              <a:t>erience</a:t>
            </a:r>
            <a:r>
              <a:rPr lang="en-NZ" sz="1100" b="1" spc="-35">
                <a:solidFill>
                  <a:srgbClr val="05EDB5"/>
                </a:solidFill>
                <a:latin typeface="Arial" panose="020B0604020202020204" pitchFamily="34" charset="0"/>
                <a:cs typeface="Arial" panose="020B0604020202020204" pitchFamily="34" charset="0"/>
              </a:rPr>
              <a:t> </a:t>
            </a:r>
            <a:r>
              <a:rPr lang="en-NZ" sz="1100" b="1" spc="45">
                <a:solidFill>
                  <a:srgbClr val="05EDB5"/>
                </a:solidFill>
                <a:latin typeface="Arial" panose="020B0604020202020204" pitchFamily="34" charset="0"/>
                <a:cs typeface="Arial" panose="020B0604020202020204" pitchFamily="34" charset="0"/>
              </a:rPr>
              <a:t>and</a:t>
            </a:r>
            <a:r>
              <a:rPr lang="en-NZ" sz="1100" b="1" spc="-35">
                <a:solidFill>
                  <a:srgbClr val="05EDB5"/>
                </a:solidFill>
                <a:latin typeface="Arial" panose="020B0604020202020204" pitchFamily="34" charset="0"/>
                <a:cs typeface="Arial" panose="020B0604020202020204" pitchFamily="34" charset="0"/>
              </a:rPr>
              <a:t> </a:t>
            </a:r>
            <a:r>
              <a:rPr lang="en-NZ" sz="1100" b="1">
                <a:solidFill>
                  <a:srgbClr val="05EDB5"/>
                </a:solidFill>
                <a:latin typeface="Arial" panose="020B0604020202020204" pitchFamily="34" charset="0"/>
                <a:cs typeface="Arial" panose="020B0604020202020204" pitchFamily="34" charset="0"/>
              </a:rPr>
              <a:t>skills</a:t>
            </a:r>
            <a:br>
              <a:rPr lang="en-NZ" sz="1100" b="1">
                <a:solidFill>
                  <a:srgbClr val="05EDB5"/>
                </a:solidFill>
                <a:latin typeface="Arial" panose="020B0604020202020204" pitchFamily="34" charset="0"/>
                <a:cs typeface="Arial" panose="020B0604020202020204" pitchFamily="34" charset="0"/>
              </a:rPr>
            </a:br>
            <a:endParaRPr lang="en-NZ" sz="1000">
              <a:solidFill>
                <a:prstClr val="whit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NZ" sz="10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0F16AC-97B5-475E-B940-9CB2D7258CA9}"/>
              </a:ext>
            </a:extLst>
          </p:cNvPr>
          <p:cNvSpPr txBox="1"/>
          <p:nvPr/>
        </p:nvSpPr>
        <p:spPr>
          <a:xfrm>
            <a:off x="4641899" y="1204030"/>
            <a:ext cx="4319221" cy="4708981"/>
          </a:xfrm>
          <a:prstGeom prst="rect">
            <a:avLst/>
          </a:prstGeom>
          <a:noFill/>
        </p:spPr>
        <p:txBody>
          <a:bodyPr wrap="square">
            <a:spAutoFit/>
          </a:bodyPr>
          <a:lstStyle/>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Previous experience as a Document Controller or in a similar role, preferably within engineering, construction, or infrastructure environments.</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Skilled in managing drawings and technical documentation throughout the project lifecycle.</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Familiarity with Electronic Document Management Systems (EDMS), with preference for SharePoint and Aconex.</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Strong knowledge of document registers, approval workflows, and version control practices.</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Proven track record of identifying and implementing process and system improvements.</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Excellent written and verbal communication skills, confident engaging diverse stakeholders.</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Detail-oriented with a structured and methodical approach to tasks.</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Proactive in following up and obtaining information while maintaining professional relationships.</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Capable of managing multiple priorities and deadlines in a fast-paced project setting.</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Willingness to raise concerns to prevent potential cost, schedule, or reputational risks.</a:t>
            </a:r>
          </a:p>
          <a:p>
            <a:pPr algn="l" rtl="0" eaLnBrk="1" latinLnBrk="0" hangingPunct="1">
              <a:spcBef>
                <a:spcPts val="300"/>
              </a:spcBef>
              <a:spcAft>
                <a:spcPts val="300"/>
              </a:spcAft>
            </a:pPr>
            <a:r>
              <a:rPr lang="en-US" sz="1000" b="1" dirty="0">
                <a:solidFill>
                  <a:srgbClr val="FFFFFF"/>
                </a:solidFill>
                <a:latin typeface="Arial" panose="020B0604020202020204" pitchFamily="34" charset="0"/>
              </a:rPr>
              <a:t>Desirable:</a:t>
            </a:r>
            <a:endParaRPr lang="en-US" sz="1000" b="1" dirty="0">
              <a:solidFill>
                <a:srgbClr val="FFFFFF"/>
              </a:solidFill>
              <a:effectLst/>
              <a:latin typeface="Arial" panose="020B0604020202020204" pitchFamily="34" charset="0"/>
            </a:endParaRP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Experience producing clear, well‑structured documentation within engineering, electricity or similar technical industries.</a:t>
            </a:r>
          </a:p>
          <a:p>
            <a:pPr marL="173736" indent="-173736" algn="l" rtl="0" eaLnBrk="1" latinLnBrk="0" hangingPunct="1">
              <a:spcBef>
                <a:spcPts val="300"/>
              </a:spcBef>
              <a:spcAft>
                <a:spcPts val="300"/>
              </a:spcAft>
              <a:buFont typeface="Arial" panose="020B0604020202020204" pitchFamily="34" charset="0"/>
              <a:buChar char="•"/>
            </a:pPr>
            <a:r>
              <a:rPr lang="en-US" sz="1000" dirty="0">
                <a:solidFill>
                  <a:srgbClr val="FFFFFF"/>
                </a:solidFill>
                <a:effectLst/>
                <a:latin typeface="Arial" panose="020B0604020202020204" pitchFamily="34" charset="0"/>
              </a:rPr>
              <a:t>Practical experience using AutoCAD to modify technical drawings.</a:t>
            </a:r>
            <a:endParaRPr lang="en-US" sz="1000" dirty="0">
              <a:solidFill>
                <a:prstClr val="white"/>
              </a:solidFill>
              <a:latin typeface="Arial" panose="020B0604020202020204" pitchFamily="34" charset="0"/>
              <a:cs typeface="Arial" panose="020B0604020202020204" pitchFamily="34" charset="0"/>
            </a:endParaRPr>
          </a:p>
        </p:txBody>
      </p:sp>
      <p:sp>
        <p:nvSpPr>
          <p:cNvPr id="2" name="object 22">
            <a:extLst>
              <a:ext uri="{FF2B5EF4-FFF2-40B4-BE49-F238E27FC236}">
                <a16:creationId xmlns:a16="http://schemas.microsoft.com/office/drawing/2014/main" id="{D4D65CF4-796F-478D-9A89-99AFC67D9BA6}"/>
              </a:ext>
            </a:extLst>
          </p:cNvPr>
          <p:cNvSpPr txBox="1"/>
          <p:nvPr/>
        </p:nvSpPr>
        <p:spPr>
          <a:xfrm>
            <a:off x="272102" y="956875"/>
            <a:ext cx="3922081" cy="3123932"/>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lvl="0"/>
            <a:r>
              <a:rPr lang="en-NZ" sz="1100" b="1" spc="10">
                <a:solidFill>
                  <a:srgbClr val="05EDB5"/>
                </a:solidFill>
                <a:latin typeface="Arial" panose="020B0604020202020204" pitchFamily="34" charset="0"/>
                <a:cs typeface="Arial" panose="020B0604020202020204" pitchFamily="34" charset="0"/>
              </a:rPr>
              <a:t>Position accountabilities </a:t>
            </a:r>
            <a:r>
              <a:rPr lang="en-NZ" sz="1100" spc="10">
                <a:solidFill>
                  <a:srgbClr val="05EDB5"/>
                </a:solidFill>
                <a:latin typeface="Arial" panose="020B0604020202020204" pitchFamily="34" charset="0"/>
                <a:cs typeface="Arial" panose="020B0604020202020204" pitchFamily="34" charset="0"/>
              </a:rPr>
              <a:t>(What you’re responsible for continued)</a:t>
            </a:r>
            <a:br>
              <a:rPr lang="en-NZ" sz="1100" b="1" spc="10">
                <a:solidFill>
                  <a:srgbClr val="05EDB5"/>
                </a:solidFill>
                <a:latin typeface="Arial" panose="020B0604020202020204" pitchFamily="34" charset="0"/>
                <a:cs typeface="Arial" panose="020B0604020202020204" pitchFamily="34" charset="0"/>
              </a:rPr>
            </a:br>
            <a:endParaRPr lang="en-NZ" sz="1100" b="1" spc="10">
              <a:solidFill>
                <a:srgbClr val="05EDB5"/>
              </a:solidFill>
              <a:latin typeface="Arial" panose="020B0604020202020204" pitchFamily="34" charset="0"/>
              <a:cs typeface="Arial" panose="020B0604020202020204" pitchFamily="34" charset="0"/>
            </a:endParaRPr>
          </a:p>
          <a:p>
            <a:pPr marL="171450" indent="-171450" fontAlgn="base">
              <a:spcBef>
                <a:spcPts val="300"/>
              </a:spcBef>
              <a:spcAft>
                <a:spcPts val="300"/>
              </a:spcAft>
              <a:buFont typeface="Arial" panose="020B0604020202020204" pitchFamily="34" charset="0"/>
              <a:buChar char="•"/>
            </a:pPr>
            <a:r>
              <a:rPr lang="en-US" sz="1000">
                <a:solidFill>
                  <a:schemeClr val="bg1"/>
                </a:solidFill>
                <a:latin typeface="Arial" panose="020B0604020202020204" pitchFamily="34" charset="0"/>
                <a:cs typeface="Arial" panose="020B0604020202020204" pitchFamily="34" charset="0"/>
              </a:rPr>
              <a:t>Support project close‑out and handover by ensuring documentation meets quality, contractual and operational requirements.</a:t>
            </a:r>
          </a:p>
          <a:p>
            <a:pPr marL="171450" indent="-171450" fontAlgn="base">
              <a:spcBef>
                <a:spcPts val="300"/>
              </a:spcBef>
              <a:spcAft>
                <a:spcPts val="300"/>
              </a:spcAft>
              <a:buFont typeface="Arial" panose="020B0604020202020204" pitchFamily="34" charset="0"/>
              <a:buChar char="•"/>
            </a:pPr>
            <a:r>
              <a:rPr lang="en-US" sz="1000">
                <a:solidFill>
                  <a:schemeClr val="bg1"/>
                </a:solidFill>
                <a:latin typeface="Arial" panose="020B0604020202020204" pitchFamily="34" charset="0"/>
                <a:cs typeface="Arial" panose="020B0604020202020204" pitchFamily="34" charset="0"/>
              </a:rPr>
              <a:t>Assist Project Managers and QA during audits and assurance activities by providing accurate and complete documentation.</a:t>
            </a:r>
          </a:p>
          <a:p>
            <a:pPr marL="171450" indent="-171450" fontAlgn="base">
              <a:spcBef>
                <a:spcPts val="300"/>
              </a:spcBef>
              <a:spcAft>
                <a:spcPts val="300"/>
              </a:spcAft>
              <a:buFont typeface="Arial" panose="020B0604020202020204" pitchFamily="34" charset="0"/>
              <a:buChar char="•"/>
            </a:pPr>
            <a:r>
              <a:rPr lang="en-US" sz="1000">
                <a:solidFill>
                  <a:schemeClr val="bg1"/>
                </a:solidFill>
                <a:latin typeface="Arial" panose="020B0604020202020204" pitchFamily="34" charset="0"/>
                <a:cs typeface="Arial" panose="020B0604020202020204" pitchFamily="34" charset="0"/>
              </a:rPr>
              <a:t>Prepare regular and ad‑hoc reports on document status, approvals, overdue items and KPIs as required.</a:t>
            </a:r>
          </a:p>
          <a:p>
            <a:pPr marL="171450" indent="-171450" fontAlgn="base">
              <a:spcBef>
                <a:spcPts val="300"/>
              </a:spcBef>
              <a:spcAft>
                <a:spcPts val="300"/>
              </a:spcAft>
              <a:buFont typeface="Arial" panose="020B0604020202020204" pitchFamily="34" charset="0"/>
              <a:buChar char="•"/>
            </a:pPr>
            <a:r>
              <a:rPr lang="en-US" sz="1000">
                <a:solidFill>
                  <a:schemeClr val="bg1"/>
                </a:solidFill>
                <a:latin typeface="Arial" panose="020B0604020202020204" pitchFamily="34" charset="0"/>
                <a:cs typeface="Arial" panose="020B0604020202020204" pitchFamily="34" charset="0"/>
              </a:rPr>
              <a:t>Manage and maintain QA‑related project documentation requirements for both internal and external stakeholders.</a:t>
            </a:r>
          </a:p>
          <a:p>
            <a:pPr marL="171450" indent="-171450" fontAlgn="base">
              <a:spcBef>
                <a:spcPts val="300"/>
              </a:spcBef>
              <a:spcAft>
                <a:spcPts val="300"/>
              </a:spcAft>
              <a:buFont typeface="Arial" panose="020B0604020202020204" pitchFamily="34" charset="0"/>
              <a:buChar char="•"/>
            </a:pPr>
            <a:r>
              <a:rPr lang="en-US" sz="1000">
                <a:solidFill>
                  <a:schemeClr val="bg1"/>
                </a:solidFill>
                <a:latin typeface="Arial" panose="020B0604020202020204" pitchFamily="34" charset="0"/>
                <a:cs typeface="Arial" panose="020B0604020202020204" pitchFamily="34" charset="0"/>
              </a:rPr>
              <a:t>Identify, recommend and support continuous improvement initiatives for document control processes, systems and templates.</a:t>
            </a:r>
          </a:p>
          <a:p>
            <a:pPr marL="171450" indent="-171450" fontAlgn="base">
              <a:spcBef>
                <a:spcPts val="300"/>
              </a:spcBef>
              <a:spcAft>
                <a:spcPts val="300"/>
              </a:spcAft>
              <a:buFont typeface="Arial" panose="020B0604020202020204" pitchFamily="34" charset="0"/>
              <a:buChar char="•"/>
            </a:pPr>
            <a:r>
              <a:rPr lang="en-US" sz="1000">
                <a:solidFill>
                  <a:schemeClr val="bg1"/>
                </a:solidFill>
                <a:latin typeface="Arial" panose="020B0604020202020204" pitchFamily="34" charset="0"/>
                <a:cs typeface="Arial" panose="020B0604020202020204" pitchFamily="34" charset="0"/>
              </a:rPr>
              <a:t>Create and maintain document control templates, registers and workflows to streamline project documentation management.</a:t>
            </a:r>
          </a:p>
          <a:p>
            <a:pPr marL="184150" lvl="0" indent="-171450">
              <a:buFont typeface="Arial" panose="020B0604020202020204" pitchFamily="34" charset="0"/>
              <a:buChar char="•"/>
            </a:pPr>
            <a:endParaRPr lang="en-NZ" sz="1000" spc="1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31DA53479E7A41A905573FBD76C151" ma:contentTypeVersion="18" ma:contentTypeDescription="Create a new document." ma:contentTypeScope="" ma:versionID="9faf7a2b63029bdd899a28a8cda6979f">
  <xsd:schema xmlns:xsd="http://www.w3.org/2001/XMLSchema" xmlns:xs="http://www.w3.org/2001/XMLSchema" xmlns:p="http://schemas.microsoft.com/office/2006/metadata/properties" xmlns:ns2="6b14bed4-844a-4116-8db4-a7afb00c4d8a" xmlns:ns3="a33b06a3-a2a1-4190-a44c-814822382de6" targetNamespace="http://schemas.microsoft.com/office/2006/metadata/properties" ma:root="true" ma:fieldsID="23e879d1305d917319083fb33088e45b" ns2:_="" ns3:_="">
    <xsd:import namespace="6b14bed4-844a-4116-8db4-a7afb00c4d8a"/>
    <xsd:import namespace="a33b06a3-a2a1-4190-a44c-814822382d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14bed4-844a-4116-8db4-a7afb00c4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1f4d4e-d57f-4cf8-8d8c-5728bde085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3b06a3-a2a1-4190-a44c-814822382d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0b9965-5f91-400a-b065-50be685a9b13}" ma:internalName="TaxCatchAll" ma:showField="CatchAllData" ma:web="a33b06a3-a2a1-4190-a44c-814822382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14bed4-844a-4116-8db4-a7afb00c4d8a">
      <Terms xmlns="http://schemas.microsoft.com/office/infopath/2007/PartnerControls"/>
    </lcf76f155ced4ddcb4097134ff3c332f>
    <TaxCatchAll xmlns="a33b06a3-a2a1-4190-a44c-814822382de6" xsi:nil="true"/>
  </documentManagement>
</p:properties>
</file>

<file path=customXml/itemProps1.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2.xml><?xml version="1.0" encoding="utf-8"?>
<ds:datastoreItem xmlns:ds="http://schemas.openxmlformats.org/officeDocument/2006/customXml" ds:itemID="{C7D004AE-97D4-49E0-A8D3-3CF8FBE66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14bed4-844a-4116-8db4-a7afb00c4d8a"/>
    <ds:schemaRef ds:uri="a33b06a3-a2a1-4190-a44c-814822382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55FC9B-5724-4E52-B7CF-0DA26C5E6734}">
  <ds:schemaRefs>
    <ds:schemaRef ds:uri="43fbadee-b72b-4045-acd7-0c03f461bf4d"/>
    <ds:schemaRef ds:uri="7177a2d8-c5fe-4c8b-bcb3-ef0eeed29b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b14bed4-844a-4116-8db4-a7afb00c4d8a"/>
    <ds:schemaRef ds:uri="a33b06a3-a2a1-4190-a44c-814822382de6"/>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9</TotalTime>
  <Words>643</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Rachael Lacy</cp:lastModifiedBy>
  <cp:revision>1</cp:revision>
  <dcterms:created xsi:type="dcterms:W3CDTF">2022-02-10T01:09:19Z</dcterms:created>
  <dcterms:modified xsi:type="dcterms:W3CDTF">2026-04-16T21:43:45Z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0x010100DC31DA53479E7A41A905573FBD76C151</vt:lpwstr>
  </property>
  <property fmtid="{D5CDD505-2E9C-101B-9397-08002B2CF9AE}" pid="3" name="MSIP_Label_888bb889-6f8a-47ae-9880-0aeded6e10b8_ActionId">
    <vt:lpwstr>eba756fb-9d57-4fff-b82d-ef0a8d05add6</vt:lpwstr>
  </property>
  <property fmtid="{D5CDD505-2E9C-101B-9397-08002B2CF9AE}" pid="4" name="MSIP_Label_888bb889-6f8a-47ae-9880-0aeded6e10b8_ContentBits">
    <vt:lpwstr>0</vt:lpwstr>
  </property>
  <property fmtid="{D5CDD505-2E9C-101B-9397-08002B2CF9AE}" pid="5" name="MSIP_Label_888bb889-6f8a-47ae-9880-0aeded6e10b8_Name">
    <vt:lpwstr>888bb889-6f8a-47ae-9880-0aeded6e10b8</vt:lpwstr>
  </property>
  <property fmtid="{D5CDD505-2E9C-101B-9397-08002B2CF9AE}" pid="6" name="MSIP_Label_888bb889-6f8a-47ae-9880-0aeded6e10b8_Enabled">
    <vt:lpwstr>true</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SetDate">
    <vt:lpwstr>2022-06-29T00:03:15Z</vt:lpwstr>
  </property>
  <property fmtid="{D5CDD505-2E9C-101B-9397-08002B2CF9AE}" pid="9" name="MSIP_Label_888bb889-6f8a-47ae-9880-0aeded6e10b8_Method">
    <vt:lpwstr>Standard</vt:lpwstr>
  </property>
</Properties>
</file>