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10680700" cy="7569200"/>
  <p:notesSz cx="10680700" cy="7569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3D6"/>
    <a:srgbClr val="0032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65B761-D44A-4BCB-860C-E24F068D66F3}" v="1" dt="2026-05-18T03:12:24.48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914" y="3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1909" y="2346452"/>
            <a:ext cx="9088310" cy="158953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3819" y="4238752"/>
            <a:ext cx="7484490" cy="1892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06" y="1740916"/>
            <a:ext cx="465107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6446" y="1740916"/>
            <a:ext cx="4651076" cy="499567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5/18/2026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5/18/2026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5/18/2026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2"/>
            <a:ext cx="10692003" cy="7559992"/>
          </a:xfrm>
          <a:custGeom>
            <a:avLst/>
            <a:gdLst/>
            <a:ahLst/>
            <a:cxnLst/>
            <a:rect l="l" t="t" r="r" b="b"/>
            <a:pathLst>
              <a:path w="10692003" h="7559992">
                <a:moveTo>
                  <a:pt x="0" y="7559992"/>
                </a:moveTo>
                <a:lnTo>
                  <a:pt x="10692003" y="7559992"/>
                </a:lnTo>
                <a:lnTo>
                  <a:pt x="10692003" y="0"/>
                </a:lnTo>
                <a:lnTo>
                  <a:pt x="0" y="0"/>
                </a:lnTo>
                <a:lnTo>
                  <a:pt x="0" y="7559992"/>
                </a:lnTo>
                <a:close/>
              </a:path>
            </a:pathLst>
          </a:custGeom>
          <a:solidFill>
            <a:srgbClr val="00EDB5"/>
          </a:solidFill>
        </p:spPr>
        <p:txBody>
          <a:bodyPr wrap="square" lIns="0" tIns="0" rIns="0" bIns="0" rtlCol="0">
            <a:spAutoFit/>
          </a:bodyPr>
          <a:lstStyle/>
          <a:p>
            <a:endParaRPr/>
          </a:p>
        </p:txBody>
      </p:sp>
      <p:sp>
        <p:nvSpPr>
          <p:cNvPr id="17" name="bk object 17"/>
          <p:cNvSpPr/>
          <p:nvPr/>
        </p:nvSpPr>
        <p:spPr>
          <a:xfrm>
            <a:off x="2" y="8"/>
            <a:ext cx="9247301" cy="7559992"/>
          </a:xfrm>
          <a:custGeom>
            <a:avLst/>
            <a:gdLst/>
            <a:ahLst/>
            <a:cxnLst/>
            <a:rect l="l" t="t" r="r" b="b"/>
            <a:pathLst>
              <a:path w="9247301" h="7559992">
                <a:moveTo>
                  <a:pt x="4506442" y="0"/>
                </a:moveTo>
                <a:lnTo>
                  <a:pt x="4432" y="0"/>
                </a:lnTo>
                <a:lnTo>
                  <a:pt x="0" y="19354"/>
                </a:lnTo>
                <a:lnTo>
                  <a:pt x="0" y="7559992"/>
                </a:lnTo>
                <a:lnTo>
                  <a:pt x="7764513" y="7559992"/>
                </a:lnTo>
                <a:lnTo>
                  <a:pt x="9247301" y="1085799"/>
                </a:lnTo>
                <a:lnTo>
                  <a:pt x="4506442" y="0"/>
                </a:lnTo>
                <a:close/>
              </a:path>
            </a:pathLst>
          </a:custGeom>
          <a:solidFill>
            <a:srgbClr val="0032A0"/>
          </a:solidFill>
        </p:spPr>
        <p:txBody>
          <a:bodyPr wrap="square" lIns="0" tIns="0" rIns="0" bIns="0" rtlCol="0">
            <a:spAutoFit/>
          </a:bodyPr>
          <a:lstStyle/>
          <a:p>
            <a:endParaRPr/>
          </a:p>
        </p:txBody>
      </p:sp>
      <p:sp>
        <p:nvSpPr>
          <p:cNvPr id="2" name="Holder 2"/>
          <p:cNvSpPr>
            <a:spLocks noGrp="1"/>
          </p:cNvSpPr>
          <p:nvPr>
            <p:ph type="title"/>
          </p:nvPr>
        </p:nvSpPr>
        <p:spPr>
          <a:xfrm>
            <a:off x="534606" y="302767"/>
            <a:ext cx="9622916" cy="121107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06" y="1740916"/>
            <a:ext cx="9622916" cy="499567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324" y="7039356"/>
            <a:ext cx="3421481" cy="3784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06" y="7039356"/>
            <a:ext cx="2459189" cy="3784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5/18/2026</a:t>
            </a:fld>
            <a:endParaRPr lang="en-US"/>
          </a:p>
        </p:txBody>
      </p:sp>
      <p:sp>
        <p:nvSpPr>
          <p:cNvPr id="6" name="Holder 6"/>
          <p:cNvSpPr>
            <a:spLocks noGrp="1"/>
          </p:cNvSpPr>
          <p:nvPr>
            <p:ph type="sldNum" sz="quarter" idx="7"/>
          </p:nvPr>
        </p:nvSpPr>
        <p:spPr>
          <a:xfrm>
            <a:off x="7698333" y="7039356"/>
            <a:ext cx="2459189" cy="3784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image" Target="../media/image13.jp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459299" y="7039913"/>
            <a:ext cx="515620" cy="134620"/>
          </a:xfrm>
          <a:prstGeom prst="rect">
            <a:avLst/>
          </a:prstGeom>
        </p:spPr>
        <p:txBody>
          <a:bodyPr vert="horz" wrap="square" lIns="0" tIns="0" rIns="0" bIns="0" rtlCol="0">
            <a:spAutoFit/>
          </a:bodyPr>
          <a:lstStyle/>
          <a:p>
            <a:pPr marL="12700">
              <a:lnSpc>
                <a:spcPct val="100000"/>
              </a:lnSpc>
            </a:pPr>
            <a:r>
              <a:rPr sz="800" spc="-55" dirty="0">
                <a:solidFill>
                  <a:srgbClr val="00EDB5"/>
                </a:solidFill>
                <a:latin typeface="Arial"/>
                <a:cs typeface="Arial"/>
              </a:rPr>
              <a:t>C</a:t>
            </a:r>
            <a:r>
              <a:rPr sz="800" spc="25" dirty="0">
                <a:solidFill>
                  <a:srgbClr val="00EDB5"/>
                </a:solidFill>
                <a:latin typeface="Arial"/>
                <a:cs typeface="Arial"/>
              </a:rPr>
              <a:t>o</a:t>
            </a:r>
            <a:r>
              <a:rPr sz="800" spc="20" dirty="0">
                <a:solidFill>
                  <a:srgbClr val="00EDB5"/>
                </a:solidFill>
                <a:latin typeface="Arial"/>
                <a:cs typeface="Arial"/>
              </a:rPr>
              <a:t>n</a:t>
            </a:r>
            <a:r>
              <a:rPr sz="800" spc="60" dirty="0">
                <a:solidFill>
                  <a:srgbClr val="00EDB5"/>
                </a:solidFill>
                <a:latin typeface="Arial"/>
                <a:cs typeface="Arial"/>
              </a:rPr>
              <a:t>t</a:t>
            </a:r>
            <a:r>
              <a:rPr sz="800" spc="10" dirty="0">
                <a:solidFill>
                  <a:srgbClr val="00EDB5"/>
                </a:solidFill>
                <a:latin typeface="Arial"/>
                <a:cs typeface="Arial"/>
              </a:rPr>
              <a:t>i</a:t>
            </a:r>
            <a:r>
              <a:rPr sz="800" spc="25" dirty="0">
                <a:solidFill>
                  <a:srgbClr val="00EDB5"/>
                </a:solidFill>
                <a:latin typeface="Arial"/>
                <a:cs typeface="Arial"/>
              </a:rPr>
              <a:t>n</a:t>
            </a:r>
            <a:r>
              <a:rPr sz="800" spc="10" dirty="0">
                <a:solidFill>
                  <a:srgbClr val="00EDB5"/>
                </a:solidFill>
                <a:latin typeface="Arial"/>
                <a:cs typeface="Arial"/>
              </a:rPr>
              <a:t>ue</a:t>
            </a:r>
            <a:r>
              <a:rPr sz="800" spc="50" dirty="0">
                <a:solidFill>
                  <a:srgbClr val="00EDB5"/>
                </a:solidFill>
                <a:latin typeface="Arial"/>
                <a:cs typeface="Arial"/>
              </a:rPr>
              <a:t>d</a:t>
            </a:r>
            <a:endParaRPr sz="800">
              <a:latin typeface="Arial"/>
              <a:cs typeface="Arial"/>
            </a:endParaRPr>
          </a:p>
        </p:txBody>
      </p:sp>
      <p:sp>
        <p:nvSpPr>
          <p:cNvPr id="4" name="object 4"/>
          <p:cNvSpPr/>
          <p:nvPr/>
        </p:nvSpPr>
        <p:spPr>
          <a:xfrm>
            <a:off x="6014036" y="7073522"/>
            <a:ext cx="127000" cy="63500"/>
          </a:xfrm>
          <a:custGeom>
            <a:avLst/>
            <a:gdLst/>
            <a:ahLst/>
            <a:cxnLst/>
            <a:rect l="l" t="t" r="r" b="b"/>
            <a:pathLst>
              <a:path w="127000" h="63500">
                <a:moveTo>
                  <a:pt x="0" y="0"/>
                </a:moveTo>
                <a:lnTo>
                  <a:pt x="63500" y="63500"/>
                </a:lnTo>
                <a:lnTo>
                  <a:pt x="127000" y="0"/>
                </a:lnTo>
              </a:path>
            </a:pathLst>
          </a:custGeom>
          <a:ln w="6350">
            <a:solidFill>
              <a:srgbClr val="00EDB5"/>
            </a:solidFill>
          </a:ln>
        </p:spPr>
        <p:txBody>
          <a:bodyPr wrap="square" lIns="0" tIns="0" rIns="0" bIns="0" rtlCol="0">
            <a:spAutoFit/>
          </a:bodyPr>
          <a:lstStyle/>
          <a:p>
            <a:endParaRPr/>
          </a:p>
        </p:txBody>
      </p:sp>
      <p:sp>
        <p:nvSpPr>
          <p:cNvPr id="5" name="object 5"/>
          <p:cNvSpPr/>
          <p:nvPr/>
        </p:nvSpPr>
        <p:spPr>
          <a:xfrm>
            <a:off x="720001" y="2484604"/>
            <a:ext cx="1062012" cy="1960399"/>
          </a:xfrm>
          <a:prstGeom prst="rect">
            <a:avLst/>
          </a:prstGeom>
          <a:blipFill>
            <a:blip r:embed="rId2" cstate="print"/>
            <a:stretch>
              <a:fillRect/>
            </a:stretch>
          </a:blipFill>
        </p:spPr>
        <p:txBody>
          <a:bodyPr wrap="square" lIns="0" tIns="0" rIns="0" bIns="0" rtlCol="0">
            <a:spAutoFit/>
          </a:bodyPr>
          <a:lstStyle/>
          <a:p>
            <a:endParaRPr/>
          </a:p>
        </p:txBody>
      </p:sp>
      <p:sp>
        <p:nvSpPr>
          <p:cNvPr id="6" name="object 6"/>
          <p:cNvSpPr/>
          <p:nvPr/>
        </p:nvSpPr>
        <p:spPr>
          <a:xfrm>
            <a:off x="720001" y="248460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7" name="object 7"/>
          <p:cNvSpPr/>
          <p:nvPr/>
        </p:nvSpPr>
        <p:spPr>
          <a:xfrm>
            <a:off x="1782000" y="2484615"/>
            <a:ext cx="1062012" cy="980198"/>
          </a:xfrm>
          <a:prstGeom prst="rect">
            <a:avLst/>
          </a:prstGeom>
          <a:blipFill>
            <a:blip r:embed="rId3" cstate="print"/>
            <a:stretch>
              <a:fillRect/>
            </a:stretch>
          </a:blipFill>
        </p:spPr>
        <p:txBody>
          <a:bodyPr wrap="square" lIns="0" tIns="0" rIns="0" bIns="0" rtlCol="0">
            <a:spAutoFit/>
          </a:bodyPr>
          <a:lstStyle/>
          <a:p>
            <a:endParaRPr/>
          </a:p>
        </p:txBody>
      </p:sp>
      <p:sp>
        <p:nvSpPr>
          <p:cNvPr id="8" name="object 8"/>
          <p:cNvSpPr/>
          <p:nvPr/>
        </p:nvSpPr>
        <p:spPr>
          <a:xfrm>
            <a:off x="1782000" y="2484602"/>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9" name="object 9"/>
          <p:cNvSpPr/>
          <p:nvPr/>
        </p:nvSpPr>
        <p:spPr>
          <a:xfrm>
            <a:off x="1782000" y="3464814"/>
            <a:ext cx="1062012" cy="980198"/>
          </a:xfrm>
          <a:prstGeom prst="rect">
            <a:avLst/>
          </a:prstGeom>
          <a:blipFill>
            <a:blip r:embed="rId4" cstate="print"/>
            <a:stretch>
              <a:fillRect/>
            </a:stretch>
          </a:blipFill>
        </p:spPr>
        <p:txBody>
          <a:bodyPr wrap="square" lIns="0" tIns="0" rIns="0" bIns="0" rtlCol="0">
            <a:spAutoFit/>
          </a:bodyPr>
          <a:lstStyle/>
          <a:p>
            <a:endParaRPr/>
          </a:p>
        </p:txBody>
      </p:sp>
      <p:sp>
        <p:nvSpPr>
          <p:cNvPr id="10" name="object 10"/>
          <p:cNvSpPr/>
          <p:nvPr/>
        </p:nvSpPr>
        <p:spPr>
          <a:xfrm>
            <a:off x="1782000" y="3464801"/>
            <a:ext cx="1061999" cy="980198"/>
          </a:xfrm>
          <a:custGeom>
            <a:avLst/>
            <a:gdLst/>
            <a:ahLst/>
            <a:cxnLst/>
            <a:rect l="l" t="t" r="r" b="b"/>
            <a:pathLst>
              <a:path w="1061999" h="980198">
                <a:moveTo>
                  <a:pt x="0" y="980198"/>
                </a:moveTo>
                <a:lnTo>
                  <a:pt x="1061999" y="980198"/>
                </a:lnTo>
                <a:lnTo>
                  <a:pt x="1061999" y="0"/>
                </a:lnTo>
                <a:lnTo>
                  <a:pt x="0" y="0"/>
                </a:lnTo>
                <a:lnTo>
                  <a:pt x="0" y="980198"/>
                </a:lnTo>
                <a:close/>
              </a:path>
            </a:pathLst>
          </a:custGeom>
          <a:ln w="25400">
            <a:solidFill>
              <a:srgbClr val="0032A0"/>
            </a:solidFill>
          </a:ln>
        </p:spPr>
        <p:txBody>
          <a:bodyPr wrap="square" lIns="0" tIns="0" rIns="0" bIns="0" rtlCol="0">
            <a:spAutoFit/>
          </a:bodyPr>
          <a:lstStyle/>
          <a:p>
            <a:endParaRPr/>
          </a:p>
        </p:txBody>
      </p:sp>
      <p:sp>
        <p:nvSpPr>
          <p:cNvPr id="11" name="object 11"/>
          <p:cNvSpPr/>
          <p:nvPr/>
        </p:nvSpPr>
        <p:spPr>
          <a:xfrm>
            <a:off x="720001" y="4445012"/>
            <a:ext cx="1061999" cy="1246187"/>
          </a:xfrm>
          <a:prstGeom prst="rect">
            <a:avLst/>
          </a:prstGeom>
          <a:blipFill>
            <a:blip r:embed="rId5" cstate="print"/>
            <a:stretch>
              <a:fillRect/>
            </a:stretch>
          </a:blipFill>
        </p:spPr>
        <p:txBody>
          <a:bodyPr wrap="square" lIns="0" tIns="0" rIns="0" bIns="0" rtlCol="0">
            <a:spAutoFit/>
          </a:bodyPr>
          <a:lstStyle/>
          <a:p>
            <a:endParaRPr/>
          </a:p>
        </p:txBody>
      </p:sp>
      <p:sp>
        <p:nvSpPr>
          <p:cNvPr id="12" name="object 12"/>
          <p:cNvSpPr/>
          <p:nvPr/>
        </p:nvSpPr>
        <p:spPr>
          <a:xfrm>
            <a:off x="720001"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400">
            <a:solidFill>
              <a:srgbClr val="0032A0"/>
            </a:solidFill>
          </a:ln>
        </p:spPr>
        <p:txBody>
          <a:bodyPr wrap="square" lIns="0" tIns="0" rIns="0" bIns="0" rtlCol="0">
            <a:spAutoFit/>
          </a:bodyPr>
          <a:lstStyle/>
          <a:p>
            <a:endParaRPr/>
          </a:p>
        </p:txBody>
      </p:sp>
      <p:sp>
        <p:nvSpPr>
          <p:cNvPr id="13" name="object 13"/>
          <p:cNvSpPr/>
          <p:nvPr/>
        </p:nvSpPr>
        <p:spPr>
          <a:xfrm>
            <a:off x="1782000" y="4445012"/>
            <a:ext cx="1049299" cy="1246187"/>
          </a:xfrm>
          <a:prstGeom prst="rect">
            <a:avLst/>
          </a:prstGeom>
          <a:blipFill>
            <a:blip r:embed="rId6" cstate="print"/>
            <a:stretch>
              <a:fillRect/>
            </a:stretch>
          </a:blipFill>
        </p:spPr>
        <p:txBody>
          <a:bodyPr wrap="square" lIns="0" tIns="0" rIns="0" bIns="0" rtlCol="0">
            <a:spAutoFit/>
          </a:bodyPr>
          <a:lstStyle/>
          <a:p>
            <a:endParaRPr/>
          </a:p>
        </p:txBody>
      </p:sp>
      <p:sp>
        <p:nvSpPr>
          <p:cNvPr id="14" name="object 14"/>
          <p:cNvSpPr/>
          <p:nvPr/>
        </p:nvSpPr>
        <p:spPr>
          <a:xfrm>
            <a:off x="1782000" y="4445000"/>
            <a:ext cx="1061999" cy="1246200"/>
          </a:xfrm>
          <a:custGeom>
            <a:avLst/>
            <a:gdLst/>
            <a:ahLst/>
            <a:cxnLst/>
            <a:rect l="l" t="t" r="r" b="b"/>
            <a:pathLst>
              <a:path w="1061999" h="1246200">
                <a:moveTo>
                  <a:pt x="0" y="1246200"/>
                </a:moveTo>
                <a:lnTo>
                  <a:pt x="1061999" y="1246200"/>
                </a:lnTo>
                <a:lnTo>
                  <a:pt x="1061999" y="0"/>
                </a:lnTo>
                <a:lnTo>
                  <a:pt x="0" y="0"/>
                </a:lnTo>
                <a:lnTo>
                  <a:pt x="0" y="1246200"/>
                </a:lnTo>
                <a:close/>
              </a:path>
            </a:pathLst>
          </a:custGeom>
          <a:ln w="25399">
            <a:solidFill>
              <a:srgbClr val="0032A0"/>
            </a:solidFill>
          </a:ln>
        </p:spPr>
        <p:txBody>
          <a:bodyPr wrap="square" lIns="0" tIns="0" rIns="0" bIns="0" rtlCol="0">
            <a:spAutoFit/>
          </a:bodyPr>
          <a:lstStyle/>
          <a:p>
            <a:endParaRPr/>
          </a:p>
        </p:txBody>
      </p:sp>
      <p:sp>
        <p:nvSpPr>
          <p:cNvPr id="15" name="object 15"/>
          <p:cNvSpPr/>
          <p:nvPr/>
        </p:nvSpPr>
        <p:spPr>
          <a:xfrm>
            <a:off x="720001" y="5691200"/>
            <a:ext cx="2123998" cy="1148803"/>
          </a:xfrm>
          <a:prstGeom prst="rect">
            <a:avLst/>
          </a:prstGeom>
          <a:blipFill>
            <a:blip r:embed="rId7" cstate="print"/>
            <a:stretch>
              <a:fillRect/>
            </a:stretch>
          </a:blipFill>
        </p:spPr>
        <p:txBody>
          <a:bodyPr wrap="square" lIns="0" tIns="0" rIns="0" bIns="0" rtlCol="0">
            <a:spAutoFit/>
          </a:bodyPr>
          <a:lstStyle/>
          <a:p>
            <a:endParaRPr/>
          </a:p>
        </p:txBody>
      </p:sp>
      <p:sp>
        <p:nvSpPr>
          <p:cNvPr id="16" name="object 16"/>
          <p:cNvSpPr/>
          <p:nvPr/>
        </p:nvSpPr>
        <p:spPr>
          <a:xfrm>
            <a:off x="720001" y="5691200"/>
            <a:ext cx="2123998" cy="1148803"/>
          </a:xfrm>
          <a:custGeom>
            <a:avLst/>
            <a:gdLst/>
            <a:ahLst/>
            <a:cxnLst/>
            <a:rect l="l" t="t" r="r" b="b"/>
            <a:pathLst>
              <a:path w="2123998" h="1148803">
                <a:moveTo>
                  <a:pt x="0" y="1148803"/>
                </a:moveTo>
                <a:lnTo>
                  <a:pt x="2123998" y="1148803"/>
                </a:lnTo>
                <a:lnTo>
                  <a:pt x="2123998" y="0"/>
                </a:lnTo>
                <a:lnTo>
                  <a:pt x="0" y="0"/>
                </a:lnTo>
                <a:lnTo>
                  <a:pt x="0" y="1148803"/>
                </a:lnTo>
                <a:close/>
              </a:path>
            </a:pathLst>
          </a:custGeom>
          <a:ln w="25400">
            <a:solidFill>
              <a:srgbClr val="0032A0"/>
            </a:solidFill>
          </a:ln>
        </p:spPr>
        <p:txBody>
          <a:bodyPr wrap="square" lIns="0" tIns="0" rIns="0" bIns="0" rtlCol="0">
            <a:spAutoFit/>
          </a:bodyPr>
          <a:lstStyle/>
          <a:p>
            <a:endParaRPr/>
          </a:p>
        </p:txBody>
      </p:sp>
      <p:sp>
        <p:nvSpPr>
          <p:cNvPr id="17" name="object 17"/>
          <p:cNvSpPr/>
          <p:nvPr/>
        </p:nvSpPr>
        <p:spPr>
          <a:xfrm>
            <a:off x="8255916" y="5842005"/>
            <a:ext cx="1982783" cy="1583977"/>
          </a:xfrm>
          <a:prstGeom prst="rect">
            <a:avLst/>
          </a:prstGeom>
          <a:blipFill>
            <a:blip r:embed="rId8" cstate="print"/>
            <a:stretch>
              <a:fillRect/>
            </a:stretch>
          </a:blipFill>
        </p:spPr>
        <p:txBody>
          <a:bodyPr wrap="square" lIns="0" tIns="0" rIns="0" bIns="0" rtlCol="0">
            <a:spAutoFit/>
          </a:bodyPr>
          <a:lstStyle/>
          <a:p>
            <a:endParaRPr/>
          </a:p>
        </p:txBody>
      </p:sp>
      <p:sp>
        <p:nvSpPr>
          <p:cNvPr id="18" name="object 18"/>
          <p:cNvSpPr/>
          <p:nvPr/>
        </p:nvSpPr>
        <p:spPr>
          <a:xfrm>
            <a:off x="3099174" y="1864256"/>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5459299" y="1864256"/>
            <a:ext cx="0" cy="368300"/>
          </a:xfrm>
          <a:custGeom>
            <a:avLst/>
            <a:gdLst/>
            <a:ahLst/>
            <a:cxnLst/>
            <a:rect l="l" t="t" r="r" b="b"/>
            <a:pathLst>
              <a:path h="368300">
                <a:moveTo>
                  <a:pt x="0" y="368300"/>
                </a:moveTo>
                <a:lnTo>
                  <a:pt x="0" y="0"/>
                </a:lnTo>
              </a:path>
            </a:pathLst>
          </a:custGeom>
          <a:ln w="6350">
            <a:solidFill>
              <a:srgbClr val="00EDB5"/>
            </a:solidFill>
          </a:ln>
        </p:spPr>
        <p:txBody>
          <a:bodyPr wrap="square" lIns="0" tIns="0" rIns="0" bIns="0" rtlCol="0">
            <a:spAutoFit/>
          </a:bodyPr>
          <a:lstStyle/>
          <a:p>
            <a:endParaRPr/>
          </a:p>
        </p:txBody>
      </p:sp>
      <p:sp>
        <p:nvSpPr>
          <p:cNvPr id="20" name="object 20"/>
          <p:cNvSpPr txBox="1"/>
          <p:nvPr/>
        </p:nvSpPr>
        <p:spPr>
          <a:xfrm>
            <a:off x="3149832" y="1803400"/>
            <a:ext cx="2377344" cy="333425"/>
          </a:xfrm>
          <a:prstGeom prst="rect">
            <a:avLst/>
          </a:prstGeom>
        </p:spPr>
        <p:txBody>
          <a:bodyPr vert="horz" wrap="square" lIns="0" tIns="0" rIns="0" bIns="0" rtlCol="0">
            <a:spAutoFit/>
          </a:bodyPr>
          <a:lstStyle/>
          <a:p>
            <a:pPr marL="12700">
              <a:lnSpc>
                <a:spcPct val="100000"/>
              </a:lnSpc>
            </a:pPr>
            <a:r>
              <a:rPr sz="1000" spc="-170" dirty="0">
                <a:solidFill>
                  <a:srgbClr val="F1D3D6"/>
                </a:solidFill>
                <a:latin typeface="Arial"/>
                <a:cs typeface="Arial"/>
              </a:rPr>
              <a:t>R</a:t>
            </a:r>
            <a:r>
              <a:rPr sz="1000" spc="30" dirty="0">
                <a:solidFill>
                  <a:srgbClr val="F1D3D6"/>
                </a:solidFill>
                <a:latin typeface="Arial"/>
                <a:cs typeface="Arial"/>
              </a:rPr>
              <a:t>e</a:t>
            </a:r>
            <a:r>
              <a:rPr sz="1000" spc="35" dirty="0">
                <a:solidFill>
                  <a:srgbClr val="F1D3D6"/>
                </a:solidFill>
                <a:latin typeface="Arial"/>
                <a:cs typeface="Arial"/>
              </a:rPr>
              <a:t>po</a:t>
            </a:r>
            <a:r>
              <a:rPr sz="1000" spc="25" dirty="0">
                <a:solidFill>
                  <a:srgbClr val="F1D3D6"/>
                </a:solidFill>
                <a:latin typeface="Arial"/>
                <a:cs typeface="Arial"/>
              </a:rPr>
              <a:t>r</a:t>
            </a:r>
            <a:r>
              <a:rPr sz="1000" spc="80" dirty="0">
                <a:solidFill>
                  <a:srgbClr val="F1D3D6"/>
                </a:solidFill>
                <a:latin typeface="Arial"/>
                <a:cs typeface="Arial"/>
              </a:rPr>
              <a:t>t</a:t>
            </a:r>
            <a:r>
              <a:rPr sz="1000" spc="35" dirty="0">
                <a:solidFill>
                  <a:srgbClr val="F1D3D6"/>
                </a:solidFill>
                <a:latin typeface="Arial"/>
                <a:cs typeface="Arial"/>
              </a:rPr>
              <a:t>ing</a:t>
            </a:r>
            <a:r>
              <a:rPr sz="1000" spc="-35" dirty="0">
                <a:solidFill>
                  <a:srgbClr val="F1D3D6"/>
                </a:solidFill>
                <a:latin typeface="Arial"/>
                <a:cs typeface="Arial"/>
              </a:rPr>
              <a:t> </a:t>
            </a:r>
            <a:r>
              <a:rPr sz="1000" spc="70" dirty="0">
                <a:solidFill>
                  <a:srgbClr val="F1D3D6"/>
                </a:solidFill>
                <a:latin typeface="Arial"/>
                <a:cs typeface="Arial"/>
              </a:rPr>
              <a:t>t</a:t>
            </a:r>
            <a:r>
              <a:rPr sz="1000" dirty="0">
                <a:solidFill>
                  <a:srgbClr val="F1D3D6"/>
                </a:solidFill>
                <a:latin typeface="Arial"/>
                <a:cs typeface="Arial"/>
              </a:rPr>
              <a:t>o:</a:t>
            </a:r>
            <a:endParaRPr sz="1000" dirty="0">
              <a:latin typeface="Arial"/>
              <a:cs typeface="Arial"/>
            </a:endParaRPr>
          </a:p>
          <a:p>
            <a:pPr marL="12700">
              <a:lnSpc>
                <a:spcPct val="100000"/>
              </a:lnSpc>
              <a:spcBef>
                <a:spcPts val="200"/>
              </a:spcBef>
            </a:pPr>
            <a:r>
              <a:rPr lang="en-NZ" sz="1000" b="1" spc="-5" dirty="0">
                <a:solidFill>
                  <a:srgbClr val="F1D3D6"/>
                </a:solidFill>
                <a:latin typeface="Arial"/>
                <a:cs typeface="Arial"/>
              </a:rPr>
              <a:t>Head of Regulatory Affairs</a:t>
            </a:r>
            <a:endParaRPr sz="1000" dirty="0">
              <a:latin typeface="Arial"/>
              <a:cs typeface="Arial"/>
            </a:endParaRPr>
          </a:p>
        </p:txBody>
      </p:sp>
      <p:sp>
        <p:nvSpPr>
          <p:cNvPr id="21" name="object 21"/>
          <p:cNvSpPr txBox="1"/>
          <p:nvPr/>
        </p:nvSpPr>
        <p:spPr>
          <a:xfrm>
            <a:off x="5549208" y="1950515"/>
            <a:ext cx="1364961" cy="153888"/>
          </a:xfrm>
          <a:prstGeom prst="rect">
            <a:avLst/>
          </a:prstGeom>
        </p:spPr>
        <p:txBody>
          <a:bodyPr vert="horz" wrap="square" lIns="0" tIns="0" rIns="0" bIns="0" rtlCol="0">
            <a:spAutoFit/>
          </a:bodyPr>
          <a:lstStyle/>
          <a:p>
            <a:pPr marL="12700">
              <a:lnSpc>
                <a:spcPct val="100000"/>
              </a:lnSpc>
            </a:pPr>
            <a:r>
              <a:rPr lang="en-NZ" sz="1000" b="1" spc="50" dirty="0">
                <a:solidFill>
                  <a:srgbClr val="F1D3D6"/>
                </a:solidFill>
                <a:latin typeface="Arial"/>
                <a:cs typeface="Arial"/>
              </a:rPr>
              <a:t>Date: May 2026</a:t>
            </a:r>
            <a:endParaRPr lang="en-NZ" sz="1000" spc="50" dirty="0">
              <a:solidFill>
                <a:srgbClr val="F1D3D6"/>
              </a:solidFill>
              <a:latin typeface="Arial"/>
              <a:cs typeface="Arial"/>
            </a:endParaRPr>
          </a:p>
        </p:txBody>
      </p:sp>
      <p:sp>
        <p:nvSpPr>
          <p:cNvPr id="22" name="object 22"/>
          <p:cNvSpPr txBox="1"/>
          <p:nvPr/>
        </p:nvSpPr>
        <p:spPr>
          <a:xfrm>
            <a:off x="3105150" y="2478038"/>
            <a:ext cx="4470400" cy="1000274"/>
          </a:xfrm>
          <a:prstGeom prst="rect">
            <a:avLst/>
          </a:prstGeom>
        </p:spPr>
        <p:txBody>
          <a:bodyPr vert="horz" wrap="square" lIns="0" tIns="0" rIns="0" bIns="0" rtlCol="0">
            <a:spAutoFit/>
          </a:bodyPr>
          <a:lstStyle/>
          <a:p>
            <a:pPr marL="12700">
              <a:lnSpc>
                <a:spcPct val="100000"/>
              </a:lnSpc>
            </a:pPr>
            <a:r>
              <a:rPr sz="1000" b="1" spc="-40" dirty="0">
                <a:solidFill>
                  <a:srgbClr val="FFFFFF"/>
                </a:solidFill>
                <a:latin typeface="Arial"/>
                <a:cs typeface="Arial"/>
              </a:rPr>
              <a:t>T</a:t>
            </a:r>
            <a:r>
              <a:rPr sz="1000" b="1" spc="-45" dirty="0">
                <a:solidFill>
                  <a:srgbClr val="FFFFFF"/>
                </a:solidFill>
                <a:latin typeface="Arial"/>
                <a:cs typeface="Arial"/>
              </a:rPr>
              <a:t>h</a:t>
            </a:r>
            <a:r>
              <a:rPr sz="1000" b="1" spc="10" dirty="0">
                <a:solidFill>
                  <a:srgbClr val="FFFFFF"/>
                </a:solidFill>
                <a:latin typeface="Arial"/>
                <a:cs typeface="Arial"/>
              </a:rPr>
              <a:t>e</a:t>
            </a:r>
            <a:r>
              <a:rPr sz="1000" b="1" spc="-45" dirty="0">
                <a:solidFill>
                  <a:srgbClr val="FFFFFF"/>
                </a:solidFill>
                <a:latin typeface="Arial"/>
                <a:cs typeface="Arial"/>
              </a:rPr>
              <a:t> </a:t>
            </a:r>
            <a:r>
              <a:rPr sz="1000" b="1" spc="-15" dirty="0">
                <a:solidFill>
                  <a:srgbClr val="FFFFFF"/>
                </a:solidFill>
                <a:latin typeface="Arial"/>
                <a:cs typeface="Arial"/>
              </a:rPr>
              <a:t>r</a:t>
            </a:r>
            <a:r>
              <a:rPr sz="1000" b="1" dirty="0">
                <a:solidFill>
                  <a:srgbClr val="FFFFFF"/>
                </a:solidFill>
                <a:latin typeface="Arial"/>
                <a:cs typeface="Arial"/>
              </a:rPr>
              <a:t>ole</a:t>
            </a:r>
            <a:endParaRPr lang="en-NZ" sz="1000" b="1" dirty="0">
              <a:solidFill>
                <a:srgbClr val="FFFFFF"/>
              </a:solidFill>
              <a:latin typeface="Arial"/>
              <a:cs typeface="Arial"/>
            </a:endParaRPr>
          </a:p>
          <a:p>
            <a:pPr marL="12700">
              <a:lnSpc>
                <a:spcPct val="100000"/>
              </a:lnSpc>
            </a:pPr>
            <a:endParaRPr lang="en-NZ" sz="500" b="1" dirty="0">
              <a:solidFill>
                <a:srgbClr val="FFFFFF"/>
              </a:solidFill>
              <a:latin typeface="Arial"/>
              <a:cs typeface="Arial"/>
            </a:endParaRPr>
          </a:p>
          <a:p>
            <a:pPr marL="12700">
              <a:lnSpc>
                <a:spcPct val="100000"/>
              </a:lnSpc>
            </a:pPr>
            <a:r>
              <a:rPr lang="en-NZ" sz="1000" dirty="0">
                <a:solidFill>
                  <a:schemeClr val="bg1"/>
                </a:solidFill>
                <a:latin typeface="Arial"/>
                <a:cs typeface="Arial"/>
              </a:rPr>
              <a:t>This role creates value by providing insights and analysis to improve Meridian’s ability to effectively operate in the electricity market. The Principal Regulatory Adviser role helps to reduce risks associated with regulation and provides information and expertise to enable Meridian to build relationships and influence within the industry and across government.</a:t>
            </a:r>
            <a:endParaRPr sz="1000" dirty="0">
              <a:solidFill>
                <a:schemeClr val="bg1"/>
              </a:solidFill>
              <a:latin typeface="Arial"/>
              <a:cs typeface="Arial"/>
            </a:endParaRPr>
          </a:p>
        </p:txBody>
      </p:sp>
      <p:sp>
        <p:nvSpPr>
          <p:cNvPr id="25" name="object 25"/>
          <p:cNvSpPr txBox="1"/>
          <p:nvPr/>
        </p:nvSpPr>
        <p:spPr>
          <a:xfrm>
            <a:off x="2147865" y="1509878"/>
            <a:ext cx="696134" cy="107722"/>
          </a:xfrm>
          <a:prstGeom prst="rect">
            <a:avLst/>
          </a:prstGeom>
        </p:spPr>
        <p:txBody>
          <a:bodyPr vert="horz" wrap="square" lIns="0" tIns="0" rIns="0" bIns="0" rtlCol="0">
            <a:spAutoFit/>
          </a:bodyPr>
          <a:lstStyle/>
          <a:p>
            <a:pPr marL="12700">
              <a:lnSpc>
                <a:spcPct val="100000"/>
              </a:lnSpc>
            </a:pPr>
            <a:r>
              <a:rPr lang="en-NZ" sz="700" spc="35" dirty="0">
                <a:solidFill>
                  <a:srgbClr val="00EDB5"/>
                </a:solidFill>
                <a:latin typeface="Arial"/>
                <a:cs typeface="Arial"/>
              </a:rPr>
              <a:t>Wellington</a:t>
            </a:r>
            <a:endParaRPr sz="700" dirty="0">
              <a:latin typeface="Arial"/>
              <a:cs typeface="Arial"/>
            </a:endParaRPr>
          </a:p>
        </p:txBody>
      </p:sp>
      <p:sp>
        <p:nvSpPr>
          <p:cNvPr id="29" name="object 29"/>
          <p:cNvSpPr txBox="1"/>
          <p:nvPr/>
        </p:nvSpPr>
        <p:spPr>
          <a:xfrm>
            <a:off x="3048299" y="925828"/>
            <a:ext cx="4890928" cy="459100"/>
          </a:xfrm>
          <a:prstGeom prst="rect">
            <a:avLst/>
          </a:prstGeom>
        </p:spPr>
        <p:txBody>
          <a:bodyPr vert="horz" wrap="square" lIns="0" tIns="0" rIns="0" bIns="0" rtlCol="0">
            <a:spAutoFit/>
          </a:bodyPr>
          <a:lstStyle/>
          <a:p>
            <a:pPr marL="12700">
              <a:lnSpc>
                <a:spcPct val="100000"/>
              </a:lnSpc>
            </a:pPr>
            <a:r>
              <a:rPr sz="1000" spc="-135" dirty="0">
                <a:solidFill>
                  <a:srgbClr val="F1D3D6"/>
                </a:solidFill>
                <a:latin typeface="Arial"/>
                <a:cs typeface="Arial"/>
              </a:rPr>
              <a:t>P</a:t>
            </a:r>
            <a:r>
              <a:rPr sz="1000" spc="15" dirty="0">
                <a:solidFill>
                  <a:srgbClr val="F1D3D6"/>
                </a:solidFill>
                <a:latin typeface="Arial"/>
                <a:cs typeface="Arial"/>
              </a:rPr>
              <a:t>osit</a:t>
            </a:r>
            <a:r>
              <a:rPr sz="1000" spc="30" dirty="0">
                <a:solidFill>
                  <a:srgbClr val="F1D3D6"/>
                </a:solidFill>
                <a:latin typeface="Arial"/>
                <a:cs typeface="Arial"/>
              </a:rPr>
              <a:t>ion</a:t>
            </a:r>
            <a:r>
              <a:rPr sz="1000" spc="-35" dirty="0">
                <a:solidFill>
                  <a:srgbClr val="F1D3D6"/>
                </a:solidFill>
                <a:latin typeface="Arial"/>
                <a:cs typeface="Arial"/>
              </a:rPr>
              <a:t> </a:t>
            </a:r>
            <a:r>
              <a:rPr sz="1000" spc="30" dirty="0">
                <a:solidFill>
                  <a:srgbClr val="F1D3D6"/>
                </a:solidFill>
                <a:latin typeface="Arial"/>
                <a:cs typeface="Arial"/>
              </a:rPr>
              <a:t>de</a:t>
            </a:r>
            <a:r>
              <a:rPr sz="1000" spc="-75" dirty="0">
                <a:solidFill>
                  <a:srgbClr val="F1D3D6"/>
                </a:solidFill>
                <a:latin typeface="Arial"/>
                <a:cs typeface="Arial"/>
              </a:rPr>
              <a:t>s</a:t>
            </a:r>
            <a:r>
              <a:rPr sz="1000" spc="20" dirty="0">
                <a:solidFill>
                  <a:srgbClr val="F1D3D6"/>
                </a:solidFill>
                <a:latin typeface="Arial"/>
                <a:cs typeface="Arial"/>
              </a:rPr>
              <a:t>crip</a:t>
            </a:r>
            <a:r>
              <a:rPr sz="1000" spc="75" dirty="0">
                <a:solidFill>
                  <a:srgbClr val="F1D3D6"/>
                </a:solidFill>
                <a:latin typeface="Arial"/>
                <a:cs typeface="Arial"/>
              </a:rPr>
              <a:t>t</a:t>
            </a:r>
            <a:r>
              <a:rPr sz="1000" spc="15" dirty="0">
                <a:solidFill>
                  <a:srgbClr val="F1D3D6"/>
                </a:solidFill>
                <a:latin typeface="Arial"/>
                <a:cs typeface="Arial"/>
              </a:rPr>
              <a:t>ion:</a:t>
            </a:r>
            <a:endParaRPr sz="1000" dirty="0">
              <a:latin typeface="Arial"/>
              <a:cs typeface="Arial"/>
            </a:endParaRPr>
          </a:p>
          <a:p>
            <a:pPr marL="12700">
              <a:lnSpc>
                <a:spcPct val="100000"/>
              </a:lnSpc>
              <a:spcBef>
                <a:spcPts val="140"/>
              </a:spcBef>
            </a:pPr>
            <a:r>
              <a:rPr lang="en-NZ" sz="1900" dirty="0">
                <a:solidFill>
                  <a:srgbClr val="F1D3D6"/>
                </a:solidFill>
                <a:latin typeface="Arial"/>
                <a:cs typeface="Arial"/>
              </a:rPr>
              <a:t>Principal Regulatory Adviser</a:t>
            </a:r>
            <a:endParaRPr sz="1900" dirty="0">
              <a:latin typeface="Arial"/>
              <a:cs typeface="Arial"/>
            </a:endParaRPr>
          </a:p>
        </p:txBody>
      </p:sp>
      <p:pic>
        <p:nvPicPr>
          <p:cNvPr id="31" name="Picture 30" descr="A picture containing fire&#10;&#10;Description automatically generated">
            <a:extLst>
              <a:ext uri="{FF2B5EF4-FFF2-40B4-BE49-F238E27FC236}">
                <a16:creationId xmlns:a16="http://schemas.microsoft.com/office/drawing/2014/main" id="{8C1638DE-8087-4470-93C6-4BFEB2DBEAA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423" y="718432"/>
            <a:ext cx="1048319" cy="1582892"/>
          </a:xfrm>
          <a:prstGeom prst="rect">
            <a:avLst/>
          </a:prstGeom>
        </p:spPr>
      </p:pic>
      <p:sp>
        <p:nvSpPr>
          <p:cNvPr id="32" name="Oval 31">
            <a:extLst>
              <a:ext uri="{FF2B5EF4-FFF2-40B4-BE49-F238E27FC236}">
                <a16:creationId xmlns:a16="http://schemas.microsoft.com/office/drawing/2014/main" id="{3B0B3703-F00A-4D82-883B-569242572750}"/>
              </a:ext>
            </a:extLst>
          </p:cNvPr>
          <p:cNvSpPr/>
          <p:nvPr/>
        </p:nvSpPr>
        <p:spPr>
          <a:xfrm>
            <a:off x="2020137" y="1496024"/>
            <a:ext cx="76200" cy="73282"/>
          </a:xfrm>
          <a:prstGeom prst="ellipse">
            <a:avLst/>
          </a:prstGeom>
          <a:solidFill>
            <a:srgbClr val="F1D3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8" name="object 24">
            <a:extLst>
              <a:ext uri="{FF2B5EF4-FFF2-40B4-BE49-F238E27FC236}">
                <a16:creationId xmlns:a16="http://schemas.microsoft.com/office/drawing/2014/main" id="{F79615E3-A994-41D0-8519-5E4F57D93950}"/>
              </a:ext>
            </a:extLst>
          </p:cNvPr>
          <p:cNvSpPr txBox="1"/>
          <p:nvPr/>
        </p:nvSpPr>
        <p:spPr>
          <a:xfrm>
            <a:off x="3099174" y="3733388"/>
            <a:ext cx="2132965" cy="450380"/>
          </a:xfrm>
          <a:prstGeom prst="rect">
            <a:avLst/>
          </a:prstGeom>
        </p:spPr>
        <p:txBody>
          <a:bodyPr vert="horz" wrap="square" lIns="0" tIns="0" rIns="0" bIns="0" rtlCol="0">
            <a:spAutoFit/>
          </a:bodyPr>
          <a:lstStyle/>
          <a:p>
            <a:pPr marL="12065" marR="166370">
              <a:lnSpc>
                <a:spcPts val="950"/>
              </a:lnSpc>
              <a:spcBef>
                <a:spcPts val="475"/>
              </a:spcBef>
              <a:buClr>
                <a:srgbClr val="FFFFFF"/>
              </a:buClr>
              <a:tabLst>
                <a:tab pos="120650" algn="l"/>
              </a:tabLst>
            </a:pPr>
            <a:r>
              <a:rPr lang="en-NZ" sz="900" b="1" dirty="0">
                <a:solidFill>
                  <a:schemeClr val="bg1"/>
                </a:solidFill>
                <a:latin typeface="Arial"/>
                <a:cs typeface="Arial"/>
              </a:rPr>
              <a:t>Position accountabilities:</a:t>
            </a:r>
            <a:endParaRPr lang="en-NZ" sz="800" dirty="0">
              <a:solidFill>
                <a:srgbClr val="FFFFFF"/>
              </a:solidFill>
              <a:latin typeface="Arial"/>
              <a:cs typeface="Arial"/>
            </a:endParaRPr>
          </a:p>
          <a:p>
            <a:pPr marL="171450" indent="-171450" fontAlgn="base">
              <a:buFont typeface="Arial" panose="020B0604020202020204" pitchFamily="34" charset="0"/>
              <a:buChar char="•"/>
            </a:pPr>
            <a:endParaRPr lang="en-NZ" sz="900" dirty="0">
              <a:solidFill>
                <a:schemeClr val="bg1"/>
              </a:solidFill>
              <a:latin typeface="Arial" panose="020B0604020202020204" pitchFamily="34" charset="0"/>
              <a:cs typeface="Arial" panose="020B0604020202020204" pitchFamily="34" charset="0"/>
            </a:endParaRPr>
          </a:p>
          <a:p>
            <a:pPr marL="12065" marR="166370">
              <a:lnSpc>
                <a:spcPts val="950"/>
              </a:lnSpc>
              <a:spcBef>
                <a:spcPts val="475"/>
              </a:spcBef>
              <a:buClr>
                <a:srgbClr val="FFFFFF"/>
              </a:buClr>
              <a:tabLst>
                <a:tab pos="120650" algn="l"/>
              </a:tabLst>
            </a:pPr>
            <a:endParaRPr lang="en-NZ" sz="800" dirty="0">
              <a:solidFill>
                <a:srgbClr val="FFFFFF"/>
              </a:solidFill>
              <a:latin typeface="Arial"/>
              <a:cs typeface="Arial"/>
            </a:endParaRPr>
          </a:p>
        </p:txBody>
      </p:sp>
      <p:sp>
        <p:nvSpPr>
          <p:cNvPr id="35" name="Rectangle 7">
            <a:extLst>
              <a:ext uri="{FF2B5EF4-FFF2-40B4-BE49-F238E27FC236}">
                <a16:creationId xmlns:a16="http://schemas.microsoft.com/office/drawing/2014/main" id="{2D70513A-ECA8-411D-9463-48C42392D237}"/>
              </a:ext>
            </a:extLst>
          </p:cNvPr>
          <p:cNvSpPr>
            <a:spLocks noChangeArrowheads="1"/>
          </p:cNvSpPr>
          <p:nvPr/>
        </p:nvSpPr>
        <p:spPr bwMode="auto">
          <a:xfrm>
            <a:off x="3044247" y="3942477"/>
            <a:ext cx="247993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171450" indent="-171450">
              <a:buFont typeface="Arial" panose="020B0604020202020204" pitchFamily="34" charset="0"/>
              <a:buChar char="•"/>
            </a:pPr>
            <a:r>
              <a:rPr lang="en-NZ" altLang="en-US" sz="900" dirty="0">
                <a:solidFill>
                  <a:schemeClr val="bg1"/>
                </a:solidFill>
                <a:ea typeface="Times New Roman" panose="02020603050405020304" pitchFamily="18" charset="0"/>
                <a:cs typeface="Arial" panose="020B0604020202020204" pitchFamily="34" charset="0"/>
              </a:rPr>
              <a:t>Understand the implications of government regulatory and public policy announcements and legislation for Meridian and help Meridian to comply with its legal obligations.  </a:t>
            </a:r>
            <a:endParaRPr lang="en-NZ" altLang="en-US" sz="900" dirty="0">
              <a:solidFill>
                <a:schemeClr val="bg1"/>
              </a:solidFill>
              <a:cs typeface="Arial" panose="020B0604020202020204" pitchFamily="34" charset="0"/>
            </a:endParaRPr>
          </a:p>
          <a:p>
            <a:pPr marL="171450" indent="-171450">
              <a:buFont typeface="Arial" panose="020B0604020202020204" pitchFamily="34" charset="0"/>
              <a:buChar char="•"/>
            </a:pPr>
            <a:r>
              <a:rPr lang="en-NZ" altLang="en-US" sz="900" dirty="0">
                <a:solidFill>
                  <a:schemeClr val="bg1"/>
                </a:solidFill>
                <a:ea typeface="Times New Roman" panose="02020603050405020304" pitchFamily="18" charset="0"/>
                <a:cs typeface="Arial" panose="020B0604020202020204" pitchFamily="34" charset="0"/>
              </a:rPr>
              <a:t>Understand the implication for Meridian of electricity regulatory changes considered by the Government and regulators.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NZ" altLang="en-US" sz="900" b="0" i="0" u="none" strike="noStrike" cap="none" normalizeH="0" baseline="0" dirty="0">
                <a:ln>
                  <a:noFill/>
                </a:ln>
                <a:solidFill>
                  <a:schemeClr val="bg1"/>
                </a:solidFill>
                <a:effectLst/>
                <a:ea typeface="Times New Roman" panose="02020603050405020304" pitchFamily="18" charset="0"/>
                <a:cs typeface="Arial" panose="020B0604020202020204" pitchFamily="34" charset="0"/>
              </a:rPr>
              <a:t>Provide high quality, accurate and insightful advice to internal stakeholders. </a:t>
            </a:r>
          </a:p>
          <a:p>
            <a:pPr marL="171450" lvl="0" indent="-171450">
              <a:buFont typeface="Arial" panose="020B0604020202020204" pitchFamily="34" charset="0"/>
              <a:buChar char="•"/>
            </a:pPr>
            <a:r>
              <a:rPr kumimoji="0" lang="en-US" altLang="en-US" sz="900" b="0" i="0" u="none" strike="noStrike" cap="none" normalizeH="0" baseline="0" dirty="0">
                <a:ln>
                  <a:noFill/>
                </a:ln>
                <a:solidFill>
                  <a:schemeClr val="bg1"/>
                </a:solidFill>
                <a:effectLst/>
                <a:ea typeface="Times New Roman" panose="02020603050405020304" pitchFamily="18" charset="0"/>
                <a:cs typeface="Arial" panose="020B0604020202020204" pitchFamily="34" charset="0"/>
              </a:rPr>
              <a:t>Prepare influential submissions and engage in regulatory change processes to meet Meridian’s business needs and reflect internal expertise</a:t>
            </a:r>
            <a:r>
              <a:rPr lang="en-NZ" altLang="en-US" sz="900" dirty="0">
                <a:solidFill>
                  <a:schemeClr val="bg1"/>
                </a:solidFill>
                <a:ea typeface="Times New Roman" panose="02020603050405020304" pitchFamily="18" charset="0"/>
                <a:cs typeface="Arial" panose="020B0604020202020204" pitchFamily="34" charset="0"/>
              </a:rPr>
              <a:t>.</a:t>
            </a:r>
          </a:p>
          <a:p>
            <a:pPr marL="171450" indent="-171450">
              <a:buFont typeface="Arial" panose="020B0604020202020204" pitchFamily="34" charset="0"/>
              <a:buChar char="•"/>
            </a:pPr>
            <a:r>
              <a:rPr lang="en-NZ" altLang="en-US" sz="900" dirty="0">
                <a:solidFill>
                  <a:schemeClr val="bg1"/>
                </a:solidFill>
                <a:latin typeface="Arial" panose="020B0604020202020204" pitchFamily="34" charset="0"/>
                <a:ea typeface="Times New Roman" panose="02020603050405020304" pitchFamily="18" charset="0"/>
                <a:cs typeface="Arial" panose="020B0604020202020204" pitchFamily="34" charset="0"/>
              </a:rPr>
              <a:t>Work proactively within the Legal and Regulatory team, as a subject matter expert on regulation and government policy.</a:t>
            </a:r>
            <a:endParaRPr lang="en-NZ" altLang="en-US" sz="900" dirty="0">
              <a:solidFill>
                <a:schemeClr val="bg1"/>
              </a:solidFill>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3199616A-F7F7-4EDF-A8B6-05C84B93AD5B}"/>
              </a:ext>
            </a:extLst>
          </p:cNvPr>
          <p:cNvSpPr/>
          <p:nvPr/>
        </p:nvSpPr>
        <p:spPr>
          <a:xfrm>
            <a:off x="5524177" y="3958578"/>
            <a:ext cx="2479930" cy="2308324"/>
          </a:xfrm>
          <a:prstGeom prst="rect">
            <a:avLst/>
          </a:prstGeom>
        </p:spPr>
        <p:txBody>
          <a:bodyPr wrap="square">
            <a:spAutoFit/>
          </a:bodyPr>
          <a:lstStyle/>
          <a:p>
            <a:pPr marL="171450" lvl="0" indent="-171450" eaLnBrk="0" fontAlgn="base" hangingPunct="0">
              <a:spcBef>
                <a:spcPct val="0"/>
              </a:spcBef>
              <a:spcAft>
                <a:spcPct val="0"/>
              </a:spcAft>
              <a:buFont typeface="Arial" panose="020B0604020202020204" pitchFamily="34" charset="0"/>
              <a:buChar char="•"/>
              <a:tabLst>
                <a:tab pos="457200" algn="l"/>
              </a:tabLst>
            </a:pPr>
            <a:r>
              <a:rPr lang="en-NZ" altLang="en-US" sz="900" dirty="0">
                <a:solidFill>
                  <a:schemeClr val="bg1"/>
                </a:solidFill>
                <a:latin typeface="Arial" panose="020B0604020202020204" pitchFamily="34" charset="0"/>
                <a:ea typeface="Times New Roman" panose="02020603050405020304" pitchFamily="18" charset="0"/>
                <a:cs typeface="Arial" panose="020B0604020202020204" pitchFamily="34" charset="0"/>
              </a:rPr>
              <a:t>Engage with industry regulatory teams and industry associations to understand issues and collaborate on approaches.</a:t>
            </a:r>
            <a:endParaRPr lang="en-NZ" altLang="en-US" sz="900" dirty="0">
              <a:solidFill>
                <a:schemeClr val="bg1"/>
              </a:solidFill>
              <a:latin typeface="Arial" panose="020B0604020202020204" pitchFamily="34" charset="0"/>
              <a:cs typeface="Arial" panose="020B0604020202020204" pitchFamily="34" charset="0"/>
            </a:endParaRPr>
          </a:p>
          <a:p>
            <a:pPr marL="171450" lvl="0" indent="-171450" eaLnBrk="0" fontAlgn="base" hangingPunct="0">
              <a:spcBef>
                <a:spcPct val="0"/>
              </a:spcBef>
              <a:spcAft>
                <a:spcPct val="0"/>
              </a:spcAft>
              <a:buFont typeface="Arial" panose="020B0604020202020204" pitchFamily="34" charset="0"/>
              <a:buChar char="•"/>
              <a:tabLst>
                <a:tab pos="457200" algn="l"/>
              </a:tabLst>
            </a:pPr>
            <a:r>
              <a:rPr lang="en-NZ" altLang="en-US" sz="900" dirty="0">
                <a:solidFill>
                  <a:schemeClr val="bg1"/>
                </a:solidFill>
                <a:latin typeface="Arial" panose="020B0604020202020204" pitchFamily="34" charset="0"/>
                <a:ea typeface="Times New Roman" panose="02020603050405020304" pitchFamily="18" charset="0"/>
                <a:cs typeface="Arial" panose="020B0604020202020204" pitchFamily="34" charset="0"/>
              </a:rPr>
              <a:t>Build relationships with staff of regulatory agencies, government departments, and Ministers’ offices to share information and insights that will help improve outcomes for Meridian, consumers, and the New Zealand economy.</a:t>
            </a:r>
            <a:endParaRPr lang="en-NZ" altLang="en-US" sz="900" dirty="0">
              <a:solidFill>
                <a:schemeClr val="bg1"/>
              </a:solidFill>
              <a:latin typeface="Arial" panose="020B0604020202020204" pitchFamily="34" charset="0"/>
              <a:cs typeface="Arial" panose="020B0604020202020204" pitchFamily="34" charset="0"/>
            </a:endParaRPr>
          </a:p>
          <a:p>
            <a:pPr marL="171450" lvl="0" indent="-171450" eaLnBrk="0" fontAlgn="base" hangingPunct="0">
              <a:spcBef>
                <a:spcPct val="0"/>
              </a:spcBef>
              <a:spcAft>
                <a:spcPct val="0"/>
              </a:spcAft>
              <a:buFont typeface="Arial" panose="020B0604020202020204" pitchFamily="34" charset="0"/>
              <a:buChar char="•"/>
              <a:tabLst>
                <a:tab pos="457200" algn="l"/>
              </a:tabLst>
            </a:pPr>
            <a:r>
              <a:rPr lang="en-NZ" altLang="en-US" sz="900" dirty="0">
                <a:solidFill>
                  <a:schemeClr val="bg1"/>
                </a:solidFill>
                <a:latin typeface="Arial" panose="020B0604020202020204" pitchFamily="34" charset="0"/>
                <a:ea typeface="Times New Roman" panose="02020603050405020304" pitchFamily="18" charset="0"/>
                <a:cs typeface="Arial" panose="020B0604020202020204" pitchFamily="34" charset="0"/>
              </a:rPr>
              <a:t>Contribute to the development of Meridian’s regulatory strategy.</a:t>
            </a:r>
            <a:endParaRPr lang="en-NZ" altLang="en-US" sz="900" dirty="0">
              <a:solidFill>
                <a:schemeClr val="bg1"/>
              </a:solidFill>
              <a:latin typeface="Arial" panose="020B0604020202020204" pitchFamily="34" charset="0"/>
              <a:cs typeface="Arial" panose="020B0604020202020204" pitchFamily="34" charset="0"/>
            </a:endParaRPr>
          </a:p>
          <a:p>
            <a:pPr marL="171450" indent="-171450" eaLnBrk="0" fontAlgn="base" hangingPunct="0">
              <a:spcBef>
                <a:spcPct val="0"/>
              </a:spcBef>
              <a:spcAft>
                <a:spcPct val="0"/>
              </a:spcAft>
              <a:buFont typeface="Arial" panose="020B0604020202020204" pitchFamily="34" charset="0"/>
              <a:buChar char="•"/>
              <a:tabLst>
                <a:tab pos="457200" algn="l"/>
              </a:tabLst>
            </a:pPr>
            <a:r>
              <a:rPr lang="en-NZ" altLang="en-US" sz="900" dirty="0">
                <a:solidFill>
                  <a:schemeClr val="bg1"/>
                </a:solidFill>
                <a:latin typeface="Arial" panose="020B0604020202020204" pitchFamily="34" charset="0"/>
                <a:ea typeface="Times New Roman" panose="02020603050405020304" pitchFamily="18" charset="0"/>
                <a:cs typeface="Arial" panose="020B0604020202020204" pitchFamily="34" charset="0"/>
              </a:rPr>
              <a:t>Apply regulatory insight to inform Meridian’s business/commercial strategy in order to maximise opportunities and value in line with Meridian's strategic goals.</a:t>
            </a:r>
            <a:endParaRPr lang="en-NZ" altLang="en-US" sz="900"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255916" y="5842005"/>
            <a:ext cx="1982783" cy="1583977"/>
          </a:xfrm>
          <a:prstGeom prst="rect">
            <a:avLst/>
          </a:prstGeom>
          <a:blipFill>
            <a:blip r:embed="rId2" cstate="print"/>
            <a:stretch>
              <a:fillRect/>
            </a:stretch>
          </a:blipFill>
        </p:spPr>
        <p:txBody>
          <a:bodyPr wrap="square" lIns="0" tIns="0" rIns="0" bIns="0" rtlCol="0">
            <a:spAutoFit/>
          </a:bodyPr>
          <a:lstStyle/>
          <a:p>
            <a:endParaRPr/>
          </a:p>
        </p:txBody>
      </p:sp>
      <p:sp>
        <p:nvSpPr>
          <p:cNvPr id="3" name="object 3"/>
          <p:cNvSpPr/>
          <p:nvPr/>
        </p:nvSpPr>
        <p:spPr>
          <a:xfrm>
            <a:off x="720001" y="3773297"/>
            <a:ext cx="2114499" cy="939800"/>
          </a:xfrm>
          <a:prstGeom prst="rect">
            <a:avLst/>
          </a:prstGeom>
          <a:blipFill>
            <a:blip r:embed="rId3" cstate="print"/>
            <a:stretch>
              <a:fillRect/>
            </a:stretch>
          </a:blipFill>
        </p:spPr>
        <p:txBody>
          <a:bodyPr wrap="square" lIns="0" tIns="0" rIns="0" bIns="0" rtlCol="0">
            <a:spAutoFit/>
          </a:bodyPr>
          <a:lstStyle/>
          <a:p>
            <a:endParaRPr/>
          </a:p>
        </p:txBody>
      </p:sp>
      <p:sp>
        <p:nvSpPr>
          <p:cNvPr id="4" name="object 4"/>
          <p:cNvSpPr/>
          <p:nvPr/>
        </p:nvSpPr>
        <p:spPr>
          <a:xfrm>
            <a:off x="720001" y="3773309"/>
            <a:ext cx="2123998" cy="939799"/>
          </a:xfrm>
          <a:custGeom>
            <a:avLst/>
            <a:gdLst/>
            <a:ahLst/>
            <a:cxnLst/>
            <a:rect l="l" t="t" r="r" b="b"/>
            <a:pathLst>
              <a:path w="2123998" h="939800">
                <a:moveTo>
                  <a:pt x="0" y="939799"/>
                </a:moveTo>
                <a:lnTo>
                  <a:pt x="2123998" y="939799"/>
                </a:lnTo>
                <a:lnTo>
                  <a:pt x="2123998"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5" name="object 5"/>
          <p:cNvSpPr/>
          <p:nvPr/>
        </p:nvSpPr>
        <p:spPr>
          <a:xfrm>
            <a:off x="720001" y="4713097"/>
            <a:ext cx="1061999" cy="939812"/>
          </a:xfrm>
          <a:prstGeom prst="rect">
            <a:avLst/>
          </a:prstGeom>
          <a:blipFill>
            <a:blip r:embed="rId4" cstate="print"/>
            <a:stretch>
              <a:fillRect/>
            </a:stretch>
          </a:blipFill>
        </p:spPr>
        <p:txBody>
          <a:bodyPr wrap="square" lIns="0" tIns="0" rIns="0" bIns="0" rtlCol="0">
            <a:spAutoFit/>
          </a:bodyPr>
          <a:lstStyle/>
          <a:p>
            <a:endParaRPr/>
          </a:p>
        </p:txBody>
      </p:sp>
      <p:sp>
        <p:nvSpPr>
          <p:cNvPr id="6" name="object 6"/>
          <p:cNvSpPr/>
          <p:nvPr/>
        </p:nvSpPr>
        <p:spPr>
          <a:xfrm>
            <a:off x="720001" y="4713109"/>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7" name="object 7"/>
          <p:cNvSpPr/>
          <p:nvPr/>
        </p:nvSpPr>
        <p:spPr>
          <a:xfrm>
            <a:off x="1782000" y="4713104"/>
            <a:ext cx="1061999" cy="939804"/>
          </a:xfrm>
          <a:prstGeom prst="rect">
            <a:avLst/>
          </a:prstGeom>
          <a:blipFill>
            <a:blip r:embed="rId5" cstate="print"/>
            <a:stretch>
              <a:fillRect/>
            </a:stretch>
          </a:blipFill>
        </p:spPr>
        <p:txBody>
          <a:bodyPr wrap="square" lIns="0" tIns="0" rIns="0" bIns="0" rtlCol="0">
            <a:spAutoFit/>
          </a:bodyPr>
          <a:lstStyle/>
          <a:p>
            <a:endParaRPr/>
          </a:p>
        </p:txBody>
      </p:sp>
      <p:sp>
        <p:nvSpPr>
          <p:cNvPr id="8" name="object 8"/>
          <p:cNvSpPr/>
          <p:nvPr/>
        </p:nvSpPr>
        <p:spPr>
          <a:xfrm>
            <a:off x="1782000" y="4713109"/>
            <a:ext cx="1061999" cy="939800"/>
          </a:xfrm>
          <a:custGeom>
            <a:avLst/>
            <a:gdLst/>
            <a:ahLst/>
            <a:cxnLst/>
            <a:rect l="l" t="t" r="r" b="b"/>
            <a:pathLst>
              <a:path w="1061999" h="939800">
                <a:moveTo>
                  <a:pt x="0" y="939799"/>
                </a:moveTo>
                <a:lnTo>
                  <a:pt x="1061999" y="939799"/>
                </a:lnTo>
                <a:lnTo>
                  <a:pt x="1061999" y="0"/>
                </a:lnTo>
                <a:lnTo>
                  <a:pt x="0" y="0"/>
                </a:lnTo>
                <a:lnTo>
                  <a:pt x="0" y="939799"/>
                </a:lnTo>
                <a:close/>
              </a:path>
            </a:pathLst>
          </a:custGeom>
          <a:ln w="25400">
            <a:solidFill>
              <a:srgbClr val="0032A0"/>
            </a:solidFill>
          </a:ln>
        </p:spPr>
        <p:txBody>
          <a:bodyPr wrap="square" lIns="0" tIns="0" rIns="0" bIns="0" rtlCol="0">
            <a:spAutoFit/>
          </a:bodyPr>
          <a:lstStyle/>
          <a:p>
            <a:endParaRPr/>
          </a:p>
        </p:txBody>
      </p:sp>
      <p:sp>
        <p:nvSpPr>
          <p:cNvPr id="9" name="object 9"/>
          <p:cNvSpPr/>
          <p:nvPr/>
        </p:nvSpPr>
        <p:spPr>
          <a:xfrm>
            <a:off x="1782000"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0" name="object 10"/>
          <p:cNvSpPr/>
          <p:nvPr/>
        </p:nvSpPr>
        <p:spPr>
          <a:xfrm>
            <a:off x="1782000" y="1812912"/>
            <a:ext cx="1062012" cy="1960392"/>
          </a:xfrm>
          <a:prstGeom prst="rect">
            <a:avLst/>
          </a:prstGeom>
          <a:blipFill>
            <a:blip r:embed="rId6" cstate="print"/>
            <a:stretch>
              <a:fillRect/>
            </a:stretch>
          </a:blipFill>
        </p:spPr>
        <p:txBody>
          <a:bodyPr wrap="square" lIns="0" tIns="0" rIns="0" bIns="0" rtlCol="0">
            <a:spAutoFit/>
          </a:bodyPr>
          <a:lstStyle/>
          <a:p>
            <a:endParaRPr/>
          </a:p>
        </p:txBody>
      </p:sp>
      <p:sp>
        <p:nvSpPr>
          <p:cNvPr id="11" name="object 11"/>
          <p:cNvSpPr/>
          <p:nvPr/>
        </p:nvSpPr>
        <p:spPr>
          <a:xfrm>
            <a:off x="1782000"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399">
            <a:solidFill>
              <a:srgbClr val="0032A0"/>
            </a:solidFill>
          </a:ln>
        </p:spPr>
        <p:txBody>
          <a:bodyPr wrap="square" lIns="0" tIns="0" rIns="0" bIns="0" rtlCol="0">
            <a:spAutoFit/>
          </a:bodyPr>
          <a:lstStyle/>
          <a:p>
            <a:endParaRPr/>
          </a:p>
        </p:txBody>
      </p:sp>
      <p:sp>
        <p:nvSpPr>
          <p:cNvPr id="12" name="object 12"/>
          <p:cNvSpPr/>
          <p:nvPr/>
        </p:nvSpPr>
        <p:spPr>
          <a:xfrm>
            <a:off x="720001"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solidFill>
            <a:srgbClr val="FFFFFF"/>
          </a:solidFill>
        </p:spPr>
        <p:txBody>
          <a:bodyPr wrap="square" lIns="0" tIns="0" rIns="0" bIns="0" rtlCol="0">
            <a:spAutoFit/>
          </a:bodyPr>
          <a:lstStyle/>
          <a:p>
            <a:endParaRPr/>
          </a:p>
        </p:txBody>
      </p:sp>
      <p:sp>
        <p:nvSpPr>
          <p:cNvPr id="13" name="object 13"/>
          <p:cNvSpPr/>
          <p:nvPr/>
        </p:nvSpPr>
        <p:spPr>
          <a:xfrm>
            <a:off x="720001" y="1812912"/>
            <a:ext cx="1062012" cy="1960397"/>
          </a:xfrm>
          <a:prstGeom prst="rect">
            <a:avLst/>
          </a:prstGeom>
          <a:blipFill>
            <a:blip r:embed="rId7" cstate="print"/>
            <a:stretch>
              <a:fillRect/>
            </a:stretch>
          </a:blipFill>
        </p:spPr>
        <p:txBody>
          <a:bodyPr wrap="square" lIns="0" tIns="0" rIns="0" bIns="0" rtlCol="0">
            <a:spAutoFit/>
          </a:bodyPr>
          <a:lstStyle/>
          <a:p>
            <a:endParaRPr/>
          </a:p>
        </p:txBody>
      </p:sp>
      <p:sp>
        <p:nvSpPr>
          <p:cNvPr id="14" name="object 14"/>
          <p:cNvSpPr/>
          <p:nvPr/>
        </p:nvSpPr>
        <p:spPr>
          <a:xfrm>
            <a:off x="720001" y="1812912"/>
            <a:ext cx="1061999" cy="1960397"/>
          </a:xfrm>
          <a:custGeom>
            <a:avLst/>
            <a:gdLst/>
            <a:ahLst/>
            <a:cxnLst/>
            <a:rect l="l" t="t" r="r" b="b"/>
            <a:pathLst>
              <a:path w="1061999" h="1960397">
                <a:moveTo>
                  <a:pt x="0" y="1960397"/>
                </a:moveTo>
                <a:lnTo>
                  <a:pt x="1061999" y="1960397"/>
                </a:lnTo>
                <a:lnTo>
                  <a:pt x="1061999" y="0"/>
                </a:lnTo>
                <a:lnTo>
                  <a:pt x="0" y="0"/>
                </a:lnTo>
                <a:lnTo>
                  <a:pt x="0" y="1960397"/>
                </a:lnTo>
                <a:close/>
              </a:path>
            </a:pathLst>
          </a:custGeom>
          <a:ln w="25400">
            <a:solidFill>
              <a:srgbClr val="0032A0"/>
            </a:solidFill>
          </a:ln>
        </p:spPr>
        <p:txBody>
          <a:bodyPr wrap="square" lIns="0" tIns="0" rIns="0" bIns="0" rtlCol="0">
            <a:spAutoFit/>
          </a:bodyPr>
          <a:lstStyle/>
          <a:p>
            <a:endParaRPr/>
          </a:p>
        </p:txBody>
      </p:sp>
      <p:sp>
        <p:nvSpPr>
          <p:cNvPr id="15" name="object 15"/>
          <p:cNvSpPr txBox="1"/>
          <p:nvPr/>
        </p:nvSpPr>
        <p:spPr>
          <a:xfrm>
            <a:off x="5459299" y="6380265"/>
            <a:ext cx="2192020" cy="543560"/>
          </a:xfrm>
          <a:prstGeom prst="rect">
            <a:avLst/>
          </a:prstGeom>
        </p:spPr>
        <p:txBody>
          <a:bodyPr vert="horz" wrap="square" lIns="0" tIns="0" rIns="0" bIns="0" rtlCol="0">
            <a:spAutoFit/>
          </a:bodyPr>
          <a:lstStyle/>
          <a:p>
            <a:pPr marL="12700" marR="6350" algn="just">
              <a:lnSpc>
                <a:spcPts val="1400"/>
              </a:lnSpc>
            </a:pPr>
            <a:r>
              <a:rPr sz="1300" b="1" spc="5" dirty="0">
                <a:solidFill>
                  <a:srgbClr val="00EDB5"/>
                </a:solidFill>
                <a:latin typeface="Arial"/>
                <a:cs typeface="Arial"/>
              </a:rPr>
              <a:t>Our</a:t>
            </a:r>
            <a:r>
              <a:rPr sz="1300" b="1" spc="-60" dirty="0">
                <a:solidFill>
                  <a:srgbClr val="00EDB5"/>
                </a:solidFill>
                <a:latin typeface="Arial"/>
                <a:cs typeface="Arial"/>
              </a:rPr>
              <a:t> </a:t>
            </a:r>
            <a:r>
              <a:rPr sz="1300" b="1" spc="35" dirty="0">
                <a:solidFill>
                  <a:srgbClr val="00EDB5"/>
                </a:solidFill>
                <a:latin typeface="Arial"/>
                <a:cs typeface="Arial"/>
              </a:rPr>
              <a:t>b</a:t>
            </a:r>
            <a:r>
              <a:rPr sz="1300" b="1" dirty="0">
                <a:solidFill>
                  <a:srgbClr val="00EDB5"/>
                </a:solidFill>
                <a:latin typeface="Arial"/>
                <a:cs typeface="Arial"/>
              </a:rPr>
              <a:t>e</a:t>
            </a:r>
            <a:r>
              <a:rPr sz="1300" b="1" spc="-5" dirty="0">
                <a:solidFill>
                  <a:srgbClr val="00EDB5"/>
                </a:solidFill>
                <a:latin typeface="Arial"/>
                <a:cs typeface="Arial"/>
              </a:rPr>
              <a:t>h</a:t>
            </a:r>
            <a:r>
              <a:rPr sz="1300" b="1" spc="15" dirty="0">
                <a:solidFill>
                  <a:srgbClr val="00EDB5"/>
                </a:solidFill>
                <a:latin typeface="Arial"/>
                <a:cs typeface="Arial"/>
              </a:rPr>
              <a:t>avio</a:t>
            </a:r>
            <a:r>
              <a:rPr sz="1300" b="1" spc="-10" dirty="0">
                <a:solidFill>
                  <a:srgbClr val="00EDB5"/>
                </a:solidFill>
                <a:latin typeface="Arial"/>
                <a:cs typeface="Arial"/>
              </a:rPr>
              <a:t>ur</a:t>
            </a:r>
            <a:r>
              <a:rPr sz="1300" b="1" spc="-140" dirty="0">
                <a:solidFill>
                  <a:srgbClr val="00EDB5"/>
                </a:solidFill>
                <a:latin typeface="Arial"/>
                <a:cs typeface="Arial"/>
              </a:rPr>
              <a:t>s</a:t>
            </a:r>
            <a:r>
              <a:rPr sz="1300" b="1" spc="-65" dirty="0">
                <a:solidFill>
                  <a:srgbClr val="00EDB5"/>
                </a:solidFill>
                <a:latin typeface="Arial"/>
                <a:cs typeface="Arial"/>
              </a:rPr>
              <a:t>:</a:t>
            </a:r>
            <a:r>
              <a:rPr sz="1300" b="1" spc="-60" dirty="0">
                <a:solidFill>
                  <a:srgbClr val="00EDB5"/>
                </a:solidFill>
                <a:latin typeface="Arial"/>
                <a:cs typeface="Arial"/>
              </a:rPr>
              <a:t> </a:t>
            </a:r>
            <a:r>
              <a:rPr sz="1300" b="1" spc="-20" dirty="0">
                <a:solidFill>
                  <a:srgbClr val="00EDB5"/>
                </a:solidFill>
                <a:latin typeface="Arial"/>
                <a:cs typeface="Arial"/>
              </a:rPr>
              <a:t>‘H</a:t>
            </a:r>
            <a:r>
              <a:rPr sz="1300" b="1" spc="-40" dirty="0">
                <a:solidFill>
                  <a:srgbClr val="00EDB5"/>
                </a:solidFill>
                <a:latin typeface="Arial"/>
                <a:cs typeface="Arial"/>
              </a:rPr>
              <a:t>o</a:t>
            </a:r>
            <a:r>
              <a:rPr sz="1300" b="1" spc="50" dirty="0">
                <a:solidFill>
                  <a:srgbClr val="00EDB5"/>
                </a:solidFill>
                <a:latin typeface="Arial"/>
                <a:cs typeface="Arial"/>
              </a:rPr>
              <a:t>w</a:t>
            </a:r>
            <a:r>
              <a:rPr sz="1300" b="1" spc="-60" dirty="0">
                <a:solidFill>
                  <a:srgbClr val="00EDB5"/>
                </a:solidFill>
                <a:latin typeface="Arial"/>
                <a:cs typeface="Arial"/>
              </a:rPr>
              <a:t> </a:t>
            </a:r>
            <a:r>
              <a:rPr sz="1300" b="1" spc="50" dirty="0">
                <a:solidFill>
                  <a:srgbClr val="00EDB5"/>
                </a:solidFill>
                <a:latin typeface="Arial"/>
                <a:cs typeface="Arial"/>
              </a:rPr>
              <a:t>t</a:t>
            </a:r>
            <a:r>
              <a:rPr sz="1300" b="1" spc="-10" dirty="0">
                <a:solidFill>
                  <a:srgbClr val="00EDB5"/>
                </a:solidFill>
                <a:latin typeface="Arial"/>
                <a:cs typeface="Arial"/>
              </a:rPr>
              <a:t>o</a:t>
            </a:r>
            <a:r>
              <a:rPr sz="1300" b="1" spc="-60" dirty="0">
                <a:solidFill>
                  <a:srgbClr val="00EDB5"/>
                </a:solidFill>
                <a:latin typeface="Arial"/>
                <a:cs typeface="Arial"/>
              </a:rPr>
              <a:t> </a:t>
            </a:r>
            <a:r>
              <a:rPr sz="1300" b="1" spc="-110" dirty="0">
                <a:solidFill>
                  <a:srgbClr val="00EDB5"/>
                </a:solidFill>
                <a:latin typeface="Arial"/>
                <a:cs typeface="Arial"/>
              </a:rPr>
              <a:t>B</a:t>
            </a:r>
            <a:r>
              <a:rPr sz="1300" b="1" spc="-30" dirty="0">
                <a:solidFill>
                  <a:srgbClr val="00EDB5"/>
                </a:solidFill>
                <a:latin typeface="Arial"/>
                <a:cs typeface="Arial"/>
              </a:rPr>
              <a:t>e</a:t>
            </a:r>
            <a:r>
              <a:rPr sz="1300" b="1" spc="-65" dirty="0">
                <a:solidFill>
                  <a:srgbClr val="00EDB5"/>
                </a:solidFill>
                <a:latin typeface="Arial"/>
                <a:cs typeface="Arial"/>
              </a:rPr>
              <a:t>’ </a:t>
            </a:r>
            <a:r>
              <a:rPr sz="1300" spc="-65" dirty="0">
                <a:solidFill>
                  <a:srgbClr val="00EDB5"/>
                </a:solidFill>
                <a:latin typeface="Arial"/>
                <a:cs typeface="Arial"/>
              </a:rPr>
              <a:t>B</a:t>
            </a:r>
            <a:r>
              <a:rPr sz="1300" spc="5" dirty="0">
                <a:solidFill>
                  <a:srgbClr val="00EDB5"/>
                </a:solidFill>
                <a:latin typeface="Arial"/>
                <a:cs typeface="Arial"/>
              </a:rPr>
              <a:t>e</a:t>
            </a:r>
            <a:r>
              <a:rPr sz="1300" spc="-45" dirty="0">
                <a:solidFill>
                  <a:srgbClr val="00EDB5"/>
                </a:solidFill>
                <a:latin typeface="Arial"/>
                <a:cs typeface="Arial"/>
              </a:rPr>
              <a:t> </a:t>
            </a:r>
            <a:r>
              <a:rPr sz="1300" spc="85" dirty="0">
                <a:solidFill>
                  <a:srgbClr val="00EDB5"/>
                </a:solidFill>
                <a:latin typeface="Arial"/>
                <a:cs typeface="Arial"/>
              </a:rPr>
              <a:t>gu</a:t>
            </a:r>
            <a:r>
              <a:rPr sz="1300" spc="50" dirty="0">
                <a:solidFill>
                  <a:srgbClr val="00EDB5"/>
                </a:solidFill>
                <a:latin typeface="Arial"/>
                <a:cs typeface="Arial"/>
              </a:rPr>
              <a:t>t</a:t>
            </a:r>
            <a:r>
              <a:rPr sz="1300" spc="-50" dirty="0">
                <a:solidFill>
                  <a:srgbClr val="00EDB5"/>
                </a:solidFill>
                <a:latin typeface="Arial"/>
                <a:cs typeface="Arial"/>
              </a:rPr>
              <a:t>s</a:t>
            </a:r>
            <a:r>
              <a:rPr sz="1300" spc="-135" dirty="0">
                <a:solidFill>
                  <a:srgbClr val="00EDB5"/>
                </a:solidFill>
                <a:latin typeface="Arial"/>
                <a:cs typeface="Arial"/>
              </a:rPr>
              <a:t>y</a:t>
            </a:r>
            <a:r>
              <a:rPr lang="en-NZ" sz="1300" spc="-40" dirty="0">
                <a:solidFill>
                  <a:srgbClr val="00EDB5"/>
                </a:solidFill>
                <a:latin typeface="Arial"/>
                <a:cs typeface="Arial"/>
              </a:rPr>
              <a:t>,</a:t>
            </a:r>
            <a:r>
              <a:rPr sz="1300" spc="-45" dirty="0">
                <a:solidFill>
                  <a:srgbClr val="00EDB5"/>
                </a:solidFill>
                <a:latin typeface="Arial"/>
                <a:cs typeface="Arial"/>
              </a:rPr>
              <a:t> </a:t>
            </a:r>
            <a:r>
              <a:rPr sz="1300" spc="-65" dirty="0">
                <a:solidFill>
                  <a:srgbClr val="00EDB5"/>
                </a:solidFill>
                <a:latin typeface="Arial"/>
                <a:cs typeface="Arial"/>
              </a:rPr>
              <a:t>B</a:t>
            </a:r>
            <a:r>
              <a:rPr sz="1300" spc="5" dirty="0">
                <a:solidFill>
                  <a:srgbClr val="00EDB5"/>
                </a:solidFill>
                <a:latin typeface="Arial"/>
                <a:cs typeface="Arial"/>
              </a:rPr>
              <a:t>e</a:t>
            </a:r>
            <a:r>
              <a:rPr sz="1300" spc="-45" dirty="0">
                <a:solidFill>
                  <a:srgbClr val="00EDB5"/>
                </a:solidFill>
                <a:latin typeface="Arial"/>
                <a:cs typeface="Arial"/>
              </a:rPr>
              <a:t> </a:t>
            </a:r>
            <a:r>
              <a:rPr sz="1300" spc="85" dirty="0">
                <a:solidFill>
                  <a:srgbClr val="00EDB5"/>
                </a:solidFill>
                <a:latin typeface="Arial"/>
                <a:cs typeface="Arial"/>
              </a:rPr>
              <a:t>a</a:t>
            </a:r>
            <a:r>
              <a:rPr sz="1300" spc="-45" dirty="0">
                <a:solidFill>
                  <a:srgbClr val="00EDB5"/>
                </a:solidFill>
                <a:latin typeface="Arial"/>
                <a:cs typeface="Arial"/>
              </a:rPr>
              <a:t> </a:t>
            </a:r>
            <a:r>
              <a:rPr sz="1300" spc="65" dirty="0">
                <a:solidFill>
                  <a:srgbClr val="00EDB5"/>
                </a:solidFill>
                <a:latin typeface="Arial"/>
                <a:cs typeface="Arial"/>
              </a:rPr>
              <a:t>g</a:t>
            </a:r>
            <a:r>
              <a:rPr sz="1300" spc="70" dirty="0">
                <a:solidFill>
                  <a:srgbClr val="00EDB5"/>
                </a:solidFill>
                <a:latin typeface="Arial"/>
                <a:cs typeface="Arial"/>
              </a:rPr>
              <a:t>o</a:t>
            </a:r>
            <a:r>
              <a:rPr sz="1300" spc="55" dirty="0">
                <a:solidFill>
                  <a:srgbClr val="00EDB5"/>
                </a:solidFill>
                <a:latin typeface="Arial"/>
                <a:cs typeface="Arial"/>
              </a:rPr>
              <a:t>o</a:t>
            </a:r>
            <a:r>
              <a:rPr sz="1300" spc="85" dirty="0">
                <a:solidFill>
                  <a:srgbClr val="00EDB5"/>
                </a:solidFill>
                <a:latin typeface="Arial"/>
                <a:cs typeface="Arial"/>
              </a:rPr>
              <a:t>d</a:t>
            </a:r>
            <a:r>
              <a:rPr sz="1300" spc="-45" dirty="0">
                <a:solidFill>
                  <a:srgbClr val="00EDB5"/>
                </a:solidFill>
                <a:latin typeface="Arial"/>
                <a:cs typeface="Arial"/>
              </a:rPr>
              <a:t> </a:t>
            </a:r>
            <a:r>
              <a:rPr sz="1300" spc="35" dirty="0">
                <a:solidFill>
                  <a:srgbClr val="00EDB5"/>
                </a:solidFill>
                <a:latin typeface="Arial"/>
                <a:cs typeface="Arial"/>
              </a:rPr>
              <a:t>human</a:t>
            </a:r>
            <a:r>
              <a:rPr lang="en-NZ" sz="1300" spc="35" dirty="0">
                <a:solidFill>
                  <a:srgbClr val="00EDB5"/>
                </a:solidFill>
                <a:latin typeface="Arial"/>
                <a:cs typeface="Arial"/>
              </a:rPr>
              <a:t>,</a:t>
            </a:r>
            <a:r>
              <a:rPr sz="1300" spc="15" dirty="0">
                <a:solidFill>
                  <a:srgbClr val="00EDB5"/>
                </a:solidFill>
                <a:latin typeface="Arial"/>
                <a:cs typeface="Arial"/>
              </a:rPr>
              <a:t> </a:t>
            </a:r>
            <a:r>
              <a:rPr sz="1300" spc="-65" dirty="0">
                <a:solidFill>
                  <a:srgbClr val="00EDB5"/>
                </a:solidFill>
                <a:latin typeface="Arial"/>
                <a:cs typeface="Arial"/>
              </a:rPr>
              <a:t>B</a:t>
            </a:r>
            <a:r>
              <a:rPr sz="1300" spc="5" dirty="0">
                <a:solidFill>
                  <a:srgbClr val="00EDB5"/>
                </a:solidFill>
                <a:latin typeface="Arial"/>
                <a:cs typeface="Arial"/>
              </a:rPr>
              <a:t>e</a:t>
            </a:r>
            <a:r>
              <a:rPr sz="1300" spc="-45" dirty="0">
                <a:solidFill>
                  <a:srgbClr val="00EDB5"/>
                </a:solidFill>
                <a:latin typeface="Arial"/>
                <a:cs typeface="Arial"/>
              </a:rPr>
              <a:t> </a:t>
            </a:r>
            <a:r>
              <a:rPr sz="1300" spc="35" dirty="0">
                <a:solidFill>
                  <a:srgbClr val="00EDB5"/>
                </a:solidFill>
                <a:latin typeface="Arial"/>
                <a:cs typeface="Arial"/>
              </a:rPr>
              <a:t>in</a:t>
            </a:r>
            <a:r>
              <a:rPr sz="1300" spc="-45" dirty="0">
                <a:solidFill>
                  <a:srgbClr val="00EDB5"/>
                </a:solidFill>
                <a:latin typeface="Arial"/>
                <a:cs typeface="Arial"/>
              </a:rPr>
              <a:t> </a:t>
            </a:r>
            <a:r>
              <a:rPr sz="1300" spc="45" dirty="0">
                <a:solidFill>
                  <a:srgbClr val="00EDB5"/>
                </a:solidFill>
                <a:latin typeface="Arial"/>
                <a:cs typeface="Arial"/>
              </a:rPr>
              <a:t>the</a:t>
            </a:r>
            <a:r>
              <a:rPr sz="1300" spc="-45" dirty="0">
                <a:solidFill>
                  <a:srgbClr val="00EDB5"/>
                </a:solidFill>
                <a:latin typeface="Arial"/>
                <a:cs typeface="Arial"/>
              </a:rPr>
              <a:t> </a:t>
            </a:r>
            <a:r>
              <a:rPr sz="1300" spc="65" dirty="0">
                <a:solidFill>
                  <a:srgbClr val="00EDB5"/>
                </a:solidFill>
                <a:latin typeface="Arial"/>
                <a:cs typeface="Arial"/>
              </a:rPr>
              <a:t>w</a:t>
            </a:r>
            <a:r>
              <a:rPr sz="1300" spc="50" dirty="0">
                <a:solidFill>
                  <a:srgbClr val="00EDB5"/>
                </a:solidFill>
                <a:latin typeface="Arial"/>
                <a:cs typeface="Arial"/>
              </a:rPr>
              <a:t>a</a:t>
            </a:r>
            <a:r>
              <a:rPr sz="1300" spc="-5" dirty="0">
                <a:solidFill>
                  <a:srgbClr val="00EDB5"/>
                </a:solidFill>
                <a:latin typeface="Arial"/>
                <a:cs typeface="Arial"/>
              </a:rPr>
              <a:t>k</a:t>
            </a:r>
            <a:r>
              <a:rPr sz="1300" spc="25" dirty="0">
                <a:solidFill>
                  <a:srgbClr val="00EDB5"/>
                </a:solidFill>
                <a:latin typeface="Arial"/>
                <a:cs typeface="Arial"/>
              </a:rPr>
              <a:t>a.</a:t>
            </a:r>
            <a:endParaRPr sz="1300" dirty="0">
              <a:latin typeface="Arial"/>
              <a:cs typeface="Arial"/>
            </a:endParaRPr>
          </a:p>
        </p:txBody>
      </p:sp>
      <p:sp>
        <p:nvSpPr>
          <p:cNvPr id="16" name="object 16"/>
          <p:cNvSpPr txBox="1"/>
          <p:nvPr/>
        </p:nvSpPr>
        <p:spPr>
          <a:xfrm>
            <a:off x="3083299" y="6380265"/>
            <a:ext cx="1685289" cy="543560"/>
          </a:xfrm>
          <a:prstGeom prst="rect">
            <a:avLst/>
          </a:prstGeom>
        </p:spPr>
        <p:txBody>
          <a:bodyPr vert="horz" wrap="square" lIns="0" tIns="0" rIns="0" bIns="0" rtlCol="0">
            <a:spAutoFit/>
          </a:bodyPr>
          <a:lstStyle/>
          <a:p>
            <a:pPr marL="12700" marR="6350">
              <a:lnSpc>
                <a:spcPts val="1400"/>
              </a:lnSpc>
            </a:pPr>
            <a:r>
              <a:rPr sz="1300" b="1" spc="60" dirty="0">
                <a:solidFill>
                  <a:srgbClr val="00EDB5"/>
                </a:solidFill>
                <a:latin typeface="Arial"/>
                <a:cs typeface="Arial"/>
              </a:rPr>
              <a:t>W</a:t>
            </a:r>
            <a:r>
              <a:rPr sz="1300" b="1" spc="30" dirty="0">
                <a:solidFill>
                  <a:srgbClr val="00EDB5"/>
                </a:solidFill>
                <a:latin typeface="Arial"/>
                <a:cs typeface="Arial"/>
              </a:rPr>
              <a:t>h</a:t>
            </a:r>
            <a:r>
              <a:rPr sz="1300" b="1" spc="80" dirty="0">
                <a:solidFill>
                  <a:srgbClr val="00EDB5"/>
                </a:solidFill>
                <a:latin typeface="Arial"/>
                <a:cs typeface="Arial"/>
              </a:rPr>
              <a:t>at</a:t>
            </a:r>
            <a:r>
              <a:rPr sz="1300" b="1" spc="-60" dirty="0">
                <a:solidFill>
                  <a:srgbClr val="00EDB5"/>
                </a:solidFill>
                <a:latin typeface="Arial"/>
                <a:cs typeface="Arial"/>
              </a:rPr>
              <a:t> </a:t>
            </a:r>
            <a:r>
              <a:rPr sz="1300" b="1" spc="35" dirty="0">
                <a:solidFill>
                  <a:srgbClr val="00EDB5"/>
                </a:solidFill>
                <a:latin typeface="Arial"/>
                <a:cs typeface="Arial"/>
              </a:rPr>
              <a:t>w</a:t>
            </a:r>
            <a:r>
              <a:rPr sz="1300" b="1" spc="10" dirty="0">
                <a:solidFill>
                  <a:srgbClr val="00EDB5"/>
                </a:solidFill>
                <a:latin typeface="Arial"/>
                <a:cs typeface="Arial"/>
              </a:rPr>
              <a:t>e</a:t>
            </a:r>
            <a:r>
              <a:rPr sz="1300" b="1" spc="-60" dirty="0">
                <a:solidFill>
                  <a:srgbClr val="00EDB5"/>
                </a:solidFill>
                <a:latin typeface="Arial"/>
                <a:cs typeface="Arial"/>
              </a:rPr>
              <a:t> </a:t>
            </a:r>
            <a:r>
              <a:rPr sz="1300" b="1" spc="-25" dirty="0">
                <a:solidFill>
                  <a:srgbClr val="00EDB5"/>
                </a:solidFill>
                <a:latin typeface="Arial"/>
                <a:cs typeface="Arial"/>
              </a:rPr>
              <a:t>v</a:t>
            </a:r>
            <a:r>
              <a:rPr sz="1300" b="1" spc="15" dirty="0">
                <a:solidFill>
                  <a:srgbClr val="00EDB5"/>
                </a:solidFill>
                <a:latin typeface="Arial"/>
                <a:cs typeface="Arial"/>
              </a:rPr>
              <a:t>alue</a:t>
            </a:r>
            <a:r>
              <a:rPr sz="1300" b="1" spc="10" dirty="0">
                <a:solidFill>
                  <a:srgbClr val="00EDB5"/>
                </a:solidFill>
                <a:latin typeface="Arial"/>
                <a:cs typeface="Arial"/>
              </a:rPr>
              <a:t> </a:t>
            </a:r>
            <a:r>
              <a:rPr sz="1300" spc="-20" dirty="0">
                <a:solidFill>
                  <a:srgbClr val="00EDB5"/>
                </a:solidFill>
                <a:latin typeface="Arial"/>
                <a:cs typeface="Arial"/>
              </a:rPr>
              <a:t>Cust</a:t>
            </a:r>
            <a:r>
              <a:rPr sz="1300" spc="40" dirty="0">
                <a:solidFill>
                  <a:srgbClr val="00EDB5"/>
                </a:solidFill>
                <a:latin typeface="Arial"/>
                <a:cs typeface="Arial"/>
              </a:rPr>
              <a:t>ome</a:t>
            </a:r>
            <a:r>
              <a:rPr sz="1300" spc="10" dirty="0">
                <a:solidFill>
                  <a:srgbClr val="00EDB5"/>
                </a:solidFill>
                <a:latin typeface="Arial"/>
                <a:cs typeface="Arial"/>
              </a:rPr>
              <a:t>r</a:t>
            </a:r>
            <a:r>
              <a:rPr sz="1300" spc="-95" dirty="0">
                <a:solidFill>
                  <a:srgbClr val="00EDB5"/>
                </a:solidFill>
                <a:latin typeface="Arial"/>
                <a:cs typeface="Arial"/>
              </a:rPr>
              <a:t>s</a:t>
            </a:r>
            <a:r>
              <a:rPr lang="en-NZ" sz="1300" spc="-40" dirty="0">
                <a:solidFill>
                  <a:srgbClr val="00EDB5"/>
                </a:solidFill>
                <a:latin typeface="Arial"/>
                <a:cs typeface="Arial"/>
              </a:rPr>
              <a:t>,</a:t>
            </a:r>
            <a:r>
              <a:rPr sz="1300" spc="-45" dirty="0">
                <a:solidFill>
                  <a:srgbClr val="00EDB5"/>
                </a:solidFill>
                <a:latin typeface="Arial"/>
                <a:cs typeface="Arial"/>
              </a:rPr>
              <a:t> </a:t>
            </a:r>
            <a:r>
              <a:rPr sz="1300" spc="-155" dirty="0">
                <a:solidFill>
                  <a:srgbClr val="00EDB5"/>
                </a:solidFill>
                <a:latin typeface="Arial"/>
                <a:cs typeface="Arial"/>
              </a:rPr>
              <a:t>S</a:t>
            </a:r>
            <a:r>
              <a:rPr sz="1300" spc="114" dirty="0">
                <a:solidFill>
                  <a:srgbClr val="00EDB5"/>
                </a:solidFill>
                <a:latin typeface="Arial"/>
                <a:cs typeface="Arial"/>
              </a:rPr>
              <a:t>a</a:t>
            </a:r>
            <a:r>
              <a:rPr sz="1300" spc="20" dirty="0">
                <a:solidFill>
                  <a:srgbClr val="00EDB5"/>
                </a:solidFill>
                <a:latin typeface="Arial"/>
                <a:cs typeface="Arial"/>
              </a:rPr>
              <a:t>f</a:t>
            </a:r>
            <a:r>
              <a:rPr sz="1300" spc="-10" dirty="0">
                <a:solidFill>
                  <a:srgbClr val="00EDB5"/>
                </a:solidFill>
                <a:latin typeface="Arial"/>
                <a:cs typeface="Arial"/>
              </a:rPr>
              <a:t>e</a:t>
            </a:r>
            <a:r>
              <a:rPr sz="1300" spc="100" dirty="0">
                <a:solidFill>
                  <a:srgbClr val="00EDB5"/>
                </a:solidFill>
                <a:latin typeface="Arial"/>
                <a:cs typeface="Arial"/>
              </a:rPr>
              <a:t>t</a:t>
            </a:r>
            <a:r>
              <a:rPr sz="1300" spc="-75" dirty="0">
                <a:solidFill>
                  <a:srgbClr val="00EDB5"/>
                </a:solidFill>
                <a:latin typeface="Arial"/>
                <a:cs typeface="Arial"/>
              </a:rPr>
              <a:t>y</a:t>
            </a:r>
            <a:r>
              <a:rPr lang="en-NZ" sz="1300" spc="-40" dirty="0">
                <a:solidFill>
                  <a:srgbClr val="00EDB5"/>
                </a:solidFill>
                <a:latin typeface="Arial"/>
                <a:cs typeface="Arial"/>
              </a:rPr>
              <a:t>,</a:t>
            </a:r>
            <a:r>
              <a:rPr sz="1300" spc="-40" dirty="0">
                <a:solidFill>
                  <a:srgbClr val="00EDB5"/>
                </a:solidFill>
                <a:latin typeface="Arial"/>
                <a:cs typeface="Arial"/>
              </a:rPr>
              <a:t> Sus</a:t>
            </a:r>
            <a:r>
              <a:rPr sz="1300" spc="-30" dirty="0">
                <a:solidFill>
                  <a:srgbClr val="00EDB5"/>
                </a:solidFill>
                <a:latin typeface="Arial"/>
                <a:cs typeface="Arial"/>
              </a:rPr>
              <a:t>t</a:t>
            </a:r>
            <a:r>
              <a:rPr sz="1300" spc="60" dirty="0">
                <a:solidFill>
                  <a:srgbClr val="00EDB5"/>
                </a:solidFill>
                <a:latin typeface="Arial"/>
                <a:cs typeface="Arial"/>
              </a:rPr>
              <a:t>ainabili</a:t>
            </a:r>
            <a:r>
              <a:rPr sz="1300" spc="50" dirty="0">
                <a:solidFill>
                  <a:srgbClr val="00EDB5"/>
                </a:solidFill>
                <a:latin typeface="Arial"/>
                <a:cs typeface="Arial"/>
              </a:rPr>
              <a:t>t</a:t>
            </a:r>
            <a:r>
              <a:rPr sz="1300" spc="-75" dirty="0">
                <a:solidFill>
                  <a:srgbClr val="00EDB5"/>
                </a:solidFill>
                <a:latin typeface="Arial"/>
                <a:cs typeface="Arial"/>
              </a:rPr>
              <a:t>y</a:t>
            </a:r>
            <a:r>
              <a:rPr lang="en-NZ" sz="1300" spc="-40" dirty="0">
                <a:solidFill>
                  <a:srgbClr val="00EDB5"/>
                </a:solidFill>
                <a:latin typeface="Arial"/>
                <a:cs typeface="Arial"/>
              </a:rPr>
              <a:t>,</a:t>
            </a:r>
            <a:r>
              <a:rPr sz="1300" spc="-45" dirty="0">
                <a:solidFill>
                  <a:srgbClr val="00EDB5"/>
                </a:solidFill>
                <a:latin typeface="Arial"/>
                <a:cs typeface="Arial"/>
              </a:rPr>
              <a:t> </a:t>
            </a:r>
            <a:r>
              <a:rPr sz="1300" spc="-180" dirty="0">
                <a:solidFill>
                  <a:srgbClr val="00EDB5"/>
                </a:solidFill>
                <a:latin typeface="Arial"/>
                <a:cs typeface="Arial"/>
              </a:rPr>
              <a:t>P</a:t>
            </a:r>
            <a:r>
              <a:rPr sz="1300" spc="10" dirty="0">
                <a:solidFill>
                  <a:srgbClr val="00EDB5"/>
                </a:solidFill>
                <a:latin typeface="Arial"/>
                <a:cs typeface="Arial"/>
              </a:rPr>
              <a:t>e</a:t>
            </a:r>
            <a:r>
              <a:rPr sz="1300" spc="25" dirty="0">
                <a:solidFill>
                  <a:srgbClr val="00EDB5"/>
                </a:solidFill>
                <a:latin typeface="Arial"/>
                <a:cs typeface="Arial"/>
              </a:rPr>
              <a:t>ople.</a:t>
            </a:r>
            <a:endParaRPr sz="1300" dirty="0">
              <a:latin typeface="Arial"/>
              <a:cs typeface="Arial"/>
            </a:endParaRPr>
          </a:p>
        </p:txBody>
      </p:sp>
      <p:sp>
        <p:nvSpPr>
          <p:cNvPr id="17" name="object 17"/>
          <p:cNvSpPr txBox="1"/>
          <p:nvPr/>
        </p:nvSpPr>
        <p:spPr>
          <a:xfrm>
            <a:off x="707299" y="6357405"/>
            <a:ext cx="1877695" cy="566420"/>
          </a:xfrm>
          <a:prstGeom prst="rect">
            <a:avLst/>
          </a:prstGeom>
        </p:spPr>
        <p:txBody>
          <a:bodyPr vert="horz" wrap="square" lIns="0" tIns="0" rIns="0" bIns="0" rtlCol="0">
            <a:spAutoFit/>
          </a:bodyPr>
          <a:lstStyle/>
          <a:p>
            <a:pPr marL="12700">
              <a:lnSpc>
                <a:spcPct val="100000"/>
              </a:lnSpc>
            </a:pPr>
            <a:r>
              <a:rPr sz="1300" b="1" spc="5" dirty="0">
                <a:solidFill>
                  <a:srgbClr val="00EDB5"/>
                </a:solidFill>
                <a:latin typeface="Arial"/>
                <a:cs typeface="Arial"/>
              </a:rPr>
              <a:t>Our</a:t>
            </a:r>
            <a:r>
              <a:rPr sz="1300" b="1" spc="-60" dirty="0">
                <a:solidFill>
                  <a:srgbClr val="00EDB5"/>
                </a:solidFill>
                <a:latin typeface="Arial"/>
                <a:cs typeface="Arial"/>
              </a:rPr>
              <a:t> </a:t>
            </a:r>
            <a:r>
              <a:rPr sz="1300" b="1" spc="25" dirty="0">
                <a:solidFill>
                  <a:srgbClr val="00EDB5"/>
                </a:solidFill>
                <a:latin typeface="Arial"/>
                <a:cs typeface="Arial"/>
              </a:rPr>
              <a:t>p</a:t>
            </a:r>
            <a:r>
              <a:rPr sz="1300" b="1" spc="5" dirty="0">
                <a:solidFill>
                  <a:srgbClr val="00EDB5"/>
                </a:solidFill>
                <a:latin typeface="Arial"/>
                <a:cs typeface="Arial"/>
              </a:rPr>
              <a:t>ur</a:t>
            </a:r>
            <a:r>
              <a:rPr sz="1300" b="1" spc="10" dirty="0">
                <a:solidFill>
                  <a:srgbClr val="00EDB5"/>
                </a:solidFill>
                <a:latin typeface="Arial"/>
                <a:cs typeface="Arial"/>
              </a:rPr>
              <a:t>p</a:t>
            </a:r>
            <a:r>
              <a:rPr sz="1300" b="1" spc="-15" dirty="0">
                <a:solidFill>
                  <a:srgbClr val="00EDB5"/>
                </a:solidFill>
                <a:latin typeface="Arial"/>
                <a:cs typeface="Arial"/>
              </a:rPr>
              <a:t>o</a:t>
            </a:r>
            <a:r>
              <a:rPr sz="1300" b="1" spc="-135" dirty="0">
                <a:solidFill>
                  <a:srgbClr val="00EDB5"/>
                </a:solidFill>
                <a:latin typeface="Arial"/>
                <a:cs typeface="Arial"/>
              </a:rPr>
              <a:t>s</a:t>
            </a:r>
            <a:r>
              <a:rPr sz="1300" b="1" spc="10" dirty="0">
                <a:solidFill>
                  <a:srgbClr val="00EDB5"/>
                </a:solidFill>
                <a:latin typeface="Arial"/>
                <a:cs typeface="Arial"/>
              </a:rPr>
              <a:t>e</a:t>
            </a:r>
            <a:endParaRPr sz="1300">
              <a:latin typeface="Arial"/>
              <a:cs typeface="Arial"/>
            </a:endParaRPr>
          </a:p>
          <a:p>
            <a:pPr marL="12700" marR="6350">
              <a:lnSpc>
                <a:spcPts val="1400"/>
              </a:lnSpc>
              <a:spcBef>
                <a:spcPts val="20"/>
              </a:spcBef>
            </a:pPr>
            <a:r>
              <a:rPr sz="1300" spc="-15" dirty="0">
                <a:solidFill>
                  <a:srgbClr val="00EDB5"/>
                </a:solidFill>
                <a:latin typeface="Arial"/>
                <a:cs typeface="Arial"/>
              </a:rPr>
              <a:t>Cl</a:t>
            </a:r>
            <a:r>
              <a:rPr sz="1300" spc="-10" dirty="0">
                <a:solidFill>
                  <a:srgbClr val="00EDB5"/>
                </a:solidFill>
                <a:latin typeface="Arial"/>
                <a:cs typeface="Arial"/>
              </a:rPr>
              <a:t>e</a:t>
            </a:r>
            <a:r>
              <a:rPr sz="1300" spc="65" dirty="0">
                <a:solidFill>
                  <a:srgbClr val="00EDB5"/>
                </a:solidFill>
                <a:latin typeface="Arial"/>
                <a:cs typeface="Arial"/>
              </a:rPr>
              <a:t>an</a:t>
            </a:r>
            <a:r>
              <a:rPr sz="1300" spc="-45" dirty="0">
                <a:solidFill>
                  <a:srgbClr val="00EDB5"/>
                </a:solidFill>
                <a:latin typeface="Arial"/>
                <a:cs typeface="Arial"/>
              </a:rPr>
              <a:t> </a:t>
            </a:r>
            <a:r>
              <a:rPr sz="1300" spc="20" dirty="0">
                <a:solidFill>
                  <a:srgbClr val="00EDB5"/>
                </a:solidFill>
                <a:latin typeface="Arial"/>
                <a:cs typeface="Arial"/>
              </a:rPr>
              <a:t>ene</a:t>
            </a:r>
            <a:r>
              <a:rPr sz="1300" spc="-20" dirty="0">
                <a:solidFill>
                  <a:srgbClr val="00EDB5"/>
                </a:solidFill>
                <a:latin typeface="Arial"/>
                <a:cs typeface="Arial"/>
              </a:rPr>
              <a:t>r</a:t>
            </a:r>
            <a:r>
              <a:rPr sz="1300" spc="40" dirty="0">
                <a:solidFill>
                  <a:srgbClr val="00EDB5"/>
                </a:solidFill>
                <a:latin typeface="Arial"/>
                <a:cs typeface="Arial"/>
              </a:rPr>
              <a:t>gy</a:t>
            </a:r>
            <a:r>
              <a:rPr sz="1300" spc="-45" dirty="0">
                <a:solidFill>
                  <a:srgbClr val="00EDB5"/>
                </a:solidFill>
                <a:latin typeface="Arial"/>
                <a:cs typeface="Arial"/>
              </a:rPr>
              <a:t> </a:t>
            </a:r>
            <a:r>
              <a:rPr sz="1300" spc="50" dirty="0">
                <a:solidFill>
                  <a:srgbClr val="00EDB5"/>
                </a:solidFill>
                <a:latin typeface="Arial"/>
                <a:cs typeface="Arial"/>
              </a:rPr>
              <a:t>f</a:t>
            </a:r>
            <a:r>
              <a:rPr sz="1300" spc="40" dirty="0">
                <a:solidFill>
                  <a:srgbClr val="00EDB5"/>
                </a:solidFill>
                <a:latin typeface="Arial"/>
                <a:cs typeface="Arial"/>
              </a:rPr>
              <a:t>or</a:t>
            </a:r>
            <a:r>
              <a:rPr sz="1300" spc="-45" dirty="0">
                <a:solidFill>
                  <a:srgbClr val="00EDB5"/>
                </a:solidFill>
                <a:latin typeface="Arial"/>
                <a:cs typeface="Arial"/>
              </a:rPr>
              <a:t> </a:t>
            </a:r>
            <a:r>
              <a:rPr sz="1300" spc="85" dirty="0">
                <a:solidFill>
                  <a:srgbClr val="00EDB5"/>
                </a:solidFill>
                <a:latin typeface="Arial"/>
                <a:cs typeface="Arial"/>
              </a:rPr>
              <a:t>a</a:t>
            </a:r>
            <a:r>
              <a:rPr sz="1300" spc="-45" dirty="0">
                <a:solidFill>
                  <a:srgbClr val="00EDB5"/>
                </a:solidFill>
                <a:latin typeface="Arial"/>
                <a:cs typeface="Arial"/>
              </a:rPr>
              <a:t> </a:t>
            </a:r>
            <a:r>
              <a:rPr sz="1300" spc="50" dirty="0">
                <a:solidFill>
                  <a:srgbClr val="00EDB5"/>
                </a:solidFill>
                <a:latin typeface="Arial"/>
                <a:cs typeface="Arial"/>
              </a:rPr>
              <a:t>fai</a:t>
            </a:r>
            <a:r>
              <a:rPr sz="1300" spc="10" dirty="0">
                <a:solidFill>
                  <a:srgbClr val="00EDB5"/>
                </a:solidFill>
                <a:latin typeface="Arial"/>
                <a:cs typeface="Arial"/>
              </a:rPr>
              <a:t>r</a:t>
            </a:r>
            <a:r>
              <a:rPr sz="1300" spc="15" dirty="0">
                <a:solidFill>
                  <a:srgbClr val="00EDB5"/>
                </a:solidFill>
                <a:latin typeface="Arial"/>
                <a:cs typeface="Arial"/>
              </a:rPr>
              <a:t>er</a:t>
            </a:r>
            <a:r>
              <a:rPr sz="1300" spc="10" dirty="0">
                <a:solidFill>
                  <a:srgbClr val="00EDB5"/>
                </a:solidFill>
                <a:latin typeface="Arial"/>
                <a:cs typeface="Arial"/>
              </a:rPr>
              <a:t> </a:t>
            </a:r>
            <a:r>
              <a:rPr sz="1300" spc="70" dirty="0">
                <a:solidFill>
                  <a:srgbClr val="00EDB5"/>
                </a:solidFill>
                <a:latin typeface="Arial"/>
                <a:cs typeface="Arial"/>
              </a:rPr>
              <a:t>and</a:t>
            </a:r>
            <a:r>
              <a:rPr sz="1300" spc="-45" dirty="0">
                <a:solidFill>
                  <a:srgbClr val="00EDB5"/>
                </a:solidFill>
                <a:latin typeface="Arial"/>
                <a:cs typeface="Arial"/>
              </a:rPr>
              <a:t> </a:t>
            </a:r>
            <a:r>
              <a:rPr sz="1300" spc="20" dirty="0">
                <a:solidFill>
                  <a:srgbClr val="00EDB5"/>
                </a:solidFill>
                <a:latin typeface="Arial"/>
                <a:cs typeface="Arial"/>
              </a:rPr>
              <a:t>h</a:t>
            </a:r>
            <a:r>
              <a:rPr sz="1300" spc="25" dirty="0">
                <a:solidFill>
                  <a:srgbClr val="00EDB5"/>
                </a:solidFill>
                <a:latin typeface="Arial"/>
                <a:cs typeface="Arial"/>
              </a:rPr>
              <a:t>e</a:t>
            </a:r>
            <a:r>
              <a:rPr sz="1300" spc="45" dirty="0">
                <a:solidFill>
                  <a:srgbClr val="00EDB5"/>
                </a:solidFill>
                <a:latin typeface="Arial"/>
                <a:cs typeface="Arial"/>
              </a:rPr>
              <a:t>althier</a:t>
            </a:r>
            <a:r>
              <a:rPr sz="1300" spc="-45" dirty="0">
                <a:solidFill>
                  <a:srgbClr val="00EDB5"/>
                </a:solidFill>
                <a:latin typeface="Arial"/>
                <a:cs typeface="Arial"/>
              </a:rPr>
              <a:t> </a:t>
            </a:r>
            <a:r>
              <a:rPr sz="1300" spc="65" dirty="0">
                <a:solidFill>
                  <a:srgbClr val="00EDB5"/>
                </a:solidFill>
                <a:latin typeface="Arial"/>
                <a:cs typeface="Arial"/>
              </a:rPr>
              <a:t>w</a:t>
            </a:r>
            <a:r>
              <a:rPr sz="1300" spc="35" dirty="0">
                <a:solidFill>
                  <a:srgbClr val="00EDB5"/>
                </a:solidFill>
                <a:latin typeface="Arial"/>
                <a:cs typeface="Arial"/>
              </a:rPr>
              <a:t>orld.</a:t>
            </a:r>
            <a:endParaRPr sz="1300">
              <a:latin typeface="Arial"/>
              <a:cs typeface="Arial"/>
            </a:endParaRPr>
          </a:p>
        </p:txBody>
      </p:sp>
      <p:sp>
        <p:nvSpPr>
          <p:cNvPr id="18" name="object 18"/>
          <p:cNvSpPr/>
          <p:nvPr/>
        </p:nvSpPr>
        <p:spPr>
          <a:xfrm>
            <a:off x="719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19" name="object 19"/>
          <p:cNvSpPr/>
          <p:nvPr/>
        </p:nvSpPr>
        <p:spPr>
          <a:xfrm>
            <a:off x="3095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0" name="object 20"/>
          <p:cNvSpPr/>
          <p:nvPr/>
        </p:nvSpPr>
        <p:spPr>
          <a:xfrm>
            <a:off x="5471999" y="6270604"/>
            <a:ext cx="562000" cy="0"/>
          </a:xfrm>
          <a:custGeom>
            <a:avLst/>
            <a:gdLst/>
            <a:ahLst/>
            <a:cxnLst/>
            <a:rect l="l" t="t" r="r" b="b"/>
            <a:pathLst>
              <a:path w="562000">
                <a:moveTo>
                  <a:pt x="0" y="0"/>
                </a:moveTo>
                <a:lnTo>
                  <a:pt x="562000" y="0"/>
                </a:lnTo>
              </a:path>
            </a:pathLst>
          </a:custGeom>
          <a:ln w="6350">
            <a:solidFill>
              <a:srgbClr val="00EDB5"/>
            </a:solidFill>
          </a:ln>
        </p:spPr>
        <p:txBody>
          <a:bodyPr wrap="square" lIns="0" tIns="0" rIns="0" bIns="0" rtlCol="0">
            <a:spAutoFit/>
          </a:bodyPr>
          <a:lstStyle/>
          <a:p>
            <a:endParaRPr/>
          </a:p>
        </p:txBody>
      </p:sp>
      <p:sp>
        <p:nvSpPr>
          <p:cNvPr id="22" name="object 22"/>
          <p:cNvSpPr txBox="1"/>
          <p:nvPr/>
        </p:nvSpPr>
        <p:spPr>
          <a:xfrm>
            <a:off x="2947409" y="1812912"/>
            <a:ext cx="2441518" cy="700192"/>
          </a:xfrm>
          <a:prstGeom prst="rect">
            <a:avLst/>
          </a:prstGeom>
        </p:spPr>
        <p:txBody>
          <a:bodyPr vert="horz" wrap="square" lIns="0" tIns="0" rIns="0" bIns="0" rtlCol="0">
            <a:spAutoFit/>
          </a:bodyPr>
          <a:lstStyle/>
          <a:p>
            <a:pPr marL="12700">
              <a:lnSpc>
                <a:spcPct val="100000"/>
              </a:lnSpc>
            </a:pPr>
            <a:r>
              <a:rPr sz="900" b="1" spc="-85" dirty="0">
                <a:solidFill>
                  <a:srgbClr val="FFFFFF"/>
                </a:solidFill>
                <a:latin typeface="Arial"/>
                <a:cs typeface="Arial"/>
              </a:rPr>
              <a:t>C</a:t>
            </a:r>
            <a:r>
              <a:rPr sz="900" b="1" spc="20" dirty="0">
                <a:solidFill>
                  <a:srgbClr val="FFFFFF"/>
                </a:solidFill>
                <a:latin typeface="Arial"/>
                <a:cs typeface="Arial"/>
              </a:rPr>
              <a:t>a</a:t>
            </a:r>
            <a:r>
              <a:rPr sz="900" b="1" spc="15" dirty="0">
                <a:solidFill>
                  <a:srgbClr val="FFFFFF"/>
                </a:solidFill>
                <a:latin typeface="Arial"/>
                <a:cs typeface="Arial"/>
              </a:rPr>
              <a:t>n</a:t>
            </a:r>
            <a:r>
              <a:rPr sz="900" b="1" spc="25" dirty="0">
                <a:solidFill>
                  <a:srgbClr val="FFFFFF"/>
                </a:solidFill>
                <a:latin typeface="Arial"/>
                <a:cs typeface="Arial"/>
              </a:rPr>
              <a:t>dida</a:t>
            </a:r>
            <a:r>
              <a:rPr sz="900" b="1" spc="10" dirty="0">
                <a:solidFill>
                  <a:srgbClr val="FFFFFF"/>
                </a:solidFill>
                <a:latin typeface="Arial"/>
                <a:cs typeface="Arial"/>
              </a:rPr>
              <a:t>t</a:t>
            </a:r>
            <a:r>
              <a:rPr sz="900" b="1" spc="5" dirty="0">
                <a:solidFill>
                  <a:srgbClr val="FFFFFF"/>
                </a:solidFill>
                <a:latin typeface="Arial"/>
                <a:cs typeface="Arial"/>
              </a:rPr>
              <a:t>e</a:t>
            </a:r>
            <a:r>
              <a:rPr sz="900" b="1" spc="-40" dirty="0">
                <a:solidFill>
                  <a:srgbClr val="FFFFFF"/>
                </a:solidFill>
                <a:latin typeface="Arial"/>
                <a:cs typeface="Arial"/>
              </a:rPr>
              <a:t> </a:t>
            </a:r>
            <a:r>
              <a:rPr sz="900" b="1" spc="10" dirty="0">
                <a:solidFill>
                  <a:srgbClr val="FFFFFF"/>
                </a:solidFill>
                <a:latin typeface="Arial"/>
                <a:cs typeface="Arial"/>
              </a:rPr>
              <a:t>p</a:t>
            </a:r>
            <a:r>
              <a:rPr sz="900" b="1" spc="-5" dirty="0">
                <a:solidFill>
                  <a:srgbClr val="FFFFFF"/>
                </a:solidFill>
                <a:latin typeface="Arial"/>
                <a:cs typeface="Arial"/>
              </a:rPr>
              <a:t>r</a:t>
            </a:r>
            <a:r>
              <a:rPr sz="900" b="1" spc="-15" dirty="0">
                <a:solidFill>
                  <a:srgbClr val="FFFFFF"/>
                </a:solidFill>
                <a:latin typeface="Arial"/>
                <a:cs typeface="Arial"/>
              </a:rPr>
              <a:t>o</a:t>
            </a:r>
            <a:r>
              <a:rPr sz="900" b="1" spc="5" dirty="0">
                <a:solidFill>
                  <a:srgbClr val="FFFFFF"/>
                </a:solidFill>
                <a:latin typeface="Arial"/>
                <a:cs typeface="Arial"/>
              </a:rPr>
              <a:t>file</a:t>
            </a:r>
            <a:endParaRPr sz="900" dirty="0">
              <a:latin typeface="Arial"/>
              <a:cs typeface="Arial"/>
            </a:endParaRPr>
          </a:p>
          <a:p>
            <a:pPr>
              <a:lnSpc>
                <a:spcPts val="650"/>
              </a:lnSpc>
              <a:spcBef>
                <a:spcPts val="14"/>
              </a:spcBef>
            </a:pPr>
            <a:endParaRPr sz="800" dirty="0"/>
          </a:p>
          <a:p>
            <a:pPr marL="12700">
              <a:lnSpc>
                <a:spcPct val="100000"/>
              </a:lnSpc>
            </a:pPr>
            <a:r>
              <a:rPr sz="900" spc="-114" dirty="0">
                <a:solidFill>
                  <a:srgbClr val="FFFFFF"/>
                </a:solidFill>
                <a:latin typeface="Arial"/>
                <a:cs typeface="Arial"/>
              </a:rPr>
              <a:t>E</a:t>
            </a:r>
            <a:r>
              <a:rPr sz="900" spc="40" dirty="0">
                <a:solidFill>
                  <a:srgbClr val="FFFFFF"/>
                </a:solidFill>
                <a:latin typeface="Arial"/>
                <a:cs typeface="Arial"/>
              </a:rPr>
              <a:t>duca</a:t>
            </a:r>
            <a:r>
              <a:rPr sz="900" spc="25" dirty="0">
                <a:solidFill>
                  <a:srgbClr val="FFFFFF"/>
                </a:solidFill>
                <a:latin typeface="Arial"/>
                <a:cs typeface="Arial"/>
              </a:rPr>
              <a:t>t</a:t>
            </a:r>
            <a:r>
              <a:rPr sz="900" spc="30" dirty="0">
                <a:solidFill>
                  <a:srgbClr val="FFFFFF"/>
                </a:solidFill>
                <a:latin typeface="Arial"/>
                <a:cs typeface="Arial"/>
              </a:rPr>
              <a:t>ion</a:t>
            </a:r>
            <a:r>
              <a:rPr sz="900" spc="-35" dirty="0">
                <a:solidFill>
                  <a:srgbClr val="FFFFFF"/>
                </a:solidFill>
                <a:latin typeface="Arial"/>
                <a:cs typeface="Arial"/>
              </a:rPr>
              <a:t> </a:t>
            </a:r>
            <a:r>
              <a:rPr sz="900" spc="150" dirty="0">
                <a:solidFill>
                  <a:srgbClr val="FFFFFF"/>
                </a:solidFill>
                <a:latin typeface="Arial"/>
                <a:cs typeface="Arial"/>
              </a:rPr>
              <a:t>/</a:t>
            </a:r>
            <a:r>
              <a:rPr sz="900" spc="-35" dirty="0">
                <a:solidFill>
                  <a:srgbClr val="FFFFFF"/>
                </a:solidFill>
                <a:latin typeface="Arial"/>
                <a:cs typeface="Arial"/>
              </a:rPr>
              <a:t> </a:t>
            </a:r>
            <a:r>
              <a:rPr sz="900" spc="40" dirty="0">
                <a:solidFill>
                  <a:srgbClr val="FFFFFF"/>
                </a:solidFill>
                <a:latin typeface="Arial"/>
                <a:cs typeface="Arial"/>
              </a:rPr>
              <a:t>qualifica</a:t>
            </a:r>
            <a:r>
              <a:rPr sz="900" spc="30" dirty="0">
                <a:solidFill>
                  <a:srgbClr val="FFFFFF"/>
                </a:solidFill>
                <a:latin typeface="Arial"/>
                <a:cs typeface="Arial"/>
              </a:rPr>
              <a:t>t</a:t>
            </a:r>
            <a:r>
              <a:rPr sz="900" spc="25" dirty="0">
                <a:solidFill>
                  <a:srgbClr val="FFFFFF"/>
                </a:solidFill>
                <a:latin typeface="Arial"/>
                <a:cs typeface="Arial"/>
              </a:rPr>
              <a:t>io</a:t>
            </a:r>
            <a:r>
              <a:rPr sz="900" spc="35" dirty="0">
                <a:solidFill>
                  <a:srgbClr val="FFFFFF"/>
                </a:solidFill>
                <a:latin typeface="Arial"/>
                <a:cs typeface="Arial"/>
              </a:rPr>
              <a:t>n</a:t>
            </a:r>
            <a:r>
              <a:rPr sz="900" spc="-60" dirty="0">
                <a:solidFill>
                  <a:srgbClr val="FFFFFF"/>
                </a:solidFill>
                <a:latin typeface="Arial"/>
                <a:cs typeface="Arial"/>
              </a:rPr>
              <a:t>s</a:t>
            </a:r>
            <a:endParaRPr lang="en-NZ" sz="900" spc="-60" dirty="0">
              <a:solidFill>
                <a:srgbClr val="FFFFFF"/>
              </a:solidFill>
              <a:latin typeface="Arial"/>
              <a:cs typeface="Arial"/>
            </a:endParaRPr>
          </a:p>
          <a:p>
            <a:pPr marL="12700">
              <a:lnSpc>
                <a:spcPct val="100000"/>
              </a:lnSpc>
            </a:pPr>
            <a:endParaRPr sz="500" dirty="0">
              <a:latin typeface="Arial"/>
              <a:cs typeface="Arial"/>
            </a:endParaRPr>
          </a:p>
          <a:p>
            <a:pPr marL="171450" marR="6350" indent="-171450" fontAlgn="base">
              <a:lnSpc>
                <a:spcPts val="950"/>
              </a:lnSpc>
              <a:buClr>
                <a:srgbClr val="FFFFFF"/>
              </a:buClr>
              <a:buFont typeface="Arial" panose="020B0604020202020204" pitchFamily="34" charset="0"/>
              <a:buChar char="•"/>
              <a:tabLst>
                <a:tab pos="120650" algn="l"/>
              </a:tabLst>
            </a:pPr>
            <a:r>
              <a:rPr lang="en-NZ" sz="900" dirty="0">
                <a:solidFill>
                  <a:schemeClr val="bg1"/>
                </a:solidFill>
                <a:latin typeface="Arial" panose="020B0604020202020204" pitchFamily="34" charset="0"/>
                <a:cs typeface="Arial" panose="020B0604020202020204" pitchFamily="34" charset="0"/>
              </a:rPr>
              <a:t>Tertiary qualifications in law, economics, public policy or similar would be useful.</a:t>
            </a:r>
            <a:endParaRPr sz="900" dirty="0">
              <a:solidFill>
                <a:schemeClr val="bg1"/>
              </a:solidFill>
              <a:latin typeface="Arial" panose="020B0604020202020204" pitchFamily="34" charset="0"/>
              <a:cs typeface="Arial" panose="020B0604020202020204" pitchFamily="34" charset="0"/>
            </a:endParaRPr>
          </a:p>
        </p:txBody>
      </p:sp>
      <p:sp>
        <p:nvSpPr>
          <p:cNvPr id="23" name="object 23"/>
          <p:cNvSpPr txBox="1"/>
          <p:nvPr/>
        </p:nvSpPr>
        <p:spPr>
          <a:xfrm>
            <a:off x="2947409" y="3028489"/>
            <a:ext cx="2511890" cy="2280111"/>
          </a:xfrm>
          <a:prstGeom prst="rect">
            <a:avLst/>
          </a:prstGeom>
        </p:spPr>
        <p:txBody>
          <a:bodyPr vert="horz" wrap="square" lIns="0" tIns="0" rIns="0" bIns="0" rtlCol="0">
            <a:spAutoFit/>
          </a:bodyPr>
          <a:lstStyle/>
          <a:p>
            <a:pPr marL="12700">
              <a:lnSpc>
                <a:spcPct val="100000"/>
              </a:lnSpc>
            </a:pPr>
            <a:r>
              <a:rPr sz="900" spc="10" dirty="0">
                <a:solidFill>
                  <a:srgbClr val="FFFFFF"/>
                </a:solidFill>
                <a:latin typeface="Arial"/>
                <a:cs typeface="Arial"/>
              </a:rPr>
              <a:t>Kn</a:t>
            </a:r>
            <a:r>
              <a:rPr sz="900" dirty="0">
                <a:solidFill>
                  <a:srgbClr val="FFFFFF"/>
                </a:solidFill>
                <a:latin typeface="Arial"/>
                <a:cs typeface="Arial"/>
              </a:rPr>
              <a:t>o</a:t>
            </a:r>
            <a:r>
              <a:rPr sz="900" spc="35" dirty="0">
                <a:solidFill>
                  <a:srgbClr val="FFFFFF"/>
                </a:solidFill>
                <a:latin typeface="Arial"/>
                <a:cs typeface="Arial"/>
              </a:rPr>
              <a:t>wle</a:t>
            </a:r>
            <a:r>
              <a:rPr sz="900" spc="25" dirty="0">
                <a:solidFill>
                  <a:srgbClr val="FFFFFF"/>
                </a:solidFill>
                <a:latin typeface="Arial"/>
                <a:cs typeface="Arial"/>
              </a:rPr>
              <a:t>dge,</a:t>
            </a:r>
            <a:r>
              <a:rPr sz="900" spc="-35" dirty="0">
                <a:solidFill>
                  <a:srgbClr val="FFFFFF"/>
                </a:solidFill>
                <a:latin typeface="Arial"/>
                <a:cs typeface="Arial"/>
              </a:rPr>
              <a:t> </a:t>
            </a:r>
            <a:r>
              <a:rPr sz="900" spc="-15" dirty="0">
                <a:solidFill>
                  <a:srgbClr val="FFFFFF"/>
                </a:solidFill>
                <a:latin typeface="Arial"/>
                <a:cs typeface="Arial"/>
              </a:rPr>
              <a:t>e</a:t>
            </a:r>
            <a:r>
              <a:rPr sz="900" spc="35" dirty="0">
                <a:solidFill>
                  <a:srgbClr val="FFFFFF"/>
                </a:solidFill>
                <a:latin typeface="Arial"/>
                <a:cs typeface="Arial"/>
              </a:rPr>
              <a:t>xp</a:t>
            </a:r>
            <a:r>
              <a:rPr sz="900" spc="10" dirty="0">
                <a:solidFill>
                  <a:srgbClr val="FFFFFF"/>
                </a:solidFill>
                <a:latin typeface="Arial"/>
                <a:cs typeface="Arial"/>
              </a:rPr>
              <a:t>erience</a:t>
            </a:r>
            <a:r>
              <a:rPr sz="900" spc="-35" dirty="0">
                <a:solidFill>
                  <a:srgbClr val="FFFFFF"/>
                </a:solidFill>
                <a:latin typeface="Arial"/>
                <a:cs typeface="Arial"/>
              </a:rPr>
              <a:t> </a:t>
            </a:r>
            <a:r>
              <a:rPr sz="900" spc="45" dirty="0">
                <a:solidFill>
                  <a:srgbClr val="FFFFFF"/>
                </a:solidFill>
                <a:latin typeface="Arial"/>
                <a:cs typeface="Arial"/>
              </a:rPr>
              <a:t>and</a:t>
            </a:r>
            <a:r>
              <a:rPr sz="900" spc="-35" dirty="0">
                <a:solidFill>
                  <a:srgbClr val="FFFFFF"/>
                </a:solidFill>
                <a:latin typeface="Arial"/>
                <a:cs typeface="Arial"/>
              </a:rPr>
              <a:t> </a:t>
            </a:r>
            <a:r>
              <a:rPr sz="900" dirty="0">
                <a:solidFill>
                  <a:srgbClr val="FFFFFF"/>
                </a:solidFill>
                <a:latin typeface="Arial"/>
                <a:cs typeface="Arial"/>
              </a:rPr>
              <a:t>skills</a:t>
            </a:r>
            <a:endParaRPr sz="900" dirty="0">
              <a:latin typeface="Arial"/>
              <a:cs typeface="Arial"/>
            </a:endParaRPr>
          </a:p>
          <a:p>
            <a:pPr>
              <a:lnSpc>
                <a:spcPts val="500"/>
              </a:lnSpc>
              <a:spcBef>
                <a:spcPts val="4"/>
              </a:spcBef>
            </a:pPr>
            <a:endParaRPr sz="500" dirty="0"/>
          </a:p>
          <a:p>
            <a:pPr marL="171450" indent="-171450" fontAlgn="base">
              <a:buFont typeface="Arial" panose="020B0604020202020204" pitchFamily="34" charset="0"/>
              <a:buChar char="•"/>
            </a:pPr>
            <a:r>
              <a:rPr lang="en-NZ" sz="900" dirty="0">
                <a:solidFill>
                  <a:schemeClr val="bg1"/>
                </a:solidFill>
                <a:latin typeface="Arial" panose="020B0604020202020204" pitchFamily="34" charset="0"/>
                <a:cs typeface="Arial" panose="020B0604020202020204" pitchFamily="34" charset="0"/>
              </a:rPr>
              <a:t>Outstanding relationship skills with a preference for specific government relations </a:t>
            </a:r>
            <a:r>
              <a:rPr lang="en-NZ" sz="900">
                <a:solidFill>
                  <a:schemeClr val="bg1"/>
                </a:solidFill>
                <a:latin typeface="Arial" panose="020B0604020202020204" pitchFamily="34" charset="0"/>
                <a:cs typeface="Arial" panose="020B0604020202020204" pitchFamily="34" charset="0"/>
              </a:rPr>
              <a:t>or regulatory </a:t>
            </a:r>
            <a:r>
              <a:rPr lang="en-NZ" sz="900" dirty="0">
                <a:solidFill>
                  <a:schemeClr val="bg1"/>
                </a:solidFill>
                <a:latin typeface="Arial" panose="020B0604020202020204" pitchFamily="34" charset="0"/>
                <a:cs typeface="Arial" panose="020B0604020202020204" pitchFamily="34" charset="0"/>
              </a:rPr>
              <a:t>experience.</a:t>
            </a:r>
          </a:p>
          <a:p>
            <a:pPr marL="171450" indent="-171450" fontAlgn="base">
              <a:buFont typeface="Arial" panose="020B0604020202020204" pitchFamily="34" charset="0"/>
              <a:buChar char="•"/>
            </a:pPr>
            <a:r>
              <a:rPr lang="en-NZ" sz="900" dirty="0">
                <a:solidFill>
                  <a:schemeClr val="bg1"/>
                </a:solidFill>
                <a:latin typeface="Arial" panose="020B0604020202020204" pitchFamily="34" charset="0"/>
                <a:cs typeface="Arial" panose="020B0604020202020204" pitchFamily="34" charset="0"/>
              </a:rPr>
              <a:t>Demonstrated understanding of Meridian’s core business (or another utility business).</a:t>
            </a:r>
          </a:p>
          <a:p>
            <a:pPr marL="171450" indent="-171450" fontAlgn="base">
              <a:buFont typeface="Arial" panose="020B0604020202020204" pitchFamily="34" charset="0"/>
              <a:buChar char="•"/>
            </a:pPr>
            <a:r>
              <a:rPr lang="en-NZ" sz="900" dirty="0">
                <a:solidFill>
                  <a:schemeClr val="bg1"/>
                </a:solidFill>
                <a:latin typeface="Arial" panose="020B0604020202020204" pitchFamily="34" charset="0"/>
                <a:cs typeface="Arial" panose="020B0604020202020204" pitchFamily="34" charset="0"/>
              </a:rPr>
              <a:t>Regulatory policy or legal experience in an infrastructure related industry, government department, or economic regulator.</a:t>
            </a:r>
          </a:p>
          <a:p>
            <a:pPr marL="171450" indent="-171450" fontAlgn="base">
              <a:buFont typeface="Arial" panose="020B0604020202020204" pitchFamily="34" charset="0"/>
              <a:buChar char="•"/>
            </a:pPr>
            <a:r>
              <a:rPr lang="en-NZ" sz="900" dirty="0">
                <a:solidFill>
                  <a:schemeClr val="bg1"/>
                </a:solidFill>
                <a:latin typeface="Arial" panose="020B0604020202020204" pitchFamily="34" charset="0"/>
                <a:cs typeface="Arial" panose="020B0604020202020204" pitchFamily="34" charset="0"/>
              </a:rPr>
              <a:t>Strong written communication skills and an ability to communicate complex matters in simple terms.</a:t>
            </a:r>
          </a:p>
          <a:p>
            <a:pPr fontAlgn="base"/>
            <a:endParaRPr lang="en-NZ" sz="900" dirty="0">
              <a:solidFill>
                <a:schemeClr val="bg1"/>
              </a:solidFill>
              <a:latin typeface="Arial" panose="020B0604020202020204" pitchFamily="34" charset="0"/>
              <a:cs typeface="Arial" panose="020B0604020202020204" pitchFamily="34" charset="0"/>
            </a:endParaRPr>
          </a:p>
          <a:p>
            <a:pPr fontAlgn="base"/>
            <a:endParaRPr lang="en-NZ" sz="900" dirty="0">
              <a:solidFill>
                <a:schemeClr val="bg1"/>
              </a:solidFill>
              <a:latin typeface="Arial" panose="020B0604020202020204" pitchFamily="34" charset="0"/>
              <a:cs typeface="Arial" panose="020B0604020202020204" pitchFamily="34" charset="0"/>
            </a:endParaRPr>
          </a:p>
          <a:p>
            <a:pPr fontAlgn="base"/>
            <a:endParaRPr lang="en-NZ"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Meridian Document" ma:contentTypeID="0x010100F0B45D70E02D64489CC518ECCACEDC180100CE2619C5F1D2F34FA99808E03699FCBD" ma:contentTypeVersion="219" ma:contentTypeDescription="Create a new document." ma:contentTypeScope="" ma:versionID="786038284e4ef4141d6e6e52366c939a">
  <xsd:schema xmlns:xsd="http://www.w3.org/2001/XMLSchema" xmlns:xs="http://www.w3.org/2001/XMLSchema" xmlns:p="http://schemas.microsoft.com/office/2006/metadata/properties" xmlns:ns1="http://schemas.microsoft.com/sharepoint/v3" xmlns:ns2="43fbadee-b72b-4045-acd7-0c03f461bf4d" xmlns:ns3="2a4cb269-9127-46d2-be0c-d19ba5ead4a0" targetNamespace="http://schemas.microsoft.com/office/2006/metadata/properties" ma:root="true" ma:fieldsID="eff1cc1622c44b6b14b53c425a5c41ce" ns1:_="" ns2:_="" ns3:_="">
    <xsd:import namespace="http://schemas.microsoft.com/sharepoint/v3"/>
    <xsd:import namespace="43fbadee-b72b-4045-acd7-0c03f461bf4d"/>
    <xsd:import namespace="2a4cb269-9127-46d2-be0c-d19ba5ead4a0"/>
    <xsd:element name="properties">
      <xsd:complexType>
        <xsd:sequence>
          <xsd:element name="documentManagement">
            <xsd:complexType>
              <xsd:all>
                <xsd:element ref="ns2:_dlc_DocId" minOccurs="0"/>
                <xsd:element ref="ns2:_dlc_DocIdUrl" minOccurs="0"/>
                <xsd:element ref="ns2:_dlc_DocIdPersistId" minOccurs="0"/>
                <xsd:element ref="ns2:g8c0420b21e146c6b4d6c6b6ee356f7a" minOccurs="0"/>
                <xsd:element ref="ns2:TaxCatchAll" minOccurs="0"/>
                <xsd:element ref="ns2:TaxCatchAllLabel" minOccurs="0"/>
                <xsd:element ref="ns2:k0593309945c47a6b5db9b8b9e209feb" minOccurs="0"/>
                <xsd:element ref="ns2:f979d0856e9c4c438724624e32b3a648" minOccurs="0"/>
                <xsd:element ref="ns2:i8c66f2de545405b977af32a83307afd" minOccurs="0"/>
                <xsd:element ref="ns2:c546e91aa6564c15aef34c91c5b0c21a" minOccurs="0"/>
                <xsd:element ref="ns2:MRDVitalRecord" minOccurs="0"/>
                <xsd:element ref="ns2:MRDBCMRecord" minOccurs="0"/>
                <xsd:element ref="ns1:Comments" minOccurs="0"/>
                <xsd:element ref="ns2:SharedWithUsers" minOccurs="0"/>
                <xsd:element ref="ns2:SharedWithDetails" minOccurs="0"/>
                <xsd:element ref="ns2:Organization" minOccurs="0"/>
                <xsd:element ref="ns3:MediaServiceAutoKeyPoints" minOccurs="0"/>
                <xsd:element ref="ns3:MediaServiceKeyPoints" minOccurs="0"/>
                <xsd:element ref="ns3:MediaServiceObjectDetectorVersions" minOccurs="0"/>
                <xsd:element ref="ns3:MediaServiceSearchProperties" minOccurs="0"/>
                <xsd:element ref="ns3:lcf76f155ced4ddcb4097134ff3c332f"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25" nillable="true" ma:displayName="Comments" ma:internalName="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3fbadee-b72b-4045-acd7-0c03f461bf4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g8c0420b21e146c6b4d6c6b6ee356f7a" ma:index="11" nillable="true" ma:taxonomy="true" ma:internalName="g8c0420b21e146c6b4d6c6b6ee356f7a" ma:taxonomyFieldName="MRDBusinessFunction" ma:displayName="Business Function" ma:fieldId="{08c0420b-21e1-46c6-b4d6-c6b6ee356f7a}" ma:sspId="441f4d4e-d57f-4cf8-8d8c-5728bde0858f" ma:termSetId="8b7bc0b3-4f4b-438f-a837-8738029b124f" ma:anchorId="00000000-0000-0000-0000-000000000000" ma:open="false" ma:isKeyword="false">
      <xsd:complexType>
        <xsd:sequence>
          <xsd:element ref="pc:Terms" minOccurs="0" maxOccurs="1"/>
        </xsd:sequence>
      </xsd:complexType>
    </xsd:element>
    <xsd:element name="TaxCatchAll" ma:index="12" nillable="true" ma:displayName="Taxonomy Catch All Column" ma:hidden="true" ma:list="{0dec64c1-0cfb-4274-908c-32670cc62f88}" ma:internalName="TaxCatchAll" ma:showField="CatchAllData" ma:web="43fbadee-b72b-4045-acd7-0c03f461bf4d">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0dec64c1-0cfb-4274-908c-32670cc62f88}" ma:internalName="TaxCatchAllLabel" ma:readOnly="true" ma:showField="CatchAllDataLabel" ma:web="43fbadee-b72b-4045-acd7-0c03f461bf4d">
      <xsd:complexType>
        <xsd:complexContent>
          <xsd:extension base="dms:MultiChoiceLookup">
            <xsd:sequence>
              <xsd:element name="Value" type="dms:Lookup" maxOccurs="unbounded" minOccurs="0" nillable="true"/>
            </xsd:sequence>
          </xsd:extension>
        </xsd:complexContent>
      </xsd:complexType>
    </xsd:element>
    <xsd:element name="k0593309945c47a6b5db9b8b9e209feb" ma:index="15" nillable="true" ma:taxonomy="true" ma:internalName="k0593309945c47a6b5db9b8b9e209feb" ma:taxonomyFieldName="MRDSecurityClassification" ma:displayName="Security Classification" ma:fieldId="{40593309-945c-47a6-b5db-9b8b9e209feb}" ma:sspId="441f4d4e-d57f-4cf8-8d8c-5728bde0858f" ma:termSetId="db094ac6-3d11-4458-b28c-3943149bbee5" ma:anchorId="00000000-0000-0000-0000-000000000000" ma:open="false" ma:isKeyword="false">
      <xsd:complexType>
        <xsd:sequence>
          <xsd:element ref="pc:Terms" minOccurs="0" maxOccurs="1"/>
        </xsd:sequence>
      </xsd:complexType>
    </xsd:element>
    <xsd:element name="f979d0856e9c4c438724624e32b3a648" ma:index="17" nillable="true" ma:taxonomy="true" ma:internalName="f979d0856e9c4c438724624e32b3a648" ma:taxonomyFieldName="MRDDocumentStatus" ma:displayName="Document Status" ma:fieldId="{f979d085-6e9c-4c43-8724-624e32b3a648}" ma:sspId="441f4d4e-d57f-4cf8-8d8c-5728bde0858f" ma:termSetId="e99df16e-bb88-43ea-9c10-21a24d391b49" ma:anchorId="00000000-0000-0000-0000-000000000000" ma:open="false" ma:isKeyword="false">
      <xsd:complexType>
        <xsd:sequence>
          <xsd:element ref="pc:Terms" minOccurs="0" maxOccurs="1"/>
        </xsd:sequence>
      </xsd:complexType>
    </xsd:element>
    <xsd:element name="i8c66f2de545405b977af32a83307afd" ma:index="19" nillable="true" ma:taxonomy="true" ma:internalName="i8c66f2de545405b977af32a83307afd" ma:taxonomyFieldName="MRDDocumentType" ma:displayName="Document Type" ma:fieldId="{28c66f2d-e545-405b-977a-f32a83307afd}" ma:sspId="441f4d4e-d57f-4cf8-8d8c-5728bde0858f" ma:termSetId="9c92a617-3b42-4a6a-83d5-84398a58e806" ma:anchorId="00000000-0000-0000-0000-000000000000" ma:open="false" ma:isKeyword="false">
      <xsd:complexType>
        <xsd:sequence>
          <xsd:element ref="pc:Terms" minOccurs="0" maxOccurs="1"/>
        </xsd:sequence>
      </xsd:complexType>
    </xsd:element>
    <xsd:element name="c546e91aa6564c15aef34c91c5b0c21a" ma:index="21" nillable="true" ma:taxonomy="true" ma:internalName="c546e91aa6564c15aef34c91c5b0c21a" ma:taxonomyFieldName="MRDFinancialYear" ma:displayName="Financial Year" ma:fieldId="{c546e91a-a656-4c15-aef3-4c91c5b0c21a}" ma:sspId="441f4d4e-d57f-4cf8-8d8c-5728bde0858f" ma:termSetId="a94f2a13-3a14-441c-9b19-b3a797d71699" ma:anchorId="00000000-0000-0000-0000-000000000000" ma:open="false" ma:isKeyword="false">
      <xsd:complexType>
        <xsd:sequence>
          <xsd:element ref="pc:Terms" minOccurs="0" maxOccurs="1"/>
        </xsd:sequence>
      </xsd:complexType>
    </xsd:element>
    <xsd:element name="MRDVitalRecord" ma:index="23" nillable="true" ma:displayName="Vital Record" ma:internalName="MRDVitalRecord">
      <xsd:simpleType>
        <xsd:restriction base="dms:Boolean"/>
      </xsd:simpleType>
    </xsd:element>
    <xsd:element name="MRDBCMRecord" ma:index="24" nillable="true" ma:displayName="BCM Record" ma:internalName="MRDBCMRecord">
      <xsd:simpleType>
        <xsd:restriction base="dms:Boolean"/>
      </xsd:simple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element name="Organization" ma:index="28" nillable="true" ma:displayName="Organization" ma:default="Meridian" ma:format="Dropdown" ma:internalName="Organization">
      <xsd:simpleType>
        <xsd:restriction base="dms:Choice">
          <xsd:enumeration value="Meridian"/>
          <xsd:enumeration value="Subsidiary"/>
        </xsd:restriction>
      </xsd:simpleType>
    </xsd:element>
  </xsd:schema>
  <xsd:schema xmlns:xsd="http://www.w3.org/2001/XMLSchema" xmlns:xs="http://www.w3.org/2001/XMLSchema" xmlns:dms="http://schemas.microsoft.com/office/2006/documentManagement/types" xmlns:pc="http://schemas.microsoft.com/office/infopath/2007/PartnerControls" targetNamespace="2a4cb269-9127-46d2-be0c-d19ba5ead4a0" elementFormDefault="qualified">
    <xsd:import namespace="http://schemas.microsoft.com/office/2006/documentManagement/types"/>
    <xsd:import namespace="http://schemas.microsoft.com/office/infopath/2007/PartnerControls"/>
    <xsd:element name="MediaServiceAutoKeyPoints" ma:index="29" nillable="true" ma:displayName="MediaServiceAutoKeyPoints" ma:hidden="true" ma:internalName="MediaServiceAutoKeyPoints" ma:readOnly="true">
      <xsd:simpleType>
        <xsd:restriction base="dms:Note"/>
      </xsd:simpleType>
    </xsd:element>
    <xsd:element name="MediaServiceKeyPoints" ma:index="30" nillable="true" ma:displayName="KeyPoints" ma:internalName="MediaServiceKeyPoints" ma:readOnly="true">
      <xsd:simpleType>
        <xsd:restriction base="dms:Note">
          <xsd:maxLength value="255"/>
        </xsd:restriction>
      </xsd:simple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lcf76f155ced4ddcb4097134ff3c332f" ma:index="34" nillable="true" ma:taxonomy="true" ma:internalName="lcf76f155ced4ddcb4097134ff3c332f" ma:taxonomyFieldName="MediaServiceImageTags" ma:displayName="Image Tags" ma:readOnly="false" ma:fieldId="{5cf76f15-5ced-4ddc-b409-7134ff3c332f}" ma:taxonomyMulti="true" ma:sspId="441f4d4e-d57f-4cf8-8d8c-5728bde0858f" ma:termSetId="09814cd3-568e-fe90-9814-8d621ff8fb84" ma:anchorId="fba54fb3-c3e1-fe81-a776-ca4b69148c4d" ma:open="true" ma:isKeyword="false">
      <xsd:complexType>
        <xsd:sequence>
          <xsd:element ref="pc:Terms" minOccurs="0" maxOccurs="1"/>
        </xsd:sequence>
      </xsd:complexType>
    </xsd:element>
    <xsd:element name="MediaServiceDateTaken" ma:index="35" nillable="true" ma:displayName="MediaServiceDateTaken" ma:hidden="true" ma:indexed="true" ma:internalName="MediaServiceDateTaken" ma:readOnly="true">
      <xsd:simpleType>
        <xsd:restriction base="dms:Text"/>
      </xsd:simpleType>
    </xsd:element>
    <xsd:element name="MediaServiceOCR" ma:index="36" nillable="true" ma:displayName="Extracted Text" ma:internalName="MediaServiceOCR" ma:readOnly="true">
      <xsd:simpleType>
        <xsd:restriction base="dms:Note">
          <xsd:maxLength value="255"/>
        </xsd:restriction>
      </xsd:simpleType>
    </xsd:element>
    <xsd:element name="MediaServiceGenerationTime" ma:index="37" nillable="true" ma:displayName="MediaServiceGenerationTime" ma:hidden="true" ma:internalName="MediaServiceGenerationTime" ma:readOnly="true">
      <xsd:simpleType>
        <xsd:restriction base="dms:Text"/>
      </xsd:simpleType>
    </xsd:element>
    <xsd:element name="MediaServiceEventHashCode" ma:index="3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file>

<file path=customXml/item4.xml><?xml version="1.0" encoding="utf-8"?>
<p:properties xmlns:p="http://schemas.microsoft.com/office/2006/metadata/properties" xmlns:xsi="http://www.w3.org/2001/XMLSchema-instance" xmlns:pc="http://schemas.microsoft.com/office/infopath/2007/PartnerControls">
  <documentManagement>
    <MRDVitalRecord xmlns="43fbadee-b72b-4045-acd7-0c03f461bf4d" xsi:nil="true"/>
    <MRDBCMRecord xmlns="43fbadee-b72b-4045-acd7-0c03f461bf4d" xsi:nil="true"/>
    <c546e91aa6564c15aef34c91c5b0c21a xmlns="43fbadee-b72b-4045-acd7-0c03f461bf4d">
      <Terms xmlns="http://schemas.microsoft.com/office/infopath/2007/PartnerControls"/>
    </c546e91aa6564c15aef34c91c5b0c21a>
    <i8c66f2de545405b977af32a83307afd xmlns="43fbadee-b72b-4045-acd7-0c03f461bf4d">
      <Terms xmlns="http://schemas.microsoft.com/office/infopath/2007/PartnerControls"/>
    </i8c66f2de545405b977af32a83307afd>
    <f979d0856e9c4c438724624e32b3a648 xmlns="43fbadee-b72b-4045-acd7-0c03f461bf4d">
      <Terms xmlns="http://schemas.microsoft.com/office/infopath/2007/PartnerControls"/>
    </f979d0856e9c4c438724624e32b3a648>
    <TaxCatchAll xmlns="43fbadee-b72b-4045-acd7-0c03f461bf4d" xsi:nil="true"/>
    <Organization xmlns="43fbadee-b72b-4045-acd7-0c03f461bf4d">Meridian</Organization>
    <g8c0420b21e146c6b4d6c6b6ee356f7a xmlns="43fbadee-b72b-4045-acd7-0c03f461bf4d">
      <Terms xmlns="http://schemas.microsoft.com/office/infopath/2007/PartnerControls"/>
    </g8c0420b21e146c6b4d6c6b6ee356f7a>
    <k0593309945c47a6b5db9b8b9e209feb xmlns="43fbadee-b72b-4045-acd7-0c03f461bf4d">
      <Terms xmlns="http://schemas.microsoft.com/office/infopath/2007/PartnerControls"/>
    </k0593309945c47a6b5db9b8b9e209feb>
    <Comments xmlns="http://schemas.microsoft.com/sharepoint/v3" xsi:nil="true"/>
    <lcf76f155ced4ddcb4097134ff3c332f xmlns="2a4cb269-9127-46d2-be0c-d19ba5ead4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195D8E-29E6-4394-B895-665040A163BD}">
  <ds:schemaRefs>
    <ds:schemaRef ds:uri="http://schemas.microsoft.com/sharepoint/v3/contenttype/forms"/>
  </ds:schemaRefs>
</ds:datastoreItem>
</file>

<file path=customXml/itemProps2.xml><?xml version="1.0" encoding="utf-8"?>
<ds:datastoreItem xmlns:ds="http://schemas.openxmlformats.org/officeDocument/2006/customXml" ds:itemID="{BE8BEBFA-F031-4D0D-978A-329B30A9C9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3fbadee-b72b-4045-acd7-0c03f461bf4d"/>
    <ds:schemaRef ds:uri="2a4cb269-9127-46d2-be0c-d19ba5ead4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ACC38FE-7D4F-4EF8-8A42-813BBE62959C}">
  <ds:schemaRefs>
    <ds:schemaRef ds:uri="http://schemas.microsoft.com/sharepoint/events"/>
  </ds:schemaRefs>
</ds:datastoreItem>
</file>

<file path=customXml/itemProps4.xml><?xml version="1.0" encoding="utf-8"?>
<ds:datastoreItem xmlns:ds="http://schemas.openxmlformats.org/officeDocument/2006/customXml" ds:itemID="{28D9871C-2EA8-4581-B95D-2AE6143D26AA}">
  <ds:schemaRefs>
    <ds:schemaRef ds:uri="http://schemas.microsoft.com/office/infopath/2007/PartnerControls"/>
    <ds:schemaRef ds:uri="http://www.w3.org/XML/1998/namespace"/>
    <ds:schemaRef ds:uri="http://purl.org/dc/dcmitype/"/>
    <ds:schemaRef ds:uri="43fbadee-b72b-4045-acd7-0c03f461bf4d"/>
    <ds:schemaRef ds:uri="http://schemas.openxmlformats.org/package/2006/metadata/core-properties"/>
    <ds:schemaRef ds:uri="http://schemas.microsoft.com/office/2006/documentManagement/types"/>
    <ds:schemaRef ds:uri="http://purl.org/dc/terms/"/>
    <ds:schemaRef ds:uri="http://purl.org/dc/elements/1.1/"/>
    <ds:schemaRef ds:uri="2a4cb269-9127-46d2-be0c-d19ba5ead4a0"/>
    <ds:schemaRef ds:uri="http://schemas.microsoft.com/office/2006/metadata/properties"/>
    <ds:schemaRef ds:uri="http://schemas.microsoft.com/sharepoint/v3"/>
  </ds:schemaRefs>
</ds:datastoreItem>
</file>

<file path=docMetadata/LabelInfo.xml><?xml version="1.0" encoding="utf-8"?>
<clbl:labelList xmlns:clbl="http://schemas.microsoft.com/office/2020/mipLabelMetadata">
  <clbl:label id="{888bb889-6f8a-47ae-9880-0aeded6e10b8}" enabled="1" method="Standard" siteId="{e6cf3f80-614d-4939-895c-3d5287c0f245}" removed="0"/>
</clbl:labelList>
</file>

<file path=docProps/app.xml><?xml version="1.0" encoding="utf-8"?>
<Properties xmlns="http://schemas.openxmlformats.org/officeDocument/2006/extended-properties" xmlns:vt="http://schemas.openxmlformats.org/officeDocument/2006/docPropsVTypes">
  <Template/>
  <TotalTime>315</TotalTime>
  <Words>380</Words>
  <Application>Microsoft Office PowerPoint</Application>
  <PresentationFormat>Custom</PresentationFormat>
  <Paragraphs>36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McHale</dc:creator>
  <cp:lastModifiedBy>Beccy Warwick</cp:lastModifiedBy>
  <cp:revision>15</cp:revision>
  <dcterms:created xsi:type="dcterms:W3CDTF">2020-02-25T13:23:15Z</dcterms:created>
  <dcterms:modified xsi:type="dcterms:W3CDTF">2026-05-18T03:12:24Z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2020-02-11T00:00:00Z</vt:filetime>
  </property>
  <property fmtid="{D5CDD505-2E9C-101B-9397-08002B2CF9AE}" pid="3" name="LastSaved">
    <vt:filetime>2020-02-25T00:00:00Z</vt:filetime>
  </property>
  <property fmtid="{D5CDD505-2E9C-101B-9397-08002B2CF9AE}" pid="4" name="ContentTypeId">
    <vt:lpwstr>0x010100F0B45D70E02D64489CC518ECCACEDC180100CE2619C5F1D2F34FA99808E03699FCBD</vt:lpwstr>
  </property>
</Properties>
</file>