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10680700" cy="7569200"/>
  <p:notesSz cx="10680700" cy="7569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Mossman" initials="BM" lastIdx="2" clrIdx="0">
    <p:extLst>
      <p:ext uri="{19B8F6BF-5375-455C-9EA6-DF929625EA0E}">
        <p15:presenceInfo xmlns:p15="http://schemas.microsoft.com/office/powerpoint/2012/main" userId="S::benjamin.mossman@meridianenergy.co.nz::e45037e8-6e09-4c93-bc13-5f41095167fa" providerId="AD"/>
      </p:ext>
    </p:extLst>
  </p:cmAuthor>
  <p:cmAuthor id="2" name="Rebecca Knott" initials="RK" lastIdx="2" clrIdx="1">
    <p:extLst>
      <p:ext uri="{19B8F6BF-5375-455C-9EA6-DF929625EA0E}">
        <p15:presenceInfo xmlns:p15="http://schemas.microsoft.com/office/powerpoint/2012/main" userId="S::rebecca.knott@meridianenergy.co.nz::bbedb239-6fe4-4879-a4b6-33986c9959b3" providerId="AD"/>
      </p:ext>
    </p:extLst>
  </p:cmAuthor>
  <p:cmAuthor id="3" name="Mark Harris" initials="MH" lastIdx="1" clrIdx="2">
    <p:extLst>
      <p:ext uri="{19B8F6BF-5375-455C-9EA6-DF929625EA0E}">
        <p15:presenceInfo xmlns:p15="http://schemas.microsoft.com/office/powerpoint/2012/main" userId="S::mark.harris2@meridianenergy.co.nz::7137d0d8-42fa-400d-865e-406de2add6c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1D3D6"/>
    <a:srgbClr val="0032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1422" y="31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1909" y="2346452"/>
            <a:ext cx="9088310" cy="158953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3819" y="4238752"/>
            <a:ext cx="7484490" cy="1892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06" y="1740916"/>
            <a:ext cx="465107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6446" y="1740916"/>
            <a:ext cx="4651076" cy="49956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
            <a:ext cx="10692003" cy="7559992"/>
          </a:xfrm>
          <a:custGeom>
            <a:avLst/>
            <a:gdLst/>
            <a:ahLst/>
            <a:cxnLst/>
            <a:rect l="l" t="t" r="r" b="b"/>
            <a:pathLst>
              <a:path w="10692003" h="7559992">
                <a:moveTo>
                  <a:pt x="0" y="7559992"/>
                </a:moveTo>
                <a:lnTo>
                  <a:pt x="10692003" y="7559992"/>
                </a:lnTo>
                <a:lnTo>
                  <a:pt x="10692003" y="0"/>
                </a:lnTo>
                <a:lnTo>
                  <a:pt x="0" y="0"/>
                </a:lnTo>
                <a:lnTo>
                  <a:pt x="0" y="7559992"/>
                </a:lnTo>
                <a:close/>
              </a:path>
            </a:pathLst>
          </a:custGeom>
          <a:solidFill>
            <a:srgbClr val="00EDB5"/>
          </a:solidFill>
        </p:spPr>
        <p:txBody>
          <a:bodyPr wrap="square" lIns="0" tIns="0" rIns="0" bIns="0" rtlCol="0">
            <a:spAutoFit/>
          </a:bodyPr>
          <a:lstStyle/>
          <a:p>
            <a:endParaRPr/>
          </a:p>
        </p:txBody>
      </p:sp>
      <p:sp>
        <p:nvSpPr>
          <p:cNvPr id="17" name="bk object 17"/>
          <p:cNvSpPr/>
          <p:nvPr/>
        </p:nvSpPr>
        <p:spPr>
          <a:xfrm>
            <a:off x="2" y="8"/>
            <a:ext cx="9247301" cy="7559992"/>
          </a:xfrm>
          <a:custGeom>
            <a:avLst/>
            <a:gdLst/>
            <a:ahLst/>
            <a:cxnLst/>
            <a:rect l="l" t="t" r="r" b="b"/>
            <a:pathLst>
              <a:path w="9247301" h="7559992">
                <a:moveTo>
                  <a:pt x="4506442" y="0"/>
                </a:moveTo>
                <a:lnTo>
                  <a:pt x="4432" y="0"/>
                </a:lnTo>
                <a:lnTo>
                  <a:pt x="0" y="19354"/>
                </a:lnTo>
                <a:lnTo>
                  <a:pt x="0" y="7559992"/>
                </a:lnTo>
                <a:lnTo>
                  <a:pt x="7764513" y="7559992"/>
                </a:lnTo>
                <a:lnTo>
                  <a:pt x="9247301" y="1085799"/>
                </a:lnTo>
                <a:lnTo>
                  <a:pt x="4506442" y="0"/>
                </a:lnTo>
                <a:close/>
              </a:path>
            </a:pathLst>
          </a:custGeom>
          <a:solidFill>
            <a:srgbClr val="0032A0"/>
          </a:solidFill>
        </p:spPr>
        <p:txBody>
          <a:bodyPr wrap="square" lIns="0" tIns="0" rIns="0" bIns="0" rtlCol="0">
            <a:spAutoFit/>
          </a:bodyPr>
          <a:lstStyle/>
          <a:p>
            <a:endParaRPr/>
          </a:p>
        </p:txBody>
      </p:sp>
      <p:sp>
        <p:nvSpPr>
          <p:cNvPr id="2" name="Holder 2"/>
          <p:cNvSpPr>
            <a:spLocks noGrp="1"/>
          </p:cNvSpPr>
          <p:nvPr>
            <p:ph type="title"/>
          </p:nvPr>
        </p:nvSpPr>
        <p:spPr>
          <a:xfrm>
            <a:off x="534606" y="302767"/>
            <a:ext cx="9622916" cy="12110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06" y="1740916"/>
            <a:ext cx="962291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324" y="7039356"/>
            <a:ext cx="3421481"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06" y="7039356"/>
            <a:ext cx="2459189"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9/29/2025</a:t>
            </a:fld>
            <a:endParaRPr lang="en-US"/>
          </a:p>
        </p:txBody>
      </p:sp>
      <p:sp>
        <p:nvSpPr>
          <p:cNvPr id="6" name="Holder 6"/>
          <p:cNvSpPr>
            <a:spLocks noGrp="1"/>
          </p:cNvSpPr>
          <p:nvPr>
            <p:ph type="sldNum" sz="quarter" idx="7"/>
          </p:nvPr>
        </p:nvSpPr>
        <p:spPr>
          <a:xfrm>
            <a:off x="7698333" y="7039356"/>
            <a:ext cx="2459189"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459299" y="7039913"/>
            <a:ext cx="515620" cy="134620"/>
          </a:xfrm>
          <a:prstGeom prst="rect">
            <a:avLst/>
          </a:prstGeom>
        </p:spPr>
        <p:txBody>
          <a:bodyPr vert="horz" wrap="square" lIns="0" tIns="0" rIns="0" bIns="0" rtlCol="0">
            <a:spAutoFit/>
          </a:bodyPr>
          <a:lstStyle/>
          <a:p>
            <a:pPr marL="12700">
              <a:lnSpc>
                <a:spcPct val="100000"/>
              </a:lnSpc>
            </a:pPr>
            <a:r>
              <a:rPr sz="800" spc="-55">
                <a:solidFill>
                  <a:srgbClr val="00EDB5"/>
                </a:solidFill>
                <a:latin typeface="Arial"/>
                <a:cs typeface="Arial"/>
              </a:rPr>
              <a:t>C</a:t>
            </a:r>
            <a:r>
              <a:rPr sz="800" spc="25">
                <a:solidFill>
                  <a:srgbClr val="00EDB5"/>
                </a:solidFill>
                <a:latin typeface="Arial"/>
                <a:cs typeface="Arial"/>
              </a:rPr>
              <a:t>o</a:t>
            </a:r>
            <a:r>
              <a:rPr sz="800" spc="20">
                <a:solidFill>
                  <a:srgbClr val="00EDB5"/>
                </a:solidFill>
                <a:latin typeface="Arial"/>
                <a:cs typeface="Arial"/>
              </a:rPr>
              <a:t>n</a:t>
            </a:r>
            <a:r>
              <a:rPr sz="800" spc="60">
                <a:solidFill>
                  <a:srgbClr val="00EDB5"/>
                </a:solidFill>
                <a:latin typeface="Arial"/>
                <a:cs typeface="Arial"/>
              </a:rPr>
              <a:t>t</a:t>
            </a:r>
            <a:r>
              <a:rPr sz="800" spc="10">
                <a:solidFill>
                  <a:srgbClr val="00EDB5"/>
                </a:solidFill>
                <a:latin typeface="Arial"/>
                <a:cs typeface="Arial"/>
              </a:rPr>
              <a:t>i</a:t>
            </a:r>
            <a:r>
              <a:rPr sz="800" spc="25">
                <a:solidFill>
                  <a:srgbClr val="00EDB5"/>
                </a:solidFill>
                <a:latin typeface="Arial"/>
                <a:cs typeface="Arial"/>
              </a:rPr>
              <a:t>n</a:t>
            </a:r>
            <a:r>
              <a:rPr sz="800" spc="10">
                <a:solidFill>
                  <a:srgbClr val="00EDB5"/>
                </a:solidFill>
                <a:latin typeface="Arial"/>
                <a:cs typeface="Arial"/>
              </a:rPr>
              <a:t>ue</a:t>
            </a:r>
            <a:r>
              <a:rPr sz="800" spc="50">
                <a:solidFill>
                  <a:srgbClr val="00EDB5"/>
                </a:solidFill>
                <a:latin typeface="Arial"/>
                <a:cs typeface="Arial"/>
              </a:rPr>
              <a:t>d</a:t>
            </a:r>
            <a:endParaRPr sz="800">
              <a:latin typeface="Arial"/>
              <a:cs typeface="Arial"/>
            </a:endParaRPr>
          </a:p>
        </p:txBody>
      </p:sp>
      <p:sp>
        <p:nvSpPr>
          <p:cNvPr id="4" name="object 4"/>
          <p:cNvSpPr/>
          <p:nvPr/>
        </p:nvSpPr>
        <p:spPr>
          <a:xfrm>
            <a:off x="6014036" y="7073522"/>
            <a:ext cx="127000" cy="63500"/>
          </a:xfrm>
          <a:custGeom>
            <a:avLst/>
            <a:gdLst/>
            <a:ahLst/>
            <a:cxnLst/>
            <a:rect l="l" t="t" r="r" b="b"/>
            <a:pathLst>
              <a:path w="127000" h="63500">
                <a:moveTo>
                  <a:pt x="0" y="0"/>
                </a:moveTo>
                <a:lnTo>
                  <a:pt x="63500" y="63500"/>
                </a:lnTo>
                <a:lnTo>
                  <a:pt x="127000" y="0"/>
                </a:lnTo>
              </a:path>
            </a:pathLst>
          </a:custGeom>
          <a:ln w="6350">
            <a:solidFill>
              <a:srgbClr val="00EDB5"/>
            </a:solidFill>
          </a:ln>
        </p:spPr>
        <p:txBody>
          <a:bodyPr wrap="square" lIns="0" tIns="0" rIns="0" bIns="0" rtlCol="0">
            <a:spAutoFit/>
          </a:bodyPr>
          <a:lstStyle/>
          <a:p>
            <a:endParaRPr/>
          </a:p>
        </p:txBody>
      </p:sp>
      <p:sp>
        <p:nvSpPr>
          <p:cNvPr id="5" name="object 5"/>
          <p:cNvSpPr/>
          <p:nvPr/>
        </p:nvSpPr>
        <p:spPr>
          <a:xfrm>
            <a:off x="720001" y="2484604"/>
            <a:ext cx="1062012" cy="1960399"/>
          </a:xfrm>
          <a:prstGeom prst="rect">
            <a:avLst/>
          </a:prstGeom>
          <a:blipFill>
            <a:blip r:embed="rId2" cstate="print"/>
            <a:stretch>
              <a:fillRect/>
            </a:stretch>
          </a:blipFill>
        </p:spPr>
        <p:txBody>
          <a:bodyPr wrap="square" lIns="0" tIns="0" rIns="0" bIns="0" rtlCol="0">
            <a:spAutoFit/>
          </a:bodyPr>
          <a:lstStyle/>
          <a:p>
            <a:endParaRPr/>
          </a:p>
        </p:txBody>
      </p:sp>
      <p:sp>
        <p:nvSpPr>
          <p:cNvPr id="6" name="object 6"/>
          <p:cNvSpPr/>
          <p:nvPr/>
        </p:nvSpPr>
        <p:spPr>
          <a:xfrm>
            <a:off x="720001" y="248460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7" name="object 7"/>
          <p:cNvSpPr/>
          <p:nvPr/>
        </p:nvSpPr>
        <p:spPr>
          <a:xfrm>
            <a:off x="1782000" y="2484615"/>
            <a:ext cx="1062012" cy="980198"/>
          </a:xfrm>
          <a:prstGeom prst="rect">
            <a:avLst/>
          </a:prstGeom>
          <a:blipFill>
            <a:blip r:embed="rId3" cstate="print"/>
            <a:stretch>
              <a:fillRect/>
            </a:stretch>
          </a:blipFill>
        </p:spPr>
        <p:txBody>
          <a:bodyPr wrap="square" lIns="0" tIns="0" rIns="0" bIns="0" rtlCol="0">
            <a:spAutoFit/>
          </a:bodyPr>
          <a:lstStyle/>
          <a:p>
            <a:endParaRPr/>
          </a:p>
        </p:txBody>
      </p:sp>
      <p:sp>
        <p:nvSpPr>
          <p:cNvPr id="8" name="object 8"/>
          <p:cNvSpPr/>
          <p:nvPr/>
        </p:nvSpPr>
        <p:spPr>
          <a:xfrm>
            <a:off x="1782000" y="2484602"/>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3464814"/>
            <a:ext cx="1062012" cy="980198"/>
          </a:xfrm>
          <a:prstGeom prst="rect">
            <a:avLst/>
          </a:prstGeom>
          <a:blipFill>
            <a:blip r:embed="rId4" cstate="print"/>
            <a:stretch>
              <a:fillRect/>
            </a:stretch>
          </a:blipFill>
        </p:spPr>
        <p:txBody>
          <a:bodyPr wrap="square" lIns="0" tIns="0" rIns="0" bIns="0" rtlCol="0">
            <a:spAutoFit/>
          </a:bodyPr>
          <a:lstStyle/>
          <a:p>
            <a:endParaRPr/>
          </a:p>
        </p:txBody>
      </p:sp>
      <p:sp>
        <p:nvSpPr>
          <p:cNvPr id="10" name="object 10"/>
          <p:cNvSpPr/>
          <p:nvPr/>
        </p:nvSpPr>
        <p:spPr>
          <a:xfrm>
            <a:off x="1782000" y="3464801"/>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1" name="object 11"/>
          <p:cNvSpPr/>
          <p:nvPr/>
        </p:nvSpPr>
        <p:spPr>
          <a:xfrm>
            <a:off x="720001" y="4445012"/>
            <a:ext cx="1061999" cy="1246187"/>
          </a:xfrm>
          <a:prstGeom prst="rect">
            <a:avLst/>
          </a:prstGeom>
          <a:blipFill>
            <a:blip r:embed="rId5" cstate="print"/>
            <a:stretch>
              <a:fillRect/>
            </a:stretch>
          </a:blipFill>
        </p:spPr>
        <p:txBody>
          <a:bodyPr wrap="square" lIns="0" tIns="0" rIns="0" bIns="0" rtlCol="0">
            <a:spAutoFit/>
          </a:bodyPr>
          <a:lstStyle/>
          <a:p>
            <a:endParaRPr/>
          </a:p>
        </p:txBody>
      </p:sp>
      <p:sp>
        <p:nvSpPr>
          <p:cNvPr id="12" name="object 12"/>
          <p:cNvSpPr/>
          <p:nvPr/>
        </p:nvSpPr>
        <p:spPr>
          <a:xfrm>
            <a:off x="720001"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400">
            <a:solidFill>
              <a:srgbClr val="0032A0"/>
            </a:solidFill>
          </a:ln>
        </p:spPr>
        <p:txBody>
          <a:bodyPr wrap="square" lIns="0" tIns="0" rIns="0" bIns="0" rtlCol="0">
            <a:spAutoFit/>
          </a:bodyPr>
          <a:lstStyle/>
          <a:p>
            <a:endParaRPr/>
          </a:p>
        </p:txBody>
      </p:sp>
      <p:sp>
        <p:nvSpPr>
          <p:cNvPr id="13" name="object 13"/>
          <p:cNvSpPr/>
          <p:nvPr/>
        </p:nvSpPr>
        <p:spPr>
          <a:xfrm>
            <a:off x="1782000" y="4445012"/>
            <a:ext cx="1049299" cy="1246187"/>
          </a:xfrm>
          <a:prstGeom prst="rect">
            <a:avLst/>
          </a:prstGeom>
          <a:blipFill>
            <a:blip r:embed="rId6" cstate="print"/>
            <a:stretch>
              <a:fillRect/>
            </a:stretch>
          </a:blipFill>
        </p:spPr>
        <p:txBody>
          <a:bodyPr wrap="square" lIns="0" tIns="0" rIns="0" bIns="0" rtlCol="0">
            <a:spAutoFit/>
          </a:bodyPr>
          <a:lstStyle/>
          <a:p>
            <a:endParaRPr/>
          </a:p>
        </p:txBody>
      </p:sp>
      <p:sp>
        <p:nvSpPr>
          <p:cNvPr id="14" name="object 14"/>
          <p:cNvSpPr/>
          <p:nvPr/>
        </p:nvSpPr>
        <p:spPr>
          <a:xfrm>
            <a:off x="1782000"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399">
            <a:solidFill>
              <a:srgbClr val="0032A0"/>
            </a:solidFill>
          </a:ln>
        </p:spPr>
        <p:txBody>
          <a:bodyPr wrap="square" lIns="0" tIns="0" rIns="0" bIns="0" rtlCol="0">
            <a:spAutoFit/>
          </a:bodyPr>
          <a:lstStyle/>
          <a:p>
            <a:endParaRPr/>
          </a:p>
        </p:txBody>
      </p:sp>
      <p:sp>
        <p:nvSpPr>
          <p:cNvPr id="15" name="object 15"/>
          <p:cNvSpPr/>
          <p:nvPr/>
        </p:nvSpPr>
        <p:spPr>
          <a:xfrm>
            <a:off x="720001" y="5691200"/>
            <a:ext cx="2123998" cy="1148803"/>
          </a:xfrm>
          <a:prstGeom prst="rect">
            <a:avLst/>
          </a:prstGeom>
          <a:blipFill>
            <a:blip r:embed="rId7" cstate="print"/>
            <a:stretch>
              <a:fillRect/>
            </a:stretch>
          </a:blipFill>
        </p:spPr>
        <p:txBody>
          <a:bodyPr wrap="square" lIns="0" tIns="0" rIns="0" bIns="0" rtlCol="0">
            <a:spAutoFit/>
          </a:bodyPr>
          <a:lstStyle/>
          <a:p>
            <a:endParaRPr/>
          </a:p>
        </p:txBody>
      </p:sp>
      <p:sp>
        <p:nvSpPr>
          <p:cNvPr id="16" name="object 16"/>
          <p:cNvSpPr/>
          <p:nvPr/>
        </p:nvSpPr>
        <p:spPr>
          <a:xfrm>
            <a:off x="720001" y="5691200"/>
            <a:ext cx="2123998" cy="1148803"/>
          </a:xfrm>
          <a:custGeom>
            <a:avLst/>
            <a:gdLst/>
            <a:ahLst/>
            <a:cxnLst/>
            <a:rect l="l" t="t" r="r" b="b"/>
            <a:pathLst>
              <a:path w="2123998" h="1148803">
                <a:moveTo>
                  <a:pt x="0" y="1148803"/>
                </a:moveTo>
                <a:lnTo>
                  <a:pt x="2123998" y="1148803"/>
                </a:lnTo>
                <a:lnTo>
                  <a:pt x="2123998" y="0"/>
                </a:lnTo>
                <a:lnTo>
                  <a:pt x="0" y="0"/>
                </a:lnTo>
                <a:lnTo>
                  <a:pt x="0" y="1148803"/>
                </a:lnTo>
                <a:close/>
              </a:path>
            </a:pathLst>
          </a:custGeom>
          <a:ln w="25400">
            <a:solidFill>
              <a:srgbClr val="0032A0"/>
            </a:solidFill>
          </a:ln>
        </p:spPr>
        <p:txBody>
          <a:bodyPr wrap="square" lIns="0" tIns="0" rIns="0" bIns="0" rtlCol="0">
            <a:spAutoFit/>
          </a:bodyPr>
          <a:lstStyle/>
          <a:p>
            <a:endParaRPr/>
          </a:p>
        </p:txBody>
      </p:sp>
      <p:sp>
        <p:nvSpPr>
          <p:cNvPr id="17" name="object 17"/>
          <p:cNvSpPr/>
          <p:nvPr/>
        </p:nvSpPr>
        <p:spPr>
          <a:xfrm>
            <a:off x="8255916" y="5842005"/>
            <a:ext cx="1982783" cy="1583977"/>
          </a:xfrm>
          <a:prstGeom prst="rect">
            <a:avLst/>
          </a:prstGeom>
          <a:blipFill>
            <a:blip r:embed="rId8" cstate="print"/>
            <a:stretch>
              <a:fillRect/>
            </a:stretch>
          </a:blipFill>
        </p:spPr>
        <p:txBody>
          <a:bodyPr wrap="square" lIns="0" tIns="0" rIns="0" bIns="0" rtlCol="0">
            <a:spAutoFit/>
          </a:bodyPr>
          <a:lstStyle/>
          <a:p>
            <a:endParaRPr/>
          </a:p>
        </p:txBody>
      </p:sp>
      <p:sp>
        <p:nvSpPr>
          <p:cNvPr id="18" name="object 18"/>
          <p:cNvSpPr/>
          <p:nvPr/>
        </p:nvSpPr>
        <p:spPr>
          <a:xfrm>
            <a:off x="3099174" y="1666824"/>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5173788" y="1666824"/>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20" name="object 20"/>
          <p:cNvSpPr txBox="1"/>
          <p:nvPr/>
        </p:nvSpPr>
        <p:spPr>
          <a:xfrm>
            <a:off x="3137274" y="1679524"/>
            <a:ext cx="1827918" cy="333425"/>
          </a:xfrm>
          <a:prstGeom prst="rect">
            <a:avLst/>
          </a:prstGeom>
        </p:spPr>
        <p:txBody>
          <a:bodyPr vert="horz" wrap="square" lIns="0" tIns="0" rIns="0" bIns="0" rtlCol="0" anchor="t">
            <a:spAutoFit/>
          </a:bodyPr>
          <a:lstStyle/>
          <a:p>
            <a:pPr marL="12700">
              <a:lnSpc>
                <a:spcPct val="100000"/>
              </a:lnSpc>
            </a:pPr>
            <a:r>
              <a:rPr sz="1000" spc="-170" dirty="0">
                <a:solidFill>
                  <a:srgbClr val="F1D3D6"/>
                </a:solidFill>
                <a:latin typeface="Arial"/>
                <a:cs typeface="Arial"/>
              </a:rPr>
              <a:t>R</a:t>
            </a:r>
            <a:r>
              <a:rPr sz="1000" spc="30" dirty="0">
                <a:solidFill>
                  <a:srgbClr val="F1D3D6"/>
                </a:solidFill>
                <a:latin typeface="Arial"/>
                <a:cs typeface="Arial"/>
              </a:rPr>
              <a:t>e</a:t>
            </a:r>
            <a:r>
              <a:rPr sz="1000" spc="35" dirty="0">
                <a:solidFill>
                  <a:srgbClr val="F1D3D6"/>
                </a:solidFill>
                <a:latin typeface="Arial"/>
                <a:cs typeface="Arial"/>
              </a:rPr>
              <a:t>po</a:t>
            </a:r>
            <a:r>
              <a:rPr sz="1000" spc="25" dirty="0">
                <a:solidFill>
                  <a:srgbClr val="F1D3D6"/>
                </a:solidFill>
                <a:latin typeface="Arial"/>
                <a:cs typeface="Arial"/>
              </a:rPr>
              <a:t>r</a:t>
            </a:r>
            <a:r>
              <a:rPr sz="1000" spc="80" dirty="0">
                <a:solidFill>
                  <a:srgbClr val="F1D3D6"/>
                </a:solidFill>
                <a:latin typeface="Arial"/>
                <a:cs typeface="Arial"/>
              </a:rPr>
              <a:t>t</a:t>
            </a:r>
            <a:r>
              <a:rPr sz="1000" spc="35" dirty="0">
                <a:solidFill>
                  <a:srgbClr val="F1D3D6"/>
                </a:solidFill>
                <a:latin typeface="Arial"/>
                <a:cs typeface="Arial"/>
              </a:rPr>
              <a:t>ing</a:t>
            </a:r>
            <a:r>
              <a:rPr sz="1000" spc="-35" dirty="0">
                <a:solidFill>
                  <a:srgbClr val="F1D3D6"/>
                </a:solidFill>
                <a:latin typeface="Arial"/>
                <a:cs typeface="Arial"/>
              </a:rPr>
              <a:t> </a:t>
            </a:r>
            <a:r>
              <a:rPr sz="1000" spc="70" dirty="0">
                <a:solidFill>
                  <a:srgbClr val="F1D3D6"/>
                </a:solidFill>
                <a:latin typeface="Arial"/>
                <a:cs typeface="Arial"/>
              </a:rPr>
              <a:t>t</a:t>
            </a:r>
            <a:r>
              <a:rPr sz="1000" dirty="0">
                <a:solidFill>
                  <a:srgbClr val="F1D3D6"/>
                </a:solidFill>
                <a:latin typeface="Arial"/>
                <a:cs typeface="Arial"/>
              </a:rPr>
              <a:t>o:</a:t>
            </a:r>
            <a:endParaRPr sz="1000" dirty="0">
              <a:latin typeface="Arial"/>
              <a:cs typeface="Arial"/>
            </a:endParaRPr>
          </a:p>
          <a:p>
            <a:pPr marL="12700">
              <a:lnSpc>
                <a:spcPct val="100000"/>
              </a:lnSpc>
              <a:spcBef>
                <a:spcPts val="200"/>
              </a:spcBef>
            </a:pPr>
            <a:r>
              <a:rPr lang="en-NZ" sz="1000" b="1" spc="-5" dirty="0">
                <a:solidFill>
                  <a:srgbClr val="F1D3D6"/>
                </a:solidFill>
                <a:latin typeface="Arial"/>
                <a:cs typeface="Arial"/>
              </a:rPr>
              <a:t>Head of Hydro Development</a:t>
            </a:r>
            <a:endParaRPr sz="1000" strike="sngStrike" dirty="0">
              <a:solidFill>
                <a:srgbClr val="FF0000"/>
              </a:solidFill>
              <a:latin typeface="Arial"/>
              <a:cs typeface="Arial"/>
            </a:endParaRPr>
          </a:p>
        </p:txBody>
      </p:sp>
      <p:sp>
        <p:nvSpPr>
          <p:cNvPr id="21" name="object 21"/>
          <p:cNvSpPr txBox="1"/>
          <p:nvPr/>
        </p:nvSpPr>
        <p:spPr>
          <a:xfrm>
            <a:off x="5230175" y="1679524"/>
            <a:ext cx="1131709" cy="333425"/>
          </a:xfrm>
          <a:prstGeom prst="rect">
            <a:avLst/>
          </a:prstGeom>
        </p:spPr>
        <p:txBody>
          <a:bodyPr vert="horz" wrap="square" lIns="0" tIns="0" rIns="0" bIns="0" rtlCol="0">
            <a:spAutoFit/>
          </a:bodyPr>
          <a:lstStyle/>
          <a:p>
            <a:pPr marL="12700">
              <a:lnSpc>
                <a:spcPct val="100000"/>
              </a:lnSpc>
            </a:pPr>
            <a:r>
              <a:rPr sz="1000" spc="50" dirty="0">
                <a:solidFill>
                  <a:srgbClr val="F1D3D6"/>
                </a:solidFill>
                <a:latin typeface="Arial"/>
                <a:cs typeface="Arial"/>
              </a:rPr>
              <a:t>Da</a:t>
            </a:r>
            <a:r>
              <a:rPr sz="1000" spc="15" dirty="0">
                <a:solidFill>
                  <a:srgbClr val="F1D3D6"/>
                </a:solidFill>
                <a:latin typeface="Arial"/>
                <a:cs typeface="Arial"/>
              </a:rPr>
              <a:t>t</a:t>
            </a:r>
            <a:r>
              <a:rPr sz="1000" spc="-15" dirty="0">
                <a:solidFill>
                  <a:srgbClr val="F1D3D6"/>
                </a:solidFill>
                <a:latin typeface="Arial"/>
                <a:cs typeface="Arial"/>
              </a:rPr>
              <a:t>e:</a:t>
            </a:r>
            <a:endParaRPr sz="1000" dirty="0">
              <a:latin typeface="Arial"/>
              <a:cs typeface="Arial"/>
            </a:endParaRPr>
          </a:p>
          <a:p>
            <a:pPr marL="12700">
              <a:lnSpc>
                <a:spcPct val="100000"/>
              </a:lnSpc>
              <a:spcBef>
                <a:spcPts val="200"/>
              </a:spcBef>
            </a:pPr>
            <a:r>
              <a:rPr lang="en-NZ" sz="1000" b="1" spc="15" dirty="0">
                <a:solidFill>
                  <a:srgbClr val="F1D3D6"/>
                </a:solidFill>
                <a:latin typeface="Arial"/>
                <a:cs typeface="Arial"/>
              </a:rPr>
              <a:t>September 2025</a:t>
            </a:r>
            <a:endParaRPr sz="1000" dirty="0">
              <a:latin typeface="Arial"/>
              <a:cs typeface="Arial"/>
            </a:endParaRPr>
          </a:p>
        </p:txBody>
      </p:sp>
      <p:sp>
        <p:nvSpPr>
          <p:cNvPr id="22" name="object 22"/>
          <p:cNvSpPr txBox="1"/>
          <p:nvPr/>
        </p:nvSpPr>
        <p:spPr>
          <a:xfrm>
            <a:off x="3083299" y="2459205"/>
            <a:ext cx="4470400" cy="2131353"/>
          </a:xfrm>
          <a:prstGeom prst="rect">
            <a:avLst/>
          </a:prstGeom>
        </p:spPr>
        <p:txBody>
          <a:bodyPr vert="horz" wrap="square" lIns="0" tIns="0" rIns="0" bIns="0" rtlCol="0" anchor="t">
            <a:spAutoFit/>
          </a:bodyPr>
          <a:lstStyle/>
          <a:p>
            <a:pPr marL="12700">
              <a:lnSpc>
                <a:spcPct val="100000"/>
              </a:lnSpc>
            </a:pPr>
            <a:r>
              <a:rPr sz="900" b="1" spc="-40" dirty="0">
                <a:solidFill>
                  <a:srgbClr val="FFFFFF"/>
                </a:solidFill>
                <a:latin typeface="Arial"/>
                <a:cs typeface="Arial"/>
              </a:rPr>
              <a:t>T</a:t>
            </a:r>
            <a:r>
              <a:rPr sz="900" b="1" spc="-45" dirty="0">
                <a:solidFill>
                  <a:srgbClr val="FFFFFF"/>
                </a:solidFill>
                <a:latin typeface="Arial"/>
                <a:cs typeface="Arial"/>
              </a:rPr>
              <a:t>h</a:t>
            </a:r>
            <a:r>
              <a:rPr sz="900" b="1" spc="10" dirty="0">
                <a:solidFill>
                  <a:srgbClr val="FFFFFF"/>
                </a:solidFill>
                <a:latin typeface="Arial"/>
                <a:cs typeface="Arial"/>
              </a:rPr>
              <a:t>e</a:t>
            </a:r>
            <a:r>
              <a:rPr sz="900" b="1" spc="-45" dirty="0">
                <a:solidFill>
                  <a:srgbClr val="FFFFFF"/>
                </a:solidFill>
                <a:latin typeface="Arial"/>
                <a:cs typeface="Arial"/>
              </a:rPr>
              <a:t> </a:t>
            </a:r>
            <a:r>
              <a:rPr sz="900" b="1" spc="-15" dirty="0">
                <a:solidFill>
                  <a:srgbClr val="FFFFFF"/>
                </a:solidFill>
                <a:latin typeface="Arial"/>
                <a:cs typeface="Arial"/>
              </a:rPr>
              <a:t>r</a:t>
            </a:r>
            <a:r>
              <a:rPr sz="900" b="1" dirty="0">
                <a:solidFill>
                  <a:srgbClr val="FFFFFF"/>
                </a:solidFill>
                <a:latin typeface="Arial"/>
                <a:cs typeface="Arial"/>
              </a:rPr>
              <a:t>ole</a:t>
            </a:r>
            <a:endParaRPr sz="900" dirty="0">
              <a:latin typeface="Arial"/>
              <a:cs typeface="Arial"/>
            </a:endParaRPr>
          </a:p>
          <a:p>
            <a:pPr marL="12700" marR="6350">
              <a:spcBef>
                <a:spcPts val="475"/>
              </a:spcBef>
            </a:pPr>
            <a:r>
              <a:rPr lang="en-NZ" sz="900" spc="-20" dirty="0">
                <a:solidFill>
                  <a:srgbClr val="FFFFFF"/>
                </a:solidFill>
                <a:latin typeface="Arial"/>
                <a:cs typeface="Arial"/>
              </a:rPr>
              <a:t>You’ll deliver on hydro generation development projects as part of the Hydro Development Team.  Depending on your experience and skills, you will focus </a:t>
            </a:r>
            <a:r>
              <a:rPr lang="en-NZ" sz="900" spc="-20" dirty="0">
                <a:solidFill>
                  <a:schemeClr val="bg1"/>
                </a:solidFill>
                <a:latin typeface="Arial"/>
                <a:cs typeface="Arial"/>
              </a:rPr>
              <a:t>o</a:t>
            </a:r>
            <a:r>
              <a:rPr lang="en-NZ" sz="900" spc="-20" dirty="0">
                <a:solidFill>
                  <a:srgbClr val="FFFFFF"/>
                </a:solidFill>
                <a:latin typeface="Arial"/>
                <a:cs typeface="Arial"/>
              </a:rPr>
              <a:t>n delivering new and/or additional flexible hydro generation and hydro storage opportunities into Meridian’s renewable generation portfolio, including projects that modify Meridian’s existing hydro reservoirs.</a:t>
            </a:r>
          </a:p>
          <a:p>
            <a:pPr marL="12700" marR="6350">
              <a:spcBef>
                <a:spcPts val="475"/>
              </a:spcBef>
            </a:pPr>
            <a:r>
              <a:rPr lang="en-NZ" sz="900" spc="-20" dirty="0">
                <a:solidFill>
                  <a:srgbClr val="FFFFFF"/>
                </a:solidFill>
                <a:latin typeface="Arial"/>
                <a:cs typeface="Arial"/>
              </a:rPr>
              <a:t>You’ll contribute to building the pipeline of project options from site identification, landowner engagement, concept through to consent, including feasibility studies, preliminary design work, resource consent applications.  You will ensure transfer of information into the detailed design and business case team, and construction team, continuing to assist as necessary. </a:t>
            </a:r>
          </a:p>
          <a:p>
            <a:pPr marL="12700" marR="6350">
              <a:spcBef>
                <a:spcPts val="475"/>
              </a:spcBef>
            </a:pPr>
            <a:r>
              <a:rPr lang="en-NZ" sz="900" spc="-20" dirty="0">
                <a:solidFill>
                  <a:srgbClr val="FFFFFF"/>
                </a:solidFill>
                <a:latin typeface="Arial"/>
                <a:cs typeface="Arial"/>
              </a:rPr>
              <a:t>You will contribute to the wider remit and IP of the Development Team and other Meridian wide projects as required.  You’ll help ensure high quality and cost-effective projects are prepared to support Meridian’s generation pipeline aspirations, role in the path to a low carbon economy and delivery of strong return for Meridian shareholders.</a:t>
            </a:r>
          </a:p>
        </p:txBody>
      </p:sp>
      <p:sp>
        <p:nvSpPr>
          <p:cNvPr id="23" name="object 23"/>
          <p:cNvSpPr txBox="1"/>
          <p:nvPr/>
        </p:nvSpPr>
        <p:spPr>
          <a:xfrm>
            <a:off x="3048965" y="4938492"/>
            <a:ext cx="2629912" cy="2274597"/>
          </a:xfrm>
          <a:prstGeom prst="rect">
            <a:avLst/>
          </a:prstGeom>
        </p:spPr>
        <p:txBody>
          <a:bodyPr vert="horz" wrap="square" lIns="0" tIns="0" rIns="0" bIns="0" rtlCol="0" anchor="t">
            <a:spAutoFit/>
          </a:bodyPr>
          <a:lstStyle/>
          <a:p>
            <a:pPr marL="12700" marR="648970">
              <a:lnSpc>
                <a:spcPct val="103499"/>
              </a:lnSpc>
            </a:pPr>
            <a:r>
              <a:rPr sz="800" spc="-85" dirty="0">
                <a:solidFill>
                  <a:srgbClr val="FFFFFF"/>
                </a:solidFill>
                <a:latin typeface="Arial"/>
                <a:cs typeface="Arial"/>
              </a:rPr>
              <a:t>P</a:t>
            </a:r>
            <a:r>
              <a:rPr sz="800" spc="-10" dirty="0">
                <a:solidFill>
                  <a:srgbClr val="FFFFFF"/>
                </a:solidFill>
                <a:latin typeface="Arial"/>
                <a:cs typeface="Arial"/>
              </a:rPr>
              <a:t>o</a:t>
            </a:r>
            <a:r>
              <a:rPr sz="800" spc="-20" dirty="0">
                <a:solidFill>
                  <a:srgbClr val="FFFFFF"/>
                </a:solidFill>
                <a:latin typeface="Arial"/>
                <a:cs typeface="Arial"/>
              </a:rPr>
              <a:t>si</a:t>
            </a:r>
            <a:r>
              <a:rPr sz="800" spc="-15" dirty="0">
                <a:solidFill>
                  <a:srgbClr val="FFFFFF"/>
                </a:solidFill>
                <a:latin typeface="Arial"/>
                <a:cs typeface="Arial"/>
              </a:rPr>
              <a:t>t</a:t>
            </a:r>
            <a:r>
              <a:rPr sz="800" spc="-10" dirty="0">
                <a:solidFill>
                  <a:srgbClr val="FFFFFF"/>
                </a:solidFill>
                <a:latin typeface="Arial"/>
                <a:cs typeface="Arial"/>
              </a:rPr>
              <a:t>ion</a:t>
            </a:r>
            <a:r>
              <a:rPr sz="800" spc="-40" dirty="0">
                <a:solidFill>
                  <a:srgbClr val="FFFFFF"/>
                </a:solidFill>
                <a:latin typeface="Arial"/>
                <a:cs typeface="Arial"/>
              </a:rPr>
              <a:t> </a:t>
            </a:r>
            <a:r>
              <a:rPr sz="800" spc="-25" dirty="0">
                <a:solidFill>
                  <a:srgbClr val="FFFFFF"/>
                </a:solidFill>
                <a:latin typeface="Arial"/>
                <a:cs typeface="Arial"/>
              </a:rPr>
              <a:t>acc</a:t>
            </a:r>
            <a:r>
              <a:rPr sz="800" spc="-30" dirty="0">
                <a:solidFill>
                  <a:srgbClr val="FFFFFF"/>
                </a:solidFill>
                <a:latin typeface="Arial"/>
                <a:cs typeface="Arial"/>
              </a:rPr>
              <a:t>o</a:t>
            </a:r>
            <a:r>
              <a:rPr sz="800" spc="-15" dirty="0">
                <a:solidFill>
                  <a:srgbClr val="FFFFFF"/>
                </a:solidFill>
                <a:latin typeface="Arial"/>
                <a:cs typeface="Arial"/>
              </a:rPr>
              <a:t>u</a:t>
            </a:r>
            <a:r>
              <a:rPr sz="800" spc="-20" dirty="0">
                <a:solidFill>
                  <a:srgbClr val="FFFFFF"/>
                </a:solidFill>
                <a:latin typeface="Arial"/>
                <a:cs typeface="Arial"/>
              </a:rPr>
              <a:t>n</a:t>
            </a:r>
            <a:r>
              <a:rPr sz="800" spc="30" dirty="0">
                <a:solidFill>
                  <a:srgbClr val="FFFFFF"/>
                </a:solidFill>
                <a:latin typeface="Arial"/>
                <a:cs typeface="Arial"/>
              </a:rPr>
              <a:t>t</a:t>
            </a:r>
            <a:r>
              <a:rPr sz="800" spc="15" dirty="0">
                <a:solidFill>
                  <a:srgbClr val="FFFFFF"/>
                </a:solidFill>
                <a:latin typeface="Arial"/>
                <a:cs typeface="Arial"/>
              </a:rPr>
              <a:t>abili</a:t>
            </a:r>
            <a:r>
              <a:rPr sz="800" spc="20" dirty="0">
                <a:solidFill>
                  <a:srgbClr val="FFFFFF"/>
                </a:solidFill>
                <a:latin typeface="Arial"/>
                <a:cs typeface="Arial"/>
              </a:rPr>
              <a:t>t</a:t>
            </a:r>
            <a:r>
              <a:rPr sz="800" dirty="0">
                <a:solidFill>
                  <a:srgbClr val="FFFFFF"/>
                </a:solidFill>
                <a:latin typeface="Arial"/>
                <a:cs typeface="Arial"/>
              </a:rPr>
              <a:t>ie</a:t>
            </a:r>
            <a:r>
              <a:rPr sz="800" spc="-85" dirty="0">
                <a:solidFill>
                  <a:srgbClr val="FFFFFF"/>
                </a:solidFill>
                <a:latin typeface="Arial"/>
                <a:cs typeface="Arial"/>
              </a:rPr>
              <a:t>s</a:t>
            </a:r>
            <a:r>
              <a:rPr sz="800" spc="-45" dirty="0">
                <a:solidFill>
                  <a:srgbClr val="FFFFFF"/>
                </a:solidFill>
                <a:latin typeface="Arial"/>
                <a:cs typeface="Arial"/>
              </a:rPr>
              <a:t> </a:t>
            </a:r>
            <a:r>
              <a:rPr sz="800" spc="25" dirty="0">
                <a:solidFill>
                  <a:srgbClr val="FFFFFF"/>
                </a:solidFill>
                <a:latin typeface="Arial"/>
                <a:cs typeface="Arial"/>
              </a:rPr>
              <a:t>(W</a:t>
            </a:r>
            <a:r>
              <a:rPr sz="800" spc="15" dirty="0">
                <a:solidFill>
                  <a:srgbClr val="FFFFFF"/>
                </a:solidFill>
                <a:latin typeface="Arial"/>
                <a:cs typeface="Arial"/>
              </a:rPr>
              <a:t>h</a:t>
            </a:r>
            <a:r>
              <a:rPr sz="800" spc="45" dirty="0">
                <a:solidFill>
                  <a:srgbClr val="FFFFFF"/>
                </a:solidFill>
                <a:latin typeface="Arial"/>
                <a:cs typeface="Arial"/>
              </a:rPr>
              <a:t>at</a:t>
            </a:r>
            <a:r>
              <a:rPr sz="800" spc="-40" dirty="0">
                <a:solidFill>
                  <a:srgbClr val="FFFFFF"/>
                </a:solidFill>
                <a:latin typeface="Arial"/>
                <a:cs typeface="Arial"/>
              </a:rPr>
              <a:t> </a:t>
            </a:r>
            <a:r>
              <a:rPr sz="800" spc="-10" dirty="0">
                <a:solidFill>
                  <a:srgbClr val="FFFFFF"/>
                </a:solidFill>
                <a:latin typeface="Arial"/>
                <a:cs typeface="Arial"/>
              </a:rPr>
              <a:t>yo</a:t>
            </a:r>
            <a:r>
              <a:rPr sz="800" spc="-25" dirty="0">
                <a:solidFill>
                  <a:srgbClr val="FFFFFF"/>
                </a:solidFill>
                <a:latin typeface="Arial"/>
                <a:cs typeface="Arial"/>
              </a:rPr>
              <a:t>u</a:t>
            </a:r>
            <a:r>
              <a:rPr sz="800" spc="-50" dirty="0">
                <a:solidFill>
                  <a:srgbClr val="FFFFFF"/>
                </a:solidFill>
                <a:latin typeface="Arial"/>
                <a:cs typeface="Arial"/>
              </a:rPr>
              <a:t>’</a:t>
            </a:r>
            <a:r>
              <a:rPr sz="800" spc="-10" dirty="0">
                <a:solidFill>
                  <a:srgbClr val="FFFFFF"/>
                </a:solidFill>
                <a:latin typeface="Arial"/>
                <a:cs typeface="Arial"/>
              </a:rPr>
              <a:t>r</a:t>
            </a:r>
            <a:r>
              <a:rPr sz="800" spc="5" dirty="0">
                <a:solidFill>
                  <a:srgbClr val="FFFFFF"/>
                </a:solidFill>
                <a:latin typeface="Arial"/>
                <a:cs typeface="Arial"/>
              </a:rPr>
              <a:t>e</a:t>
            </a:r>
            <a:r>
              <a:rPr sz="800" spc="-40" dirty="0">
                <a:solidFill>
                  <a:srgbClr val="FFFFFF"/>
                </a:solidFill>
                <a:latin typeface="Arial"/>
                <a:cs typeface="Arial"/>
              </a:rPr>
              <a:t> </a:t>
            </a:r>
            <a:r>
              <a:rPr sz="800" spc="-10" dirty="0">
                <a:solidFill>
                  <a:srgbClr val="FFFFFF"/>
                </a:solidFill>
                <a:latin typeface="Arial"/>
                <a:cs typeface="Arial"/>
              </a:rPr>
              <a:t>r</a:t>
            </a:r>
            <a:r>
              <a:rPr sz="800" spc="5" dirty="0">
                <a:solidFill>
                  <a:srgbClr val="FFFFFF"/>
                </a:solidFill>
                <a:latin typeface="Arial"/>
                <a:cs typeface="Arial"/>
              </a:rPr>
              <a:t>e</a:t>
            </a:r>
            <a:r>
              <a:rPr sz="800" spc="-35" dirty="0">
                <a:solidFill>
                  <a:srgbClr val="FFFFFF"/>
                </a:solidFill>
                <a:latin typeface="Arial"/>
                <a:cs typeface="Arial"/>
              </a:rPr>
              <a:t>sp</a:t>
            </a:r>
            <a:r>
              <a:rPr sz="800" spc="-10" dirty="0">
                <a:solidFill>
                  <a:srgbClr val="FFFFFF"/>
                </a:solidFill>
                <a:latin typeface="Arial"/>
                <a:cs typeface="Arial"/>
              </a:rPr>
              <a:t>o</a:t>
            </a:r>
            <a:r>
              <a:rPr sz="800" spc="-15" dirty="0">
                <a:solidFill>
                  <a:srgbClr val="FFFFFF"/>
                </a:solidFill>
                <a:latin typeface="Arial"/>
                <a:cs typeface="Arial"/>
              </a:rPr>
              <a:t>nsible</a:t>
            </a:r>
            <a:r>
              <a:rPr sz="800" spc="-40" dirty="0">
                <a:solidFill>
                  <a:srgbClr val="FFFFFF"/>
                </a:solidFill>
                <a:latin typeface="Arial"/>
                <a:cs typeface="Arial"/>
              </a:rPr>
              <a:t> </a:t>
            </a:r>
            <a:r>
              <a:rPr sz="800" spc="15" dirty="0">
                <a:solidFill>
                  <a:srgbClr val="FFFFFF"/>
                </a:solidFill>
                <a:latin typeface="Arial"/>
                <a:cs typeface="Arial"/>
              </a:rPr>
              <a:t>f</a:t>
            </a:r>
            <a:r>
              <a:rPr sz="800" dirty="0">
                <a:solidFill>
                  <a:srgbClr val="FFFFFF"/>
                </a:solidFill>
                <a:latin typeface="Arial"/>
                <a:cs typeface="Arial"/>
              </a:rPr>
              <a:t>or)</a:t>
            </a:r>
            <a:endParaRPr lang="en-NZ" sz="800" dirty="0">
              <a:solidFill>
                <a:srgbClr val="FFFFFF"/>
              </a:solidFill>
              <a:latin typeface="Arial"/>
              <a:cs typeface="Arial"/>
            </a:endParaRPr>
          </a:p>
          <a:p>
            <a:pPr marL="12700" marR="648970">
              <a:lnSpc>
                <a:spcPct val="103499"/>
              </a:lnSpc>
            </a:pPr>
            <a:endParaRPr lang="en-NZ" sz="800" dirty="0">
              <a:solidFill>
                <a:srgbClr val="FFFFFF"/>
              </a:solidFill>
              <a:latin typeface="Arial"/>
              <a:cs typeface="Arial"/>
            </a:endParaRPr>
          </a:p>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Delivering and contributing to preparation of high quality and cost-effective project development options, focusing on hydro opportunities within and beyond our existing catchments </a:t>
            </a:r>
          </a:p>
          <a:p>
            <a:pPr marL="184150" marR="648970" indent="-171450">
              <a:lnSpc>
                <a:spcPct val="103499"/>
              </a:lnSpc>
              <a:buFont typeface="Arial" panose="020B0604020202020204" pitchFamily="34" charset="0"/>
              <a:buChar char="•"/>
            </a:pPr>
            <a:endParaRPr lang="en-NZ" sz="800" dirty="0">
              <a:solidFill>
                <a:srgbClr val="FFFFFF"/>
              </a:solidFill>
              <a:latin typeface="Arial"/>
              <a:cs typeface="Arial"/>
            </a:endParaRPr>
          </a:p>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Assisting in site prospecting with a focus on site identification, feasibility studies and securing land access</a:t>
            </a:r>
          </a:p>
          <a:p>
            <a:pPr marL="184150" marR="648970" indent="-171450">
              <a:lnSpc>
                <a:spcPct val="103499"/>
              </a:lnSpc>
              <a:buFont typeface="Arial" panose="020B0604020202020204" pitchFamily="34" charset="0"/>
              <a:buChar char="•"/>
            </a:pPr>
            <a:endParaRPr lang="en-NZ" sz="800" dirty="0">
              <a:solidFill>
                <a:srgbClr val="FFFFFF"/>
              </a:solidFill>
              <a:latin typeface="Arial"/>
              <a:cs typeface="Arial"/>
            </a:endParaRPr>
          </a:p>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Identifying significant risks to the development of projects and developing and proposing executable strategies to eliminate or mitigate them</a:t>
            </a:r>
          </a:p>
          <a:p>
            <a:pPr marL="12700" marR="648970">
              <a:lnSpc>
                <a:spcPct val="103499"/>
              </a:lnSpc>
            </a:pPr>
            <a:endParaRPr lang="en-NZ" sz="800" b="1" dirty="0">
              <a:solidFill>
                <a:srgbClr val="FFFFFF"/>
              </a:solidFill>
              <a:latin typeface="Arial"/>
              <a:cs typeface="Arial"/>
            </a:endParaRPr>
          </a:p>
        </p:txBody>
      </p:sp>
      <p:sp>
        <p:nvSpPr>
          <p:cNvPr id="24" name="object 24"/>
          <p:cNvSpPr txBox="1"/>
          <p:nvPr/>
        </p:nvSpPr>
        <p:spPr>
          <a:xfrm>
            <a:off x="5416915" y="5321795"/>
            <a:ext cx="2819400" cy="1640449"/>
          </a:xfrm>
          <a:prstGeom prst="rect">
            <a:avLst/>
          </a:prstGeom>
        </p:spPr>
        <p:txBody>
          <a:bodyPr vert="horz" wrap="square" lIns="0" tIns="0" rIns="0" bIns="0" rtlCol="0">
            <a:spAutoFit/>
          </a:bodyPr>
          <a:lstStyle/>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Negotiating appropriate contracts and managing both internal and external specialists/consultants involved with project development</a:t>
            </a:r>
          </a:p>
          <a:p>
            <a:pPr marL="12700" marR="648970">
              <a:lnSpc>
                <a:spcPct val="103499"/>
              </a:lnSpc>
            </a:pPr>
            <a:endParaRPr lang="en-NZ" sz="800" dirty="0">
              <a:solidFill>
                <a:srgbClr val="FFFFFF"/>
              </a:solidFill>
              <a:latin typeface="Arial"/>
              <a:cs typeface="Arial"/>
            </a:endParaRPr>
          </a:p>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Securing resource consents for sites and developing appropriate strategies and plans for their successful implementation</a:t>
            </a:r>
          </a:p>
          <a:p>
            <a:pPr marL="184150" marR="648970" indent="-171450">
              <a:lnSpc>
                <a:spcPct val="103499"/>
              </a:lnSpc>
              <a:buFont typeface="Arial" panose="020B0604020202020204" pitchFamily="34" charset="0"/>
              <a:buChar char="•"/>
            </a:pPr>
            <a:endParaRPr lang="en-NZ" sz="800" dirty="0">
              <a:solidFill>
                <a:srgbClr val="FFFFFF"/>
              </a:solidFill>
              <a:latin typeface="Arial"/>
              <a:cs typeface="Arial"/>
            </a:endParaRPr>
          </a:p>
          <a:p>
            <a:pPr marL="184150" marR="648970" indent="-171450">
              <a:lnSpc>
                <a:spcPct val="103499"/>
              </a:lnSpc>
              <a:buFont typeface="Arial" panose="020B0604020202020204" pitchFamily="34" charset="0"/>
              <a:buChar char="•"/>
            </a:pPr>
            <a:r>
              <a:rPr lang="en-NZ" sz="800" dirty="0">
                <a:solidFill>
                  <a:srgbClr val="FFFFFF"/>
                </a:solidFill>
                <a:latin typeface="Arial"/>
                <a:cs typeface="Arial"/>
              </a:rPr>
              <a:t>Managing development budgets in excess of $1 million</a:t>
            </a:r>
          </a:p>
          <a:p>
            <a:pPr marL="184150" marR="648970" indent="-171450">
              <a:lnSpc>
                <a:spcPct val="103499"/>
              </a:lnSpc>
              <a:buFont typeface="Arial" panose="020B0604020202020204" pitchFamily="34" charset="0"/>
              <a:buChar char="•"/>
            </a:pPr>
            <a:endParaRPr lang="en-NZ" sz="800" b="1" dirty="0">
              <a:solidFill>
                <a:srgbClr val="FFFFFF"/>
              </a:solidFill>
              <a:latin typeface="Arial"/>
              <a:cs typeface="Arial"/>
            </a:endParaRPr>
          </a:p>
          <a:p>
            <a:pPr marL="184150" marR="648970" indent="-171450">
              <a:lnSpc>
                <a:spcPct val="103499"/>
              </a:lnSpc>
              <a:buFont typeface="Arial" panose="020B0604020202020204" pitchFamily="34" charset="0"/>
              <a:buChar char="•"/>
            </a:pPr>
            <a:endParaRPr lang="en-NZ" sz="800" b="1" dirty="0">
              <a:solidFill>
                <a:srgbClr val="FFFFFF"/>
              </a:solidFill>
              <a:latin typeface="Arial"/>
              <a:cs typeface="Arial"/>
            </a:endParaRPr>
          </a:p>
        </p:txBody>
      </p:sp>
      <p:sp>
        <p:nvSpPr>
          <p:cNvPr id="25" name="object 25"/>
          <p:cNvSpPr txBox="1"/>
          <p:nvPr/>
        </p:nvSpPr>
        <p:spPr>
          <a:xfrm>
            <a:off x="2111352" y="1520643"/>
            <a:ext cx="696134" cy="107722"/>
          </a:xfrm>
          <a:prstGeom prst="rect">
            <a:avLst/>
          </a:prstGeom>
        </p:spPr>
        <p:txBody>
          <a:bodyPr vert="horz" wrap="square" lIns="0" tIns="0" rIns="0" bIns="0" rtlCol="0">
            <a:spAutoFit/>
          </a:bodyPr>
          <a:lstStyle/>
          <a:p>
            <a:pPr marL="12700">
              <a:lnSpc>
                <a:spcPct val="100000"/>
              </a:lnSpc>
            </a:pPr>
            <a:r>
              <a:rPr lang="en-NZ" sz="700" spc="35" dirty="0">
                <a:solidFill>
                  <a:srgbClr val="00EDB5"/>
                </a:solidFill>
                <a:latin typeface="Arial"/>
                <a:cs typeface="Arial"/>
              </a:rPr>
              <a:t>Wellington</a:t>
            </a:r>
            <a:endParaRPr sz="700" dirty="0">
              <a:latin typeface="Arial"/>
              <a:cs typeface="Arial"/>
            </a:endParaRPr>
          </a:p>
        </p:txBody>
      </p:sp>
      <p:sp>
        <p:nvSpPr>
          <p:cNvPr id="29" name="object 29"/>
          <p:cNvSpPr txBox="1"/>
          <p:nvPr/>
        </p:nvSpPr>
        <p:spPr>
          <a:xfrm>
            <a:off x="3017978" y="831803"/>
            <a:ext cx="4924047" cy="459100"/>
          </a:xfrm>
          <a:prstGeom prst="rect">
            <a:avLst/>
          </a:prstGeom>
        </p:spPr>
        <p:txBody>
          <a:bodyPr vert="horz" wrap="square" lIns="0" tIns="0" rIns="0" bIns="0" rtlCol="0">
            <a:spAutoFit/>
          </a:bodyPr>
          <a:lstStyle/>
          <a:p>
            <a:pPr marL="12700">
              <a:lnSpc>
                <a:spcPct val="100000"/>
              </a:lnSpc>
            </a:pPr>
            <a:r>
              <a:rPr sz="1000" spc="-135" dirty="0">
                <a:solidFill>
                  <a:srgbClr val="F1D3D6"/>
                </a:solidFill>
                <a:latin typeface="Arial"/>
                <a:cs typeface="Arial"/>
              </a:rPr>
              <a:t>P</a:t>
            </a:r>
            <a:r>
              <a:rPr sz="1000" spc="15" dirty="0">
                <a:solidFill>
                  <a:srgbClr val="F1D3D6"/>
                </a:solidFill>
                <a:latin typeface="Arial"/>
                <a:cs typeface="Arial"/>
              </a:rPr>
              <a:t>osit</a:t>
            </a:r>
            <a:r>
              <a:rPr sz="1000" spc="30" dirty="0">
                <a:solidFill>
                  <a:srgbClr val="F1D3D6"/>
                </a:solidFill>
                <a:latin typeface="Arial"/>
                <a:cs typeface="Arial"/>
              </a:rPr>
              <a:t>ion</a:t>
            </a:r>
            <a:r>
              <a:rPr sz="1000" spc="-35" dirty="0">
                <a:solidFill>
                  <a:srgbClr val="F1D3D6"/>
                </a:solidFill>
                <a:latin typeface="Arial"/>
                <a:cs typeface="Arial"/>
              </a:rPr>
              <a:t> </a:t>
            </a:r>
            <a:r>
              <a:rPr sz="1000" spc="30" dirty="0">
                <a:solidFill>
                  <a:srgbClr val="F1D3D6"/>
                </a:solidFill>
                <a:latin typeface="Arial"/>
                <a:cs typeface="Arial"/>
              </a:rPr>
              <a:t>de</a:t>
            </a:r>
            <a:r>
              <a:rPr sz="1000" spc="-75" dirty="0">
                <a:solidFill>
                  <a:srgbClr val="F1D3D6"/>
                </a:solidFill>
                <a:latin typeface="Arial"/>
                <a:cs typeface="Arial"/>
              </a:rPr>
              <a:t>s</a:t>
            </a:r>
            <a:r>
              <a:rPr sz="1000" spc="20" dirty="0">
                <a:solidFill>
                  <a:srgbClr val="F1D3D6"/>
                </a:solidFill>
                <a:latin typeface="Arial"/>
                <a:cs typeface="Arial"/>
              </a:rPr>
              <a:t>crip</a:t>
            </a:r>
            <a:r>
              <a:rPr sz="1000" spc="75" dirty="0">
                <a:solidFill>
                  <a:srgbClr val="F1D3D6"/>
                </a:solidFill>
                <a:latin typeface="Arial"/>
                <a:cs typeface="Arial"/>
              </a:rPr>
              <a:t>t</a:t>
            </a:r>
            <a:r>
              <a:rPr sz="1000" spc="15" dirty="0">
                <a:solidFill>
                  <a:srgbClr val="F1D3D6"/>
                </a:solidFill>
                <a:latin typeface="Arial"/>
                <a:cs typeface="Arial"/>
              </a:rPr>
              <a:t>ion:</a:t>
            </a:r>
            <a:endParaRPr sz="1000" dirty="0">
              <a:latin typeface="Arial"/>
              <a:cs typeface="Arial"/>
            </a:endParaRPr>
          </a:p>
          <a:p>
            <a:pPr marL="12700">
              <a:lnSpc>
                <a:spcPct val="100000"/>
              </a:lnSpc>
              <a:spcBef>
                <a:spcPts val="140"/>
              </a:spcBef>
            </a:pPr>
            <a:r>
              <a:rPr lang="en-NZ" sz="1900" dirty="0">
                <a:solidFill>
                  <a:srgbClr val="F1D3D6"/>
                </a:solidFill>
                <a:latin typeface="Arial"/>
                <a:cs typeface="Arial"/>
              </a:rPr>
              <a:t>Hydro Project Development Manager</a:t>
            </a:r>
            <a:endParaRPr sz="1900" dirty="0">
              <a:latin typeface="Arial"/>
              <a:cs typeface="Arial"/>
            </a:endParaRPr>
          </a:p>
        </p:txBody>
      </p:sp>
      <p:pic>
        <p:nvPicPr>
          <p:cNvPr id="31" name="Picture 30" descr="A picture containing fire&#10;&#10;Description automatically generated">
            <a:extLst>
              <a:ext uri="{FF2B5EF4-FFF2-40B4-BE49-F238E27FC236}">
                <a16:creationId xmlns:a16="http://schemas.microsoft.com/office/drawing/2014/main" id="{8C1638DE-8087-4470-93C6-4BFEB2DBEAA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60051" y="729197"/>
            <a:ext cx="1048319" cy="1582892"/>
          </a:xfrm>
          <a:prstGeom prst="rect">
            <a:avLst/>
          </a:prstGeom>
        </p:spPr>
      </p:pic>
      <p:sp>
        <p:nvSpPr>
          <p:cNvPr id="32" name="Oval 31">
            <a:extLst>
              <a:ext uri="{FF2B5EF4-FFF2-40B4-BE49-F238E27FC236}">
                <a16:creationId xmlns:a16="http://schemas.microsoft.com/office/drawing/2014/main" id="{3B0B3703-F00A-4D82-883B-569242572750}"/>
              </a:ext>
            </a:extLst>
          </p:cNvPr>
          <p:cNvSpPr/>
          <p:nvPr/>
        </p:nvSpPr>
        <p:spPr>
          <a:xfrm>
            <a:off x="1911350" y="1520643"/>
            <a:ext cx="76200" cy="73282"/>
          </a:xfrm>
          <a:prstGeom prst="ellipse">
            <a:avLst/>
          </a:prstGeom>
          <a:solidFill>
            <a:srgbClr val="F1D3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255916" y="5842005"/>
            <a:ext cx="1982783" cy="1583977"/>
          </a:xfrm>
          <a:prstGeom prst="rect">
            <a:avLst/>
          </a:prstGeom>
          <a:blipFill>
            <a:blip r:embed="rId2" cstate="print"/>
            <a:stretch>
              <a:fillRect/>
            </a:stretch>
          </a:blipFill>
        </p:spPr>
        <p:txBody>
          <a:bodyPr wrap="square" lIns="0" tIns="0" rIns="0" bIns="0" rtlCol="0">
            <a:spAutoFit/>
          </a:bodyPr>
          <a:lstStyle/>
          <a:p>
            <a:endParaRPr/>
          </a:p>
        </p:txBody>
      </p:sp>
      <p:sp>
        <p:nvSpPr>
          <p:cNvPr id="3" name="object 3"/>
          <p:cNvSpPr/>
          <p:nvPr/>
        </p:nvSpPr>
        <p:spPr>
          <a:xfrm>
            <a:off x="720001" y="3306360"/>
            <a:ext cx="2114499" cy="939800"/>
          </a:xfrm>
          <a:prstGeom prst="rect">
            <a:avLst/>
          </a:prstGeom>
          <a:blipFill>
            <a:blip r:embed="rId3" cstate="print"/>
            <a:stretch>
              <a:fillRect/>
            </a:stretch>
          </a:blipFill>
        </p:spPr>
        <p:txBody>
          <a:bodyPr wrap="square" lIns="0" tIns="0" rIns="0" bIns="0" rtlCol="0">
            <a:spAutoFit/>
          </a:bodyPr>
          <a:lstStyle/>
          <a:p>
            <a:endParaRPr/>
          </a:p>
        </p:txBody>
      </p:sp>
      <p:sp>
        <p:nvSpPr>
          <p:cNvPr id="4" name="object 4"/>
          <p:cNvSpPr/>
          <p:nvPr/>
        </p:nvSpPr>
        <p:spPr>
          <a:xfrm>
            <a:off x="720001" y="3530109"/>
            <a:ext cx="2123998" cy="939799"/>
          </a:xfrm>
          <a:custGeom>
            <a:avLst/>
            <a:gdLst/>
            <a:ahLst/>
            <a:cxnLst/>
            <a:rect l="l" t="t" r="r" b="b"/>
            <a:pathLst>
              <a:path w="2123998" h="939800">
                <a:moveTo>
                  <a:pt x="0" y="939799"/>
                </a:moveTo>
                <a:lnTo>
                  <a:pt x="2123998" y="939799"/>
                </a:lnTo>
                <a:lnTo>
                  <a:pt x="2123998"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5" name="object 5"/>
          <p:cNvSpPr/>
          <p:nvPr/>
        </p:nvSpPr>
        <p:spPr>
          <a:xfrm>
            <a:off x="720001" y="4255888"/>
            <a:ext cx="1061999" cy="939812"/>
          </a:xfrm>
          <a:prstGeom prst="rect">
            <a:avLst/>
          </a:prstGeom>
          <a:blipFill>
            <a:blip r:embed="rId4" cstate="print"/>
            <a:stretch>
              <a:fillRect/>
            </a:stretch>
          </a:blipFill>
        </p:spPr>
        <p:txBody>
          <a:bodyPr wrap="square" lIns="0" tIns="0" rIns="0" bIns="0" rtlCol="0">
            <a:spAutoFit/>
          </a:bodyPr>
          <a:lstStyle/>
          <a:p>
            <a:endParaRPr/>
          </a:p>
        </p:txBody>
      </p:sp>
      <p:sp>
        <p:nvSpPr>
          <p:cNvPr id="6" name="object 6"/>
          <p:cNvSpPr/>
          <p:nvPr/>
        </p:nvSpPr>
        <p:spPr>
          <a:xfrm>
            <a:off x="720001" y="4246174"/>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7" name="object 7"/>
          <p:cNvSpPr/>
          <p:nvPr/>
        </p:nvSpPr>
        <p:spPr>
          <a:xfrm>
            <a:off x="1782000" y="4255895"/>
            <a:ext cx="1061999" cy="939804"/>
          </a:xfrm>
          <a:prstGeom prst="rect">
            <a:avLst/>
          </a:prstGeom>
          <a:blipFill>
            <a:blip r:embed="rId5" cstate="print"/>
            <a:stretch>
              <a:fillRect/>
            </a:stretch>
          </a:blipFill>
        </p:spPr>
        <p:txBody>
          <a:bodyPr wrap="square" lIns="0" tIns="0" rIns="0" bIns="0" rtlCol="0">
            <a:spAutoFit/>
          </a:bodyPr>
          <a:lstStyle/>
          <a:p>
            <a:endParaRPr/>
          </a:p>
        </p:txBody>
      </p:sp>
      <p:sp>
        <p:nvSpPr>
          <p:cNvPr id="8" name="object 8"/>
          <p:cNvSpPr/>
          <p:nvPr/>
        </p:nvSpPr>
        <p:spPr>
          <a:xfrm>
            <a:off x="1782000" y="4246174"/>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1579440"/>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0" name="object 10"/>
          <p:cNvSpPr/>
          <p:nvPr/>
        </p:nvSpPr>
        <p:spPr>
          <a:xfrm>
            <a:off x="1782000" y="1589175"/>
            <a:ext cx="1062012" cy="1960392"/>
          </a:xfrm>
          <a:prstGeom prst="rect">
            <a:avLst/>
          </a:prstGeom>
          <a:blipFill>
            <a:blip r:embed="rId6" cstate="print"/>
            <a:stretch>
              <a:fillRect/>
            </a:stretch>
          </a:blipFill>
        </p:spPr>
        <p:txBody>
          <a:bodyPr wrap="square" lIns="0" tIns="0" rIns="0" bIns="0" rtlCol="0">
            <a:spAutoFit/>
          </a:bodyPr>
          <a:lstStyle/>
          <a:p>
            <a:endParaRPr/>
          </a:p>
        </p:txBody>
      </p:sp>
      <p:sp>
        <p:nvSpPr>
          <p:cNvPr id="11" name="object 11"/>
          <p:cNvSpPr/>
          <p:nvPr/>
        </p:nvSpPr>
        <p:spPr>
          <a:xfrm>
            <a:off x="1782000" y="1569715"/>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399">
            <a:solidFill>
              <a:srgbClr val="0032A0"/>
            </a:solidFill>
          </a:ln>
        </p:spPr>
        <p:txBody>
          <a:bodyPr wrap="square" lIns="0" tIns="0" rIns="0" bIns="0" rtlCol="0">
            <a:spAutoFit/>
          </a:bodyPr>
          <a:lstStyle/>
          <a:p>
            <a:endParaRPr/>
          </a:p>
        </p:txBody>
      </p:sp>
      <p:sp>
        <p:nvSpPr>
          <p:cNvPr id="12" name="object 12"/>
          <p:cNvSpPr/>
          <p:nvPr/>
        </p:nvSpPr>
        <p:spPr>
          <a:xfrm>
            <a:off x="720001" y="157944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3" name="object 13"/>
          <p:cNvSpPr/>
          <p:nvPr/>
        </p:nvSpPr>
        <p:spPr>
          <a:xfrm>
            <a:off x="720001" y="1589175"/>
            <a:ext cx="1062012" cy="1960397"/>
          </a:xfrm>
          <a:prstGeom prst="rect">
            <a:avLst/>
          </a:prstGeom>
          <a:blipFill>
            <a:blip r:embed="rId7" cstate="print"/>
            <a:stretch>
              <a:fillRect/>
            </a:stretch>
          </a:blipFill>
        </p:spPr>
        <p:txBody>
          <a:bodyPr wrap="square" lIns="0" tIns="0" rIns="0" bIns="0" rtlCol="0">
            <a:spAutoFit/>
          </a:bodyPr>
          <a:lstStyle/>
          <a:p>
            <a:endParaRPr/>
          </a:p>
        </p:txBody>
      </p:sp>
      <p:sp>
        <p:nvSpPr>
          <p:cNvPr id="14" name="object 14"/>
          <p:cNvSpPr/>
          <p:nvPr/>
        </p:nvSpPr>
        <p:spPr>
          <a:xfrm>
            <a:off x="720001" y="1569715"/>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15" name="object 15"/>
          <p:cNvSpPr txBox="1"/>
          <p:nvPr/>
        </p:nvSpPr>
        <p:spPr>
          <a:xfrm>
            <a:off x="5459299" y="6380265"/>
            <a:ext cx="2192020" cy="543560"/>
          </a:xfrm>
          <a:prstGeom prst="rect">
            <a:avLst/>
          </a:prstGeom>
        </p:spPr>
        <p:txBody>
          <a:bodyPr vert="horz" wrap="square" lIns="0" tIns="0" rIns="0" bIns="0" rtlCol="0">
            <a:spAutoFit/>
          </a:bodyPr>
          <a:lstStyle/>
          <a:p>
            <a:pPr marL="12700" marR="6350" algn="just">
              <a:lnSpc>
                <a:spcPts val="1400"/>
              </a:lnSpc>
            </a:pPr>
            <a:r>
              <a:rPr sz="1300" b="1" spc="5">
                <a:solidFill>
                  <a:srgbClr val="00EDB5"/>
                </a:solidFill>
                <a:latin typeface="Arial"/>
                <a:cs typeface="Arial"/>
              </a:rPr>
              <a:t>Our</a:t>
            </a:r>
            <a:r>
              <a:rPr sz="1300" b="1" spc="-60">
                <a:solidFill>
                  <a:srgbClr val="00EDB5"/>
                </a:solidFill>
                <a:latin typeface="Arial"/>
                <a:cs typeface="Arial"/>
              </a:rPr>
              <a:t> </a:t>
            </a:r>
            <a:r>
              <a:rPr sz="1300" b="1" spc="35">
                <a:solidFill>
                  <a:srgbClr val="00EDB5"/>
                </a:solidFill>
                <a:latin typeface="Arial"/>
                <a:cs typeface="Arial"/>
              </a:rPr>
              <a:t>b</a:t>
            </a:r>
            <a:r>
              <a:rPr sz="1300" b="1">
                <a:solidFill>
                  <a:srgbClr val="00EDB5"/>
                </a:solidFill>
                <a:latin typeface="Arial"/>
                <a:cs typeface="Arial"/>
              </a:rPr>
              <a:t>e</a:t>
            </a:r>
            <a:r>
              <a:rPr sz="1300" b="1" spc="-5">
                <a:solidFill>
                  <a:srgbClr val="00EDB5"/>
                </a:solidFill>
                <a:latin typeface="Arial"/>
                <a:cs typeface="Arial"/>
              </a:rPr>
              <a:t>h</a:t>
            </a:r>
            <a:r>
              <a:rPr sz="1300" b="1" spc="15">
                <a:solidFill>
                  <a:srgbClr val="00EDB5"/>
                </a:solidFill>
                <a:latin typeface="Arial"/>
                <a:cs typeface="Arial"/>
              </a:rPr>
              <a:t>avio</a:t>
            </a:r>
            <a:r>
              <a:rPr sz="1300" b="1" spc="-10">
                <a:solidFill>
                  <a:srgbClr val="00EDB5"/>
                </a:solidFill>
                <a:latin typeface="Arial"/>
                <a:cs typeface="Arial"/>
              </a:rPr>
              <a:t>ur</a:t>
            </a:r>
            <a:r>
              <a:rPr sz="1300" b="1" spc="-140">
                <a:solidFill>
                  <a:srgbClr val="00EDB5"/>
                </a:solidFill>
                <a:latin typeface="Arial"/>
                <a:cs typeface="Arial"/>
              </a:rPr>
              <a:t>s</a:t>
            </a:r>
            <a:r>
              <a:rPr sz="1300" b="1" spc="-65">
                <a:solidFill>
                  <a:srgbClr val="00EDB5"/>
                </a:solidFill>
                <a:latin typeface="Arial"/>
                <a:cs typeface="Arial"/>
              </a:rPr>
              <a:t>:</a:t>
            </a:r>
            <a:r>
              <a:rPr sz="1300" b="1" spc="-60">
                <a:solidFill>
                  <a:srgbClr val="00EDB5"/>
                </a:solidFill>
                <a:latin typeface="Arial"/>
                <a:cs typeface="Arial"/>
              </a:rPr>
              <a:t> </a:t>
            </a:r>
            <a:r>
              <a:rPr sz="1300" b="1" spc="-20">
                <a:solidFill>
                  <a:srgbClr val="00EDB5"/>
                </a:solidFill>
                <a:latin typeface="Arial"/>
                <a:cs typeface="Arial"/>
              </a:rPr>
              <a:t>‘H</a:t>
            </a:r>
            <a:r>
              <a:rPr sz="1300" b="1" spc="-40">
                <a:solidFill>
                  <a:srgbClr val="00EDB5"/>
                </a:solidFill>
                <a:latin typeface="Arial"/>
                <a:cs typeface="Arial"/>
              </a:rPr>
              <a:t>o</a:t>
            </a:r>
            <a:r>
              <a:rPr sz="1300" b="1" spc="50">
                <a:solidFill>
                  <a:srgbClr val="00EDB5"/>
                </a:solidFill>
                <a:latin typeface="Arial"/>
                <a:cs typeface="Arial"/>
              </a:rPr>
              <a:t>w</a:t>
            </a:r>
            <a:r>
              <a:rPr sz="1300" b="1" spc="-60">
                <a:solidFill>
                  <a:srgbClr val="00EDB5"/>
                </a:solidFill>
                <a:latin typeface="Arial"/>
                <a:cs typeface="Arial"/>
              </a:rPr>
              <a:t> </a:t>
            </a:r>
            <a:r>
              <a:rPr sz="1300" b="1" spc="50">
                <a:solidFill>
                  <a:srgbClr val="00EDB5"/>
                </a:solidFill>
                <a:latin typeface="Arial"/>
                <a:cs typeface="Arial"/>
              </a:rPr>
              <a:t>t</a:t>
            </a:r>
            <a:r>
              <a:rPr sz="1300" b="1" spc="-10">
                <a:solidFill>
                  <a:srgbClr val="00EDB5"/>
                </a:solidFill>
                <a:latin typeface="Arial"/>
                <a:cs typeface="Arial"/>
              </a:rPr>
              <a:t>o</a:t>
            </a:r>
            <a:r>
              <a:rPr sz="1300" b="1" spc="-60">
                <a:solidFill>
                  <a:srgbClr val="00EDB5"/>
                </a:solidFill>
                <a:latin typeface="Arial"/>
                <a:cs typeface="Arial"/>
              </a:rPr>
              <a:t> </a:t>
            </a:r>
            <a:r>
              <a:rPr sz="1300" b="1" spc="-110">
                <a:solidFill>
                  <a:srgbClr val="00EDB5"/>
                </a:solidFill>
                <a:latin typeface="Arial"/>
                <a:cs typeface="Arial"/>
              </a:rPr>
              <a:t>B</a:t>
            </a:r>
            <a:r>
              <a:rPr sz="1300" b="1" spc="-30">
                <a:solidFill>
                  <a:srgbClr val="00EDB5"/>
                </a:solidFill>
                <a:latin typeface="Arial"/>
                <a:cs typeface="Arial"/>
              </a:rPr>
              <a:t>e</a:t>
            </a:r>
            <a:r>
              <a:rPr sz="1300" b="1" spc="-6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gu</a:t>
            </a:r>
            <a:r>
              <a:rPr sz="1300" spc="50">
                <a:solidFill>
                  <a:srgbClr val="00EDB5"/>
                </a:solidFill>
                <a:latin typeface="Arial"/>
                <a:cs typeface="Arial"/>
              </a:rPr>
              <a:t>t</a:t>
            </a:r>
            <a:r>
              <a:rPr sz="1300" spc="-50">
                <a:solidFill>
                  <a:srgbClr val="00EDB5"/>
                </a:solidFill>
                <a:latin typeface="Arial"/>
                <a:cs typeface="Arial"/>
              </a:rPr>
              <a:t>s</a:t>
            </a:r>
            <a:r>
              <a:rPr sz="1300" spc="-13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65">
                <a:solidFill>
                  <a:srgbClr val="00EDB5"/>
                </a:solidFill>
                <a:latin typeface="Arial"/>
                <a:cs typeface="Arial"/>
              </a:rPr>
              <a:t>g</a:t>
            </a:r>
            <a:r>
              <a:rPr sz="1300" spc="70">
                <a:solidFill>
                  <a:srgbClr val="00EDB5"/>
                </a:solidFill>
                <a:latin typeface="Arial"/>
                <a:cs typeface="Arial"/>
              </a:rPr>
              <a:t>o</a:t>
            </a:r>
            <a:r>
              <a:rPr sz="1300" spc="55">
                <a:solidFill>
                  <a:srgbClr val="00EDB5"/>
                </a:solidFill>
                <a:latin typeface="Arial"/>
                <a:cs typeface="Arial"/>
              </a:rPr>
              <a:t>o</a:t>
            </a:r>
            <a:r>
              <a:rPr sz="1300" spc="85">
                <a:solidFill>
                  <a:srgbClr val="00EDB5"/>
                </a:solidFill>
                <a:latin typeface="Arial"/>
                <a:cs typeface="Arial"/>
              </a:rPr>
              <a:t>d</a:t>
            </a:r>
            <a:r>
              <a:rPr sz="1300" spc="-45">
                <a:solidFill>
                  <a:srgbClr val="00EDB5"/>
                </a:solidFill>
                <a:latin typeface="Arial"/>
                <a:cs typeface="Arial"/>
              </a:rPr>
              <a:t> </a:t>
            </a:r>
            <a:r>
              <a:rPr sz="1300" spc="35">
                <a:solidFill>
                  <a:srgbClr val="00EDB5"/>
                </a:solidFill>
                <a:latin typeface="Arial"/>
                <a:cs typeface="Arial"/>
              </a:rPr>
              <a:t>human</a:t>
            </a:r>
            <a:r>
              <a:rPr lang="en-NZ" sz="1300" spc="35">
                <a:solidFill>
                  <a:srgbClr val="00EDB5"/>
                </a:solidFill>
                <a:latin typeface="Arial"/>
                <a:cs typeface="Arial"/>
              </a:rPr>
              <a:t>,</a:t>
            </a:r>
            <a:r>
              <a:rPr sz="1300" spc="15">
                <a:solidFill>
                  <a:srgbClr val="00EDB5"/>
                </a:solidFill>
                <a:latin typeface="Arial"/>
                <a:cs typeface="Arial"/>
              </a:rPr>
              <a:t> </a:t>
            </a:r>
            <a:r>
              <a:rPr sz="1300" spc="-65">
                <a:solidFill>
                  <a:srgbClr val="00EDB5"/>
                </a:solidFill>
                <a:latin typeface="Arial"/>
                <a:cs typeface="Arial"/>
              </a:rPr>
              <a:t>B</a:t>
            </a:r>
            <a:r>
              <a:rPr sz="1300" spc="5">
                <a:solidFill>
                  <a:srgbClr val="00EDB5"/>
                </a:solidFill>
                <a:latin typeface="Arial"/>
                <a:cs typeface="Arial"/>
              </a:rPr>
              <a:t>e</a:t>
            </a:r>
            <a:r>
              <a:rPr sz="1300" spc="-45">
                <a:solidFill>
                  <a:srgbClr val="00EDB5"/>
                </a:solidFill>
                <a:latin typeface="Arial"/>
                <a:cs typeface="Arial"/>
              </a:rPr>
              <a:t> </a:t>
            </a:r>
            <a:r>
              <a:rPr sz="1300" spc="35">
                <a:solidFill>
                  <a:srgbClr val="00EDB5"/>
                </a:solidFill>
                <a:latin typeface="Arial"/>
                <a:cs typeface="Arial"/>
              </a:rPr>
              <a:t>in</a:t>
            </a:r>
            <a:r>
              <a:rPr sz="1300" spc="-45">
                <a:solidFill>
                  <a:srgbClr val="00EDB5"/>
                </a:solidFill>
                <a:latin typeface="Arial"/>
                <a:cs typeface="Arial"/>
              </a:rPr>
              <a:t> </a:t>
            </a:r>
            <a:r>
              <a:rPr sz="1300" spc="45">
                <a:solidFill>
                  <a:srgbClr val="00EDB5"/>
                </a:solidFill>
                <a:latin typeface="Arial"/>
                <a:cs typeface="Arial"/>
              </a:rPr>
              <a:t>the</a:t>
            </a:r>
            <a:r>
              <a:rPr sz="1300" spc="-45">
                <a:solidFill>
                  <a:srgbClr val="00EDB5"/>
                </a:solidFill>
                <a:latin typeface="Arial"/>
                <a:cs typeface="Arial"/>
              </a:rPr>
              <a:t> </a:t>
            </a:r>
            <a:r>
              <a:rPr sz="1300" spc="65">
                <a:solidFill>
                  <a:srgbClr val="00EDB5"/>
                </a:solidFill>
                <a:latin typeface="Arial"/>
                <a:cs typeface="Arial"/>
              </a:rPr>
              <a:t>w</a:t>
            </a:r>
            <a:r>
              <a:rPr sz="1300" spc="50">
                <a:solidFill>
                  <a:srgbClr val="00EDB5"/>
                </a:solidFill>
                <a:latin typeface="Arial"/>
                <a:cs typeface="Arial"/>
              </a:rPr>
              <a:t>a</a:t>
            </a:r>
            <a:r>
              <a:rPr sz="1300" spc="-5">
                <a:solidFill>
                  <a:srgbClr val="00EDB5"/>
                </a:solidFill>
                <a:latin typeface="Arial"/>
                <a:cs typeface="Arial"/>
              </a:rPr>
              <a:t>k</a:t>
            </a:r>
            <a:r>
              <a:rPr sz="1300" spc="25">
                <a:solidFill>
                  <a:srgbClr val="00EDB5"/>
                </a:solidFill>
                <a:latin typeface="Arial"/>
                <a:cs typeface="Arial"/>
              </a:rPr>
              <a:t>a.</a:t>
            </a:r>
            <a:endParaRPr sz="1300">
              <a:latin typeface="Arial"/>
              <a:cs typeface="Arial"/>
            </a:endParaRPr>
          </a:p>
        </p:txBody>
      </p:sp>
      <p:sp>
        <p:nvSpPr>
          <p:cNvPr id="16" name="object 16"/>
          <p:cNvSpPr txBox="1"/>
          <p:nvPr/>
        </p:nvSpPr>
        <p:spPr>
          <a:xfrm>
            <a:off x="3083299" y="6380265"/>
            <a:ext cx="1685289" cy="543560"/>
          </a:xfrm>
          <a:prstGeom prst="rect">
            <a:avLst/>
          </a:prstGeom>
        </p:spPr>
        <p:txBody>
          <a:bodyPr vert="horz" wrap="square" lIns="0" tIns="0" rIns="0" bIns="0" rtlCol="0">
            <a:spAutoFit/>
          </a:bodyPr>
          <a:lstStyle/>
          <a:p>
            <a:pPr marL="12700" marR="6350">
              <a:lnSpc>
                <a:spcPts val="1400"/>
              </a:lnSpc>
            </a:pPr>
            <a:r>
              <a:rPr sz="1300" b="1" spc="60">
                <a:solidFill>
                  <a:srgbClr val="00EDB5"/>
                </a:solidFill>
                <a:latin typeface="Arial"/>
                <a:cs typeface="Arial"/>
              </a:rPr>
              <a:t>W</a:t>
            </a:r>
            <a:r>
              <a:rPr sz="1300" b="1" spc="30">
                <a:solidFill>
                  <a:srgbClr val="00EDB5"/>
                </a:solidFill>
                <a:latin typeface="Arial"/>
                <a:cs typeface="Arial"/>
              </a:rPr>
              <a:t>h</a:t>
            </a:r>
            <a:r>
              <a:rPr sz="1300" b="1" spc="80">
                <a:solidFill>
                  <a:srgbClr val="00EDB5"/>
                </a:solidFill>
                <a:latin typeface="Arial"/>
                <a:cs typeface="Arial"/>
              </a:rPr>
              <a:t>at</a:t>
            </a:r>
            <a:r>
              <a:rPr sz="1300" b="1" spc="-60">
                <a:solidFill>
                  <a:srgbClr val="00EDB5"/>
                </a:solidFill>
                <a:latin typeface="Arial"/>
                <a:cs typeface="Arial"/>
              </a:rPr>
              <a:t> </a:t>
            </a:r>
            <a:r>
              <a:rPr sz="1300" b="1" spc="35">
                <a:solidFill>
                  <a:srgbClr val="00EDB5"/>
                </a:solidFill>
                <a:latin typeface="Arial"/>
                <a:cs typeface="Arial"/>
              </a:rPr>
              <a:t>w</a:t>
            </a:r>
            <a:r>
              <a:rPr sz="1300" b="1" spc="10">
                <a:solidFill>
                  <a:srgbClr val="00EDB5"/>
                </a:solidFill>
                <a:latin typeface="Arial"/>
                <a:cs typeface="Arial"/>
              </a:rPr>
              <a:t>e</a:t>
            </a:r>
            <a:r>
              <a:rPr sz="1300" b="1" spc="-60">
                <a:solidFill>
                  <a:srgbClr val="00EDB5"/>
                </a:solidFill>
                <a:latin typeface="Arial"/>
                <a:cs typeface="Arial"/>
              </a:rPr>
              <a:t> </a:t>
            </a:r>
            <a:r>
              <a:rPr sz="1300" b="1" spc="-25">
                <a:solidFill>
                  <a:srgbClr val="00EDB5"/>
                </a:solidFill>
                <a:latin typeface="Arial"/>
                <a:cs typeface="Arial"/>
              </a:rPr>
              <a:t>v</a:t>
            </a:r>
            <a:r>
              <a:rPr sz="1300" b="1" spc="15">
                <a:solidFill>
                  <a:srgbClr val="00EDB5"/>
                </a:solidFill>
                <a:latin typeface="Arial"/>
                <a:cs typeface="Arial"/>
              </a:rPr>
              <a:t>alue</a:t>
            </a:r>
            <a:r>
              <a:rPr sz="1300" b="1" spc="10">
                <a:solidFill>
                  <a:srgbClr val="00EDB5"/>
                </a:solidFill>
                <a:latin typeface="Arial"/>
                <a:cs typeface="Arial"/>
              </a:rPr>
              <a:t> </a:t>
            </a:r>
            <a:r>
              <a:rPr sz="1300" spc="-20">
                <a:solidFill>
                  <a:srgbClr val="00EDB5"/>
                </a:solidFill>
                <a:latin typeface="Arial"/>
                <a:cs typeface="Arial"/>
              </a:rPr>
              <a:t>Cust</a:t>
            </a:r>
            <a:r>
              <a:rPr sz="1300" spc="40">
                <a:solidFill>
                  <a:srgbClr val="00EDB5"/>
                </a:solidFill>
                <a:latin typeface="Arial"/>
                <a:cs typeface="Arial"/>
              </a:rPr>
              <a:t>ome</a:t>
            </a:r>
            <a:r>
              <a:rPr sz="1300" spc="10">
                <a:solidFill>
                  <a:srgbClr val="00EDB5"/>
                </a:solidFill>
                <a:latin typeface="Arial"/>
                <a:cs typeface="Arial"/>
              </a:rPr>
              <a:t>r</a:t>
            </a:r>
            <a:r>
              <a:rPr sz="1300" spc="-95">
                <a:solidFill>
                  <a:srgbClr val="00EDB5"/>
                </a:solidFill>
                <a:latin typeface="Arial"/>
                <a:cs typeface="Arial"/>
              </a:rPr>
              <a:t>s</a:t>
            </a:r>
            <a:r>
              <a:rPr lang="en-NZ" sz="1300" spc="-40">
                <a:solidFill>
                  <a:srgbClr val="00EDB5"/>
                </a:solidFill>
                <a:latin typeface="Arial"/>
                <a:cs typeface="Arial"/>
              </a:rPr>
              <a:t>,</a:t>
            </a:r>
            <a:r>
              <a:rPr sz="1300" spc="-45">
                <a:solidFill>
                  <a:srgbClr val="00EDB5"/>
                </a:solidFill>
                <a:latin typeface="Arial"/>
                <a:cs typeface="Arial"/>
              </a:rPr>
              <a:t> </a:t>
            </a:r>
            <a:r>
              <a:rPr sz="1300" spc="-155">
                <a:solidFill>
                  <a:srgbClr val="00EDB5"/>
                </a:solidFill>
                <a:latin typeface="Arial"/>
                <a:cs typeface="Arial"/>
              </a:rPr>
              <a:t>S</a:t>
            </a:r>
            <a:r>
              <a:rPr sz="1300" spc="114">
                <a:solidFill>
                  <a:srgbClr val="00EDB5"/>
                </a:solidFill>
                <a:latin typeface="Arial"/>
                <a:cs typeface="Arial"/>
              </a:rPr>
              <a:t>a</a:t>
            </a:r>
            <a:r>
              <a:rPr sz="1300" spc="20">
                <a:solidFill>
                  <a:srgbClr val="00EDB5"/>
                </a:solidFill>
                <a:latin typeface="Arial"/>
                <a:cs typeface="Arial"/>
              </a:rPr>
              <a:t>f</a:t>
            </a:r>
            <a:r>
              <a:rPr sz="1300" spc="-10">
                <a:solidFill>
                  <a:srgbClr val="00EDB5"/>
                </a:solidFill>
                <a:latin typeface="Arial"/>
                <a:cs typeface="Arial"/>
              </a:rPr>
              <a:t>e</a:t>
            </a:r>
            <a:r>
              <a:rPr sz="1300" spc="10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0">
                <a:solidFill>
                  <a:srgbClr val="00EDB5"/>
                </a:solidFill>
                <a:latin typeface="Arial"/>
                <a:cs typeface="Arial"/>
              </a:rPr>
              <a:t> Sus</a:t>
            </a:r>
            <a:r>
              <a:rPr sz="1300" spc="-30">
                <a:solidFill>
                  <a:srgbClr val="00EDB5"/>
                </a:solidFill>
                <a:latin typeface="Arial"/>
                <a:cs typeface="Arial"/>
              </a:rPr>
              <a:t>t</a:t>
            </a:r>
            <a:r>
              <a:rPr sz="1300" spc="60">
                <a:solidFill>
                  <a:srgbClr val="00EDB5"/>
                </a:solidFill>
                <a:latin typeface="Arial"/>
                <a:cs typeface="Arial"/>
              </a:rPr>
              <a:t>ainabili</a:t>
            </a:r>
            <a:r>
              <a:rPr sz="1300" spc="50">
                <a:solidFill>
                  <a:srgbClr val="00EDB5"/>
                </a:solidFill>
                <a:latin typeface="Arial"/>
                <a:cs typeface="Arial"/>
              </a:rPr>
              <a:t>t</a:t>
            </a:r>
            <a:r>
              <a:rPr sz="1300" spc="-75">
                <a:solidFill>
                  <a:srgbClr val="00EDB5"/>
                </a:solidFill>
                <a:latin typeface="Arial"/>
                <a:cs typeface="Arial"/>
              </a:rPr>
              <a:t>y</a:t>
            </a:r>
            <a:r>
              <a:rPr lang="en-NZ" sz="1300" spc="-40">
                <a:solidFill>
                  <a:srgbClr val="00EDB5"/>
                </a:solidFill>
                <a:latin typeface="Arial"/>
                <a:cs typeface="Arial"/>
              </a:rPr>
              <a:t>,</a:t>
            </a:r>
            <a:r>
              <a:rPr sz="1300" spc="-45">
                <a:solidFill>
                  <a:srgbClr val="00EDB5"/>
                </a:solidFill>
                <a:latin typeface="Arial"/>
                <a:cs typeface="Arial"/>
              </a:rPr>
              <a:t> </a:t>
            </a:r>
            <a:r>
              <a:rPr sz="1300" spc="-180">
                <a:solidFill>
                  <a:srgbClr val="00EDB5"/>
                </a:solidFill>
                <a:latin typeface="Arial"/>
                <a:cs typeface="Arial"/>
              </a:rPr>
              <a:t>P</a:t>
            </a:r>
            <a:r>
              <a:rPr sz="1300" spc="10">
                <a:solidFill>
                  <a:srgbClr val="00EDB5"/>
                </a:solidFill>
                <a:latin typeface="Arial"/>
                <a:cs typeface="Arial"/>
              </a:rPr>
              <a:t>e</a:t>
            </a:r>
            <a:r>
              <a:rPr sz="1300" spc="25">
                <a:solidFill>
                  <a:srgbClr val="00EDB5"/>
                </a:solidFill>
                <a:latin typeface="Arial"/>
                <a:cs typeface="Arial"/>
              </a:rPr>
              <a:t>ople.</a:t>
            </a:r>
            <a:endParaRPr sz="1300">
              <a:latin typeface="Arial"/>
              <a:cs typeface="Arial"/>
            </a:endParaRPr>
          </a:p>
        </p:txBody>
      </p:sp>
      <p:sp>
        <p:nvSpPr>
          <p:cNvPr id="17" name="object 17"/>
          <p:cNvSpPr txBox="1"/>
          <p:nvPr/>
        </p:nvSpPr>
        <p:spPr>
          <a:xfrm>
            <a:off x="707299" y="6357405"/>
            <a:ext cx="1877695" cy="566420"/>
          </a:xfrm>
          <a:prstGeom prst="rect">
            <a:avLst/>
          </a:prstGeom>
        </p:spPr>
        <p:txBody>
          <a:bodyPr vert="horz" wrap="square" lIns="0" tIns="0" rIns="0" bIns="0" rtlCol="0">
            <a:spAutoFit/>
          </a:bodyPr>
          <a:lstStyle/>
          <a:p>
            <a:pPr marL="12700">
              <a:lnSpc>
                <a:spcPct val="100000"/>
              </a:lnSpc>
            </a:pPr>
            <a:r>
              <a:rPr sz="1300" b="1" spc="5">
                <a:solidFill>
                  <a:srgbClr val="00EDB5"/>
                </a:solidFill>
                <a:latin typeface="Arial"/>
                <a:cs typeface="Arial"/>
              </a:rPr>
              <a:t>Our</a:t>
            </a:r>
            <a:r>
              <a:rPr sz="1300" b="1" spc="-60">
                <a:solidFill>
                  <a:srgbClr val="00EDB5"/>
                </a:solidFill>
                <a:latin typeface="Arial"/>
                <a:cs typeface="Arial"/>
              </a:rPr>
              <a:t> </a:t>
            </a:r>
            <a:r>
              <a:rPr sz="1300" b="1" spc="25">
                <a:solidFill>
                  <a:srgbClr val="00EDB5"/>
                </a:solidFill>
                <a:latin typeface="Arial"/>
                <a:cs typeface="Arial"/>
              </a:rPr>
              <a:t>p</a:t>
            </a:r>
            <a:r>
              <a:rPr sz="1300" b="1" spc="5">
                <a:solidFill>
                  <a:srgbClr val="00EDB5"/>
                </a:solidFill>
                <a:latin typeface="Arial"/>
                <a:cs typeface="Arial"/>
              </a:rPr>
              <a:t>ur</a:t>
            </a:r>
            <a:r>
              <a:rPr sz="1300" b="1" spc="10">
                <a:solidFill>
                  <a:srgbClr val="00EDB5"/>
                </a:solidFill>
                <a:latin typeface="Arial"/>
                <a:cs typeface="Arial"/>
              </a:rPr>
              <a:t>p</a:t>
            </a:r>
            <a:r>
              <a:rPr sz="1300" b="1" spc="-15">
                <a:solidFill>
                  <a:srgbClr val="00EDB5"/>
                </a:solidFill>
                <a:latin typeface="Arial"/>
                <a:cs typeface="Arial"/>
              </a:rPr>
              <a:t>o</a:t>
            </a:r>
            <a:r>
              <a:rPr sz="1300" b="1" spc="-135">
                <a:solidFill>
                  <a:srgbClr val="00EDB5"/>
                </a:solidFill>
                <a:latin typeface="Arial"/>
                <a:cs typeface="Arial"/>
              </a:rPr>
              <a:t>s</a:t>
            </a:r>
            <a:r>
              <a:rPr sz="1300" b="1" spc="10">
                <a:solidFill>
                  <a:srgbClr val="00EDB5"/>
                </a:solidFill>
                <a:latin typeface="Arial"/>
                <a:cs typeface="Arial"/>
              </a:rPr>
              <a:t>e</a:t>
            </a:r>
            <a:endParaRPr sz="1300">
              <a:latin typeface="Arial"/>
              <a:cs typeface="Arial"/>
            </a:endParaRPr>
          </a:p>
          <a:p>
            <a:pPr marL="12700" marR="6350">
              <a:lnSpc>
                <a:spcPts val="1400"/>
              </a:lnSpc>
              <a:spcBef>
                <a:spcPts val="20"/>
              </a:spcBef>
            </a:pPr>
            <a:r>
              <a:rPr sz="1300" spc="-15">
                <a:solidFill>
                  <a:srgbClr val="00EDB5"/>
                </a:solidFill>
                <a:latin typeface="Arial"/>
                <a:cs typeface="Arial"/>
              </a:rPr>
              <a:t>Cl</a:t>
            </a:r>
            <a:r>
              <a:rPr sz="1300" spc="-10">
                <a:solidFill>
                  <a:srgbClr val="00EDB5"/>
                </a:solidFill>
                <a:latin typeface="Arial"/>
                <a:cs typeface="Arial"/>
              </a:rPr>
              <a:t>e</a:t>
            </a:r>
            <a:r>
              <a:rPr sz="1300" spc="65">
                <a:solidFill>
                  <a:srgbClr val="00EDB5"/>
                </a:solidFill>
                <a:latin typeface="Arial"/>
                <a:cs typeface="Arial"/>
              </a:rPr>
              <a:t>an</a:t>
            </a:r>
            <a:r>
              <a:rPr sz="1300" spc="-45">
                <a:solidFill>
                  <a:srgbClr val="00EDB5"/>
                </a:solidFill>
                <a:latin typeface="Arial"/>
                <a:cs typeface="Arial"/>
              </a:rPr>
              <a:t> </a:t>
            </a:r>
            <a:r>
              <a:rPr sz="1300" spc="20">
                <a:solidFill>
                  <a:srgbClr val="00EDB5"/>
                </a:solidFill>
                <a:latin typeface="Arial"/>
                <a:cs typeface="Arial"/>
              </a:rPr>
              <a:t>ene</a:t>
            </a:r>
            <a:r>
              <a:rPr sz="1300" spc="-20">
                <a:solidFill>
                  <a:srgbClr val="00EDB5"/>
                </a:solidFill>
                <a:latin typeface="Arial"/>
                <a:cs typeface="Arial"/>
              </a:rPr>
              <a:t>r</a:t>
            </a:r>
            <a:r>
              <a:rPr sz="1300" spc="40">
                <a:solidFill>
                  <a:srgbClr val="00EDB5"/>
                </a:solidFill>
                <a:latin typeface="Arial"/>
                <a:cs typeface="Arial"/>
              </a:rPr>
              <a:t>gy</a:t>
            </a:r>
            <a:r>
              <a:rPr sz="1300" spc="-45">
                <a:solidFill>
                  <a:srgbClr val="00EDB5"/>
                </a:solidFill>
                <a:latin typeface="Arial"/>
                <a:cs typeface="Arial"/>
              </a:rPr>
              <a:t> </a:t>
            </a:r>
            <a:r>
              <a:rPr sz="1300" spc="50">
                <a:solidFill>
                  <a:srgbClr val="00EDB5"/>
                </a:solidFill>
                <a:latin typeface="Arial"/>
                <a:cs typeface="Arial"/>
              </a:rPr>
              <a:t>f</a:t>
            </a:r>
            <a:r>
              <a:rPr sz="1300" spc="40">
                <a:solidFill>
                  <a:srgbClr val="00EDB5"/>
                </a:solidFill>
                <a:latin typeface="Arial"/>
                <a:cs typeface="Arial"/>
              </a:rPr>
              <a:t>or</a:t>
            </a:r>
            <a:r>
              <a:rPr sz="1300" spc="-45">
                <a:solidFill>
                  <a:srgbClr val="00EDB5"/>
                </a:solidFill>
                <a:latin typeface="Arial"/>
                <a:cs typeface="Arial"/>
              </a:rPr>
              <a:t> </a:t>
            </a:r>
            <a:r>
              <a:rPr sz="1300" spc="85">
                <a:solidFill>
                  <a:srgbClr val="00EDB5"/>
                </a:solidFill>
                <a:latin typeface="Arial"/>
                <a:cs typeface="Arial"/>
              </a:rPr>
              <a:t>a</a:t>
            </a:r>
            <a:r>
              <a:rPr sz="1300" spc="-45">
                <a:solidFill>
                  <a:srgbClr val="00EDB5"/>
                </a:solidFill>
                <a:latin typeface="Arial"/>
                <a:cs typeface="Arial"/>
              </a:rPr>
              <a:t> </a:t>
            </a:r>
            <a:r>
              <a:rPr sz="1300" spc="50">
                <a:solidFill>
                  <a:srgbClr val="00EDB5"/>
                </a:solidFill>
                <a:latin typeface="Arial"/>
                <a:cs typeface="Arial"/>
              </a:rPr>
              <a:t>fai</a:t>
            </a:r>
            <a:r>
              <a:rPr sz="1300" spc="10">
                <a:solidFill>
                  <a:srgbClr val="00EDB5"/>
                </a:solidFill>
                <a:latin typeface="Arial"/>
                <a:cs typeface="Arial"/>
              </a:rPr>
              <a:t>r</a:t>
            </a:r>
            <a:r>
              <a:rPr sz="1300" spc="15">
                <a:solidFill>
                  <a:srgbClr val="00EDB5"/>
                </a:solidFill>
                <a:latin typeface="Arial"/>
                <a:cs typeface="Arial"/>
              </a:rPr>
              <a:t>er</a:t>
            </a:r>
            <a:r>
              <a:rPr sz="1300" spc="10">
                <a:solidFill>
                  <a:srgbClr val="00EDB5"/>
                </a:solidFill>
                <a:latin typeface="Arial"/>
                <a:cs typeface="Arial"/>
              </a:rPr>
              <a:t> </a:t>
            </a:r>
            <a:r>
              <a:rPr sz="1300" spc="70">
                <a:solidFill>
                  <a:srgbClr val="00EDB5"/>
                </a:solidFill>
                <a:latin typeface="Arial"/>
                <a:cs typeface="Arial"/>
              </a:rPr>
              <a:t>and</a:t>
            </a:r>
            <a:r>
              <a:rPr sz="1300" spc="-45">
                <a:solidFill>
                  <a:srgbClr val="00EDB5"/>
                </a:solidFill>
                <a:latin typeface="Arial"/>
                <a:cs typeface="Arial"/>
              </a:rPr>
              <a:t> </a:t>
            </a:r>
            <a:r>
              <a:rPr sz="1300" spc="20">
                <a:solidFill>
                  <a:srgbClr val="00EDB5"/>
                </a:solidFill>
                <a:latin typeface="Arial"/>
                <a:cs typeface="Arial"/>
              </a:rPr>
              <a:t>h</a:t>
            </a:r>
            <a:r>
              <a:rPr sz="1300" spc="25">
                <a:solidFill>
                  <a:srgbClr val="00EDB5"/>
                </a:solidFill>
                <a:latin typeface="Arial"/>
                <a:cs typeface="Arial"/>
              </a:rPr>
              <a:t>e</a:t>
            </a:r>
            <a:r>
              <a:rPr sz="1300" spc="45">
                <a:solidFill>
                  <a:srgbClr val="00EDB5"/>
                </a:solidFill>
                <a:latin typeface="Arial"/>
                <a:cs typeface="Arial"/>
              </a:rPr>
              <a:t>althier</a:t>
            </a:r>
            <a:r>
              <a:rPr sz="1300" spc="-45">
                <a:solidFill>
                  <a:srgbClr val="00EDB5"/>
                </a:solidFill>
                <a:latin typeface="Arial"/>
                <a:cs typeface="Arial"/>
              </a:rPr>
              <a:t> </a:t>
            </a:r>
            <a:r>
              <a:rPr sz="1300" spc="65">
                <a:solidFill>
                  <a:srgbClr val="00EDB5"/>
                </a:solidFill>
                <a:latin typeface="Arial"/>
                <a:cs typeface="Arial"/>
              </a:rPr>
              <a:t>w</a:t>
            </a:r>
            <a:r>
              <a:rPr sz="1300" spc="35">
                <a:solidFill>
                  <a:srgbClr val="00EDB5"/>
                </a:solidFill>
                <a:latin typeface="Arial"/>
                <a:cs typeface="Arial"/>
              </a:rPr>
              <a:t>orld.</a:t>
            </a:r>
            <a:endParaRPr sz="1300">
              <a:latin typeface="Arial"/>
              <a:cs typeface="Arial"/>
            </a:endParaRPr>
          </a:p>
        </p:txBody>
      </p:sp>
      <p:sp>
        <p:nvSpPr>
          <p:cNvPr id="18" name="object 18"/>
          <p:cNvSpPr/>
          <p:nvPr/>
        </p:nvSpPr>
        <p:spPr>
          <a:xfrm>
            <a:off x="719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3095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0" name="object 20"/>
          <p:cNvSpPr/>
          <p:nvPr/>
        </p:nvSpPr>
        <p:spPr>
          <a:xfrm>
            <a:off x="5471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2" name="object 22"/>
          <p:cNvSpPr txBox="1"/>
          <p:nvPr/>
        </p:nvSpPr>
        <p:spPr>
          <a:xfrm>
            <a:off x="3095999" y="4484680"/>
            <a:ext cx="2052320" cy="968470"/>
          </a:xfrm>
          <a:prstGeom prst="rect">
            <a:avLst/>
          </a:prstGeom>
        </p:spPr>
        <p:txBody>
          <a:bodyPr vert="horz" wrap="square" lIns="0" tIns="0" rIns="0" bIns="0" rtlCol="0">
            <a:spAutoFit/>
          </a:bodyPr>
          <a:lstStyle/>
          <a:p>
            <a:pPr marL="12700">
              <a:lnSpc>
                <a:spcPct val="100000"/>
              </a:lnSpc>
            </a:pPr>
            <a:r>
              <a:rPr sz="800" b="1" spc="-85" dirty="0">
                <a:solidFill>
                  <a:srgbClr val="FFFFFF"/>
                </a:solidFill>
                <a:latin typeface="Arial"/>
                <a:cs typeface="Arial"/>
              </a:rPr>
              <a:t>C</a:t>
            </a:r>
            <a:r>
              <a:rPr sz="800" b="1" spc="20" dirty="0">
                <a:solidFill>
                  <a:srgbClr val="FFFFFF"/>
                </a:solidFill>
                <a:latin typeface="Arial"/>
                <a:cs typeface="Arial"/>
              </a:rPr>
              <a:t>a</a:t>
            </a:r>
            <a:r>
              <a:rPr sz="800" b="1" spc="15" dirty="0">
                <a:solidFill>
                  <a:srgbClr val="FFFFFF"/>
                </a:solidFill>
                <a:latin typeface="Arial"/>
                <a:cs typeface="Arial"/>
              </a:rPr>
              <a:t>n</a:t>
            </a:r>
            <a:r>
              <a:rPr sz="800" b="1" spc="25" dirty="0">
                <a:solidFill>
                  <a:srgbClr val="FFFFFF"/>
                </a:solidFill>
                <a:latin typeface="Arial"/>
                <a:cs typeface="Arial"/>
              </a:rPr>
              <a:t>dida</a:t>
            </a:r>
            <a:r>
              <a:rPr sz="800" b="1" spc="10" dirty="0">
                <a:solidFill>
                  <a:srgbClr val="FFFFFF"/>
                </a:solidFill>
                <a:latin typeface="Arial"/>
                <a:cs typeface="Arial"/>
              </a:rPr>
              <a:t>t</a:t>
            </a:r>
            <a:r>
              <a:rPr sz="800" b="1" spc="5" dirty="0">
                <a:solidFill>
                  <a:srgbClr val="FFFFFF"/>
                </a:solidFill>
                <a:latin typeface="Arial"/>
                <a:cs typeface="Arial"/>
              </a:rPr>
              <a:t>e</a:t>
            </a:r>
            <a:r>
              <a:rPr sz="800" b="1" spc="-40" dirty="0">
                <a:solidFill>
                  <a:srgbClr val="FFFFFF"/>
                </a:solidFill>
                <a:latin typeface="Arial"/>
                <a:cs typeface="Arial"/>
              </a:rPr>
              <a:t> </a:t>
            </a:r>
            <a:r>
              <a:rPr sz="800" b="1" spc="10" dirty="0">
                <a:solidFill>
                  <a:srgbClr val="FFFFFF"/>
                </a:solidFill>
                <a:latin typeface="Arial"/>
                <a:cs typeface="Arial"/>
              </a:rPr>
              <a:t>p</a:t>
            </a:r>
            <a:r>
              <a:rPr sz="800" b="1" spc="-5" dirty="0">
                <a:solidFill>
                  <a:srgbClr val="FFFFFF"/>
                </a:solidFill>
                <a:latin typeface="Arial"/>
                <a:cs typeface="Arial"/>
              </a:rPr>
              <a:t>r</a:t>
            </a:r>
            <a:r>
              <a:rPr sz="800" b="1" spc="-15" dirty="0">
                <a:solidFill>
                  <a:srgbClr val="FFFFFF"/>
                </a:solidFill>
                <a:latin typeface="Arial"/>
                <a:cs typeface="Arial"/>
              </a:rPr>
              <a:t>o</a:t>
            </a:r>
            <a:r>
              <a:rPr sz="800" b="1" spc="5" dirty="0">
                <a:solidFill>
                  <a:srgbClr val="FFFFFF"/>
                </a:solidFill>
                <a:latin typeface="Arial"/>
                <a:cs typeface="Arial"/>
              </a:rPr>
              <a:t>file</a:t>
            </a:r>
            <a:endParaRPr sz="800" dirty="0">
              <a:latin typeface="Arial"/>
              <a:cs typeface="Arial"/>
            </a:endParaRPr>
          </a:p>
          <a:p>
            <a:pPr>
              <a:lnSpc>
                <a:spcPts val="650"/>
              </a:lnSpc>
              <a:spcBef>
                <a:spcPts val="14"/>
              </a:spcBef>
            </a:pPr>
            <a:endParaRPr sz="650" dirty="0"/>
          </a:p>
          <a:p>
            <a:pPr marL="12700">
              <a:lnSpc>
                <a:spcPct val="100000"/>
              </a:lnSpc>
            </a:pPr>
            <a:r>
              <a:rPr sz="800" spc="-114" dirty="0">
                <a:solidFill>
                  <a:srgbClr val="FFFFFF"/>
                </a:solidFill>
                <a:latin typeface="Arial"/>
                <a:cs typeface="Arial"/>
              </a:rPr>
              <a:t>E</a:t>
            </a:r>
            <a:r>
              <a:rPr sz="800" spc="40" dirty="0">
                <a:solidFill>
                  <a:srgbClr val="FFFFFF"/>
                </a:solidFill>
                <a:latin typeface="Arial"/>
                <a:cs typeface="Arial"/>
              </a:rPr>
              <a:t>duca</a:t>
            </a:r>
            <a:r>
              <a:rPr sz="800" spc="25" dirty="0">
                <a:solidFill>
                  <a:srgbClr val="FFFFFF"/>
                </a:solidFill>
                <a:latin typeface="Arial"/>
                <a:cs typeface="Arial"/>
              </a:rPr>
              <a:t>t</a:t>
            </a:r>
            <a:r>
              <a:rPr sz="800" spc="30" dirty="0">
                <a:solidFill>
                  <a:srgbClr val="FFFFFF"/>
                </a:solidFill>
                <a:latin typeface="Arial"/>
                <a:cs typeface="Arial"/>
              </a:rPr>
              <a:t>ion</a:t>
            </a:r>
            <a:r>
              <a:rPr sz="800" spc="-35" dirty="0">
                <a:solidFill>
                  <a:srgbClr val="FFFFFF"/>
                </a:solidFill>
                <a:latin typeface="Arial"/>
                <a:cs typeface="Arial"/>
              </a:rPr>
              <a:t> </a:t>
            </a:r>
            <a:r>
              <a:rPr sz="800" spc="150" dirty="0">
                <a:solidFill>
                  <a:srgbClr val="FFFFFF"/>
                </a:solidFill>
                <a:latin typeface="Arial"/>
                <a:cs typeface="Arial"/>
              </a:rPr>
              <a:t>/</a:t>
            </a:r>
            <a:r>
              <a:rPr sz="800" spc="-35" dirty="0">
                <a:solidFill>
                  <a:srgbClr val="FFFFFF"/>
                </a:solidFill>
                <a:latin typeface="Arial"/>
                <a:cs typeface="Arial"/>
              </a:rPr>
              <a:t> </a:t>
            </a:r>
            <a:r>
              <a:rPr sz="800" spc="40" dirty="0">
                <a:solidFill>
                  <a:srgbClr val="FFFFFF"/>
                </a:solidFill>
                <a:latin typeface="Arial"/>
                <a:cs typeface="Arial"/>
              </a:rPr>
              <a:t>qualifica</a:t>
            </a:r>
            <a:r>
              <a:rPr sz="800" spc="30" dirty="0">
                <a:solidFill>
                  <a:srgbClr val="FFFFFF"/>
                </a:solidFill>
                <a:latin typeface="Arial"/>
                <a:cs typeface="Arial"/>
              </a:rPr>
              <a:t>t</a:t>
            </a:r>
            <a:r>
              <a:rPr sz="800" spc="25" dirty="0">
                <a:solidFill>
                  <a:srgbClr val="FFFFFF"/>
                </a:solidFill>
                <a:latin typeface="Arial"/>
                <a:cs typeface="Arial"/>
              </a:rPr>
              <a:t>io</a:t>
            </a:r>
            <a:r>
              <a:rPr sz="800" spc="35" dirty="0">
                <a:solidFill>
                  <a:srgbClr val="FFFFFF"/>
                </a:solidFill>
                <a:latin typeface="Arial"/>
                <a:cs typeface="Arial"/>
              </a:rPr>
              <a:t>n</a:t>
            </a:r>
            <a:r>
              <a:rPr sz="800" spc="-60" dirty="0">
                <a:solidFill>
                  <a:srgbClr val="FFFFFF"/>
                </a:solidFill>
                <a:latin typeface="Arial"/>
                <a:cs typeface="Arial"/>
              </a:rPr>
              <a:t>s</a:t>
            </a:r>
            <a:endParaRPr sz="800" dirty="0">
              <a:latin typeface="Arial"/>
              <a:cs typeface="Arial"/>
            </a:endParaRPr>
          </a:p>
          <a:p>
            <a:pPr>
              <a:lnSpc>
                <a:spcPts val="500"/>
              </a:lnSpc>
              <a:spcBef>
                <a:spcPts val="4"/>
              </a:spcBef>
            </a:pPr>
            <a:endParaRPr sz="500" dirty="0"/>
          </a:p>
          <a:p>
            <a:pPr marL="120650" marR="31115" indent="-108585">
              <a:lnSpc>
                <a:spcPts val="950"/>
              </a:lnSpc>
              <a:spcBef>
                <a:spcPts val="475"/>
              </a:spcBef>
              <a:buClr>
                <a:srgbClr val="FFFFFF"/>
              </a:buClr>
              <a:buFont typeface="Arial"/>
              <a:buChar char="•"/>
              <a:tabLst>
                <a:tab pos="120650" algn="l"/>
              </a:tabLst>
            </a:pPr>
            <a:r>
              <a:rPr lang="en-NZ" sz="800" dirty="0">
                <a:solidFill>
                  <a:schemeClr val="bg1"/>
                </a:solidFill>
                <a:latin typeface="Arial"/>
                <a:cs typeface="Arial"/>
              </a:rPr>
              <a:t>Preferred tertiary qualification in engineering, sciences, project management, RMA or environmental planning related disciplines</a:t>
            </a:r>
            <a:endParaRPr sz="800" dirty="0">
              <a:solidFill>
                <a:schemeClr val="bg1"/>
              </a:solidFill>
              <a:latin typeface="Arial"/>
              <a:cs typeface="Arial"/>
            </a:endParaRPr>
          </a:p>
        </p:txBody>
      </p:sp>
      <p:sp>
        <p:nvSpPr>
          <p:cNvPr id="23" name="object 23"/>
          <p:cNvSpPr txBox="1"/>
          <p:nvPr/>
        </p:nvSpPr>
        <p:spPr>
          <a:xfrm>
            <a:off x="5752916" y="1253828"/>
            <a:ext cx="2373411" cy="4615623"/>
          </a:xfrm>
          <a:prstGeom prst="rect">
            <a:avLst/>
          </a:prstGeom>
        </p:spPr>
        <p:txBody>
          <a:bodyPr vert="horz" wrap="square" lIns="0" tIns="0" rIns="0" bIns="0" rtlCol="0" anchor="t">
            <a:spAutoFit/>
          </a:bodyPr>
          <a:lstStyle/>
          <a:p>
            <a:pPr marL="12700">
              <a:lnSpc>
                <a:spcPct val="100000"/>
              </a:lnSpc>
            </a:pPr>
            <a:r>
              <a:rPr sz="800" spc="10" dirty="0">
                <a:solidFill>
                  <a:srgbClr val="FFFFFF"/>
                </a:solidFill>
                <a:latin typeface="Arial"/>
                <a:cs typeface="Arial"/>
              </a:rPr>
              <a:t>Kn</a:t>
            </a:r>
            <a:r>
              <a:rPr sz="800" dirty="0">
                <a:solidFill>
                  <a:srgbClr val="FFFFFF"/>
                </a:solidFill>
                <a:latin typeface="Arial"/>
                <a:cs typeface="Arial"/>
              </a:rPr>
              <a:t>o</a:t>
            </a:r>
            <a:r>
              <a:rPr sz="800" spc="35" dirty="0">
                <a:solidFill>
                  <a:srgbClr val="FFFFFF"/>
                </a:solidFill>
                <a:latin typeface="Arial"/>
                <a:cs typeface="Arial"/>
              </a:rPr>
              <a:t>wle</a:t>
            </a:r>
            <a:r>
              <a:rPr sz="800" spc="25" dirty="0">
                <a:solidFill>
                  <a:srgbClr val="FFFFFF"/>
                </a:solidFill>
                <a:latin typeface="Arial"/>
                <a:cs typeface="Arial"/>
              </a:rPr>
              <a:t>dge,</a:t>
            </a:r>
            <a:r>
              <a:rPr sz="800" spc="-35" dirty="0">
                <a:solidFill>
                  <a:srgbClr val="FFFFFF"/>
                </a:solidFill>
                <a:latin typeface="Arial"/>
                <a:cs typeface="Arial"/>
              </a:rPr>
              <a:t> </a:t>
            </a:r>
            <a:r>
              <a:rPr sz="800" spc="-15" dirty="0">
                <a:solidFill>
                  <a:srgbClr val="FFFFFF"/>
                </a:solidFill>
                <a:latin typeface="Arial"/>
                <a:cs typeface="Arial"/>
              </a:rPr>
              <a:t>e</a:t>
            </a:r>
            <a:r>
              <a:rPr sz="800" spc="35" dirty="0">
                <a:solidFill>
                  <a:srgbClr val="FFFFFF"/>
                </a:solidFill>
                <a:latin typeface="Arial"/>
                <a:cs typeface="Arial"/>
              </a:rPr>
              <a:t>xp</a:t>
            </a:r>
            <a:r>
              <a:rPr sz="800" spc="10" dirty="0">
                <a:solidFill>
                  <a:srgbClr val="FFFFFF"/>
                </a:solidFill>
                <a:latin typeface="Arial"/>
                <a:cs typeface="Arial"/>
              </a:rPr>
              <a:t>erience</a:t>
            </a:r>
            <a:r>
              <a:rPr sz="800" spc="-35" dirty="0">
                <a:solidFill>
                  <a:srgbClr val="FFFFFF"/>
                </a:solidFill>
                <a:latin typeface="Arial"/>
                <a:cs typeface="Arial"/>
              </a:rPr>
              <a:t> </a:t>
            </a:r>
            <a:r>
              <a:rPr sz="800" spc="45" dirty="0">
                <a:solidFill>
                  <a:srgbClr val="FFFFFF"/>
                </a:solidFill>
                <a:latin typeface="Arial"/>
                <a:cs typeface="Arial"/>
              </a:rPr>
              <a:t>and</a:t>
            </a:r>
            <a:r>
              <a:rPr sz="800" spc="-35" dirty="0">
                <a:solidFill>
                  <a:srgbClr val="FFFFFF"/>
                </a:solidFill>
                <a:latin typeface="Arial"/>
                <a:cs typeface="Arial"/>
              </a:rPr>
              <a:t> </a:t>
            </a:r>
            <a:r>
              <a:rPr sz="800" dirty="0">
                <a:solidFill>
                  <a:srgbClr val="FFFFFF"/>
                </a:solidFill>
                <a:latin typeface="Arial"/>
                <a:cs typeface="Arial"/>
              </a:rPr>
              <a:t>skills</a:t>
            </a:r>
            <a:endParaRPr lang="en-NZ" sz="800" dirty="0">
              <a:solidFill>
                <a:srgbClr val="FFFFFF"/>
              </a:solidFill>
              <a:latin typeface="Arial"/>
              <a:cs typeface="Arial"/>
            </a:endParaRPr>
          </a:p>
          <a:p>
            <a:pPr marL="12700">
              <a:lnSpc>
                <a:spcPct val="100000"/>
              </a:lnSpc>
            </a:pPr>
            <a:endParaRPr lang="en-NZ" sz="800" dirty="0">
              <a:solidFill>
                <a:srgbClr val="FFFFFF"/>
              </a:solidFill>
              <a:latin typeface="Arial"/>
              <a:cs typeface="Arial"/>
            </a:endParaRPr>
          </a:p>
          <a:p>
            <a:pPr marL="87313" indent="-84138">
              <a:lnSpc>
                <a:spcPct val="100000"/>
              </a:lnSpc>
              <a:buFont typeface="Arial" panose="020B0604020202020204" pitchFamily="34" charset="0"/>
              <a:buChar char="•"/>
            </a:pPr>
            <a:r>
              <a:rPr lang="en-NZ" sz="800" dirty="0">
                <a:solidFill>
                  <a:schemeClr val="bg1"/>
                </a:solidFill>
                <a:latin typeface="Arial"/>
                <a:cs typeface="Arial"/>
              </a:rPr>
              <a:t>4 years’ to 20+ years’ experience, particularly in hydro generation development from pre-feasibility onward</a:t>
            </a:r>
          </a:p>
          <a:p>
            <a:pPr marL="12700">
              <a:lnSpc>
                <a:spcPct val="100000"/>
              </a:lnSpc>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Understanding of hydro generation technology</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Solid ability to adapt to emerging technologies and processes associated with hydro generation development</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Strong project management experience</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Financial planning and management expertise</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Ability in stakeholder management and planning approvals process</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High-level stakeholder engagement and communication skills</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Experience at selecting/managing consultants and contractors</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Ability in contract formulation, negotiation and management</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Team player</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Ability to operate comfortably within an environment of significant uncertainty, with long development lead times</a:t>
            </a:r>
          </a:p>
          <a:p>
            <a:pPr marL="96838" indent="-96838">
              <a:lnSpc>
                <a:spcPct val="100000"/>
              </a:lnSpc>
              <a:buFont typeface="Arial" panose="020B0604020202020204" pitchFamily="34" charset="0"/>
              <a:buChar char="•"/>
            </a:pPr>
            <a:endParaRPr lang="en-NZ" sz="800" dirty="0">
              <a:solidFill>
                <a:schemeClr val="bg1"/>
              </a:solidFill>
              <a:latin typeface="Arial"/>
              <a:cs typeface="Arial"/>
            </a:endParaRPr>
          </a:p>
          <a:p>
            <a:pPr marL="96838" indent="-96838">
              <a:lnSpc>
                <a:spcPct val="100000"/>
              </a:lnSpc>
              <a:buFont typeface="Arial" panose="020B0604020202020204" pitchFamily="34" charset="0"/>
              <a:buChar char="•"/>
            </a:pPr>
            <a:r>
              <a:rPr lang="en-NZ" sz="800" dirty="0">
                <a:solidFill>
                  <a:schemeClr val="bg1"/>
                </a:solidFill>
                <a:latin typeface="Arial"/>
                <a:cs typeface="Arial"/>
              </a:rPr>
              <a:t>Manage competing demands and pressures in a constructive manner</a:t>
            </a:r>
            <a:endParaRPr sz="800" dirty="0">
              <a:solidFill>
                <a:schemeClr val="bg1"/>
              </a:solidFill>
              <a:latin typeface="Arial"/>
              <a:cs typeface="Arial"/>
            </a:endParaRPr>
          </a:p>
          <a:p>
            <a:pPr>
              <a:lnSpc>
                <a:spcPts val="500"/>
              </a:lnSpc>
              <a:spcBef>
                <a:spcPts val="4"/>
              </a:spcBef>
            </a:pPr>
            <a:endParaRPr sz="500" dirty="0"/>
          </a:p>
          <a:p>
            <a:pPr marL="120650" marR="161290" indent="-108585">
              <a:lnSpc>
                <a:spcPts val="950"/>
              </a:lnSpc>
              <a:buClr>
                <a:srgbClr val="FFFFFF"/>
              </a:buClr>
              <a:buFont typeface="Arial"/>
              <a:buChar char="•"/>
              <a:tabLst>
                <a:tab pos="120650" algn="l"/>
              </a:tabLst>
            </a:pPr>
            <a:endParaRPr sz="800" dirty="0">
              <a:latin typeface="Arial"/>
              <a:cs typeface="Arial"/>
            </a:endParaRPr>
          </a:p>
        </p:txBody>
      </p:sp>
      <p:sp>
        <p:nvSpPr>
          <p:cNvPr id="24" name="Rectangle 23">
            <a:extLst>
              <a:ext uri="{FF2B5EF4-FFF2-40B4-BE49-F238E27FC236}">
                <a16:creationId xmlns:a16="http://schemas.microsoft.com/office/drawing/2014/main" id="{805CDBCC-ABFC-417F-928D-37DDE079E370}"/>
              </a:ext>
            </a:extLst>
          </p:cNvPr>
          <p:cNvSpPr/>
          <p:nvPr/>
        </p:nvSpPr>
        <p:spPr>
          <a:xfrm>
            <a:off x="2992670" y="1465682"/>
            <a:ext cx="2970386" cy="2747419"/>
          </a:xfrm>
          <a:prstGeom prst="rect">
            <a:avLst/>
          </a:prstGeom>
        </p:spPr>
        <p:txBody>
          <a:bodyPr wrap="square">
            <a:spAutoFit/>
          </a:bodyPr>
          <a:lstStyle/>
          <a:p>
            <a:pPr marL="184150" marR="648970" lvl="0" indent="-171450">
              <a:lnSpc>
                <a:spcPct val="103499"/>
              </a:lnSpc>
              <a:buFont typeface="Arial" panose="020B0604020202020204" pitchFamily="34" charset="0"/>
              <a:buChar char="•"/>
            </a:pPr>
            <a:r>
              <a:rPr lang="en-NZ" sz="800" dirty="0">
                <a:solidFill>
                  <a:srgbClr val="FFFFFF"/>
                </a:solidFill>
                <a:latin typeface="Arial"/>
                <a:cs typeface="Arial"/>
              </a:rPr>
              <a:t>Supporting the development of the project plan through to consent approval, and ensuring handover for detailed design and business case, with ongoing input as required</a:t>
            </a:r>
          </a:p>
          <a:p>
            <a:pPr marL="12700" marR="648970" lvl="0">
              <a:lnSpc>
                <a:spcPct val="103499"/>
              </a:lnSpc>
            </a:pPr>
            <a:endParaRPr lang="en-NZ" sz="800" dirty="0">
              <a:solidFill>
                <a:srgbClr val="FFFFFF"/>
              </a:solidFill>
              <a:latin typeface="Arial"/>
              <a:cs typeface="Arial"/>
            </a:endParaRPr>
          </a:p>
          <a:p>
            <a:pPr marL="184150" marR="648970" lvl="0" indent="-171450">
              <a:lnSpc>
                <a:spcPct val="103499"/>
              </a:lnSpc>
              <a:buFont typeface="Arial" panose="020B0604020202020204" pitchFamily="34" charset="0"/>
              <a:buChar char="•"/>
            </a:pPr>
            <a:r>
              <a:rPr lang="en-NZ" sz="800" dirty="0">
                <a:solidFill>
                  <a:srgbClr val="FFFFFF"/>
                </a:solidFill>
                <a:latin typeface="Arial"/>
                <a:cs typeface="Arial"/>
              </a:rPr>
              <a:t>Focussing on strong internal/external relationships and communication networks in order to ensure that the development projects are well supported and understood, in particular with: public relations and communications, transmission and electrical (where appropriate), and consenting</a:t>
            </a:r>
          </a:p>
          <a:p>
            <a:pPr marL="12700" marR="648970" lvl="0">
              <a:lnSpc>
                <a:spcPct val="103499"/>
              </a:lnSpc>
            </a:pPr>
            <a:endParaRPr lang="en-NZ" sz="800" dirty="0">
              <a:solidFill>
                <a:srgbClr val="FFFFFF"/>
              </a:solidFill>
              <a:latin typeface="Arial"/>
              <a:cs typeface="Arial"/>
            </a:endParaRPr>
          </a:p>
          <a:p>
            <a:pPr marL="184150" marR="648970" lvl="0" indent="-171450">
              <a:lnSpc>
                <a:spcPct val="103499"/>
              </a:lnSpc>
              <a:buFont typeface="Arial" panose="020B0604020202020204" pitchFamily="34" charset="0"/>
              <a:buChar char="•"/>
            </a:pPr>
            <a:r>
              <a:rPr lang="en-NZ" sz="800" dirty="0">
                <a:solidFill>
                  <a:srgbClr val="FFFFFF"/>
                </a:solidFill>
                <a:latin typeface="Arial"/>
                <a:cs typeface="Arial"/>
              </a:rPr>
              <a:t>Supporting the team’s refinement of our development projects’ economics. This will include managing design consultants to develop parameters for more robust project costings in support of project business cases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f9755e47-0e6f-48a9-95b2-dd4f0e7c7be1" xsi:nil="true"/>
    <SharedWithUsers xmlns="43fbadee-b72b-4045-acd7-0c03f461bf4d">
      <UserInfo>
        <DisplayName>Benjamin Mossman</DisplayName>
        <AccountId>469</AccountId>
        <AccountType/>
      </UserInfo>
      <UserInfo>
        <DisplayName>Rona Singer</DisplayName>
        <AccountId>892</AccountId>
        <AccountType/>
      </UserInfo>
      <UserInfo>
        <DisplayName>Natalie Tua</DisplayName>
        <AccountId>320</AccountId>
        <AccountType/>
      </UserInfo>
      <UserInfo>
        <DisplayName>Mark Harris</DisplayName>
        <AccountId>432</AccountId>
        <AccountType/>
      </UserInfo>
      <UserInfo>
        <DisplayName>Nick Bowmar</DisplayName>
        <AccountId>1919</AccountId>
        <AccountType/>
      </UserInfo>
      <UserInfo>
        <DisplayName>Brett Halkett</DisplayName>
        <AccountId>3017</AccountId>
        <AccountType/>
      </UserInfo>
      <UserInfo>
        <DisplayName>Gene Sams</DisplayName>
        <AccountId>321</AccountId>
        <AccountType/>
      </UserInfo>
      <UserInfo>
        <DisplayName>Micah Sherman</DisplayName>
        <AccountId>1442</AccountId>
        <AccountType/>
      </UserInfo>
      <UserInfo>
        <DisplayName>Norma Scott</DisplayName>
        <AccountId>495</AccountId>
        <AccountType/>
      </UserInfo>
      <UserInfo>
        <DisplayName>Gemma Cunliffe</DisplayName>
        <AccountId>857</AccountId>
        <AccountType/>
      </UserInfo>
      <UserInfo>
        <DisplayName>Grace Piper</DisplayName>
        <AccountId>298</AccountId>
        <AccountType/>
      </UserInfo>
      <UserInfo>
        <DisplayName>Cillian Walker</DisplayName>
        <AccountId>5056</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6B7DEA643805740AEA7CE5A340F2CBD" ma:contentTypeVersion="927" ma:contentTypeDescription="Create a new document." ma:contentTypeScope="" ma:versionID="a98bbbc0399187085fcbdc702b914105">
  <xsd:schema xmlns:xsd="http://www.w3.org/2001/XMLSchema" xmlns:xs="http://www.w3.org/2001/XMLSchema" xmlns:p="http://schemas.microsoft.com/office/2006/metadata/properties" xmlns:ns2="43fbadee-b72b-4045-acd7-0c03f461bf4d" xmlns:ns3="f9755e47-0e6f-48a9-95b2-dd4f0e7c7be1" targetNamespace="http://schemas.microsoft.com/office/2006/metadata/properties" ma:root="true" ma:fieldsID="ee031ab336e4101388e4be63538d7430" ns2:_="" ns3:_="">
    <xsd:import namespace="43fbadee-b72b-4045-acd7-0c03f461bf4d"/>
    <xsd:import namespace="f9755e47-0e6f-48a9-95b2-dd4f0e7c7be1"/>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_Flow_SignoffStatus" minOccurs="0"/>
                <xsd:element ref="ns2:SharedWithUsers" minOccurs="0"/>
                <xsd:element ref="ns2:SharedWithDetails" minOccurs="0"/>
                <xsd:element ref="ns3:MediaServiceAutoKeyPoints" minOccurs="0"/>
                <xsd:element ref="ns3:MediaServiceKeyPoint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fbadee-b72b-4045-acd7-0c03f461bf4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9755e47-0e6f-48a9-95b2-dd4f0e7c7be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_Flow_SignoffStatus" ma:index="13" nillable="true" ma:displayName="Sign-off status" ma:internalName="Sign_x002d_off_x0020_status">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64C286-7D64-4A36-810C-29DB1200B4C6}">
  <ds:schemaRefs>
    <ds:schemaRef ds:uri="http://schemas.microsoft.com/sharepoint/events"/>
  </ds:schemaRefs>
</ds:datastoreItem>
</file>

<file path=customXml/itemProps2.xml><?xml version="1.0" encoding="utf-8"?>
<ds:datastoreItem xmlns:ds="http://schemas.openxmlformats.org/officeDocument/2006/customXml" ds:itemID="{28D9871C-2EA8-4581-B95D-2AE6143D26AA}">
  <ds:schemaRefs>
    <ds:schemaRef ds:uri="http://schemas.microsoft.com/office/2006/documentManagement/types"/>
    <ds:schemaRef ds:uri="http://schemas.microsoft.com/office/2006/metadata/properties"/>
    <ds:schemaRef ds:uri="http://schemas.openxmlformats.org/package/2006/metadata/core-properties"/>
    <ds:schemaRef ds:uri="http://purl.org/dc/elements/1.1/"/>
    <ds:schemaRef ds:uri="43fbadee-b72b-4045-acd7-0c03f461bf4d"/>
    <ds:schemaRef ds:uri="f9755e47-0e6f-48a9-95b2-dd4f0e7c7be1"/>
    <ds:schemaRef ds:uri="http://purl.org/dc/terms/"/>
    <ds:schemaRef ds:uri="http://www.w3.org/XML/1998/namespace"/>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34685AC8-45FE-4001-871C-E39280F395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fbadee-b72b-4045-acd7-0c03f461bf4d"/>
    <ds:schemaRef ds:uri="f9755e47-0e6f-48a9-95b2-dd4f0e7c7b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F195D8E-29E6-4394-B895-665040A163BD}">
  <ds:schemaRefs>
    <ds:schemaRef ds:uri="http://schemas.microsoft.com/sharepoint/v3/contenttype/forms"/>
  </ds:schemaRefs>
</ds:datastoreItem>
</file>

<file path=docMetadata/LabelInfo.xml><?xml version="1.0" encoding="utf-8"?>
<clbl:labelList xmlns:clbl="http://schemas.microsoft.com/office/2020/mipLabelMetadata">
  <clbl:label id="{888bb889-6f8a-47ae-9880-0aeded6e10b8}" enabled="1" method="Standard" siteId="{e6cf3f80-614d-4939-895c-3d5287c0f245}" removed="0"/>
</clbl:labelList>
</file>

<file path=docProps/app.xml><?xml version="1.0" encoding="utf-8"?>
<Properties xmlns="http://schemas.openxmlformats.org/officeDocument/2006/extended-properties" xmlns:vt="http://schemas.openxmlformats.org/officeDocument/2006/docPropsVTypes">
  <Template/>
  <TotalTime>131</TotalTime>
  <Words>571</Words>
  <Application>Microsoft Office PowerPoint</Application>
  <PresentationFormat>Custom</PresentationFormat>
  <Paragraphs>63</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McHale</dc:creator>
  <cp:lastModifiedBy>Murray Hill</cp:lastModifiedBy>
  <cp:revision>8</cp:revision>
  <dcterms:created xsi:type="dcterms:W3CDTF">2020-02-25T13:23:15Z</dcterms:created>
  <dcterms:modified xsi:type="dcterms:W3CDTF">2025-09-29T00:36:45Z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2020-02-11T00:00:00Z</vt:filetime>
  </property>
  <property fmtid="{D5CDD505-2E9C-101B-9397-08002B2CF9AE}" pid="3" name="LastSaved">
    <vt:filetime>2020-02-25T00:00:00Z</vt:filetime>
  </property>
  <property fmtid="{D5CDD505-2E9C-101B-9397-08002B2CF9AE}" pid="4" name="ContentTypeId">
    <vt:lpwstr>0x01010026B7DEA643805740AEA7CE5A340F2CBD</vt:lpwstr>
  </property>
  <property fmtid="{D5CDD505-2E9C-101B-9397-08002B2CF9AE}" pid="5" name="MSIP_Label_888bb889-6f8a-47ae-9880-0aeded6e10b8_Enabled">
    <vt:lpwstr>true</vt:lpwstr>
  </property>
  <property fmtid="{D5CDD505-2E9C-101B-9397-08002B2CF9AE}" pid="6" name="MSIP_Label_888bb889-6f8a-47ae-9880-0aeded6e10b8_SetDate">
    <vt:lpwstr>2022-03-21T20:27:44Z</vt:lpwstr>
  </property>
  <property fmtid="{D5CDD505-2E9C-101B-9397-08002B2CF9AE}" pid="7" name="MSIP_Label_888bb889-6f8a-47ae-9880-0aeded6e10b8_Method">
    <vt:lpwstr>Standard</vt:lpwstr>
  </property>
  <property fmtid="{D5CDD505-2E9C-101B-9397-08002B2CF9AE}" pid="8" name="MSIP_Label_888bb889-6f8a-47ae-9880-0aeded6e10b8_Name">
    <vt:lpwstr>888bb889-6f8a-47ae-9880-0aeded6e10b8</vt:lpwstr>
  </property>
  <property fmtid="{D5CDD505-2E9C-101B-9397-08002B2CF9AE}" pid="9" name="MSIP_Label_888bb889-6f8a-47ae-9880-0aeded6e10b8_SiteId">
    <vt:lpwstr>e6cf3f80-614d-4939-895c-3d5287c0f245</vt:lpwstr>
  </property>
  <property fmtid="{D5CDD505-2E9C-101B-9397-08002B2CF9AE}" pid="10" name="MSIP_Label_888bb889-6f8a-47ae-9880-0aeded6e10b8_ActionId">
    <vt:lpwstr>3718bd11-58f4-4fbc-8c99-e3b01d0e94a5</vt:lpwstr>
  </property>
  <property fmtid="{D5CDD505-2E9C-101B-9397-08002B2CF9AE}" pid="11" name="MSIP_Label_888bb889-6f8a-47ae-9880-0aeded6e10b8_ContentBits">
    <vt:lpwstr>0</vt:lpwstr>
  </property>
</Properties>
</file>