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8"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5BD54F-81E3-4A71-D564-052B035C2620}" name="Jade Lloyd" initials="JL" userId="S::jade.lloyd@meridianenergy.co.nz::7a7e61de-dc7d-4937-aa9c-78f1b94252ce" providerId="AD"/>
  <p188:author id="{487D6C7F-CDB6-4E2C-8030-50253E1FD3EA}" name="Rachael Lacy" initials="RL" userId="S::rachael.lacy@meridianenergy.co.nz::61a25d4e-6079-4526-8eec-fa2f751610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80DB4-C08D-4AA6-9889-8B8EE1D6D42F}" v="25" dt="2026-06-29T22:53:33.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34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7/1/2026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65E137-1AE3-F4B9-68D4-C4E2635FC9BA}"/>
            </a:ext>
          </a:extLst>
        </p:cNvPr>
        <p:cNvGrpSpPr/>
        <p:nvPr/>
      </p:nvGrpSpPr>
      <p:grpSpPr>
        <a:xfrm>
          <a:off x="0" y="0"/>
          <a:ext cx="0" cy="0"/>
          <a:chOff x="0" y="0"/>
          <a:chExt cx="0" cy="0"/>
        </a:xfrm>
      </p:grpSpPr>
      <p:sp>
        <p:nvSpPr>
          <p:cNvPr id="7" name="object 20">
            <a:extLst>
              <a:ext uri="{FF2B5EF4-FFF2-40B4-BE49-F238E27FC236}">
                <a16:creationId xmlns:a16="http://schemas.microsoft.com/office/drawing/2014/main" id="{E7D78EDB-25D8-98D7-D107-B95490337B87}"/>
              </a:ext>
            </a:extLst>
          </p:cNvPr>
          <p:cNvSpPr txBox="1"/>
          <p:nvPr/>
        </p:nvSpPr>
        <p:spPr>
          <a:xfrm>
            <a:off x="438135" y="1099687"/>
            <a:ext cx="2445612" cy="364202"/>
          </a:xfrm>
          <a:prstGeom prst="rect">
            <a:avLst/>
          </a:prstGeom>
        </p:spPr>
        <p:txBody>
          <a:bodyPr vert="horz" wrap="square" lIns="0" tIns="0" rIns="0" bIns="0" rtlCol="0">
            <a:spAutoFit/>
          </a:bodyPr>
          <a:lstStyle/>
          <a:p>
            <a:pPr marL="12700">
              <a:lnSpc>
                <a:spcPct val="100000"/>
              </a:lnSpc>
            </a:pPr>
            <a:r>
              <a:rPr lang="en-US" sz="1100" b="1">
                <a:solidFill>
                  <a:srgbClr val="05EDB5"/>
                </a:solidFill>
                <a:latin typeface="Arial"/>
                <a:cs typeface="Arial"/>
              </a:rPr>
              <a:t>Reporting </a:t>
            </a:r>
            <a:r>
              <a:rPr sz="1100" b="1">
                <a:solidFill>
                  <a:srgbClr val="05EDB5"/>
                </a:solidFill>
                <a:latin typeface="Arial"/>
                <a:cs typeface="Arial"/>
              </a:rPr>
              <a:t>to:</a:t>
            </a:r>
          </a:p>
          <a:p>
            <a:pPr marL="12700">
              <a:lnSpc>
                <a:spcPct val="100000"/>
              </a:lnSpc>
              <a:spcBef>
                <a:spcPts val="200"/>
              </a:spcBef>
            </a:pPr>
            <a:r>
              <a:rPr lang="en-NZ" sz="1100">
                <a:solidFill>
                  <a:schemeClr val="bg1"/>
                </a:solidFill>
                <a:cs typeface="Arial"/>
              </a:rPr>
              <a:t>Programme Lead – Upper Waitaki</a:t>
            </a:r>
            <a:endParaRPr sz="1100">
              <a:solidFill>
                <a:schemeClr val="bg1"/>
              </a:solidFill>
              <a:cs typeface="Arial"/>
            </a:endParaRPr>
          </a:p>
        </p:txBody>
      </p:sp>
      <p:sp>
        <p:nvSpPr>
          <p:cNvPr id="8" name="object 21">
            <a:extLst>
              <a:ext uri="{FF2B5EF4-FFF2-40B4-BE49-F238E27FC236}">
                <a16:creationId xmlns:a16="http://schemas.microsoft.com/office/drawing/2014/main" id="{766DFECE-D788-0282-8416-DE64D7107961}"/>
              </a:ext>
            </a:extLst>
          </p:cNvPr>
          <p:cNvSpPr txBox="1"/>
          <p:nvPr/>
        </p:nvSpPr>
        <p:spPr>
          <a:xfrm>
            <a:off x="3105589" y="1099687"/>
            <a:ext cx="1124820" cy="364202"/>
          </a:xfrm>
          <a:prstGeom prst="rect">
            <a:avLst/>
          </a:prstGeom>
        </p:spPr>
        <p:txBody>
          <a:bodyPr vert="horz" wrap="square" lIns="0" tIns="0" rIns="0" bIns="0" rtlCol="0" anchor="t">
            <a:spAutoFit/>
          </a:bodyPr>
          <a:lstStyle/>
          <a:p>
            <a:pPr marL="12700">
              <a:lnSpc>
                <a:spcPct val="100000"/>
              </a:lnSpc>
            </a:pPr>
            <a:r>
              <a:rPr sz="1100" b="1">
                <a:solidFill>
                  <a:srgbClr val="05EDB5"/>
                </a:solidFill>
                <a:latin typeface="Arial"/>
                <a:cs typeface="Arial"/>
              </a:rPr>
              <a:t>Date:</a:t>
            </a:r>
          </a:p>
          <a:p>
            <a:pPr marL="12700">
              <a:lnSpc>
                <a:spcPct val="100000"/>
              </a:lnSpc>
              <a:spcBef>
                <a:spcPts val="200"/>
              </a:spcBef>
            </a:pPr>
            <a:r>
              <a:rPr lang="en-NZ" sz="1100">
                <a:solidFill>
                  <a:schemeClr val="bg1"/>
                </a:solidFill>
                <a:cs typeface="Arial"/>
              </a:rPr>
              <a:t>June 2026</a:t>
            </a:r>
            <a:endParaRPr sz="1000">
              <a:solidFill>
                <a:schemeClr val="bg1"/>
              </a:solidFill>
              <a:cs typeface="Arial"/>
            </a:endParaRPr>
          </a:p>
        </p:txBody>
      </p:sp>
      <p:sp>
        <p:nvSpPr>
          <p:cNvPr id="9" name="object 29">
            <a:extLst>
              <a:ext uri="{FF2B5EF4-FFF2-40B4-BE49-F238E27FC236}">
                <a16:creationId xmlns:a16="http://schemas.microsoft.com/office/drawing/2014/main" id="{82473194-1CDE-CE21-E5F1-8C82D73040FB}"/>
              </a:ext>
            </a:extLst>
          </p:cNvPr>
          <p:cNvSpPr txBox="1"/>
          <p:nvPr/>
        </p:nvSpPr>
        <p:spPr>
          <a:xfrm>
            <a:off x="438136" y="292339"/>
            <a:ext cx="8358706" cy="671402"/>
          </a:xfrm>
          <a:prstGeom prst="rect">
            <a:avLst/>
          </a:prstGeom>
        </p:spPr>
        <p:txBody>
          <a:bodyPr vert="horz" wrap="square" lIns="0" tIns="0" rIns="0" bIns="0" rtlCol="0" anchor="t">
            <a:spAutoFit/>
          </a:bodyPr>
          <a:lstStyle/>
          <a:p>
            <a:pPr marL="12700">
              <a:lnSpc>
                <a:spcPct val="150000"/>
              </a:lnSpc>
            </a:pPr>
            <a:r>
              <a:rPr sz="1100" b="1">
                <a:solidFill>
                  <a:srgbClr val="05EDB5"/>
                </a:solidFill>
                <a:latin typeface="Arial"/>
                <a:cs typeface="Arial"/>
              </a:rPr>
              <a:t>Position description:</a:t>
            </a:r>
          </a:p>
          <a:p>
            <a:pPr marL="12700">
              <a:lnSpc>
                <a:spcPct val="150000"/>
              </a:lnSpc>
              <a:spcBef>
                <a:spcPts val="140"/>
              </a:spcBef>
            </a:pPr>
            <a:r>
              <a:rPr lang="en-NZ" sz="2000" b="1" dirty="0">
                <a:solidFill>
                  <a:schemeClr val="bg1"/>
                </a:solidFill>
                <a:latin typeface="Arial"/>
                <a:cs typeface="Arial"/>
              </a:rPr>
              <a:t>Project Site Supervisor – Upper </a:t>
            </a:r>
            <a:r>
              <a:rPr lang="en-NZ" sz="2000" b="1">
                <a:solidFill>
                  <a:schemeClr val="bg1"/>
                </a:solidFill>
                <a:latin typeface="Arial"/>
                <a:cs typeface="Arial"/>
              </a:rPr>
              <a:t>Waitaki</a:t>
            </a:r>
            <a:r>
              <a:rPr lang="en-NZ" sz="2000" b="1" dirty="0">
                <a:solidFill>
                  <a:schemeClr val="bg1"/>
                </a:solidFill>
                <a:latin typeface="Arial"/>
                <a:cs typeface="Arial"/>
              </a:rPr>
              <a:t> (two-year fixed term)</a:t>
            </a:r>
            <a:endParaRPr sz="2000" b="1" dirty="0">
              <a:solidFill>
                <a:schemeClr val="bg1"/>
              </a:solidFill>
              <a:latin typeface="Arial"/>
              <a:cs typeface="Arial"/>
            </a:endParaRPr>
          </a:p>
        </p:txBody>
      </p:sp>
      <p:sp>
        <p:nvSpPr>
          <p:cNvPr id="11" name="object 22">
            <a:extLst>
              <a:ext uri="{FF2B5EF4-FFF2-40B4-BE49-F238E27FC236}">
                <a16:creationId xmlns:a16="http://schemas.microsoft.com/office/drawing/2014/main" id="{151970A9-DF7C-1244-D276-A988A3D91551}"/>
              </a:ext>
            </a:extLst>
          </p:cNvPr>
          <p:cNvSpPr txBox="1"/>
          <p:nvPr/>
        </p:nvSpPr>
        <p:spPr>
          <a:xfrm>
            <a:off x="441778" y="1613914"/>
            <a:ext cx="4568761" cy="5232202"/>
          </a:xfrm>
          <a:prstGeom prst="rect">
            <a:avLst/>
          </a:prstGeom>
        </p:spPr>
        <p:txBody>
          <a:bodyPr vert="horz" wrap="square" lIns="0" tIns="0" rIns="0" bIns="0" rtlCol="0" anchor="t">
            <a:spAutoFit/>
          </a:bodyPr>
          <a:lstStyle/>
          <a:p>
            <a:pPr marL="12700">
              <a:spcAft>
                <a:spcPts val="600"/>
              </a:spcAft>
            </a:pPr>
            <a:r>
              <a:rPr sz="1100" b="1" dirty="0">
                <a:solidFill>
                  <a:srgbClr val="05EDB5"/>
                </a:solidFill>
                <a:latin typeface="Arial"/>
                <a:cs typeface="Arial"/>
              </a:rPr>
              <a:t>The role</a:t>
            </a:r>
            <a:endParaRPr lang="en-NZ" sz="1100" b="1" dirty="0">
              <a:solidFill>
                <a:srgbClr val="05EDB5"/>
              </a:solidFill>
              <a:latin typeface="Arial"/>
              <a:cs typeface="Arial"/>
            </a:endParaRPr>
          </a:p>
          <a:p>
            <a:r>
              <a:rPr lang="en-NZ" sz="1100" dirty="0">
                <a:solidFill>
                  <a:schemeClr val="bg1"/>
                </a:solidFill>
              </a:rPr>
              <a:t>This position supports the planning and delivery of key work programmes, including maintenance, outage activities, and projects such as asset refurbishments and major upgrades. Therefore, the role requires strong interpersonal skills and someone who builds trusted relationships, communicates clearly, and influences without formal authority to keep people aligned and engaged</a:t>
            </a:r>
            <a:r>
              <a:rPr lang="en-NZ" sz="1100" dirty="0">
                <a:solidFill>
                  <a:schemeClr val="bg1"/>
                </a:solidFill>
                <a:latin typeface="Segoe UI"/>
                <a:cs typeface="Segoe UI"/>
              </a:rPr>
              <a:t>.</a:t>
            </a:r>
          </a:p>
          <a:p>
            <a:endParaRPr lang="en-NZ" sz="1100" dirty="0">
              <a:solidFill>
                <a:srgbClr val="000000"/>
              </a:solidFill>
              <a:ea typeface="Calibri" panose="020F0502020204030204"/>
              <a:cs typeface="Calibri" panose="020F0502020204030204"/>
            </a:endParaRPr>
          </a:p>
          <a:p>
            <a:r>
              <a:rPr lang="en-NZ" sz="1100" dirty="0">
                <a:solidFill>
                  <a:schemeClr val="bg1"/>
                </a:solidFill>
              </a:rPr>
              <a:t>As the main on-site representative for the Ōhau Electrical Programme team, this is a site-based position supporting the Electrical Programme from installation through to final operational closeout, ensuring safe, coordinated delivery and a smooth handover to the Electricity Supply team. The Project Site Supervisor supports Project and Programme Managers on site, by coordinating people, workstreams, and contractors to ensure work is delivered safely and effectively across the Upper Waitaki sites. This includes supporting site inductions, promoting health and safety practices, and maintaining site systems and documentation.</a:t>
            </a:r>
            <a:endParaRPr lang="en-NZ" sz="1100" dirty="0">
              <a:solidFill>
                <a:schemeClr val="bg1"/>
              </a:solidFill>
              <a:ea typeface="Calibri"/>
              <a:cs typeface="Calibri"/>
            </a:endParaRPr>
          </a:p>
          <a:p>
            <a:endParaRPr lang="en-NZ" sz="1100" dirty="0">
              <a:solidFill>
                <a:schemeClr val="bg1"/>
              </a:solidFill>
            </a:endParaRPr>
          </a:p>
          <a:p>
            <a:r>
              <a:rPr lang="en-NZ" sz="1100" dirty="0">
                <a:solidFill>
                  <a:schemeClr val="bg1"/>
                </a:solidFill>
              </a:rPr>
              <a:t>Working closely with Site Engineers, Project Managers, the Programme Manager, Site Owner, sponsors, and frontline trades, success relies on strong collaboration and the ability to adapt to different audiences.</a:t>
            </a:r>
          </a:p>
          <a:p>
            <a:endParaRPr lang="en-NZ" sz="1100" dirty="0">
              <a:solidFill>
                <a:schemeClr val="bg1"/>
              </a:solidFill>
            </a:endParaRPr>
          </a:p>
          <a:p>
            <a:endParaRPr lang="en-NZ" sz="1100" dirty="0">
              <a:solidFill>
                <a:schemeClr val="bg1"/>
              </a:solidFill>
              <a:ea typeface="Calibri"/>
              <a:cs typeface="Calibri"/>
            </a:endParaRPr>
          </a:p>
          <a:p>
            <a:endParaRPr lang="en-NZ" sz="1100" dirty="0">
              <a:solidFill>
                <a:schemeClr val="bg1"/>
              </a:solidFill>
              <a:latin typeface="Segoe UI"/>
              <a:cs typeface="Segoe UI"/>
            </a:endParaRPr>
          </a:p>
          <a:p>
            <a:endParaRPr lang="en-NZ" sz="1100" dirty="0">
              <a:solidFill>
                <a:schemeClr val="bg1"/>
              </a:solidFill>
              <a:latin typeface="Segoe UI"/>
              <a:cs typeface="Segoe UI"/>
            </a:endParaRPr>
          </a:p>
          <a:p>
            <a:endParaRPr lang="en-NZ" sz="1100" dirty="0">
              <a:solidFill>
                <a:schemeClr val="bg1"/>
              </a:solidFill>
              <a:latin typeface="Segoe UI"/>
              <a:cs typeface="Segoe UI"/>
            </a:endParaRPr>
          </a:p>
          <a:p>
            <a:pPr>
              <a:spcAft>
                <a:spcPts val="300"/>
              </a:spcAft>
            </a:pPr>
            <a:endParaRPr lang="en-NZ" sz="1100" dirty="0">
              <a:solidFill>
                <a:schemeClr val="bg1"/>
              </a:solidFill>
              <a:ea typeface="Calibri" panose="020F0502020204030204"/>
              <a:cs typeface="Calibri" panose="020F0502020204030204"/>
            </a:endParaRPr>
          </a:p>
          <a:p>
            <a:pPr>
              <a:spcAft>
                <a:spcPts val="300"/>
              </a:spcAft>
              <a:buFont typeface="Arial" panose="020B0604020202020204" pitchFamily="34" charset="0"/>
            </a:pPr>
            <a:endParaRPr lang="en-NZ" sz="1100" dirty="0">
              <a:solidFill>
                <a:schemeClr val="bg1"/>
              </a:solidFill>
              <a:ea typeface="Calibri" panose="020F0502020204030204"/>
              <a:cs typeface="Calibri" panose="020F0502020204030204"/>
            </a:endParaRPr>
          </a:p>
          <a:p>
            <a:r>
              <a:rPr lang="en-NZ" sz="1100" dirty="0">
                <a:solidFill>
                  <a:schemeClr val="bg1"/>
                </a:solidFill>
              </a:rPr>
              <a:t>.</a:t>
            </a:r>
            <a:endParaRPr lang="en-NZ" dirty="0">
              <a:solidFill>
                <a:schemeClr val="bg1"/>
              </a:solidFill>
            </a:endParaRPr>
          </a:p>
          <a:p>
            <a:pPr marL="12700">
              <a:spcAft>
                <a:spcPts val="300"/>
              </a:spcAft>
            </a:pPr>
            <a:endParaRPr lang="en-NZ" sz="1100" dirty="0">
              <a:solidFill>
                <a:schemeClr val="bg1"/>
              </a:solidFill>
              <a:ea typeface="Calibri"/>
              <a:cs typeface="Calibri" panose="020F0502020204030204" pitchFamily="34" charset="0"/>
            </a:endParaRPr>
          </a:p>
        </p:txBody>
      </p:sp>
      <p:sp>
        <p:nvSpPr>
          <p:cNvPr id="12" name="object 23">
            <a:extLst>
              <a:ext uri="{FF2B5EF4-FFF2-40B4-BE49-F238E27FC236}">
                <a16:creationId xmlns:a16="http://schemas.microsoft.com/office/drawing/2014/main" id="{F13D7B44-096F-C3A1-79B9-34B5631AF122}"/>
              </a:ext>
            </a:extLst>
          </p:cNvPr>
          <p:cNvSpPr txBox="1"/>
          <p:nvPr/>
        </p:nvSpPr>
        <p:spPr>
          <a:xfrm>
            <a:off x="5265335" y="1619462"/>
            <a:ext cx="3647554" cy="3998467"/>
          </a:xfrm>
          <a:custGeom>
            <a:avLst/>
            <a:gdLst>
              <a:gd name="connsiteX0" fmla="*/ 0 w 4211867"/>
              <a:gd name="connsiteY0" fmla="*/ 0 h 3898440"/>
              <a:gd name="connsiteX1" fmla="*/ 4211867 w 4211867"/>
              <a:gd name="connsiteY1" fmla="*/ 0 h 3898440"/>
              <a:gd name="connsiteX2" fmla="*/ 4211867 w 4211867"/>
              <a:gd name="connsiteY2" fmla="*/ 3898440 h 3898440"/>
              <a:gd name="connsiteX3" fmla="*/ 0 w 4211867"/>
              <a:gd name="connsiteY3" fmla="*/ 3898440 h 3898440"/>
              <a:gd name="connsiteX4" fmla="*/ 0 w 4211867"/>
              <a:gd name="connsiteY4" fmla="*/ 0 h 3898440"/>
              <a:gd name="connsiteX0" fmla="*/ 0 w 4211867"/>
              <a:gd name="connsiteY0" fmla="*/ 0 h 3898440"/>
              <a:gd name="connsiteX1" fmla="*/ 4211867 w 4211867"/>
              <a:gd name="connsiteY1" fmla="*/ 0 h 3898440"/>
              <a:gd name="connsiteX2" fmla="*/ 3526067 w 4211867"/>
              <a:gd name="connsiteY2" fmla="*/ 3892090 h 3898440"/>
              <a:gd name="connsiteX3" fmla="*/ 0 w 4211867"/>
              <a:gd name="connsiteY3" fmla="*/ 3898440 h 3898440"/>
              <a:gd name="connsiteX4" fmla="*/ 0 w 4211867"/>
              <a:gd name="connsiteY4" fmla="*/ 0 h 389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867" h="3898440">
                <a:moveTo>
                  <a:pt x="0" y="0"/>
                </a:moveTo>
                <a:lnTo>
                  <a:pt x="4211867" y="0"/>
                </a:lnTo>
                <a:lnTo>
                  <a:pt x="3526067" y="3892090"/>
                </a:lnTo>
                <a:lnTo>
                  <a:pt x="0" y="3898440"/>
                </a:lnTo>
                <a:lnTo>
                  <a:pt x="0" y="0"/>
                </a:lnTo>
                <a:close/>
              </a:path>
            </a:pathLst>
          </a:custGeom>
          <a:noFill/>
        </p:spPr>
        <p:txBody>
          <a:bodyPr vert="horz" wrap="square" lIns="0" tIns="0" rIns="0" bIns="0" rtlCol="0">
            <a:spAutoFit/>
          </a:bodyPr>
          <a:lstStyle/>
          <a:p>
            <a:pPr marL="12700" marR="648970">
              <a:lnSpc>
                <a:spcPct val="103499"/>
              </a:lnSpc>
              <a:spcAft>
                <a:spcPts val="600"/>
              </a:spcAft>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lang="en-NZ" sz="1100" b="1" spc="-40" dirty="0">
                <a:solidFill>
                  <a:srgbClr val="05EDB5"/>
                </a:solidFill>
                <a:latin typeface="Arial" panose="020B0604020202020204" pitchFamily="34" charset="0"/>
                <a:cs typeface="Arial" panose="020B0604020202020204" pitchFamily="34" charset="0"/>
              </a:rPr>
              <a:t> </a:t>
            </a:r>
            <a:r>
              <a:rPr lang="en-NZ" sz="1100" b="1" spc="-25" dirty="0">
                <a:solidFill>
                  <a:srgbClr val="05EDB5"/>
                </a:solidFill>
                <a:latin typeface="Arial" panose="020B0604020202020204" pitchFamily="34" charset="0"/>
                <a:cs typeface="Arial" panose="020B0604020202020204" pitchFamily="34" charset="0"/>
              </a:rPr>
              <a:t>acc</a:t>
            </a:r>
            <a:r>
              <a:rPr lang="en-NZ" sz="1100" b="1" spc="-30" dirty="0">
                <a:solidFill>
                  <a:srgbClr val="05EDB5"/>
                </a:solidFill>
                <a:latin typeface="Arial" panose="020B0604020202020204" pitchFamily="34" charset="0"/>
                <a:cs typeface="Arial" panose="020B0604020202020204" pitchFamily="34" charset="0"/>
              </a:rPr>
              <a:t>o</a:t>
            </a:r>
            <a:r>
              <a:rPr lang="en-NZ" sz="1100" b="1" spc="-15" dirty="0">
                <a:solidFill>
                  <a:srgbClr val="05EDB5"/>
                </a:solidFill>
                <a:latin typeface="Arial" panose="020B0604020202020204" pitchFamily="34" charset="0"/>
                <a:cs typeface="Arial" panose="020B0604020202020204" pitchFamily="34" charset="0"/>
              </a:rPr>
              <a:t>u</a:t>
            </a:r>
            <a:r>
              <a:rPr lang="en-NZ" sz="1100" b="1" spc="-20" dirty="0">
                <a:solidFill>
                  <a:srgbClr val="05EDB5"/>
                </a:solidFill>
                <a:latin typeface="Arial" panose="020B0604020202020204" pitchFamily="34" charset="0"/>
                <a:cs typeface="Arial" panose="020B0604020202020204" pitchFamily="34" charset="0"/>
              </a:rPr>
              <a:t>n</a:t>
            </a:r>
            <a:r>
              <a:rPr lang="en-NZ" sz="1100" b="1" spc="30" dirty="0">
                <a:solidFill>
                  <a:srgbClr val="05EDB5"/>
                </a:solidFill>
                <a:latin typeface="Arial" panose="020B0604020202020204" pitchFamily="34" charset="0"/>
                <a:cs typeface="Arial" panose="020B0604020202020204" pitchFamily="34" charset="0"/>
              </a:rPr>
              <a:t>t</a:t>
            </a:r>
            <a:r>
              <a:rPr lang="en-NZ" sz="1100" b="1" spc="15" dirty="0">
                <a:solidFill>
                  <a:srgbClr val="05EDB5"/>
                </a:solidFill>
                <a:latin typeface="Arial" panose="020B0604020202020204" pitchFamily="34" charset="0"/>
                <a:cs typeface="Arial" panose="020B0604020202020204" pitchFamily="34" charset="0"/>
              </a:rPr>
              <a:t>abili</a:t>
            </a:r>
            <a:r>
              <a:rPr lang="en-NZ" sz="1100" b="1" spc="20" dirty="0">
                <a:solidFill>
                  <a:srgbClr val="05EDB5"/>
                </a:solidFill>
                <a:latin typeface="Arial" panose="020B0604020202020204" pitchFamily="34" charset="0"/>
                <a:cs typeface="Arial" panose="020B0604020202020204" pitchFamily="34" charset="0"/>
              </a:rPr>
              <a:t>t</a:t>
            </a:r>
            <a:r>
              <a:rPr lang="en-NZ" sz="1100" b="1" dirty="0">
                <a:solidFill>
                  <a:srgbClr val="05EDB5"/>
                </a:solidFill>
                <a:latin typeface="Arial" panose="020B0604020202020204" pitchFamily="34" charset="0"/>
                <a:cs typeface="Arial" panose="020B0604020202020204" pitchFamily="34" charset="0"/>
              </a:rPr>
              <a:t>ie</a:t>
            </a:r>
            <a:r>
              <a:rPr lang="en-NZ" sz="1100" b="1" spc="-85" dirty="0">
                <a:solidFill>
                  <a:srgbClr val="05EDB5"/>
                </a:solidFill>
                <a:latin typeface="Arial" panose="020B0604020202020204" pitchFamily="34" charset="0"/>
                <a:cs typeface="Arial" panose="020B0604020202020204" pitchFamily="34" charset="0"/>
              </a:rPr>
              <a:t>s</a:t>
            </a:r>
            <a:endParaRPr lang="en-NZ" sz="1100" dirty="0">
              <a:solidFill>
                <a:srgbClr val="05EDB5"/>
              </a:solidFill>
              <a:latin typeface="Arial" panose="020B0604020202020204" pitchFamily="34" charset="0"/>
              <a:cs typeface="Arial" panose="020B0604020202020204" pitchFamily="34" charset="0"/>
            </a:endParaRPr>
          </a:p>
          <a:p>
            <a:pPr marL="171450" indent="-171450">
              <a:spcAft>
                <a:spcPts val="300"/>
              </a:spcAft>
              <a:buFont typeface="Arial" panose="020B0604020202020204" pitchFamily="34" charset="0"/>
              <a:buChar char="•"/>
            </a:pPr>
            <a:r>
              <a:rPr lang="en-US" sz="1100" dirty="0">
                <a:solidFill>
                  <a:schemeClr val="bg1"/>
                </a:solidFill>
              </a:rPr>
              <a:t>Ensure safe, healthy, and sustainable work practices onsite, with a strong focus on critical risk management in an operational hydro environment, including coordinating and delivering site-specific inductions for project personnel.</a:t>
            </a:r>
            <a:endParaRPr lang="en-NZ" sz="1100" dirty="0">
              <a:solidFill>
                <a:schemeClr val="bg1"/>
              </a:solidFill>
            </a:endParaRPr>
          </a:p>
          <a:p>
            <a:pPr marL="171450" indent="-171450">
              <a:spcAft>
                <a:spcPts val="300"/>
              </a:spcAft>
              <a:buFont typeface="Arial" panose="020B0604020202020204" pitchFamily="34" charset="0"/>
              <a:buChar char="•"/>
            </a:pPr>
            <a:r>
              <a:rPr lang="en-US" sz="1100" dirty="0">
                <a:solidFill>
                  <a:schemeClr val="bg1"/>
                </a:solidFill>
              </a:rPr>
              <a:t>Lead by example onsite, fostering a collaborative and proactive culture across contractors, project team and site teams, with a focus on open communication and ‘no surprises’ delivery.</a:t>
            </a:r>
            <a:endParaRPr lang="en-NZ" sz="1100" dirty="0">
              <a:solidFill>
                <a:schemeClr val="bg1"/>
              </a:solidFill>
            </a:endParaRPr>
          </a:p>
          <a:p>
            <a:pPr marL="171450" indent="-171450">
              <a:spcAft>
                <a:spcPts val="300"/>
              </a:spcAft>
              <a:buFont typeface="Arial" panose="020B0604020202020204" pitchFamily="34" charset="0"/>
              <a:buChar char="•"/>
            </a:pPr>
            <a:r>
              <a:rPr lang="en-NZ" sz="1100" dirty="0">
                <a:solidFill>
                  <a:schemeClr val="bg1"/>
                </a:solidFill>
              </a:rPr>
              <a:t>Support the Project Managers in delivering the works, including coordinating day-to-day site activities, work sequencing, safety activities and site access. </a:t>
            </a:r>
          </a:p>
          <a:p>
            <a:pPr marL="171450" indent="-171450">
              <a:spcAft>
                <a:spcPts val="300"/>
              </a:spcAft>
              <a:buFont typeface="Arial" panose="020B0604020202020204" pitchFamily="34" charset="0"/>
              <a:buChar char="•"/>
            </a:pPr>
            <a:r>
              <a:rPr lang="en-NZ" sz="1100" dirty="0">
                <a:solidFill>
                  <a:schemeClr val="bg1"/>
                </a:solidFill>
              </a:rPr>
              <a:t>Build and maintain constructive working relationships with all project stakeholders including contractors, consultants, site maintenance, site management, and the wider Integrated Work team.</a:t>
            </a:r>
          </a:p>
          <a:p>
            <a:pPr marL="171450" indent="-171450">
              <a:spcAft>
                <a:spcPts val="300"/>
              </a:spcAft>
              <a:buFont typeface="Arial" panose="020B0604020202020204" pitchFamily="34" charset="0"/>
              <a:buChar char="•"/>
            </a:pPr>
            <a:r>
              <a:rPr lang="en-NZ" sz="1100" dirty="0">
                <a:solidFill>
                  <a:schemeClr val="bg1"/>
                </a:solidFill>
              </a:rPr>
              <a:t>Coordinate and supervise contractor activities onsite to ensure works are delivered in accordance with Meridian policies, approved designs, methodologies, and site requirements.</a:t>
            </a:r>
          </a:p>
          <a:p>
            <a:pPr marL="171450" indent="-171450">
              <a:spcAft>
                <a:spcPts val="300"/>
              </a:spcAft>
              <a:buFont typeface="Arial" panose="020B0604020202020204" pitchFamily="34" charset="0"/>
              <a:buChar char="•"/>
            </a:pPr>
            <a:endParaRPr lang="en-NZ" sz="1100" dirty="0">
              <a:solidFill>
                <a:schemeClr val="bg1"/>
              </a:solidFill>
            </a:endParaRPr>
          </a:p>
          <a:p>
            <a:pPr>
              <a:spcAft>
                <a:spcPts val="300"/>
              </a:spcAft>
            </a:pPr>
            <a:endParaRPr lang="en-NZ" sz="1100" dirty="0">
              <a:solidFill>
                <a:schemeClr val="bg1"/>
              </a:solidFill>
            </a:endParaRPr>
          </a:p>
        </p:txBody>
      </p:sp>
      <p:sp>
        <p:nvSpPr>
          <p:cNvPr id="13" name="object 21">
            <a:extLst>
              <a:ext uri="{FF2B5EF4-FFF2-40B4-BE49-F238E27FC236}">
                <a16:creationId xmlns:a16="http://schemas.microsoft.com/office/drawing/2014/main" id="{6AF88E0A-357C-A7FB-46D8-87C7730937E5}"/>
              </a:ext>
            </a:extLst>
          </p:cNvPr>
          <p:cNvSpPr txBox="1"/>
          <p:nvPr/>
        </p:nvSpPr>
        <p:spPr>
          <a:xfrm>
            <a:off x="4153351" y="1099687"/>
            <a:ext cx="2223967" cy="364202"/>
          </a:xfrm>
          <a:prstGeom prst="rect">
            <a:avLst/>
          </a:prstGeom>
        </p:spPr>
        <p:txBody>
          <a:bodyPr vert="horz" wrap="square" lIns="0" tIns="0" rIns="0" bIns="0" rtlCol="0" anchor="t">
            <a:spAutoFit/>
          </a:bodyPr>
          <a:lstStyle/>
          <a:p>
            <a:pPr marL="12700">
              <a:lnSpc>
                <a:spcPct val="100000"/>
              </a:lnSpc>
            </a:pPr>
            <a:r>
              <a:rPr lang="en-US" sz="1100" b="1">
                <a:solidFill>
                  <a:srgbClr val="05EDB5"/>
                </a:solidFill>
                <a:latin typeface="Arial"/>
                <a:cs typeface="Arial"/>
              </a:rPr>
              <a:t>Location:</a:t>
            </a:r>
            <a:endParaRPr sz="1100" b="1">
              <a:solidFill>
                <a:srgbClr val="05EDB5"/>
              </a:solidFill>
              <a:latin typeface="Arial"/>
              <a:cs typeface="Arial"/>
            </a:endParaRPr>
          </a:p>
          <a:p>
            <a:pPr marL="12700">
              <a:spcBef>
                <a:spcPts val="200"/>
              </a:spcBef>
            </a:pPr>
            <a:r>
              <a:rPr lang="en-NZ" sz="1100">
                <a:solidFill>
                  <a:schemeClr val="bg1"/>
                </a:solidFill>
                <a:cs typeface="Arial"/>
              </a:rPr>
              <a:t>Twizel or Waitaki Valley</a:t>
            </a:r>
            <a:endParaRPr sz="1100">
              <a:solidFill>
                <a:schemeClr val="bg1"/>
              </a:solidFill>
              <a:cs typeface="Arial"/>
            </a:endParaRPr>
          </a:p>
        </p:txBody>
      </p:sp>
    </p:spTree>
    <p:extLst>
      <p:ext uri="{BB962C8B-B14F-4D97-AF65-F5344CB8AC3E}">
        <p14:creationId xmlns:p14="http://schemas.microsoft.com/office/powerpoint/2010/main" val="200750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4FBCF5-4712-6118-D0EA-B87D5B849058}"/>
              </a:ext>
            </a:extLst>
          </p:cNvPr>
          <p:cNvSpPr>
            <a:spLocks noChangeArrowheads="1"/>
          </p:cNvSpPr>
          <p:nvPr/>
        </p:nvSpPr>
        <p:spPr bwMode="auto">
          <a:xfrm>
            <a:off x="156238" y="951553"/>
            <a:ext cx="370028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Aft>
                <a:spcPts val="600"/>
              </a:spcAft>
            </a:pPr>
            <a:r>
              <a:rPr lang="en-NZ" sz="1100" b="1" spc="10" dirty="0">
                <a:solidFill>
                  <a:srgbClr val="05EDB5"/>
                </a:solidFill>
                <a:latin typeface="Arial" panose="020B0604020202020204" pitchFamily="34" charset="0"/>
                <a:cs typeface="Arial" panose="020B0604020202020204" pitchFamily="34" charset="0"/>
              </a:rPr>
              <a:t>Position Accountabilities (cont.)</a:t>
            </a:r>
            <a:endParaRPr lang="en-NZ" sz="1100" b="1" dirty="0">
              <a:solidFill>
                <a:srgbClr val="05EDB5"/>
              </a:solidFill>
              <a:latin typeface="Arial" panose="020B0604020202020204" pitchFamily="34" charset="0"/>
              <a:cs typeface="Arial" panose="020B0604020202020204" pitchFamily="34" charset="0"/>
            </a:endParaRPr>
          </a:p>
          <a:p>
            <a:pPr marL="171450" indent="-171450">
              <a:spcAft>
                <a:spcPts val="300"/>
              </a:spcAft>
              <a:buFont typeface="Arial" panose="020B0604020202020204" pitchFamily="34" charset="0"/>
              <a:buChar char="•"/>
            </a:pPr>
            <a:r>
              <a:rPr lang="en-NZ" sz="1100" dirty="0">
                <a:solidFill>
                  <a:schemeClr val="bg1"/>
                </a:solidFill>
              </a:rPr>
              <a:t>Identify, raise, and escalate site risks, issues, and defects in a timely manner, supporting their resolution to minimise impacts to safety, programme, and cost outcomes.</a:t>
            </a:r>
          </a:p>
          <a:p>
            <a:pPr marL="171450" indent="-171450">
              <a:spcAft>
                <a:spcPts val="300"/>
              </a:spcAft>
              <a:buFont typeface="Arial" panose="020B0604020202020204" pitchFamily="34" charset="0"/>
              <a:buChar char="•"/>
            </a:pPr>
            <a:r>
              <a:rPr lang="en-NZ" sz="1100" dirty="0">
                <a:solidFill>
                  <a:schemeClr val="bg1"/>
                </a:solidFill>
              </a:rPr>
              <a:t>Attend and actively contribute to daily pre-start meetings, weekly coordination meetings, and any other site or project meetings as required.</a:t>
            </a:r>
          </a:p>
          <a:p>
            <a:pPr marL="171450" indent="-171450">
              <a:spcAft>
                <a:spcPts val="300"/>
              </a:spcAft>
              <a:buFont typeface="Arial" panose="020B0604020202020204" pitchFamily="34" charset="0"/>
              <a:buChar char="•"/>
            </a:pPr>
            <a:r>
              <a:rPr lang="en-NZ" sz="1100" dirty="0">
                <a:solidFill>
                  <a:schemeClr val="bg1"/>
                </a:solidFill>
              </a:rPr>
              <a:t>Provide accurate and timely site input into the project schedule and progress reporting, including physical progress, constraints, and forecast completion.</a:t>
            </a:r>
          </a:p>
          <a:p>
            <a:pPr marL="171450" indent="-171450">
              <a:spcAft>
                <a:spcPts val="300"/>
              </a:spcAft>
              <a:buFont typeface="Arial" panose="020B0604020202020204" pitchFamily="34" charset="0"/>
              <a:buChar char="•"/>
            </a:pPr>
            <a:r>
              <a:rPr lang="en-NZ" sz="1100" dirty="0">
                <a:solidFill>
                  <a:schemeClr val="bg1"/>
                </a:solidFill>
              </a:rPr>
              <a:t>Prepare and contribute to site reporting, including risks and issues, site observations, and health, safety and environmental reporting, including both routine and event-based reporting.</a:t>
            </a:r>
          </a:p>
          <a:p>
            <a:pPr marL="171450" indent="-171450">
              <a:spcAft>
                <a:spcPts val="300"/>
              </a:spcAft>
              <a:buFont typeface="Arial" panose="020B0604020202020204" pitchFamily="34" charset="0"/>
              <a:buChar char="•"/>
            </a:pPr>
            <a:r>
              <a:rPr lang="en-NZ" sz="1100" dirty="0">
                <a:solidFill>
                  <a:schemeClr val="bg1"/>
                </a:solidFill>
              </a:rPr>
              <a:t>Review contractor health and safety documentation and support the effective implementation of site safety controls, including permits and certificates for high-risk activities, in accordance with Meridian systems and site requirements.</a:t>
            </a:r>
          </a:p>
        </p:txBody>
      </p:sp>
      <p:sp>
        <p:nvSpPr>
          <p:cNvPr id="3" name="Rectangle 2">
            <a:extLst>
              <a:ext uri="{FF2B5EF4-FFF2-40B4-BE49-F238E27FC236}">
                <a16:creationId xmlns:a16="http://schemas.microsoft.com/office/drawing/2014/main" id="{28EDFFB3-CF8E-360C-D8EE-ED907910B7D4}"/>
              </a:ext>
            </a:extLst>
          </p:cNvPr>
          <p:cNvSpPr>
            <a:spLocks noChangeArrowheads="1"/>
          </p:cNvSpPr>
          <p:nvPr/>
        </p:nvSpPr>
        <p:spPr bwMode="auto">
          <a:xfrm>
            <a:off x="3848520" y="823900"/>
            <a:ext cx="5174900"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Aft>
                <a:spcPts val="600"/>
              </a:spcAft>
            </a:pPr>
            <a:r>
              <a:rPr lang="en-NZ" sz="1100" b="1" spc="10">
                <a:solidFill>
                  <a:srgbClr val="05EDB5"/>
                </a:solidFill>
                <a:latin typeface="Arial" panose="020B0604020202020204" pitchFamily="34" charset="0"/>
                <a:cs typeface="Arial" panose="020B0604020202020204" pitchFamily="34" charset="0"/>
              </a:rPr>
              <a:t>Knowledge, experience and skills</a:t>
            </a:r>
          </a:p>
          <a:p>
            <a:pPr marL="171450" indent="-171450">
              <a:spcAft>
                <a:spcPts val="200"/>
              </a:spcAft>
              <a:buFont typeface="Arial" panose="020B0604020202020204" pitchFamily="34" charset="0"/>
              <a:buChar char="•"/>
            </a:pPr>
            <a:r>
              <a:rPr lang="en-US" sz="1100">
                <a:solidFill>
                  <a:schemeClr val="bg1"/>
                </a:solidFill>
              </a:rPr>
              <a:t>Demonstrated experience working on complex infrastructure or technical capital projects, ideally through site works and into commissioning and operational handover. </a:t>
            </a:r>
            <a:endParaRPr lang="en-NZ" sz="1100">
              <a:solidFill>
                <a:schemeClr val="bg1"/>
              </a:solidFill>
            </a:endParaRPr>
          </a:p>
          <a:p>
            <a:pPr marL="171450" indent="-171450">
              <a:spcAft>
                <a:spcPts val="200"/>
              </a:spcAft>
              <a:buFont typeface="Arial" panose="020B0604020202020204" pitchFamily="34" charset="0"/>
              <a:buChar char="•"/>
            </a:pPr>
            <a:r>
              <a:rPr lang="en-US" sz="1100">
                <a:solidFill>
                  <a:schemeClr val="bg1"/>
                </a:solidFill>
              </a:rPr>
              <a:t>Experience supervising or coordinating multi-disciplinary site activities across electrical, mechanical, and/or automation workstreams. </a:t>
            </a:r>
            <a:endParaRPr lang="en-NZ" sz="1100">
              <a:solidFill>
                <a:schemeClr val="bg1"/>
              </a:solidFill>
            </a:endParaRPr>
          </a:p>
          <a:p>
            <a:pPr marL="171450" indent="-171450">
              <a:spcAft>
                <a:spcPts val="200"/>
              </a:spcAft>
              <a:buFont typeface="Arial" panose="020B0604020202020204" pitchFamily="34" charset="0"/>
              <a:buChar char="•"/>
            </a:pPr>
            <a:r>
              <a:rPr lang="en-US" sz="1100">
                <a:solidFill>
                  <a:schemeClr val="bg1"/>
                </a:solidFill>
              </a:rPr>
              <a:t>Strong communication and relationship-building skills, with the ability to work effectively with project management, contractors, engineers, and operational site staff. </a:t>
            </a:r>
            <a:endParaRPr lang="en-NZ" sz="1100">
              <a:solidFill>
                <a:schemeClr val="bg1"/>
              </a:solidFill>
            </a:endParaRPr>
          </a:p>
          <a:p>
            <a:pPr marL="171450" indent="-171450">
              <a:spcAft>
                <a:spcPts val="200"/>
              </a:spcAft>
              <a:buFont typeface="Arial" panose="020B0604020202020204" pitchFamily="34" charset="0"/>
              <a:buChar char="•"/>
            </a:pPr>
            <a:r>
              <a:rPr lang="en-US" sz="1100">
                <a:solidFill>
                  <a:schemeClr val="bg1"/>
                </a:solidFill>
              </a:rPr>
              <a:t>Practical understanding of contractor management and performance monitoring in a site-based environment. </a:t>
            </a:r>
            <a:endParaRPr lang="en-NZ" sz="1100">
              <a:solidFill>
                <a:schemeClr val="bg1"/>
              </a:solidFill>
            </a:endParaRPr>
          </a:p>
          <a:p>
            <a:pPr marL="171450" indent="-171450">
              <a:spcAft>
                <a:spcPts val="200"/>
              </a:spcAft>
              <a:buFont typeface="Arial" panose="020B0604020202020204" pitchFamily="34" charset="0"/>
              <a:buChar char="•"/>
            </a:pPr>
            <a:r>
              <a:rPr lang="en-US" sz="1100">
                <a:solidFill>
                  <a:schemeClr val="bg1"/>
                </a:solidFill>
              </a:rPr>
              <a:t>Strong working knowledge of the Health and Safety at Work Act and demonstrated experience applying it within a high-risk operational or construction environment.</a:t>
            </a:r>
            <a:endParaRPr lang="en-NZ" sz="1100">
              <a:solidFill>
                <a:schemeClr val="bg1"/>
              </a:solidFill>
            </a:endParaRPr>
          </a:p>
          <a:p>
            <a:pPr marL="171450" lvl="0" indent="-171450">
              <a:spcAft>
                <a:spcPts val="200"/>
              </a:spcAft>
              <a:buFont typeface="Arial" panose="020B0604020202020204" pitchFamily="34" charset="0"/>
              <a:buChar char="•"/>
            </a:pPr>
            <a:r>
              <a:rPr lang="en-US" sz="1100">
                <a:solidFill>
                  <a:schemeClr val="bg1"/>
                </a:solidFill>
              </a:rPr>
              <a:t>Highly effective at coordinating and integrating multiple workstreams and contractors within constrained work areas and outage windows. </a:t>
            </a:r>
            <a:endParaRPr lang="en-NZ" sz="1100">
              <a:solidFill>
                <a:schemeClr val="bg1"/>
              </a:solidFill>
            </a:endParaRPr>
          </a:p>
          <a:p>
            <a:pPr marL="171450" lvl="0" indent="-171450">
              <a:spcAft>
                <a:spcPts val="200"/>
              </a:spcAft>
              <a:buFont typeface="Arial" panose="020B0604020202020204" pitchFamily="34" charset="0"/>
              <a:buChar char="•"/>
            </a:pPr>
            <a:r>
              <a:rPr lang="en-US" sz="1100">
                <a:solidFill>
                  <a:schemeClr val="bg1"/>
                </a:solidFill>
              </a:rPr>
              <a:t>Proactive, collaborative, and solutions-focused approach to problem solving. </a:t>
            </a:r>
            <a:endParaRPr lang="en-NZ" sz="1100">
              <a:solidFill>
                <a:schemeClr val="bg1"/>
              </a:solidFill>
            </a:endParaRPr>
          </a:p>
          <a:p>
            <a:pPr marL="171450" lvl="0" indent="-171450">
              <a:spcAft>
                <a:spcPts val="200"/>
              </a:spcAft>
              <a:buFont typeface="Arial" panose="020B0604020202020204" pitchFamily="34" charset="0"/>
              <a:buChar char="•"/>
            </a:pPr>
            <a:r>
              <a:rPr lang="en-US" sz="1100">
                <a:solidFill>
                  <a:schemeClr val="bg1"/>
                </a:solidFill>
              </a:rPr>
              <a:t>Experience working in multi-stakeholder environments and contributing to collaborative outcomes. </a:t>
            </a:r>
            <a:endParaRPr lang="en-NZ" sz="1100">
              <a:solidFill>
                <a:schemeClr val="bg1"/>
              </a:solidFill>
            </a:endParaRPr>
          </a:p>
          <a:p>
            <a:pPr marL="171450" lvl="0" indent="-171450">
              <a:spcAft>
                <a:spcPts val="200"/>
              </a:spcAft>
              <a:buFont typeface="Arial" panose="020B0604020202020204" pitchFamily="34" charset="0"/>
              <a:buChar char="•"/>
            </a:pPr>
            <a:r>
              <a:rPr lang="en-US" sz="1100">
                <a:solidFill>
                  <a:schemeClr val="bg1"/>
                </a:solidFill>
              </a:rPr>
              <a:t>Confident supporting planning and progress reporting and contributing to commissioning and operational handover activities. </a:t>
            </a:r>
            <a:endParaRPr lang="en-NZ" sz="1100">
              <a:solidFill>
                <a:schemeClr val="bg1"/>
              </a:solidFill>
            </a:endParaRPr>
          </a:p>
          <a:p>
            <a:pPr marL="171450" lvl="0" indent="-171450">
              <a:spcAft>
                <a:spcPts val="200"/>
              </a:spcAft>
              <a:buFont typeface="Arial" panose="020B0604020202020204" pitchFamily="34" charset="0"/>
              <a:buChar char="•"/>
            </a:pPr>
            <a:r>
              <a:rPr lang="en-US" sz="1100" dirty="0">
                <a:solidFill>
                  <a:schemeClr val="bg1"/>
                </a:solidFill>
              </a:rPr>
              <a:t>Comfortable working at a detailed, hands-on level while maintaining awareness of overall project objectives and </a:t>
            </a:r>
            <a:r>
              <a:rPr lang="en-US" sz="1100" dirty="0" err="1">
                <a:solidFill>
                  <a:schemeClr val="bg1"/>
                </a:solidFill>
              </a:rPr>
              <a:t>programme</a:t>
            </a:r>
            <a:r>
              <a:rPr lang="en-US" sz="1100" dirty="0">
                <a:solidFill>
                  <a:schemeClr val="bg1"/>
                </a:solidFill>
              </a:rPr>
              <a:t> constraints. </a:t>
            </a:r>
            <a:endParaRPr lang="en-NZ" sz="1100" dirty="0">
              <a:solidFill>
                <a:schemeClr val="bg1"/>
              </a:solidFill>
            </a:endParaRPr>
          </a:p>
          <a:p>
            <a:pPr marL="171450" lvl="0" indent="-171450">
              <a:spcAft>
                <a:spcPts val="200"/>
              </a:spcAft>
              <a:buFont typeface="Arial" panose="020B0604020202020204" pitchFamily="34" charset="0"/>
              <a:buChar char="•"/>
            </a:pPr>
            <a:r>
              <a:rPr lang="en-US" sz="1100">
                <a:solidFill>
                  <a:schemeClr val="bg1"/>
                </a:solidFill>
              </a:rPr>
              <a:t>Experience supporting project close-out and transition to operations is desirable. </a:t>
            </a:r>
            <a:endParaRPr lang="en-NZ" sz="1100">
              <a:solidFill>
                <a:schemeClr val="bg1"/>
              </a:solidFill>
            </a:endParaRPr>
          </a:p>
          <a:p>
            <a:pPr marL="171450" lvl="0" indent="-171450">
              <a:spcAft>
                <a:spcPts val="200"/>
              </a:spcAft>
              <a:buFont typeface="Arial" panose="020B0604020202020204" pitchFamily="34" charset="0"/>
              <a:buChar char="•"/>
            </a:pPr>
            <a:r>
              <a:rPr lang="en-NZ" sz="1100">
                <a:solidFill>
                  <a:schemeClr val="bg1"/>
                </a:solidFill>
              </a:rPr>
              <a:t>Ability to speak up when something isn’t right, raising and escalating issues early to prevent safety, programme, or cost impacts.</a:t>
            </a:r>
          </a:p>
          <a:p>
            <a:pPr marL="171450" lvl="0" indent="-171450">
              <a:spcAft>
                <a:spcPts val="200"/>
              </a:spcAft>
              <a:buFont typeface="Arial" panose="020B0604020202020204" pitchFamily="34" charset="0"/>
              <a:buChar char="•"/>
            </a:pPr>
            <a:r>
              <a:rPr lang="en-NZ" sz="1100">
                <a:solidFill>
                  <a:schemeClr val="bg1"/>
                </a:solidFill>
              </a:rPr>
              <a:t>Commitment to Meridian’s values: Be gutsy, Be a good human, Be in the waka</a:t>
            </a: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TaxCatchAll xmlns="43fbadee-b72b-4045-acd7-0c03f461bf4d" xsi:nil="true"/>
    <lcf76f155ced4ddcb4097134ff3c332f xmlns="ce95a386-d309-4666-a335-0bed0686369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DFE2A2EB702884FAC9488F2F8948626" ma:contentTypeVersion="15" ma:contentTypeDescription="Create a new document." ma:contentTypeScope="" ma:versionID="ca15ae00e555d5c99b73df02012f42c2">
  <xsd:schema xmlns:xsd="http://www.w3.org/2001/XMLSchema" xmlns:xs="http://www.w3.org/2001/XMLSchema" xmlns:p="http://schemas.microsoft.com/office/2006/metadata/properties" xmlns:ns2="43fbadee-b72b-4045-acd7-0c03f461bf4d" xmlns:ns3="ce95a386-d309-4666-a335-0bed06863695" targetNamespace="http://schemas.microsoft.com/office/2006/metadata/properties" ma:root="true" ma:fieldsID="f1e78475e477ef79be5b3d44fbf59c70" ns2:_="" ns3:_="">
    <xsd:import namespace="43fbadee-b72b-4045-acd7-0c03f461bf4d"/>
    <xsd:import namespace="ce95a386-d309-4666-a335-0bed068636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dec64c1-0cfb-4274-908c-32670cc62f88}"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95a386-d309-4666-a335-0bed068636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277713-E0CE-4527-9F79-5639484B195A}">
  <ds:schemaRefs>
    <ds:schemaRef ds:uri="http://schemas.microsoft.com/sharepoint/events"/>
  </ds:schemaRefs>
</ds:datastoreItem>
</file>

<file path=customXml/itemProps2.xml><?xml version="1.0" encoding="utf-8"?>
<ds:datastoreItem xmlns:ds="http://schemas.openxmlformats.org/officeDocument/2006/customXml" ds:itemID="{C055FC9B-5724-4E52-B7CF-0DA26C5E6734}">
  <ds:schemaRefs>
    <ds:schemaRef ds:uri="43fbadee-b72b-4045-acd7-0c03f461bf4d"/>
    <ds:schemaRef ds:uri="47492e2f-da12-4722-8c3b-e0f3a202f301"/>
    <ds:schemaRef ds:uri="bcdbd5cd-e422-404b-ad90-a7075eb26069"/>
    <ds:schemaRef ds:uri="dff56a4b-8414-438f-987a-2430158ed6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e95a386-d309-4666-a335-0bed06863695"/>
  </ds:schemaRefs>
</ds:datastoreItem>
</file>

<file path=customXml/itemProps3.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4.xml><?xml version="1.0" encoding="utf-8"?>
<ds:datastoreItem xmlns:ds="http://schemas.openxmlformats.org/officeDocument/2006/customXml" ds:itemID="{7D987E00-12A8-4356-9EDB-439C42692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badee-b72b-4045-acd7-0c03f461bf4d"/>
    <ds:schemaRef ds:uri="ce95a386-d309-4666-a335-0bed06863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18</TotalTime>
  <Words>752</Words>
  <Application>Microsoft Office PowerPoint</Application>
  <PresentationFormat>Custom</PresentationFormat>
  <Paragraphs>48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Nicola Ponsonby</cp:lastModifiedBy>
  <cp:revision>77</cp:revision>
  <dcterms:created xsi:type="dcterms:W3CDTF">2022-02-10T01:09:19Z</dcterms:created>
  <dcterms:modified xsi:type="dcterms:W3CDTF">2026-07-02T01:14:21Z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0x0101001DFE2A2EB702884FAC9488F2F8948626</vt:lpwstr>
  </property>
  <property fmtid="{D5CDD505-2E9C-101B-9397-08002B2CF9AE}" pid="3" name="MSIP_Label_888bb889-6f8a-47ae-9880-0aeded6e10b8_Enabled">
    <vt:lpwstr>true</vt:lpwstr>
  </property>
  <property fmtid="{D5CDD505-2E9C-101B-9397-08002B2CF9AE}" pid="4" name="MSIP_Label_888bb889-6f8a-47ae-9880-0aeded6e10b8_SetDate">
    <vt:lpwstr>2022-10-20T21:46:56Z</vt:lpwstr>
  </property>
  <property fmtid="{D5CDD505-2E9C-101B-9397-08002B2CF9AE}" pid="5" name="MSIP_Label_888bb889-6f8a-47ae-9880-0aeded6e10b8_Method">
    <vt:lpwstr>Standard</vt:lpwstr>
  </property>
  <property fmtid="{D5CDD505-2E9C-101B-9397-08002B2CF9AE}" pid="6" name="MSIP_Label_888bb889-6f8a-47ae-9880-0aeded6e10b8_Name">
    <vt:lpwstr>888bb889-6f8a-47ae-9880-0aeded6e10b8</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ActionId">
    <vt:lpwstr>5f28bb6a-d7f4-4702-a91f-cc249042733b</vt:lpwstr>
  </property>
  <property fmtid="{D5CDD505-2E9C-101B-9397-08002B2CF9AE}" pid="9" name="MSIP_Label_888bb889-6f8a-47ae-9880-0aeded6e10b8_ContentBits">
    <vt:lpwstr>0</vt:lpwstr>
  </property>
  <property fmtid="{D5CDD505-2E9C-101B-9397-08002B2CF9AE}" pid="10" name="MediaServiceImageTags">
    <vt:lpwstr/>
  </property>
  <property fmtid="{D5CDD505-2E9C-101B-9397-08002B2CF9AE}" pid="11" name="MRDSecurityClassification">
    <vt:lpwstr/>
  </property>
  <property fmtid="{D5CDD505-2E9C-101B-9397-08002B2CF9AE}" pid="12" name="merCTGalKKSCodes">
    <vt:lpwstr/>
  </property>
  <property fmtid="{D5CDD505-2E9C-101B-9397-08002B2CF9AE}" pid="13" name="MRDDocumentType">
    <vt:lpwstr/>
  </property>
  <property fmtid="{D5CDD505-2E9C-101B-9397-08002B2CF9AE}" pid="14" name="merCTGalSites">
    <vt:lpwstr/>
  </property>
  <property fmtid="{D5CDD505-2E9C-101B-9397-08002B2CF9AE}" pid="15" name="MRDBusinessFunction">
    <vt:lpwstr/>
  </property>
  <property fmtid="{D5CDD505-2E9C-101B-9397-08002B2CF9AE}" pid="16" name="MRDDocumentStatus">
    <vt:lpwstr/>
  </property>
</Properties>
</file>