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5"/>
  </p:sldMasterIdLst>
  <p:sldIdLst>
    <p:sldId id="256" r:id="rId6"/>
    <p:sldId id="257" r:id="rId7"/>
  </p:sldIdLst>
  <p:sldSz cx="10680700" cy="75707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031807-917A-784A-01A3-DC072CCEFC5D}" name="Yanosh Irani" initials="YI" userId="S::Yanosh.Irani@meridianenergy.co.nz::344fc652-5dd3-44b8-97a1-a5ffcc80f6d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5ED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A2F6E0-6987-A2EA-97C9-CD24DBCF1AB1}" v="3" dt="2026-10-04T19:37:27.781"/>
    <p1510:client id="{9E904A32-82AD-43F9-B63A-C85D82A3F460}" v="1" dt="2026-10-04T19:37:50.0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5" d="100"/>
          <a:sy n="95" d="100"/>
        </p:scale>
        <p:origin x="160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2.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053" y="1239016"/>
            <a:ext cx="9078595" cy="2635756"/>
          </a:xfrm>
        </p:spPr>
        <p:txBody>
          <a:bodyPr anchor="b"/>
          <a:lstStyle>
            <a:lvl1pPr algn="ctr">
              <a:defRPr sz="6623"/>
            </a:lvl1pPr>
          </a:lstStyle>
          <a:p>
            <a:r>
              <a:rPr lang="en-GB"/>
              <a:t>Click to edit Master title style</a:t>
            </a:r>
            <a:endParaRPr lang="en-US"/>
          </a:p>
        </p:txBody>
      </p:sp>
      <p:sp>
        <p:nvSpPr>
          <p:cNvPr id="3" name="Subtitle 2"/>
          <p:cNvSpPr>
            <a:spLocks noGrp="1"/>
          </p:cNvSpPr>
          <p:nvPr>
            <p:ph type="subTitle" idx="1"/>
          </p:nvPr>
        </p:nvSpPr>
        <p:spPr>
          <a:xfrm>
            <a:off x="1335088" y="3976417"/>
            <a:ext cx="8010525" cy="1827854"/>
          </a:xfrm>
        </p:spPr>
        <p:txBody>
          <a:bodyPr/>
          <a:lstStyle>
            <a:lvl1pPr marL="0" indent="0" algn="ctr">
              <a:buNone/>
              <a:defRPr sz="2649"/>
            </a:lvl1pPr>
            <a:lvl2pPr marL="504703" indent="0" algn="ctr">
              <a:buNone/>
              <a:defRPr sz="2208"/>
            </a:lvl2pPr>
            <a:lvl3pPr marL="1009406" indent="0" algn="ctr">
              <a:buNone/>
              <a:defRPr sz="1987"/>
            </a:lvl3pPr>
            <a:lvl4pPr marL="1514109" indent="0" algn="ctr">
              <a:buNone/>
              <a:defRPr sz="1766"/>
            </a:lvl4pPr>
            <a:lvl5pPr marL="2018812" indent="0" algn="ctr">
              <a:buNone/>
              <a:defRPr sz="1766"/>
            </a:lvl5pPr>
            <a:lvl6pPr marL="2523515" indent="0" algn="ctr">
              <a:buNone/>
              <a:defRPr sz="1766"/>
            </a:lvl6pPr>
            <a:lvl7pPr marL="3028218" indent="0" algn="ctr">
              <a:buNone/>
              <a:defRPr sz="1766"/>
            </a:lvl7pPr>
            <a:lvl8pPr marL="3532922" indent="0" algn="ctr">
              <a:buNone/>
              <a:defRPr sz="1766"/>
            </a:lvl8pPr>
            <a:lvl9pPr marL="4037625" indent="0" algn="ctr">
              <a:buNone/>
              <a:defRPr sz="1766"/>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717007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747436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8736" y="1887442"/>
            <a:ext cx="9212104" cy="3149237"/>
          </a:xfrm>
        </p:spPr>
        <p:txBody>
          <a:bodyPr anchor="b"/>
          <a:lstStyle>
            <a:lvl1pPr>
              <a:defRPr sz="6623"/>
            </a:lvl1pPr>
          </a:lstStyle>
          <a:p>
            <a:r>
              <a:rPr lang="en-GB"/>
              <a:t>Click to edit Master title style</a:t>
            </a:r>
            <a:endParaRPr lang="en-US"/>
          </a:p>
        </p:txBody>
      </p:sp>
      <p:sp>
        <p:nvSpPr>
          <p:cNvPr id="3" name="Text Placeholder 2"/>
          <p:cNvSpPr>
            <a:spLocks noGrp="1"/>
          </p:cNvSpPr>
          <p:nvPr>
            <p:ph type="body" idx="1"/>
          </p:nvPr>
        </p:nvSpPr>
        <p:spPr>
          <a:xfrm>
            <a:off x="728736" y="5066472"/>
            <a:ext cx="9212104" cy="1656109"/>
          </a:xfrm>
        </p:spPr>
        <p:txBody>
          <a:bodyPr/>
          <a:lstStyle>
            <a:lvl1pPr marL="0" indent="0">
              <a:buNone/>
              <a:defRPr sz="2649">
                <a:solidFill>
                  <a:schemeClr val="tx1"/>
                </a:solidFill>
              </a:defRPr>
            </a:lvl1pPr>
            <a:lvl2pPr marL="504703" indent="0">
              <a:buNone/>
              <a:defRPr sz="2208">
                <a:solidFill>
                  <a:schemeClr val="tx1">
                    <a:tint val="75000"/>
                  </a:schemeClr>
                </a:solidFill>
              </a:defRPr>
            </a:lvl2pPr>
            <a:lvl3pPr marL="1009406" indent="0">
              <a:buNone/>
              <a:defRPr sz="1987">
                <a:solidFill>
                  <a:schemeClr val="tx1">
                    <a:tint val="75000"/>
                  </a:schemeClr>
                </a:solidFill>
              </a:defRPr>
            </a:lvl3pPr>
            <a:lvl4pPr marL="1514109" indent="0">
              <a:buNone/>
              <a:defRPr sz="1766">
                <a:solidFill>
                  <a:schemeClr val="tx1">
                    <a:tint val="75000"/>
                  </a:schemeClr>
                </a:solidFill>
              </a:defRPr>
            </a:lvl4pPr>
            <a:lvl5pPr marL="2018812" indent="0">
              <a:buNone/>
              <a:defRPr sz="1766">
                <a:solidFill>
                  <a:schemeClr val="tx1">
                    <a:tint val="75000"/>
                  </a:schemeClr>
                </a:solidFill>
              </a:defRPr>
            </a:lvl5pPr>
            <a:lvl6pPr marL="2523515" indent="0">
              <a:buNone/>
              <a:defRPr sz="1766">
                <a:solidFill>
                  <a:schemeClr val="tx1">
                    <a:tint val="75000"/>
                  </a:schemeClr>
                </a:solidFill>
              </a:defRPr>
            </a:lvl6pPr>
            <a:lvl7pPr marL="3028218" indent="0">
              <a:buNone/>
              <a:defRPr sz="1766">
                <a:solidFill>
                  <a:schemeClr val="tx1">
                    <a:tint val="75000"/>
                  </a:schemeClr>
                </a:solidFill>
              </a:defRPr>
            </a:lvl7pPr>
            <a:lvl8pPr marL="3532922" indent="0">
              <a:buNone/>
              <a:defRPr sz="1766">
                <a:solidFill>
                  <a:schemeClr val="tx1">
                    <a:tint val="75000"/>
                  </a:schemeClr>
                </a:solidFill>
              </a:defRPr>
            </a:lvl8pPr>
            <a:lvl9pPr marL="4037625" indent="0">
              <a:buNone/>
              <a:defRPr sz="1766">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48F7E63-76AD-864C-9F37-9947DD773DD0}"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011414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4298"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07104"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48F7E63-76AD-864C-9F37-9947DD773DD0}"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078845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5689" y="403076"/>
            <a:ext cx="9212104" cy="1463336"/>
          </a:xfrm>
        </p:spPr>
        <p:txBody>
          <a:bodyPr/>
          <a:lstStyle/>
          <a:p>
            <a:r>
              <a:rPr lang="en-GB"/>
              <a:t>Click to edit Master title style</a:t>
            </a:r>
            <a:endParaRPr lang="en-US"/>
          </a:p>
        </p:txBody>
      </p:sp>
      <p:sp>
        <p:nvSpPr>
          <p:cNvPr id="3" name="Text Placeholder 2"/>
          <p:cNvSpPr>
            <a:spLocks noGrp="1"/>
          </p:cNvSpPr>
          <p:nvPr>
            <p:ph type="body" idx="1"/>
          </p:nvPr>
        </p:nvSpPr>
        <p:spPr>
          <a:xfrm>
            <a:off x="735690" y="1855895"/>
            <a:ext cx="4518436"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4" name="Content Placeholder 3"/>
          <p:cNvSpPr>
            <a:spLocks noGrp="1"/>
          </p:cNvSpPr>
          <p:nvPr>
            <p:ph sz="half" idx="2"/>
          </p:nvPr>
        </p:nvSpPr>
        <p:spPr>
          <a:xfrm>
            <a:off x="735690" y="2765440"/>
            <a:ext cx="4518436"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07105" y="1855895"/>
            <a:ext cx="4540689"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6" name="Content Placeholder 5"/>
          <p:cNvSpPr>
            <a:spLocks noGrp="1"/>
          </p:cNvSpPr>
          <p:nvPr>
            <p:ph sz="quarter" idx="4"/>
          </p:nvPr>
        </p:nvSpPr>
        <p:spPr>
          <a:xfrm>
            <a:off x="5407105" y="2765440"/>
            <a:ext cx="4540689"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48F7E63-76AD-864C-9F37-9947DD773DD0}" type="datetimeFigureOut">
              <a:rPr lang="en-US" smtClean="0"/>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03189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48F7E63-76AD-864C-9F37-9947DD773DD0}" type="datetimeFigureOut">
              <a:rPr lang="en-US" smtClean="0"/>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45612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F7E63-76AD-864C-9F37-9947DD773DD0}" type="datetimeFigureOut">
              <a:rPr lang="en-US" smtClean="0"/>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93450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Content Placeholder 2"/>
          <p:cNvSpPr>
            <a:spLocks noGrp="1"/>
          </p:cNvSpPr>
          <p:nvPr>
            <p:ph idx="1"/>
          </p:nvPr>
        </p:nvSpPr>
        <p:spPr>
          <a:xfrm>
            <a:off x="4540689" y="1090055"/>
            <a:ext cx="5407104" cy="5380166"/>
          </a:xfrm>
        </p:spPr>
        <p:txBody>
          <a:bodyPr/>
          <a:lstStyle>
            <a:lvl1pPr>
              <a:defRPr sz="3532"/>
            </a:lvl1pPr>
            <a:lvl2pPr>
              <a:defRPr sz="3091"/>
            </a:lvl2pPr>
            <a:lvl3pPr>
              <a:defRPr sz="2649"/>
            </a:lvl3pPr>
            <a:lvl4pPr>
              <a:defRPr sz="2208"/>
            </a:lvl4pPr>
            <a:lvl5pPr>
              <a:defRPr sz="2208"/>
            </a:lvl5pPr>
            <a:lvl6pPr>
              <a:defRPr sz="2208"/>
            </a:lvl6pPr>
            <a:lvl7pPr>
              <a:defRPr sz="2208"/>
            </a:lvl7pPr>
            <a:lvl8pPr>
              <a:defRPr sz="2208"/>
            </a:lvl8pPr>
            <a:lvl9pPr>
              <a:defRPr sz="220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415613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Picture Placeholder 2"/>
          <p:cNvSpPr>
            <a:spLocks noGrp="1" noChangeAspect="1"/>
          </p:cNvSpPr>
          <p:nvPr>
            <p:ph type="pic" idx="1"/>
          </p:nvPr>
        </p:nvSpPr>
        <p:spPr>
          <a:xfrm>
            <a:off x="4540689" y="1090055"/>
            <a:ext cx="5407104" cy="5380166"/>
          </a:xfrm>
        </p:spPr>
        <p:txBody>
          <a:bodyPr anchor="t"/>
          <a:lstStyle>
            <a:lvl1pPr marL="0" indent="0">
              <a:buNone/>
              <a:defRPr sz="3532"/>
            </a:lvl1pPr>
            <a:lvl2pPr marL="504703" indent="0">
              <a:buNone/>
              <a:defRPr sz="3091"/>
            </a:lvl2pPr>
            <a:lvl3pPr marL="1009406" indent="0">
              <a:buNone/>
              <a:defRPr sz="2649"/>
            </a:lvl3pPr>
            <a:lvl4pPr marL="1514109" indent="0">
              <a:buNone/>
              <a:defRPr sz="2208"/>
            </a:lvl4pPr>
            <a:lvl5pPr marL="2018812" indent="0">
              <a:buNone/>
              <a:defRPr sz="2208"/>
            </a:lvl5pPr>
            <a:lvl6pPr marL="2523515" indent="0">
              <a:buNone/>
              <a:defRPr sz="2208"/>
            </a:lvl6pPr>
            <a:lvl7pPr marL="3028218" indent="0">
              <a:buNone/>
              <a:defRPr sz="2208"/>
            </a:lvl7pPr>
            <a:lvl8pPr marL="3532922" indent="0">
              <a:buNone/>
              <a:defRPr sz="2208"/>
            </a:lvl8pPr>
            <a:lvl9pPr marL="4037625" indent="0">
              <a:buNone/>
              <a:defRPr sz="2208"/>
            </a:lvl9pPr>
          </a:lstStyle>
          <a:p>
            <a:r>
              <a:rPr lang="en-GB"/>
              <a:t>Click icon to add picture</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00391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212742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43376" y="403074"/>
            <a:ext cx="2303026" cy="6415893"/>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4299" y="403074"/>
            <a:ext cx="6775569" cy="641589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182505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4298" y="403076"/>
            <a:ext cx="9212104" cy="1463336"/>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4298" y="2015372"/>
            <a:ext cx="9212104" cy="480359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4298" y="7017001"/>
            <a:ext cx="2403158" cy="403074"/>
          </a:xfrm>
          <a:prstGeom prst="rect">
            <a:avLst/>
          </a:prstGeom>
        </p:spPr>
        <p:txBody>
          <a:bodyPr vert="horz" lIns="91440" tIns="45720" rIns="91440" bIns="45720" rtlCol="0" anchor="ctr"/>
          <a:lstStyle>
            <a:lvl1pPr algn="l">
              <a:defRPr sz="1325">
                <a:solidFill>
                  <a:schemeClr val="tx1">
                    <a:tint val="75000"/>
                  </a:schemeClr>
                </a:solidFill>
              </a:defRPr>
            </a:lvl1pPr>
          </a:lstStyle>
          <a:p>
            <a:fld id="{648F7E63-76AD-864C-9F37-9947DD773DD0}" type="datetimeFigureOut">
              <a:rPr lang="en-US" smtClean="0"/>
              <a:t>10/5/2026</a:t>
            </a:fld>
            <a:endParaRPr lang="en-US"/>
          </a:p>
        </p:txBody>
      </p:sp>
      <p:sp>
        <p:nvSpPr>
          <p:cNvPr id="5" name="Footer Placeholder 4"/>
          <p:cNvSpPr>
            <a:spLocks noGrp="1"/>
          </p:cNvSpPr>
          <p:nvPr>
            <p:ph type="ftr" sz="quarter" idx="3"/>
          </p:nvPr>
        </p:nvSpPr>
        <p:spPr>
          <a:xfrm>
            <a:off x="3537982" y="7017001"/>
            <a:ext cx="3604736" cy="403074"/>
          </a:xfrm>
          <a:prstGeom prst="rect">
            <a:avLst/>
          </a:prstGeom>
        </p:spPr>
        <p:txBody>
          <a:bodyPr vert="horz" lIns="91440" tIns="45720" rIns="91440" bIns="45720" rtlCol="0" anchor="ctr"/>
          <a:lstStyle>
            <a:lvl1pPr algn="ctr">
              <a:defRPr sz="13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43244" y="7017001"/>
            <a:ext cx="2403158" cy="403074"/>
          </a:xfrm>
          <a:prstGeom prst="rect">
            <a:avLst/>
          </a:prstGeom>
        </p:spPr>
        <p:txBody>
          <a:bodyPr vert="horz" lIns="91440" tIns="45720" rIns="91440" bIns="45720" rtlCol="0" anchor="ctr"/>
          <a:lstStyle>
            <a:lvl1pPr algn="r">
              <a:defRPr sz="1325">
                <a:solidFill>
                  <a:schemeClr val="tx1">
                    <a:tint val="75000"/>
                  </a:schemeClr>
                </a:solidFill>
              </a:defRPr>
            </a:lvl1pPr>
          </a:lstStyle>
          <a:p>
            <a:fld id="{D66F584D-BE5E-D542-93A6-6151E93BBAAE}" type="slidenum">
              <a:rPr lang="en-US" smtClean="0"/>
              <a:t>‹#›</a:t>
            </a:fld>
            <a:endParaRPr lang="en-US"/>
          </a:p>
        </p:txBody>
      </p:sp>
    </p:spTree>
    <p:extLst>
      <p:ext uri="{BB962C8B-B14F-4D97-AF65-F5344CB8AC3E}">
        <p14:creationId xmlns:p14="http://schemas.microsoft.com/office/powerpoint/2010/main" val="12027144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09406" rtl="0" eaLnBrk="1" latinLnBrk="0" hangingPunct="1">
        <a:lnSpc>
          <a:spcPct val="90000"/>
        </a:lnSpc>
        <a:spcBef>
          <a:spcPct val="0"/>
        </a:spcBef>
        <a:buNone/>
        <a:defRPr sz="4857" kern="1200">
          <a:solidFill>
            <a:schemeClr val="tx1"/>
          </a:solidFill>
          <a:latin typeface="+mj-lt"/>
          <a:ea typeface="+mj-ea"/>
          <a:cs typeface="+mj-cs"/>
        </a:defRPr>
      </a:lvl1pPr>
    </p:titleStyle>
    <p:bodyStyle>
      <a:lvl1pPr marL="252352" indent="-252352" algn="l" defTabSz="1009406" rtl="0" eaLnBrk="1" latinLnBrk="0" hangingPunct="1">
        <a:lnSpc>
          <a:spcPct val="90000"/>
        </a:lnSpc>
        <a:spcBef>
          <a:spcPts val="1104"/>
        </a:spcBef>
        <a:buFont typeface="Arial" panose="020B0604020202020204" pitchFamily="34" charset="0"/>
        <a:buChar char="•"/>
        <a:defRPr sz="3091" kern="1200">
          <a:solidFill>
            <a:schemeClr val="tx1"/>
          </a:solidFill>
          <a:latin typeface="+mn-lt"/>
          <a:ea typeface="+mn-ea"/>
          <a:cs typeface="+mn-cs"/>
        </a:defRPr>
      </a:lvl1pPr>
      <a:lvl2pPr marL="757055" indent="-252352" algn="l" defTabSz="1009406" rtl="0" eaLnBrk="1" latinLnBrk="0" hangingPunct="1">
        <a:lnSpc>
          <a:spcPct val="90000"/>
        </a:lnSpc>
        <a:spcBef>
          <a:spcPts val="552"/>
        </a:spcBef>
        <a:buFont typeface="Arial" panose="020B0604020202020204" pitchFamily="34" charset="0"/>
        <a:buChar char="•"/>
        <a:defRPr sz="2649" kern="1200">
          <a:solidFill>
            <a:schemeClr val="tx1"/>
          </a:solidFill>
          <a:latin typeface="+mn-lt"/>
          <a:ea typeface="+mn-ea"/>
          <a:cs typeface="+mn-cs"/>
        </a:defRPr>
      </a:lvl2pPr>
      <a:lvl3pPr marL="1261758" indent="-252352" algn="l" defTabSz="1009406" rtl="0" eaLnBrk="1" latinLnBrk="0" hangingPunct="1">
        <a:lnSpc>
          <a:spcPct val="90000"/>
        </a:lnSpc>
        <a:spcBef>
          <a:spcPts val="552"/>
        </a:spcBef>
        <a:buFont typeface="Arial" panose="020B0604020202020204" pitchFamily="34" charset="0"/>
        <a:buChar char="•"/>
        <a:defRPr sz="2208" kern="1200">
          <a:solidFill>
            <a:schemeClr val="tx1"/>
          </a:solidFill>
          <a:latin typeface="+mn-lt"/>
          <a:ea typeface="+mn-ea"/>
          <a:cs typeface="+mn-cs"/>
        </a:defRPr>
      </a:lvl3pPr>
      <a:lvl4pPr marL="1766461"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4pPr>
      <a:lvl5pPr marL="2271164"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5pPr>
      <a:lvl6pPr marL="2775867"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6pPr>
      <a:lvl7pPr marL="3280570"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7pPr>
      <a:lvl8pPr marL="3785273"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8pPr>
      <a:lvl9pPr marL="4289976"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9pPr>
    </p:bodyStyle>
    <p:otherStyle>
      <a:defPPr>
        <a:defRPr lang="en-US"/>
      </a:defPPr>
      <a:lvl1pPr marL="0" algn="l" defTabSz="1009406" rtl="0" eaLnBrk="1" latinLnBrk="0" hangingPunct="1">
        <a:defRPr sz="1987" kern="1200">
          <a:solidFill>
            <a:schemeClr val="tx1"/>
          </a:solidFill>
          <a:latin typeface="+mn-lt"/>
          <a:ea typeface="+mn-ea"/>
          <a:cs typeface="+mn-cs"/>
        </a:defRPr>
      </a:lvl1pPr>
      <a:lvl2pPr marL="504703" algn="l" defTabSz="1009406" rtl="0" eaLnBrk="1" latinLnBrk="0" hangingPunct="1">
        <a:defRPr sz="1987" kern="1200">
          <a:solidFill>
            <a:schemeClr val="tx1"/>
          </a:solidFill>
          <a:latin typeface="+mn-lt"/>
          <a:ea typeface="+mn-ea"/>
          <a:cs typeface="+mn-cs"/>
        </a:defRPr>
      </a:lvl2pPr>
      <a:lvl3pPr marL="1009406" algn="l" defTabSz="1009406" rtl="0" eaLnBrk="1" latinLnBrk="0" hangingPunct="1">
        <a:defRPr sz="1987" kern="1200">
          <a:solidFill>
            <a:schemeClr val="tx1"/>
          </a:solidFill>
          <a:latin typeface="+mn-lt"/>
          <a:ea typeface="+mn-ea"/>
          <a:cs typeface="+mn-cs"/>
        </a:defRPr>
      </a:lvl3pPr>
      <a:lvl4pPr marL="1514109" algn="l" defTabSz="1009406" rtl="0" eaLnBrk="1" latinLnBrk="0" hangingPunct="1">
        <a:defRPr sz="1987" kern="1200">
          <a:solidFill>
            <a:schemeClr val="tx1"/>
          </a:solidFill>
          <a:latin typeface="+mn-lt"/>
          <a:ea typeface="+mn-ea"/>
          <a:cs typeface="+mn-cs"/>
        </a:defRPr>
      </a:lvl4pPr>
      <a:lvl5pPr marL="2018812" algn="l" defTabSz="1009406" rtl="0" eaLnBrk="1" latinLnBrk="0" hangingPunct="1">
        <a:defRPr sz="1987" kern="1200">
          <a:solidFill>
            <a:schemeClr val="tx1"/>
          </a:solidFill>
          <a:latin typeface="+mn-lt"/>
          <a:ea typeface="+mn-ea"/>
          <a:cs typeface="+mn-cs"/>
        </a:defRPr>
      </a:lvl5pPr>
      <a:lvl6pPr marL="2523515" algn="l" defTabSz="1009406" rtl="0" eaLnBrk="1" latinLnBrk="0" hangingPunct="1">
        <a:defRPr sz="1987" kern="1200">
          <a:solidFill>
            <a:schemeClr val="tx1"/>
          </a:solidFill>
          <a:latin typeface="+mn-lt"/>
          <a:ea typeface="+mn-ea"/>
          <a:cs typeface="+mn-cs"/>
        </a:defRPr>
      </a:lvl6pPr>
      <a:lvl7pPr marL="3028218" algn="l" defTabSz="1009406" rtl="0" eaLnBrk="1" latinLnBrk="0" hangingPunct="1">
        <a:defRPr sz="1987" kern="1200">
          <a:solidFill>
            <a:schemeClr val="tx1"/>
          </a:solidFill>
          <a:latin typeface="+mn-lt"/>
          <a:ea typeface="+mn-ea"/>
          <a:cs typeface="+mn-cs"/>
        </a:defRPr>
      </a:lvl7pPr>
      <a:lvl8pPr marL="3532922" algn="l" defTabSz="1009406" rtl="0" eaLnBrk="1" latinLnBrk="0" hangingPunct="1">
        <a:defRPr sz="1987" kern="1200">
          <a:solidFill>
            <a:schemeClr val="tx1"/>
          </a:solidFill>
          <a:latin typeface="+mn-lt"/>
          <a:ea typeface="+mn-ea"/>
          <a:cs typeface="+mn-cs"/>
        </a:defRPr>
      </a:lvl8pPr>
      <a:lvl9pPr marL="4037625" algn="l" defTabSz="1009406" rtl="0" eaLnBrk="1" latinLnBrk="0" hangingPunct="1">
        <a:defRPr sz="19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object 20">
            <a:extLst>
              <a:ext uri="{FF2B5EF4-FFF2-40B4-BE49-F238E27FC236}">
                <a16:creationId xmlns:a16="http://schemas.microsoft.com/office/drawing/2014/main" id="{A5B11B46-AB73-234F-8BD5-0B11C9093D8F}"/>
              </a:ext>
            </a:extLst>
          </p:cNvPr>
          <p:cNvSpPr txBox="1"/>
          <p:nvPr/>
        </p:nvSpPr>
        <p:spPr>
          <a:xfrm>
            <a:off x="539750" y="1144528"/>
            <a:ext cx="2445612" cy="348813"/>
          </a:xfrm>
          <a:prstGeom prst="rect">
            <a:avLst/>
          </a:prstGeom>
        </p:spPr>
        <p:txBody>
          <a:bodyPr vert="horz" wrap="square" lIns="0" tIns="0" rIns="0" bIns="0" rtlCol="0" anchor="t">
            <a:spAutoFit/>
          </a:bodyPr>
          <a:lstStyle/>
          <a:p>
            <a:pPr marL="12700">
              <a:lnSpc>
                <a:spcPct val="100000"/>
              </a:lnSpc>
            </a:pPr>
            <a:r>
              <a:rPr lang="en-US" sz="1100" b="1" dirty="0">
                <a:solidFill>
                  <a:srgbClr val="05EDB5"/>
                </a:solidFill>
                <a:latin typeface="Arial"/>
                <a:cs typeface="Arial"/>
              </a:rPr>
              <a:t>Reporting </a:t>
            </a:r>
            <a:r>
              <a:rPr sz="1100" b="1" dirty="0">
                <a:solidFill>
                  <a:srgbClr val="05EDB5"/>
                </a:solidFill>
                <a:latin typeface="Arial"/>
                <a:cs typeface="Arial"/>
              </a:rPr>
              <a:t>to:</a:t>
            </a:r>
            <a:endParaRPr lang="en-US" sz="1100" b="1" dirty="0">
              <a:solidFill>
                <a:srgbClr val="05EDB5"/>
              </a:solidFill>
              <a:latin typeface="Arial"/>
              <a:cs typeface="Arial"/>
            </a:endParaRPr>
          </a:p>
          <a:p>
            <a:pPr marL="12700">
              <a:spcBef>
                <a:spcPts val="200"/>
              </a:spcBef>
            </a:pPr>
            <a:r>
              <a:rPr lang="en-NZ" sz="1000" dirty="0">
                <a:solidFill>
                  <a:schemeClr val="bg1"/>
                </a:solidFill>
                <a:latin typeface="Arial"/>
                <a:cs typeface="Arial"/>
              </a:rPr>
              <a:t>General Manager - Generation</a:t>
            </a:r>
            <a:endParaRPr sz="1000" dirty="0" err="1">
              <a:solidFill>
                <a:schemeClr val="bg1"/>
              </a:solidFill>
              <a:latin typeface="Arial"/>
              <a:cs typeface="Arial"/>
            </a:endParaRPr>
          </a:p>
        </p:txBody>
      </p:sp>
      <p:sp>
        <p:nvSpPr>
          <p:cNvPr id="8" name="object 21">
            <a:extLst>
              <a:ext uri="{FF2B5EF4-FFF2-40B4-BE49-F238E27FC236}">
                <a16:creationId xmlns:a16="http://schemas.microsoft.com/office/drawing/2014/main" id="{695FE911-531B-BF4D-99CF-1C9DB1085BCF}"/>
              </a:ext>
            </a:extLst>
          </p:cNvPr>
          <p:cNvSpPr txBox="1"/>
          <p:nvPr/>
        </p:nvSpPr>
        <p:spPr>
          <a:xfrm>
            <a:off x="3114842" y="1144528"/>
            <a:ext cx="1040330" cy="348813"/>
          </a:xfrm>
          <a:prstGeom prst="rect">
            <a:avLst/>
          </a:prstGeom>
        </p:spPr>
        <p:txBody>
          <a:bodyPr vert="horz" wrap="square" lIns="0" tIns="0" rIns="0" bIns="0" rtlCol="0" anchor="t">
            <a:spAutoFit/>
          </a:bodyPr>
          <a:lstStyle/>
          <a:p>
            <a:pPr marL="12700">
              <a:lnSpc>
                <a:spcPct val="100000"/>
              </a:lnSpc>
            </a:pPr>
            <a:r>
              <a:rPr sz="1100" b="1" dirty="0">
                <a:solidFill>
                  <a:srgbClr val="05EDB5"/>
                </a:solidFill>
                <a:latin typeface="Arial"/>
                <a:cs typeface="Arial"/>
              </a:rPr>
              <a:t>Date:</a:t>
            </a:r>
          </a:p>
          <a:p>
            <a:pPr marL="12700">
              <a:spcBef>
                <a:spcPts val="200"/>
              </a:spcBef>
            </a:pPr>
            <a:r>
              <a:rPr lang="en-NZ" sz="1000" dirty="0">
                <a:solidFill>
                  <a:schemeClr val="bg1"/>
                </a:solidFill>
                <a:latin typeface="Arial"/>
                <a:cs typeface="Arial"/>
              </a:rPr>
              <a:t>October 2026</a:t>
            </a:r>
          </a:p>
        </p:txBody>
      </p:sp>
      <p:sp>
        <p:nvSpPr>
          <p:cNvPr id="9" name="object 29">
            <a:extLst>
              <a:ext uri="{FF2B5EF4-FFF2-40B4-BE49-F238E27FC236}">
                <a16:creationId xmlns:a16="http://schemas.microsoft.com/office/drawing/2014/main" id="{500A467D-8649-8E41-BACB-F069E69694AC}"/>
              </a:ext>
            </a:extLst>
          </p:cNvPr>
          <p:cNvSpPr txBox="1"/>
          <p:nvPr/>
        </p:nvSpPr>
        <p:spPr>
          <a:xfrm>
            <a:off x="539750" y="344170"/>
            <a:ext cx="5778672" cy="678712"/>
          </a:xfrm>
          <a:prstGeom prst="rect">
            <a:avLst/>
          </a:prstGeom>
        </p:spPr>
        <p:txBody>
          <a:bodyPr vert="horz" wrap="square" lIns="0" tIns="0" rIns="0" bIns="0" rtlCol="0" anchor="t">
            <a:spAutoFit/>
          </a:bodyPr>
          <a:lstStyle/>
          <a:p>
            <a:pPr marL="12700">
              <a:lnSpc>
                <a:spcPct val="150000"/>
              </a:lnSpc>
            </a:pPr>
            <a:r>
              <a:rPr sz="1100" b="1" dirty="0">
                <a:solidFill>
                  <a:srgbClr val="05EDB5"/>
                </a:solidFill>
                <a:latin typeface="Arial"/>
                <a:cs typeface="Arial"/>
              </a:rPr>
              <a:t>Position description:</a:t>
            </a:r>
          </a:p>
          <a:p>
            <a:pPr marL="12700">
              <a:lnSpc>
                <a:spcPct val="150000"/>
              </a:lnSpc>
              <a:spcBef>
                <a:spcPts val="140"/>
              </a:spcBef>
            </a:pPr>
            <a:r>
              <a:rPr lang="en-NZ" sz="2000" b="1" dirty="0">
                <a:solidFill>
                  <a:srgbClr val="FFFFFF"/>
                </a:solidFill>
                <a:latin typeface="Arial"/>
                <a:cs typeface="Arial"/>
              </a:rPr>
              <a:t>Head of Generation Data and Digital</a:t>
            </a:r>
            <a:endParaRPr lang="en-NZ" dirty="0"/>
          </a:p>
        </p:txBody>
      </p:sp>
      <p:sp>
        <p:nvSpPr>
          <p:cNvPr id="11" name="object 22">
            <a:extLst>
              <a:ext uri="{FF2B5EF4-FFF2-40B4-BE49-F238E27FC236}">
                <a16:creationId xmlns:a16="http://schemas.microsoft.com/office/drawing/2014/main" id="{888BC5EF-D97F-2B4F-9AF6-FF87F954C531}"/>
              </a:ext>
            </a:extLst>
          </p:cNvPr>
          <p:cNvSpPr txBox="1"/>
          <p:nvPr/>
        </p:nvSpPr>
        <p:spPr>
          <a:xfrm>
            <a:off x="539749" y="1653104"/>
            <a:ext cx="4100829" cy="3939540"/>
          </a:xfrm>
          <a:prstGeom prst="rect">
            <a:avLst/>
          </a:prstGeom>
        </p:spPr>
        <p:txBody>
          <a:bodyPr vert="horz" wrap="square" lIns="0" tIns="0" rIns="0" bIns="0" rtlCol="0" anchor="t">
            <a:spAutoFit/>
          </a:bodyPr>
          <a:lstStyle/>
          <a:p>
            <a:pPr>
              <a:spcBef>
                <a:spcPts val="300"/>
              </a:spcBef>
              <a:spcAft>
                <a:spcPts val="300"/>
              </a:spcAft>
            </a:pPr>
            <a:r>
              <a:rPr lang="en-US" sz="1200" b="1" dirty="0">
                <a:solidFill>
                  <a:srgbClr val="05EDB5"/>
                </a:solidFill>
                <a:latin typeface="Calibri"/>
                <a:ea typeface="Calibri"/>
                <a:cs typeface="Calibri"/>
              </a:rPr>
              <a:t>The role</a:t>
            </a:r>
            <a:endParaRPr lang="en-US" sz="2000" b="1" dirty="0"/>
          </a:p>
          <a:p>
            <a:pPr marL="12700"/>
            <a:r>
              <a:rPr lang="en-US" sz="1050" dirty="0">
                <a:solidFill>
                  <a:schemeClr val="bg1"/>
                </a:solidFill>
                <a:latin typeface="Calibri"/>
                <a:ea typeface="Calibri"/>
                <a:cs typeface="Calibri"/>
              </a:rPr>
              <a:t>The Head of Generation Data &amp; Digital is a senior leadership role on the Generation Leadership Team, accountable for leading value delivery from data, digital and technology-enabled capability to improve the performance, safety and long-term stewardship of Generation’s physical assets. The role owns the strategy, investment priorities and outcomes for Generation’s data, digital and technology portfolio, ensuring these capabilities support asset reliability, availability, flexibility, safety and cost performance.</a:t>
            </a:r>
          </a:p>
          <a:p>
            <a:pPr marL="12700"/>
            <a:endParaRPr lang="en-US" sz="1050" dirty="0">
              <a:solidFill>
                <a:schemeClr val="bg1"/>
              </a:solidFill>
              <a:latin typeface="Calibri"/>
              <a:ea typeface="Calibri"/>
              <a:cs typeface="Calibri"/>
            </a:endParaRPr>
          </a:p>
          <a:p>
            <a:pPr marL="12700"/>
            <a:r>
              <a:rPr lang="en-US" sz="1050" dirty="0">
                <a:solidFill>
                  <a:schemeClr val="bg1"/>
                </a:solidFill>
                <a:latin typeface="Calibri"/>
                <a:ea typeface="Calibri"/>
                <a:cs typeface="Calibri"/>
              </a:rPr>
              <a:t>Guided by </a:t>
            </a:r>
            <a:r>
              <a:rPr lang="en-US" sz="1050" dirty="0" err="1">
                <a:solidFill>
                  <a:schemeClr val="bg1"/>
                </a:solidFill>
                <a:latin typeface="Calibri"/>
                <a:ea typeface="Calibri"/>
                <a:cs typeface="Calibri"/>
              </a:rPr>
              <a:t>kaitiakitanga</a:t>
            </a:r>
            <a:r>
              <a:rPr lang="en-US" sz="1050" dirty="0">
                <a:solidFill>
                  <a:schemeClr val="bg1"/>
                </a:solidFill>
                <a:latin typeface="Calibri"/>
                <a:ea typeface="Calibri"/>
                <a:cs typeface="Calibri"/>
              </a:rPr>
              <a:t>, the role takes a long-term stewardship view of how data and digital capability supports Generation’s hydro, wind, solar and battery assets. The role provides leadership of Generation’s data and digital agenda, spanning operational systems and data foundations through to advanced analytics and reliability-focused insights.</a:t>
            </a:r>
          </a:p>
          <a:p>
            <a:pPr marL="12700"/>
            <a:endParaRPr lang="en-US" sz="1050" dirty="0">
              <a:solidFill>
                <a:schemeClr val="bg1"/>
              </a:solidFill>
              <a:latin typeface="Calibri"/>
              <a:ea typeface="Calibri"/>
              <a:cs typeface="Calibri"/>
            </a:endParaRPr>
          </a:p>
          <a:p>
            <a:pPr marL="12700"/>
            <a:r>
              <a:rPr lang="en-US" sz="1050" dirty="0">
                <a:solidFill>
                  <a:schemeClr val="bg1"/>
                </a:solidFill>
                <a:latin typeface="Calibri"/>
                <a:ea typeface="Calibri"/>
                <a:cs typeface="Calibri"/>
              </a:rPr>
              <a:t>The role advises the GM Generation, Executive, Board and Steering Groups on Generation's data and digital investment priorities. The role partners with peers on the GLT, ICT, Engineering, Retail, Development, Strategy and Portfolio to </a:t>
            </a:r>
            <a:r>
              <a:rPr lang="en-US" sz="1050" dirty="0" err="1">
                <a:solidFill>
                  <a:schemeClr val="bg1"/>
                </a:solidFill>
                <a:latin typeface="Calibri"/>
                <a:ea typeface="Calibri"/>
                <a:cs typeface="Calibri"/>
              </a:rPr>
              <a:t>prioritise</a:t>
            </a:r>
            <a:r>
              <a:rPr lang="en-US" sz="1050" dirty="0">
                <a:solidFill>
                  <a:schemeClr val="bg1"/>
                </a:solidFill>
                <a:latin typeface="Calibri"/>
                <a:ea typeface="Calibri"/>
                <a:cs typeface="Calibri"/>
              </a:rPr>
              <a:t> and enable business outcomes. Direct reports on the Generation Data &amp; Digital leadership team include leaders of both flagship transformation </a:t>
            </a:r>
            <a:r>
              <a:rPr lang="en-US" sz="1050" dirty="0" err="1">
                <a:solidFill>
                  <a:schemeClr val="bg1"/>
                </a:solidFill>
                <a:latin typeface="Calibri"/>
                <a:ea typeface="Calibri"/>
                <a:cs typeface="Calibri"/>
              </a:rPr>
              <a:t>programmes</a:t>
            </a:r>
            <a:r>
              <a:rPr lang="en-US" sz="1050" dirty="0">
                <a:solidFill>
                  <a:schemeClr val="bg1"/>
                </a:solidFill>
                <a:latin typeface="Calibri"/>
                <a:ea typeface="Calibri"/>
                <a:cs typeface="Calibri"/>
              </a:rPr>
              <a:t> like </a:t>
            </a:r>
            <a:r>
              <a:rPr lang="en-US" sz="1050" dirty="0" err="1">
                <a:solidFill>
                  <a:schemeClr val="bg1"/>
                </a:solidFill>
                <a:latin typeface="Calibri"/>
                <a:ea typeface="Calibri"/>
                <a:cs typeface="Calibri"/>
              </a:rPr>
              <a:t>digiGEN</a:t>
            </a:r>
            <a:r>
              <a:rPr lang="en-US" sz="1050" dirty="0">
                <a:solidFill>
                  <a:schemeClr val="bg1"/>
                </a:solidFill>
                <a:latin typeface="Calibri"/>
                <a:ea typeface="Calibri"/>
                <a:cs typeface="Calibri"/>
              </a:rPr>
              <a:t> and enabling practices (Data, Reliability Engineering, Experience Design, Ways of Working) that collectively drive value delivery across Generation.</a:t>
            </a:r>
          </a:p>
        </p:txBody>
      </p:sp>
      <p:sp>
        <p:nvSpPr>
          <p:cNvPr id="12" name="object 23">
            <a:extLst>
              <a:ext uri="{FF2B5EF4-FFF2-40B4-BE49-F238E27FC236}">
                <a16:creationId xmlns:a16="http://schemas.microsoft.com/office/drawing/2014/main" id="{16C00225-0221-D041-B785-CF36376C8BB4}"/>
              </a:ext>
            </a:extLst>
          </p:cNvPr>
          <p:cNvSpPr txBox="1"/>
          <p:nvPr/>
        </p:nvSpPr>
        <p:spPr>
          <a:xfrm>
            <a:off x="4777739" y="1651001"/>
            <a:ext cx="4147469" cy="4229748"/>
          </a:xfrm>
          <a:prstGeom prst="rect">
            <a:avLst/>
          </a:prstGeom>
        </p:spPr>
        <p:txBody>
          <a:bodyPr vert="horz" wrap="square" lIns="0" tIns="0" rIns="0" bIns="0" rtlCol="0" anchor="t">
            <a:spAutoFit/>
          </a:bodyPr>
          <a:lstStyle/>
          <a:p>
            <a:pPr marL="12700" marR="648970">
              <a:lnSpc>
                <a:spcPct val="103499"/>
              </a:lnSpc>
            </a:pPr>
            <a:r>
              <a:rPr lang="en-NZ" sz="1200" b="1" spc="10" dirty="0">
                <a:solidFill>
                  <a:srgbClr val="05EDB5"/>
                </a:solidFill>
                <a:cs typeface="Arial" panose="020B0604020202020204" pitchFamily="34" charset="0"/>
              </a:rPr>
              <a:t>Position Accountabilities</a:t>
            </a:r>
            <a:endParaRPr lang="en-NZ" sz="1200" dirty="0">
              <a:solidFill>
                <a:srgbClr val="05EDB5"/>
              </a:solidFill>
              <a:cs typeface="Arial" panose="020B0604020202020204" pitchFamily="34" charset="0"/>
            </a:endParaRPr>
          </a:p>
          <a:p>
            <a:pPr marL="171450" indent="-171450">
              <a:buFont typeface="Arial" panose="020B0604020202020204" pitchFamily="34" charset="0"/>
              <a:buChar char="•"/>
            </a:pPr>
            <a:r>
              <a:rPr lang="en-US" sz="1050" dirty="0">
                <a:solidFill>
                  <a:schemeClr val="bg1"/>
                </a:solidFill>
                <a:latin typeface="Calibri"/>
                <a:cs typeface="Calibri"/>
              </a:rPr>
              <a:t>Leads the Generation Data &amp; Digital value stream, establishing direction, quarterly Objectives and Key Results (OKRs), investment priorities and value outcomes aligned to Generation and Meridian’s strategy.</a:t>
            </a:r>
          </a:p>
          <a:p>
            <a:pPr marL="171450" indent="-171450">
              <a:buFont typeface="Arial" panose="020B0604020202020204" pitchFamily="34" charset="0"/>
              <a:buChar char="•"/>
            </a:pPr>
            <a:r>
              <a:rPr lang="en-US" sz="1050" dirty="0">
                <a:solidFill>
                  <a:schemeClr val="bg1"/>
                </a:solidFill>
                <a:latin typeface="Calibri"/>
                <a:cs typeface="Calibri"/>
              </a:rPr>
              <a:t>Acts as the senior value owner for Generation's data and digital portfolio, ensuring investments, initiatives and resources deliver measurable value through increased asset availability, reduced O&amp;M costs, effective risk management and improved operational performance, while fostering a culture of value ownership and benefits </a:t>
            </a:r>
            <a:r>
              <a:rPr lang="en-US" sz="1050" dirty="0" err="1">
                <a:solidFill>
                  <a:schemeClr val="bg1"/>
                </a:solidFill>
                <a:latin typeface="Calibri"/>
                <a:cs typeface="Calibri"/>
              </a:rPr>
              <a:t>realisation</a:t>
            </a:r>
            <a:r>
              <a:rPr lang="en-US" sz="1050" dirty="0">
                <a:solidFill>
                  <a:schemeClr val="bg1"/>
                </a:solidFill>
                <a:latin typeface="Calibri"/>
                <a:cs typeface="Calibri"/>
              </a:rPr>
              <a:t> across Generation.</a:t>
            </a:r>
          </a:p>
          <a:p>
            <a:pPr marL="171450" indent="-171450">
              <a:buFont typeface="Arial" panose="020B0604020202020204" pitchFamily="34" charset="0"/>
              <a:buChar char="•"/>
            </a:pPr>
            <a:r>
              <a:rPr lang="en-US" sz="1050" dirty="0">
                <a:solidFill>
                  <a:schemeClr val="bg1"/>
                </a:solidFill>
                <a:latin typeface="Calibri"/>
                <a:cs typeface="Calibri"/>
              </a:rPr>
              <a:t>Partners with the Generation Leadership Team to define the operational, process and </a:t>
            </a:r>
            <a:r>
              <a:rPr lang="en-US" sz="1050" dirty="0" err="1">
                <a:solidFill>
                  <a:schemeClr val="bg1"/>
                </a:solidFill>
                <a:latin typeface="Calibri"/>
                <a:cs typeface="Calibri"/>
              </a:rPr>
              <a:t>behavioural</a:t>
            </a:r>
            <a:r>
              <a:rPr lang="en-US" sz="1050" dirty="0">
                <a:solidFill>
                  <a:schemeClr val="bg1"/>
                </a:solidFill>
                <a:latin typeface="Calibri"/>
                <a:cs typeface="Calibri"/>
              </a:rPr>
              <a:t> changes required to achieve Generation's strategic objectives, and to align data and digital investments that enable those outcomes.</a:t>
            </a:r>
          </a:p>
          <a:p>
            <a:pPr marL="171450" indent="-171450">
              <a:buFont typeface="Arial" panose="020B0604020202020204" pitchFamily="34" charset="0"/>
              <a:buChar char="•"/>
            </a:pPr>
            <a:r>
              <a:rPr lang="en-US" sz="1050" dirty="0">
                <a:solidFill>
                  <a:schemeClr val="bg1"/>
                </a:solidFill>
                <a:latin typeface="Calibri"/>
                <a:cs typeface="Calibri"/>
              </a:rPr>
              <a:t>Accountable business owner for Generation's data and digital portfolio. Works with ICT to make informed decisions on investment, priorities, architecture, cyber security, resilience, technical debt and lifecycle management, while balancing business value with enterprise requirements and risk.</a:t>
            </a:r>
          </a:p>
          <a:p>
            <a:pPr marL="171450" indent="-171450">
              <a:buFont typeface="Arial" panose="020B0604020202020204" pitchFamily="34" charset="0"/>
              <a:buChar char="•"/>
            </a:pPr>
            <a:r>
              <a:rPr lang="en-US" sz="1050" dirty="0">
                <a:solidFill>
                  <a:schemeClr val="bg1"/>
                </a:solidFill>
                <a:latin typeface="Calibri"/>
                <a:cs typeface="Calibri"/>
              </a:rPr>
              <a:t>Accountable for Generation's data platforms, operational systems, analytics and digital products, ensuring they are secure, reliable, well-governed and provide trusted, decision-ready information for operational and strategic decision-making.</a:t>
            </a:r>
          </a:p>
          <a:p>
            <a:pPr marL="171450" indent="-171450">
              <a:buFont typeface="Arial" panose="020B0604020202020204" pitchFamily="34" charset="0"/>
              <a:buChar char="•"/>
            </a:pPr>
            <a:r>
              <a:rPr lang="en-US" sz="1050" dirty="0">
                <a:solidFill>
                  <a:schemeClr val="bg1"/>
                </a:solidFill>
                <a:latin typeface="Calibri"/>
                <a:cs typeface="Calibri"/>
              </a:rPr>
              <a:t>Leads the application of data, digital and reliability engineering capabilities to improve Generation's operational performance, asset availability, maintenance effectiveness and long-term stewardship of physical assets.</a:t>
            </a:r>
          </a:p>
        </p:txBody>
      </p:sp>
      <p:sp>
        <p:nvSpPr>
          <p:cNvPr id="13" name="object 21">
            <a:extLst>
              <a:ext uri="{FF2B5EF4-FFF2-40B4-BE49-F238E27FC236}">
                <a16:creationId xmlns:a16="http://schemas.microsoft.com/office/drawing/2014/main" id="{0B0B6F8B-9D95-7F46-83BE-DDFDA6FAC92F}"/>
              </a:ext>
            </a:extLst>
          </p:cNvPr>
          <p:cNvSpPr txBox="1"/>
          <p:nvPr/>
        </p:nvSpPr>
        <p:spPr>
          <a:xfrm>
            <a:off x="4766308" y="1144528"/>
            <a:ext cx="2955876" cy="348813"/>
          </a:xfrm>
          <a:prstGeom prst="rect">
            <a:avLst/>
          </a:prstGeom>
        </p:spPr>
        <p:txBody>
          <a:bodyPr vert="horz" wrap="square" lIns="0" tIns="0" rIns="0" bIns="0" rtlCol="0" anchor="t">
            <a:spAutoFit/>
          </a:bodyPr>
          <a:lstStyle/>
          <a:p>
            <a:pPr marL="12700">
              <a:lnSpc>
                <a:spcPct val="100000"/>
              </a:lnSpc>
            </a:pPr>
            <a:r>
              <a:rPr lang="en-US" sz="1100" b="1" dirty="0">
                <a:solidFill>
                  <a:srgbClr val="05EDB5"/>
                </a:solidFill>
                <a:latin typeface="Arial"/>
                <a:cs typeface="Arial"/>
              </a:rPr>
              <a:t>Location:</a:t>
            </a:r>
            <a:endParaRPr sz="1100" b="1" dirty="0">
              <a:solidFill>
                <a:srgbClr val="05EDB5"/>
              </a:solidFill>
              <a:latin typeface="Arial"/>
              <a:cs typeface="Arial"/>
            </a:endParaRPr>
          </a:p>
          <a:p>
            <a:pPr marL="12700">
              <a:spcBef>
                <a:spcPts val="200"/>
              </a:spcBef>
            </a:pPr>
            <a:r>
              <a:rPr lang="en-NZ" sz="1000" dirty="0">
                <a:solidFill>
                  <a:schemeClr val="bg1"/>
                </a:solidFill>
                <a:latin typeface="Arial"/>
                <a:cs typeface="Arial"/>
              </a:rPr>
              <a:t>Christchurch, Wellington, </a:t>
            </a:r>
            <a:r>
              <a:rPr lang="en-AU" sz="1000" dirty="0">
                <a:solidFill>
                  <a:schemeClr val="bg1"/>
                </a:solidFill>
                <a:latin typeface="Arial"/>
                <a:cs typeface="Arial"/>
              </a:rPr>
              <a:t>or </a:t>
            </a:r>
            <a:r>
              <a:rPr lang="en-NZ" sz="1000" dirty="0">
                <a:solidFill>
                  <a:schemeClr val="bg1"/>
                </a:solidFill>
                <a:latin typeface="Arial"/>
                <a:cs typeface="Arial"/>
              </a:rPr>
              <a:t>Twizel </a:t>
            </a:r>
          </a:p>
        </p:txBody>
      </p:sp>
    </p:spTree>
    <p:extLst>
      <p:ext uri="{BB962C8B-B14F-4D97-AF65-F5344CB8AC3E}">
        <p14:creationId xmlns:p14="http://schemas.microsoft.com/office/powerpoint/2010/main" val="360006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object 22">
            <a:extLst>
              <a:ext uri="{FF2B5EF4-FFF2-40B4-BE49-F238E27FC236}">
                <a16:creationId xmlns:a16="http://schemas.microsoft.com/office/drawing/2014/main" id="{4430F701-86E1-6F47-8D85-029AF9D2D0A2}"/>
              </a:ext>
            </a:extLst>
          </p:cNvPr>
          <p:cNvSpPr txBox="1"/>
          <p:nvPr/>
        </p:nvSpPr>
        <p:spPr>
          <a:xfrm>
            <a:off x="4775999" y="787459"/>
            <a:ext cx="3979381" cy="5409173"/>
          </a:xfrm>
          <a:prstGeom prst="rect">
            <a:avLst/>
          </a:prstGeom>
        </p:spPr>
        <p:txBody>
          <a:bodyPr vert="horz" wrap="square" lIns="0" tIns="0" rIns="0" bIns="0" rtlCol="0" anchor="t">
            <a:spAutoFit/>
          </a:bodyPr>
          <a:lstStyle/>
          <a:p>
            <a:pPr marL="263525" lvl="1" indent="-171450">
              <a:buFont typeface="Arial" panose="020B0604020202020204" pitchFamily="34" charset="0"/>
              <a:buChar char="•"/>
            </a:pPr>
            <a:endPar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Proven ability to translate strategic objectives into </a:t>
            </a:r>
            <a:r>
              <a:rPr lang="en-US" sz="1100" dirty="0" err="1">
                <a:solidFill>
                  <a:schemeClr val="bg1"/>
                </a:solidFill>
                <a:latin typeface="Calibri" panose="020F0502020204030204" pitchFamily="34" charset="0"/>
                <a:ea typeface="Calibri" panose="020F0502020204030204" pitchFamily="34" charset="0"/>
                <a:cs typeface="Calibri" panose="020F0502020204030204" pitchFamily="34" charset="0"/>
              </a:rPr>
              <a:t>prioritised</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 portfolios, quarterly Objectives and Key Results (OKRs), measurable outcomes and </a:t>
            </a:r>
            <a:r>
              <a:rPr lang="en-US" sz="1100" dirty="0" err="1">
                <a:solidFill>
                  <a:schemeClr val="bg1"/>
                </a:solidFill>
                <a:latin typeface="Calibri" panose="020F0502020204030204" pitchFamily="34" charset="0"/>
                <a:ea typeface="Calibri" panose="020F0502020204030204" pitchFamily="34" charset="0"/>
                <a:cs typeface="Calibri" panose="020F0502020204030204" pitchFamily="34" charset="0"/>
              </a:rPr>
              <a:t>realised</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 business value.</a:t>
            </a:r>
          </a:p>
          <a:p>
            <a:pPr marL="171450" indent="-171450">
              <a:buFont typeface="Arial" panose="020B0604020202020204" pitchFamily="34" charset="0"/>
              <a:buChar char="•"/>
            </a:pP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Expert at translating complex digital and data topics into clear, decision‑ready advice and measurable business outcomes.​</a:t>
            </a:r>
          </a:p>
          <a:p>
            <a:endPar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Operational Performance &amp; Transformation</a:t>
            </a:r>
          </a:p>
          <a:p>
            <a:pPr marL="171450" indent="-171450">
              <a:buFont typeface="Arial" panose="020B0604020202020204" pitchFamily="34" charset="0"/>
              <a:buChar char="•"/>
            </a:pP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Proven ability to partner with asset, operations and engineering leaders to turn real operational and reliability problems into data‑led solutions that deliver sustained business value.</a:t>
            </a:r>
          </a:p>
          <a:p>
            <a:pPr marL="171450" indent="-171450">
              <a:buFont typeface="Arial" panose="020B0604020202020204" pitchFamily="34" charset="0"/>
              <a:buChar char="•"/>
            </a:pPr>
            <a:r>
              <a:rPr lang="en-US" sz="1100">
                <a:solidFill>
                  <a:schemeClr val="bg1"/>
                </a:solidFill>
                <a:latin typeface="Calibri" panose="020F0502020204030204" pitchFamily="34" charset="0"/>
                <a:ea typeface="Calibri" panose="020F0502020204030204" pitchFamily="34" charset="0"/>
                <a:cs typeface="Calibri" panose="020F0502020204030204" pitchFamily="34" charset="0"/>
              </a:rPr>
              <a:t>Experience leading </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transformation </a:t>
            </a:r>
            <a:r>
              <a:rPr lang="en-US" sz="1100" dirty="0" err="1">
                <a:solidFill>
                  <a:schemeClr val="bg1"/>
                </a:solidFill>
                <a:latin typeface="Calibri" panose="020F0502020204030204" pitchFamily="34" charset="0"/>
                <a:ea typeface="Calibri" panose="020F0502020204030204" pitchFamily="34" charset="0"/>
                <a:cs typeface="Calibri" panose="020F0502020204030204" pitchFamily="34" charset="0"/>
              </a:rPr>
              <a:t>programmes</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 that combine technology, process, </a:t>
            </a:r>
            <a:r>
              <a:rPr lang="en-US" sz="1100" dirty="0" err="1">
                <a:solidFill>
                  <a:schemeClr val="bg1"/>
                </a:solidFill>
                <a:latin typeface="Calibri" panose="020F0502020204030204" pitchFamily="34" charset="0"/>
                <a:ea typeface="Calibri" panose="020F0502020204030204" pitchFamily="34" charset="0"/>
                <a:cs typeface="Calibri" panose="020F0502020204030204" pitchFamily="34" charset="0"/>
              </a:rPr>
              <a:t>behavioural</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 and </a:t>
            </a:r>
            <a:r>
              <a:rPr lang="en-US" sz="1100" dirty="0" err="1">
                <a:solidFill>
                  <a:schemeClr val="bg1"/>
                </a:solidFill>
                <a:latin typeface="Calibri" panose="020F0502020204030204" pitchFamily="34" charset="0"/>
                <a:ea typeface="Calibri" panose="020F0502020204030204" pitchFamily="34" charset="0"/>
                <a:cs typeface="Calibri" panose="020F0502020204030204" pitchFamily="34" charset="0"/>
              </a:rPr>
              <a:t>organisational</a:t>
            </a: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 change.</a:t>
            </a:r>
          </a:p>
          <a:p>
            <a:pPr marL="171450" indent="-171450">
              <a:buFont typeface="Arial" panose="020B0604020202020204" pitchFamily="34" charset="0"/>
              <a:buChar char="•"/>
            </a:pP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Deep understanding of how data, digital systems, analytics and technology-enabled ways of working improve operational performance, asset stewardship and business outcomes in asset-intensive environments.</a:t>
            </a:r>
          </a:p>
          <a:p>
            <a:pPr marL="171450" indent="-171450">
              <a:buFont typeface="Arial" panose="020B0604020202020204" pitchFamily="34" charset="0"/>
              <a:buChar char="•"/>
            </a:pPr>
            <a:endPar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People, Change &amp; Culture​</a:t>
            </a:r>
          </a:p>
          <a:p>
            <a:pPr marL="171450" indent="-171450">
              <a:buFont typeface="Arial" panose="020B0604020202020204" pitchFamily="34" charset="0"/>
              <a:buChar char="•"/>
            </a:pP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Experienced people leader with a track record of building and leading high‑performing, multidisciplinary teams.​</a:t>
            </a:r>
          </a:p>
          <a:p>
            <a:pPr marL="171450" indent="-171450">
              <a:buFont typeface="Arial" panose="020B0604020202020204" pitchFamily="34" charset="0"/>
              <a:buChar char="•"/>
            </a:pP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Strong adaptive leadership capability; able to lead through ambiguity, pace change appropriately, and create environments where it is safe to challenge and learn.​</a:t>
            </a:r>
          </a:p>
          <a:p>
            <a:pPr marL="171450" indent="-171450">
              <a:buFont typeface="Arial" panose="020B0604020202020204" pitchFamily="34" charset="0"/>
              <a:buChar char="•"/>
            </a:pP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Experience embedding modern ways of working (e.g. product‑led delivery, OKRs, strengths‑based leadership) in operational environments.</a:t>
            </a:r>
          </a:p>
          <a:p>
            <a:pPr marL="171450" indent="-171450">
              <a:buFont typeface="Arial" panose="020B0604020202020204" pitchFamily="34" charset="0"/>
              <a:buChar char="•"/>
            </a:pPr>
            <a:r>
              <a:rPr lang="en-NZ" sz="1100" dirty="0">
                <a:solidFill>
                  <a:schemeClr val="bg1"/>
                </a:solidFill>
                <a:latin typeface="Calibri" panose="020F0502020204030204" pitchFamily="34" charset="0"/>
                <a:ea typeface="Calibri" panose="020F0502020204030204" pitchFamily="34" charset="0"/>
                <a:cs typeface="Calibri" panose="020F0502020204030204" pitchFamily="34" charset="0"/>
              </a:rPr>
              <a:t>Understanding of tikanga Māori and </a:t>
            </a:r>
            <a:r>
              <a:rPr lang="en-NZ" sz="1100" dirty="0" err="1">
                <a:solidFill>
                  <a:schemeClr val="bg1"/>
                </a:solidFill>
                <a:latin typeface="Calibri" panose="020F0502020204030204" pitchFamily="34" charset="0"/>
                <a:ea typeface="Calibri" panose="020F0502020204030204" pitchFamily="34" charset="0"/>
                <a:cs typeface="Calibri" panose="020F0502020204030204" pitchFamily="34" charset="0"/>
              </a:rPr>
              <a:t>Te</a:t>
            </a:r>
            <a:r>
              <a:rPr lang="en-NZ" sz="1100" dirty="0">
                <a:solidFill>
                  <a:schemeClr val="bg1"/>
                </a:solidFill>
                <a:latin typeface="Calibri" panose="020F0502020204030204" pitchFamily="34" charset="0"/>
                <a:ea typeface="Calibri" panose="020F0502020204030204" pitchFamily="34" charset="0"/>
                <a:cs typeface="Calibri" panose="020F0502020204030204" pitchFamily="34" charset="0"/>
              </a:rPr>
              <a:t> Ao Māori, and experience leading in ways that reflect </a:t>
            </a:r>
            <a:r>
              <a:rPr lang="en-NZ" sz="1100" dirty="0" err="1">
                <a:solidFill>
                  <a:schemeClr val="bg1"/>
                </a:solidFill>
                <a:latin typeface="Calibri" panose="020F0502020204030204" pitchFamily="34" charset="0"/>
                <a:ea typeface="Calibri" panose="020F0502020204030204" pitchFamily="34" charset="0"/>
                <a:cs typeface="Calibri" panose="020F0502020204030204" pitchFamily="34" charset="0"/>
              </a:rPr>
              <a:t>kaitiakitanga</a:t>
            </a:r>
            <a:r>
              <a:rPr lang="en-NZ" sz="1100" dirty="0">
                <a:solidFill>
                  <a:schemeClr val="bg1"/>
                </a:solidFill>
                <a:latin typeface="Calibri" panose="020F0502020204030204" pitchFamily="34" charset="0"/>
                <a:ea typeface="Calibri" panose="020F0502020204030204" pitchFamily="34" charset="0"/>
                <a:cs typeface="Calibri" panose="020F0502020204030204" pitchFamily="34" charset="0"/>
              </a:rPr>
              <a:t>, whanaungatanga and </a:t>
            </a:r>
            <a:r>
              <a:rPr lang="en-NZ" sz="1100" dirty="0" err="1">
                <a:solidFill>
                  <a:schemeClr val="bg1"/>
                </a:solidFill>
                <a:latin typeface="Calibri" panose="020F0502020204030204" pitchFamily="34" charset="0"/>
                <a:ea typeface="Calibri" panose="020F0502020204030204" pitchFamily="34" charset="0"/>
                <a:cs typeface="Calibri" panose="020F0502020204030204" pitchFamily="34" charset="0"/>
              </a:rPr>
              <a:t>manaakitanga</a:t>
            </a:r>
            <a:r>
              <a:rPr lang="en-NZ" sz="1100" dirty="0">
                <a:solidFill>
                  <a:schemeClr val="bg1"/>
                </a:solidFill>
                <a:latin typeface="Calibri" panose="020F0502020204030204" pitchFamily="34" charset="0"/>
                <a:ea typeface="Calibri" panose="020F0502020204030204" pitchFamily="34" charset="0"/>
                <a:cs typeface="Calibri" panose="020F0502020204030204" pitchFamily="34" charset="0"/>
              </a:rPr>
              <a:t>.</a:t>
            </a:r>
            <a:br>
              <a:rPr lang="en-NZ" sz="1050" dirty="0">
                <a:solidFill>
                  <a:prstClr val="white"/>
                </a:solidFill>
                <a:latin typeface="Arial" panose="020B0604020202020204" pitchFamily="34" charset="0"/>
                <a:cs typeface="Arial" panose="020B0604020202020204" pitchFamily="34" charset="0"/>
              </a:rPr>
            </a:br>
            <a:endParaRPr lang="en-NZ" sz="1050" dirty="0">
              <a:solidFill>
                <a:prstClr val="white"/>
              </a:solidFill>
              <a:latin typeface="Arial" panose="020B0604020202020204" pitchFamily="34" charset="0"/>
              <a:cs typeface="Arial" panose="020B0604020202020204" pitchFamily="34" charset="0"/>
            </a:endParaRPr>
          </a:p>
        </p:txBody>
      </p:sp>
      <p:sp>
        <p:nvSpPr>
          <p:cNvPr id="14" name="object 23">
            <a:extLst>
              <a:ext uri="{FF2B5EF4-FFF2-40B4-BE49-F238E27FC236}">
                <a16:creationId xmlns:a16="http://schemas.microsoft.com/office/drawing/2014/main" id="{81A9F11A-3942-094A-B65F-99E786F0AE50}"/>
              </a:ext>
            </a:extLst>
          </p:cNvPr>
          <p:cNvSpPr txBox="1"/>
          <p:nvPr/>
        </p:nvSpPr>
        <p:spPr>
          <a:xfrm>
            <a:off x="395691" y="604579"/>
            <a:ext cx="4107729" cy="2369880"/>
          </a:xfrm>
          <a:prstGeom prst="rect">
            <a:avLst/>
          </a:prstGeom>
        </p:spPr>
        <p:txBody>
          <a:bodyPr vert="horz" wrap="square" lIns="0" tIns="0" rIns="0" bIns="0" rtlCol="0" anchor="t">
            <a:spAutoFit/>
          </a:bodyPr>
          <a:lstStyle/>
          <a:p>
            <a:pPr marL="12700" lvl="0"/>
            <a:r>
              <a:rPr lang="en-NZ" sz="1100" b="1" spc="10" dirty="0">
                <a:solidFill>
                  <a:srgbClr val="05EDB5"/>
                </a:solidFill>
                <a:latin typeface="Arial" panose="020B0604020202020204" pitchFamily="34" charset="0"/>
                <a:cs typeface="Arial" panose="020B0604020202020204" pitchFamily="34" charset="0"/>
              </a:rPr>
              <a:t>Position accountabilities </a:t>
            </a:r>
            <a:r>
              <a:rPr lang="en-NZ" sz="1100" i="1" spc="10" dirty="0">
                <a:solidFill>
                  <a:srgbClr val="05EDB5"/>
                </a:solidFill>
                <a:latin typeface="Arial" panose="020B0604020202020204" pitchFamily="34" charset="0"/>
                <a:cs typeface="Arial" panose="020B0604020202020204" pitchFamily="34" charset="0"/>
              </a:rPr>
              <a:t>(cont.)</a:t>
            </a:r>
            <a:br>
              <a:rPr lang="en-NZ" sz="1100" b="1" dirty="0">
                <a:solidFill>
                  <a:srgbClr val="05EDB5"/>
                </a:solidFill>
                <a:latin typeface="Arial" panose="020B0604020202020204" pitchFamily="34" charset="0"/>
                <a:cs typeface="Arial" panose="020B0604020202020204" pitchFamily="34" charset="0"/>
              </a:rPr>
            </a:br>
            <a:endParaRPr lang="en-NZ" sz="1100" b="1" dirty="0">
              <a:solidFill>
                <a:srgbClr val="05EDB5"/>
              </a:solidFill>
              <a:latin typeface="Arial" panose="020B0604020202020204" pitchFamily="34" charset="0"/>
              <a:cs typeface="Arial" panose="020B0604020202020204" pitchFamily="34" charset="0"/>
            </a:endParaRPr>
          </a:p>
          <a:p>
            <a:pPr marL="184150" indent="-171450">
              <a:buFont typeface="Arial" panose="020B0604020202020204" pitchFamily="34" charset="0"/>
              <a:buChar char="•"/>
            </a:pPr>
            <a:r>
              <a:rPr lang="en-US" sz="1100" dirty="0">
                <a:solidFill>
                  <a:schemeClr val="bg1"/>
                </a:solidFill>
                <a:latin typeface="Calibri"/>
                <a:cs typeface="Calibri"/>
              </a:rPr>
              <a:t>Accountable for the outcomes of transformation </a:t>
            </a:r>
            <a:r>
              <a:rPr lang="en-US" sz="1100" dirty="0" err="1">
                <a:solidFill>
                  <a:schemeClr val="bg1"/>
                </a:solidFill>
                <a:latin typeface="Calibri"/>
                <a:cs typeface="Calibri"/>
              </a:rPr>
              <a:t>programmes</a:t>
            </a:r>
            <a:r>
              <a:rPr lang="en-US" sz="1100" dirty="0">
                <a:solidFill>
                  <a:schemeClr val="bg1"/>
                </a:solidFill>
                <a:latin typeface="Calibri"/>
                <a:cs typeface="Calibri"/>
              </a:rPr>
              <a:t>, including the digital generation programme DigiGEN, ensuring priorities, resources and delivery remain aligned to agreed value outcomes and strategic objectives.</a:t>
            </a:r>
          </a:p>
          <a:p>
            <a:pPr marL="184150" indent="-171450">
              <a:buFont typeface="Arial" panose="020B0604020202020204" pitchFamily="34" charset="0"/>
              <a:buChar char="•"/>
            </a:pPr>
            <a:r>
              <a:rPr lang="en-US" sz="1100" dirty="0">
                <a:solidFill>
                  <a:schemeClr val="bg1"/>
                </a:solidFill>
                <a:latin typeface="Calibri"/>
                <a:cs typeface="Calibri"/>
              </a:rPr>
              <a:t>Leads the data and digital enabling practices, including teams with expertise in data, reliability engineering, experience design and ways of working, developing the capability, standards and operating disciplines required to deliver sustained value across Generation.</a:t>
            </a:r>
          </a:p>
          <a:p>
            <a:pPr marL="184150" indent="-171450">
              <a:buFont typeface="Arial" panose="020B0604020202020204" pitchFamily="34" charset="0"/>
              <a:buChar char="•"/>
            </a:pPr>
            <a:r>
              <a:rPr lang="en-US" sz="1100" dirty="0">
                <a:solidFill>
                  <a:schemeClr val="bg1"/>
                </a:solidFill>
                <a:latin typeface="Calibri"/>
                <a:cs typeface="Calibri"/>
              </a:rPr>
              <a:t>Builds a digitally enabled Generation business by fostering a culture of value ownership, continuous improvement, experimentation and learning, where people actively use data, technology and modern ways of working to improve outcomes.</a:t>
            </a:r>
            <a:endParaRPr lang="en-NZ" sz="1100" dirty="0">
              <a:solidFill>
                <a:schemeClr val="bg1"/>
              </a:solidFill>
              <a:latin typeface="Calibri"/>
              <a:cs typeface="Calibri"/>
            </a:endParaRPr>
          </a:p>
        </p:txBody>
      </p:sp>
      <p:sp>
        <p:nvSpPr>
          <p:cNvPr id="2" name="object 22">
            <a:extLst>
              <a:ext uri="{FF2B5EF4-FFF2-40B4-BE49-F238E27FC236}">
                <a16:creationId xmlns:a16="http://schemas.microsoft.com/office/drawing/2014/main" id="{CEC9EEB2-E8EF-7C13-6EDF-2B1BBBDD167F}"/>
              </a:ext>
            </a:extLst>
          </p:cNvPr>
          <p:cNvSpPr txBox="1"/>
          <p:nvPr/>
        </p:nvSpPr>
        <p:spPr>
          <a:xfrm>
            <a:off x="447639" y="3091507"/>
            <a:ext cx="4107729" cy="2877711"/>
          </a:xfrm>
          <a:prstGeom prst="rect">
            <a:avLst/>
          </a:prstGeom>
        </p:spPr>
        <p:txBody>
          <a:bodyPr vert="horz" wrap="square" lIns="0" tIns="0" rIns="0" bIns="0" rtlCol="0" anchor="t">
            <a:spAutoFit/>
          </a:bodyPr>
          <a:lstStyle/>
          <a:p>
            <a:pPr marL="12700" lvl="0"/>
            <a:r>
              <a:rPr lang="en-NZ" sz="1100" b="1" spc="10" dirty="0">
                <a:solidFill>
                  <a:srgbClr val="05EDB5"/>
                </a:solidFill>
                <a:latin typeface="Arial" panose="020B0604020202020204" pitchFamily="34" charset="0"/>
                <a:cs typeface="Arial" panose="020B0604020202020204" pitchFamily="34" charset="0"/>
              </a:rPr>
              <a:t>Knowledge, experience and skills</a:t>
            </a:r>
            <a:endParaRPr lang="en-NZ" sz="1100" b="1" spc="10" dirty="0">
              <a:solidFill>
                <a:schemeClr val="bg1"/>
              </a:solidFill>
              <a:latin typeface="Arial" panose="020B0604020202020204" pitchFamily="34" charset="0"/>
              <a:cs typeface="Arial" panose="020B0604020202020204" pitchFamily="34" charset="0"/>
            </a:endParaRPr>
          </a:p>
          <a:p>
            <a:pPr marL="12700"/>
            <a:endParaRPr lang="en-NZ" sz="1100" spc="10" dirty="0">
              <a:solidFill>
                <a:schemeClr val="bg1"/>
              </a:solidFill>
              <a:latin typeface="Calibri"/>
              <a:cs typeface="Calibri"/>
            </a:endParaRPr>
          </a:p>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Domain Expertise - Data, Digital and Technology​ Leadership</a:t>
            </a:r>
          </a:p>
          <a:p>
            <a:pPr marL="171450" indent="-171450">
              <a:buFont typeface="Arial" panose="020B0604020202020204" pitchFamily="34" charset="0"/>
              <a:buChar char="•"/>
            </a:pP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Experience integrating business technology, operational technology, data and analytics in a safe, secure and well-governed manner.</a:t>
            </a:r>
          </a:p>
          <a:p>
            <a:pPr marL="171450" indent="-171450">
              <a:buFont typeface="Arial" panose="020B0604020202020204" pitchFamily="34" charset="0"/>
              <a:buChar char="•"/>
            </a:pP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Sufficient technical depth to engage credibly with architects, engineers and ICT leaders while maintaining a business-led, outcomes-focused perspective.</a:t>
            </a:r>
          </a:p>
          <a:p>
            <a:pPr marL="171450" indent="-171450">
              <a:buFont typeface="Arial" panose="020B0604020202020204" pitchFamily="34" charset="0"/>
              <a:buChar char="•"/>
            </a:pP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Strong understanding of cyber security, resilience, enterprise architecture, technology lifecycle management and technology investment decisions.</a:t>
            </a:r>
          </a:p>
          <a:p>
            <a:endPar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1100" b="1" dirty="0">
                <a:solidFill>
                  <a:schemeClr val="bg1"/>
                </a:solidFill>
                <a:latin typeface="Calibri" panose="020F0502020204030204" pitchFamily="34" charset="0"/>
                <a:ea typeface="Calibri" panose="020F0502020204030204" pitchFamily="34" charset="0"/>
                <a:cs typeface="Calibri" panose="020F0502020204030204" pitchFamily="34" charset="0"/>
              </a:rPr>
              <a:t>Strategic Leadership, Value and Portfolio Management​</a:t>
            </a:r>
          </a:p>
          <a:p>
            <a:pPr marL="171450" indent="-171450">
              <a:buFont typeface="Arial" panose="020B0604020202020204" pitchFamily="34" charset="0"/>
              <a:buChar char="•"/>
            </a:pP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Senior leader with accountability for a portfolio of data and digital outcomes at enterprise scale.​</a:t>
            </a:r>
          </a:p>
          <a:p>
            <a:pPr marL="171450" indent="-171450">
              <a:buFont typeface="Arial" panose="020B0604020202020204" pitchFamily="34" charset="0"/>
              <a:buChar char="•"/>
            </a:pPr>
            <a:r>
              <a:rPr lang="en-US" sz="1100" dirty="0">
                <a:solidFill>
                  <a:schemeClr val="bg1"/>
                </a:solidFill>
                <a:latin typeface="Calibri" panose="020F0502020204030204" pitchFamily="34" charset="0"/>
                <a:ea typeface="Calibri" panose="020F0502020204030204" pitchFamily="34" charset="0"/>
                <a:cs typeface="Calibri" panose="020F0502020204030204" pitchFamily="34" charset="0"/>
              </a:rPr>
              <a:t>Strong commercial judgement; able to make and stand behind material trade‑offs across investment, risk and long‑term value.​</a:t>
            </a:r>
          </a:p>
        </p:txBody>
      </p:sp>
    </p:spTree>
    <p:extLst>
      <p:ext uri="{BB962C8B-B14F-4D97-AF65-F5344CB8AC3E}">
        <p14:creationId xmlns:p14="http://schemas.microsoft.com/office/powerpoint/2010/main" val="5969617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ri JD" id="{80015915-6F56-3245-8C45-4DA4442B1ACE}" vid="{829A69E3-043A-5845-85D3-8DFEF63EE9B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MRDVitalRecord xmlns="43fbadee-b72b-4045-acd7-0c03f461bf4d" xsi:nil="true"/>
    <MRDBCMRecord xmlns="43fbadee-b72b-4045-acd7-0c03f461bf4d" xsi:nil="true"/>
    <c546e91aa6564c15aef34c91c5b0c21a xmlns="43fbadee-b72b-4045-acd7-0c03f461bf4d">
      <Terms xmlns="http://schemas.microsoft.com/office/infopath/2007/PartnerControls"/>
    </c546e91aa6564c15aef34c91c5b0c21a>
    <i8c66f2de545405b977af32a83307afd xmlns="43fbadee-b72b-4045-acd7-0c03f461bf4d">
      <Terms xmlns="http://schemas.microsoft.com/office/infopath/2007/PartnerControls"/>
    </i8c66f2de545405b977af32a83307afd>
    <f979d0856e9c4c438724624e32b3a648 xmlns="43fbadee-b72b-4045-acd7-0c03f461bf4d">
      <Terms xmlns="http://schemas.microsoft.com/office/infopath/2007/PartnerControls"/>
    </f979d0856e9c4c438724624e32b3a648>
    <TaxCatchAll xmlns="43fbadee-b72b-4045-acd7-0c03f461bf4d" xsi:nil="true"/>
    <Organization xmlns="43fbadee-b72b-4045-acd7-0c03f461bf4d">Meridian</Organization>
    <g8c0420b21e146c6b4d6c6b6ee356f7a xmlns="43fbadee-b72b-4045-acd7-0c03f461bf4d">
      <Terms xmlns="http://schemas.microsoft.com/office/infopath/2007/PartnerControls"/>
    </g8c0420b21e146c6b4d6c6b6ee356f7a>
    <k0593309945c47a6b5db9b8b9e209feb xmlns="43fbadee-b72b-4045-acd7-0c03f461bf4d">
      <Terms xmlns="http://schemas.microsoft.com/office/infopath/2007/PartnerControls"/>
    </k0593309945c47a6b5db9b8b9e209feb>
    <Comments xmlns="http://schemas.microsoft.com/sharepoint/v3" xsi:nil="true"/>
    <lcf76f155ced4ddcb4097134ff3c332f xmlns="2a4cb269-9127-46d2-be0c-d19ba5ead4a0">
      <Terms xmlns="http://schemas.microsoft.com/office/infopath/2007/PartnerControls"/>
    </lcf76f155ced4ddcb4097134ff3c332f>
  </documentManagement>
</p:properties>
</file>

<file path=customXml/item2.xml><?xml version="1.0" encoding="utf-8"?>
<?mso-contentType ?>
<spe:Receivers xmlns:spe="http://schemas.microsoft.com/sharepoint/events"/>
</file>

<file path=customXml/item3.xml><?xml version="1.0" encoding="utf-8"?>
<ct:contentTypeSchema xmlns:ct="http://schemas.microsoft.com/office/2006/metadata/contentType" xmlns:ma="http://schemas.microsoft.com/office/2006/metadata/properties/metaAttributes" ct:_="" ma:_="" ma:contentTypeName="Meridian Document" ma:contentTypeID="0x010100F0B45D70E02D64489CC518ECCACEDC180100CE2619C5F1D2F34FA99808E03699FCBD" ma:contentTypeVersion="219" ma:contentTypeDescription="Create a new document." ma:contentTypeScope="" ma:versionID="2094059fe9cfb50d3c1b4565d1ad0ebe">
  <xsd:schema xmlns:xsd="http://www.w3.org/2001/XMLSchema" xmlns:xs="http://www.w3.org/2001/XMLSchema" xmlns:p="http://schemas.microsoft.com/office/2006/metadata/properties" xmlns:ns1="http://schemas.microsoft.com/sharepoint/v3" xmlns:ns2="43fbadee-b72b-4045-acd7-0c03f461bf4d" xmlns:ns3="2a4cb269-9127-46d2-be0c-d19ba5ead4a0" targetNamespace="http://schemas.microsoft.com/office/2006/metadata/properties" ma:root="true" ma:fieldsID="a524e089129da457052be7270380ad06" ns1:_="" ns2:_="" ns3:_="">
    <xsd:import namespace="http://schemas.microsoft.com/sharepoint/v3"/>
    <xsd:import namespace="43fbadee-b72b-4045-acd7-0c03f461bf4d"/>
    <xsd:import namespace="2a4cb269-9127-46d2-be0c-d19ba5ead4a0"/>
    <xsd:element name="properties">
      <xsd:complexType>
        <xsd:sequence>
          <xsd:element name="documentManagement">
            <xsd:complexType>
              <xsd:all>
                <xsd:element ref="ns2:_dlc_DocId" minOccurs="0"/>
                <xsd:element ref="ns2:_dlc_DocIdUrl" minOccurs="0"/>
                <xsd:element ref="ns2:_dlc_DocIdPersistId" minOccurs="0"/>
                <xsd:element ref="ns2:g8c0420b21e146c6b4d6c6b6ee356f7a" minOccurs="0"/>
                <xsd:element ref="ns2:TaxCatchAll" minOccurs="0"/>
                <xsd:element ref="ns2:TaxCatchAllLabel" minOccurs="0"/>
                <xsd:element ref="ns2:k0593309945c47a6b5db9b8b9e209feb" minOccurs="0"/>
                <xsd:element ref="ns2:f979d0856e9c4c438724624e32b3a648" minOccurs="0"/>
                <xsd:element ref="ns2:i8c66f2de545405b977af32a83307afd" minOccurs="0"/>
                <xsd:element ref="ns2:c546e91aa6564c15aef34c91c5b0c21a" minOccurs="0"/>
                <xsd:element ref="ns2:MRDVitalRecord" minOccurs="0"/>
                <xsd:element ref="ns2:MRDBCMRecord" minOccurs="0"/>
                <xsd:element ref="ns1:Comments" minOccurs="0"/>
                <xsd:element ref="ns2:SharedWithUsers" minOccurs="0"/>
                <xsd:element ref="ns2:SharedWithDetails" minOccurs="0"/>
                <xsd:element ref="ns2:Organization" minOccurs="0"/>
                <xsd:element ref="ns3:MediaServiceAutoKeyPoints" minOccurs="0"/>
                <xsd:element ref="ns3:MediaServiceKeyPoints" minOccurs="0"/>
                <xsd:element ref="ns3:MediaServiceObjectDetectorVersions" minOccurs="0"/>
                <xsd:element ref="ns3:MediaServiceSearchProperties" minOccurs="0"/>
                <xsd:element ref="ns3:lcf76f155ced4ddcb4097134ff3c332f"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omments" ma:index="25" nillable="true" ma:displayName="Comments" ma:internalName="Comment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3fbadee-b72b-4045-acd7-0c03f461bf4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g8c0420b21e146c6b4d6c6b6ee356f7a" ma:index="11" nillable="true" ma:taxonomy="true" ma:internalName="g8c0420b21e146c6b4d6c6b6ee356f7a" ma:taxonomyFieldName="MRDBusinessFunction" ma:displayName="Business Function" ma:fieldId="{08c0420b-21e1-46c6-b4d6-c6b6ee356f7a}" ma:sspId="441f4d4e-d57f-4cf8-8d8c-5728bde0858f" ma:termSetId="8b7bc0b3-4f4b-438f-a837-8738029b124f" ma:anchorId="00000000-0000-0000-0000-000000000000" ma:open="false" ma:isKeyword="false">
      <xsd:complexType>
        <xsd:sequence>
          <xsd:element ref="pc:Terms" minOccurs="0" maxOccurs="1"/>
        </xsd:sequence>
      </xsd:complexType>
    </xsd:element>
    <xsd:element name="TaxCatchAll" ma:index="12" nillable="true" ma:displayName="Taxonomy Catch All Column" ma:hidden="true" ma:list="{0dec64c1-0cfb-4274-908c-32670cc62f88}" ma:internalName="TaxCatchAll" ma:showField="CatchAllData" ma:web="43fbadee-b72b-4045-acd7-0c03f461bf4d">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0dec64c1-0cfb-4274-908c-32670cc62f88}" ma:internalName="TaxCatchAllLabel" ma:readOnly="true" ma:showField="CatchAllDataLabel" ma:web="43fbadee-b72b-4045-acd7-0c03f461bf4d">
      <xsd:complexType>
        <xsd:complexContent>
          <xsd:extension base="dms:MultiChoiceLookup">
            <xsd:sequence>
              <xsd:element name="Value" type="dms:Lookup" maxOccurs="unbounded" minOccurs="0" nillable="true"/>
            </xsd:sequence>
          </xsd:extension>
        </xsd:complexContent>
      </xsd:complexType>
    </xsd:element>
    <xsd:element name="k0593309945c47a6b5db9b8b9e209feb" ma:index="15" nillable="true" ma:taxonomy="true" ma:internalName="k0593309945c47a6b5db9b8b9e209feb" ma:taxonomyFieldName="MRDSecurityClassification" ma:displayName="Security Classification" ma:fieldId="{40593309-945c-47a6-b5db-9b8b9e209feb}" ma:sspId="441f4d4e-d57f-4cf8-8d8c-5728bde0858f" ma:termSetId="db094ac6-3d11-4458-b28c-3943149bbee5" ma:anchorId="00000000-0000-0000-0000-000000000000" ma:open="false" ma:isKeyword="false">
      <xsd:complexType>
        <xsd:sequence>
          <xsd:element ref="pc:Terms" minOccurs="0" maxOccurs="1"/>
        </xsd:sequence>
      </xsd:complexType>
    </xsd:element>
    <xsd:element name="f979d0856e9c4c438724624e32b3a648" ma:index="17" nillable="true" ma:taxonomy="true" ma:internalName="f979d0856e9c4c438724624e32b3a648" ma:taxonomyFieldName="MRDDocumentStatus" ma:displayName="Document Status" ma:fieldId="{f979d085-6e9c-4c43-8724-624e32b3a648}" ma:sspId="441f4d4e-d57f-4cf8-8d8c-5728bde0858f" ma:termSetId="e99df16e-bb88-43ea-9c10-21a24d391b49" ma:anchorId="00000000-0000-0000-0000-000000000000" ma:open="false" ma:isKeyword="false">
      <xsd:complexType>
        <xsd:sequence>
          <xsd:element ref="pc:Terms" minOccurs="0" maxOccurs="1"/>
        </xsd:sequence>
      </xsd:complexType>
    </xsd:element>
    <xsd:element name="i8c66f2de545405b977af32a83307afd" ma:index="19" nillable="true" ma:taxonomy="true" ma:internalName="i8c66f2de545405b977af32a83307afd" ma:taxonomyFieldName="MRDDocumentType" ma:displayName="Document Type" ma:fieldId="{28c66f2d-e545-405b-977a-f32a83307afd}" ma:sspId="441f4d4e-d57f-4cf8-8d8c-5728bde0858f" ma:termSetId="9c92a617-3b42-4a6a-83d5-84398a58e806" ma:anchorId="00000000-0000-0000-0000-000000000000" ma:open="false" ma:isKeyword="false">
      <xsd:complexType>
        <xsd:sequence>
          <xsd:element ref="pc:Terms" minOccurs="0" maxOccurs="1"/>
        </xsd:sequence>
      </xsd:complexType>
    </xsd:element>
    <xsd:element name="c546e91aa6564c15aef34c91c5b0c21a" ma:index="21" nillable="true" ma:taxonomy="true" ma:internalName="c546e91aa6564c15aef34c91c5b0c21a" ma:taxonomyFieldName="MRDFinancialYear" ma:displayName="Financial Year" ma:fieldId="{c546e91a-a656-4c15-aef3-4c91c5b0c21a}" ma:sspId="441f4d4e-d57f-4cf8-8d8c-5728bde0858f" ma:termSetId="a94f2a13-3a14-441c-9b19-b3a797d71699" ma:anchorId="00000000-0000-0000-0000-000000000000" ma:open="false" ma:isKeyword="false">
      <xsd:complexType>
        <xsd:sequence>
          <xsd:element ref="pc:Terms" minOccurs="0" maxOccurs="1"/>
        </xsd:sequence>
      </xsd:complexType>
    </xsd:element>
    <xsd:element name="MRDVitalRecord" ma:index="23" nillable="true" ma:displayName="Vital Record" ma:internalName="MRDVitalRecord">
      <xsd:simpleType>
        <xsd:restriction base="dms:Boolean"/>
      </xsd:simpleType>
    </xsd:element>
    <xsd:element name="MRDBCMRecord" ma:index="24" nillable="true" ma:displayName="BCM Record" ma:internalName="MRDBCMRecord">
      <xsd:simpleType>
        <xsd:restriction base="dms:Boolean"/>
      </xsd:simpleType>
    </xsd:element>
    <xsd:element name="SharedWithUsers" ma:index="2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7" nillable="true" ma:displayName="Shared With Details" ma:internalName="SharedWithDetails" ma:readOnly="true">
      <xsd:simpleType>
        <xsd:restriction base="dms:Note">
          <xsd:maxLength value="255"/>
        </xsd:restriction>
      </xsd:simpleType>
    </xsd:element>
    <xsd:element name="Organization" ma:index="28" nillable="true" ma:displayName="Organization" ma:default="Meridian" ma:format="Dropdown" ma:internalName="Organization">
      <xsd:simpleType>
        <xsd:restriction base="dms:Choice">
          <xsd:enumeration value="Meridian"/>
          <xsd:enumeration value="Subsidiary"/>
        </xsd:restriction>
      </xsd:simpleType>
    </xsd:element>
  </xsd:schema>
  <xsd:schema xmlns:xsd="http://www.w3.org/2001/XMLSchema" xmlns:xs="http://www.w3.org/2001/XMLSchema" xmlns:dms="http://schemas.microsoft.com/office/2006/documentManagement/types" xmlns:pc="http://schemas.microsoft.com/office/infopath/2007/PartnerControls" targetNamespace="2a4cb269-9127-46d2-be0c-d19ba5ead4a0" elementFormDefault="qualified">
    <xsd:import namespace="http://schemas.microsoft.com/office/2006/documentManagement/types"/>
    <xsd:import namespace="http://schemas.microsoft.com/office/infopath/2007/PartnerControls"/>
    <xsd:element name="MediaServiceAutoKeyPoints" ma:index="29" nillable="true" ma:displayName="MediaServiceAutoKeyPoints" ma:hidden="true" ma:internalName="MediaServiceAutoKeyPoints" ma:readOnly="true">
      <xsd:simpleType>
        <xsd:restriction base="dms:Note"/>
      </xsd:simpleType>
    </xsd:element>
    <xsd:element name="MediaServiceKeyPoints" ma:index="30" nillable="true" ma:displayName="KeyPoints" ma:internalName="MediaServiceKeyPoints" ma:readOnly="true">
      <xsd:simpleType>
        <xsd:restriction base="dms:Note">
          <xsd:maxLength value="255"/>
        </xsd:restriction>
      </xsd:simpleType>
    </xsd:element>
    <xsd:element name="MediaServiceObjectDetectorVersions" ma:index="31" nillable="true" ma:displayName="MediaServiceObjectDetectorVersions" ma:hidden="true" ma:indexed="true" ma:internalName="MediaServiceObjectDetectorVersions" ma:readOnly="true">
      <xsd:simpleType>
        <xsd:restriction base="dms:Text"/>
      </xsd:simpleType>
    </xsd:element>
    <xsd:element name="MediaServiceSearchProperties" ma:index="32" nillable="true" ma:displayName="MediaServiceSearchProperties" ma:hidden="true" ma:internalName="MediaServiceSearchProperties" ma:readOnly="true">
      <xsd:simpleType>
        <xsd:restriction base="dms:Note"/>
      </xsd:simpleType>
    </xsd:element>
    <xsd:element name="lcf76f155ced4ddcb4097134ff3c332f" ma:index="34" nillable="true" ma:taxonomy="true" ma:internalName="lcf76f155ced4ddcb4097134ff3c332f" ma:taxonomyFieldName="MediaServiceImageTags" ma:displayName="Image Tags" ma:readOnly="false" ma:fieldId="{5cf76f15-5ced-4ddc-b409-7134ff3c332f}" ma:taxonomyMulti="true" ma:sspId="441f4d4e-d57f-4cf8-8d8c-5728bde0858f" ma:termSetId="09814cd3-568e-fe90-9814-8d621ff8fb84" ma:anchorId="fba54fb3-c3e1-fe81-a776-ca4b69148c4d" ma:open="true" ma:isKeyword="false">
      <xsd:complexType>
        <xsd:sequence>
          <xsd:element ref="pc:Terms" minOccurs="0" maxOccurs="1"/>
        </xsd:sequence>
      </xsd:complexType>
    </xsd:element>
    <xsd:element name="MediaServiceDateTaken" ma:index="35" nillable="true" ma:displayName="MediaServiceDateTaken" ma:hidden="true" ma:indexed="true" ma:internalName="MediaServiceDateTaken" ma:readOnly="true">
      <xsd:simpleType>
        <xsd:restriction base="dms:Text"/>
      </xsd:simpleType>
    </xsd:element>
    <xsd:element name="MediaServiceOCR" ma:index="36" nillable="true" ma:displayName="Extracted Text" ma:internalName="MediaServiceOCR" ma:readOnly="true">
      <xsd:simpleType>
        <xsd:restriction base="dms:Note">
          <xsd:maxLength value="255"/>
        </xsd:restriction>
      </xsd:simpleType>
    </xsd:element>
    <xsd:element name="MediaServiceGenerationTime" ma:index="37" nillable="true" ma:displayName="MediaServiceGenerationTime" ma:hidden="true" ma:internalName="MediaServiceGenerationTime" ma:readOnly="true">
      <xsd:simpleType>
        <xsd:restriction base="dms:Text"/>
      </xsd:simpleType>
    </xsd:element>
    <xsd:element name="MediaServiceEventHashCode" ma:index="38"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55FC9B-5724-4E52-B7CF-0DA26C5E6734}">
  <ds:schemaRefs>
    <ds:schemaRef ds:uri="http://schemas.microsoft.com/office/2006/metadata/properties"/>
    <ds:schemaRef ds:uri="http://schemas.microsoft.com/sharepoint/v3"/>
    <ds:schemaRef ds:uri="http://purl.org/dc/terms/"/>
    <ds:schemaRef ds:uri="http://schemas.microsoft.com/office/2006/documentManagement/types"/>
    <ds:schemaRef ds:uri="http://schemas.microsoft.com/office/infopath/2007/PartnerControls"/>
    <ds:schemaRef ds:uri="http://www.w3.org/XML/1998/namespace"/>
    <ds:schemaRef ds:uri="http://purl.org/dc/elements/1.1/"/>
    <ds:schemaRef ds:uri="http://schemas.openxmlformats.org/package/2006/metadata/core-properties"/>
    <ds:schemaRef ds:uri="2a4cb269-9127-46d2-be0c-d19ba5ead4a0"/>
    <ds:schemaRef ds:uri="43fbadee-b72b-4045-acd7-0c03f461bf4d"/>
    <ds:schemaRef ds:uri="http://purl.org/dc/dcmitype/"/>
  </ds:schemaRefs>
</ds:datastoreItem>
</file>

<file path=customXml/itemProps2.xml><?xml version="1.0" encoding="utf-8"?>
<ds:datastoreItem xmlns:ds="http://schemas.openxmlformats.org/officeDocument/2006/customXml" ds:itemID="{BDE7B6E6-3F57-44E4-947F-EDABC9F57AA7}">
  <ds:schemaRefs>
    <ds:schemaRef ds:uri="http://schemas.microsoft.com/sharepoint/events"/>
    <ds:schemaRef ds:uri="http://www.w3.org/2000/xmlns/"/>
  </ds:schemaRefs>
</ds:datastoreItem>
</file>

<file path=customXml/itemProps3.xml><?xml version="1.0" encoding="utf-8"?>
<ds:datastoreItem xmlns:ds="http://schemas.openxmlformats.org/officeDocument/2006/customXml" ds:itemID="{59C63DFD-E07B-4BF8-8E0D-6F8B2A13F939}">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43fbadee-b72b-4045-acd7-0c03f461bf4d"/>
    <ds:schemaRef ds:uri="2a4cb269-9127-46d2-be0c-d19ba5ead4a0"/>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5EFD34A-D263-43A4-A04C-9ABCB4583055}">
  <ds:schemaRefs>
    <ds:schemaRef ds:uri="http://schemas.microsoft.com/sharepoint/v3/contenttype/forms"/>
  </ds:schemaRefs>
</ds:datastoreItem>
</file>

<file path=docMetadata/LabelInfo.xml><?xml version="1.0" encoding="utf-8"?>
<clbl:labelList xmlns:clbl="http://schemas.microsoft.com/office/2020/mipLabelMetadata">
  <clbl:label id="{888bb889-6f8a-47ae-9880-0aeded6e10b8}" enabled="1" method="Standard" siteId="{e6cf3f80-614d-4939-895c-3d5287c0f245}" removed="0"/>
</clbl:labelList>
</file>

<file path=docProps/app.xml><?xml version="1.0" encoding="utf-8"?>
<Properties xmlns="http://schemas.openxmlformats.org/officeDocument/2006/extended-properties" xmlns:vt="http://schemas.openxmlformats.org/officeDocument/2006/docPropsVTypes">
  <Template>Office Theme</Template>
  <TotalTime>842</TotalTime>
  <Words>948</Words>
  <Application>Microsoft Office PowerPoint</Application>
  <PresentationFormat>Custom</PresentationFormat>
  <Paragraphs>49</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 Yates</dc:creator>
  <cp:lastModifiedBy>Lauren Kereopa</cp:lastModifiedBy>
  <cp:revision>33</cp:revision>
  <dcterms:created xsi:type="dcterms:W3CDTF">2022-02-10T01:09:19Z</dcterms:created>
  <dcterms:modified xsi:type="dcterms:W3CDTF">2026-10-04T19:37:50Z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0x010100F0B45D70E02D64489CC518ECCACEDC180100CE2619C5F1D2F34FA99808E03699FCBD</vt:lpwstr>
  </property>
  <property fmtid="{D5CDD505-2E9C-101B-9397-08002B2CF9AE}" pid="3" name="MRDSecurityClassification">
    <vt:lpwstr/>
  </property>
  <property fmtid="{D5CDD505-2E9C-101B-9397-08002B2CF9AE}" pid="4" name="MRDFinancialYear">
    <vt:lpwstr/>
  </property>
  <property fmtid="{D5CDD505-2E9C-101B-9397-08002B2CF9AE}" pid="5" name="MRDDocumentType">
    <vt:lpwstr/>
  </property>
  <property fmtid="{D5CDD505-2E9C-101B-9397-08002B2CF9AE}" pid="6" name="MRDBusinessFunction">
    <vt:lpwstr/>
  </property>
  <property fmtid="{D5CDD505-2E9C-101B-9397-08002B2CF9AE}" pid="7" name="MRDDocumentStatus">
    <vt:lpwstr/>
  </property>
  <property fmtid="{D5CDD505-2E9C-101B-9397-08002B2CF9AE}" pid="8" name="MSIP_Label_888bb889-6f8a-47ae-9880-0aeded6e10b8_Enabled">
    <vt:lpwstr>true</vt:lpwstr>
  </property>
  <property fmtid="{D5CDD505-2E9C-101B-9397-08002B2CF9AE}" pid="9" name="MSIP_Label_888bb889-6f8a-47ae-9880-0aeded6e10b8_SetDate">
    <vt:lpwstr>2023-06-19T00:25:47Z</vt:lpwstr>
  </property>
  <property fmtid="{D5CDD505-2E9C-101B-9397-08002B2CF9AE}" pid="10" name="MSIP_Label_888bb889-6f8a-47ae-9880-0aeded6e10b8_Method">
    <vt:lpwstr>Standard</vt:lpwstr>
  </property>
  <property fmtid="{D5CDD505-2E9C-101B-9397-08002B2CF9AE}" pid="11" name="MSIP_Label_888bb889-6f8a-47ae-9880-0aeded6e10b8_Name">
    <vt:lpwstr>888bb889-6f8a-47ae-9880-0aeded6e10b8</vt:lpwstr>
  </property>
  <property fmtid="{D5CDD505-2E9C-101B-9397-08002B2CF9AE}" pid="12" name="MSIP_Label_888bb889-6f8a-47ae-9880-0aeded6e10b8_SiteId">
    <vt:lpwstr>e6cf3f80-614d-4939-895c-3d5287c0f245</vt:lpwstr>
  </property>
  <property fmtid="{D5CDD505-2E9C-101B-9397-08002B2CF9AE}" pid="13" name="MSIP_Label_888bb889-6f8a-47ae-9880-0aeded6e10b8_ActionId">
    <vt:lpwstr>3f622c7a-844b-4344-9cee-c9df23f2fc59</vt:lpwstr>
  </property>
  <property fmtid="{D5CDD505-2E9C-101B-9397-08002B2CF9AE}" pid="14" name="MSIP_Label_888bb889-6f8a-47ae-9880-0aeded6e10b8_ContentBits">
    <vt:lpwstr>0</vt:lpwstr>
  </property>
  <property fmtid="{D5CDD505-2E9C-101B-9397-08002B2CF9AE}" pid="15" name="MediaServiceImageTags">
    <vt:lpwstr/>
  </property>
</Properties>
</file>