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7"/>
  </p:notesMasterIdLst>
  <p:sldIdLst>
    <p:sldId id="256" r:id="rId5"/>
    <p:sldId id="257" r:id="rId6"/>
  </p:sldIdLst>
  <p:sldSz cx="10680700" cy="75707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2507E38-BEA2-7E85-CD41-866D7452BFCB}" name="Phillip Green" initials="PG" userId="S::phillip.green@meridianenergy.co.nz::a584102f-99e3-4870-8c18-915c5f4a405e" providerId="AD"/>
  <p188:author id="{5E02DFA5-5ABF-D385-2E4B-BE46647DC1CB}" name="Sophia Allan" initials="SA" userId="S::sophia.allan@meridianenergy.co.nz::8e209dd9-731e-495a-b6aa-f69a116f684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ED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79"/>
  </p:normalViewPr>
  <p:slideViewPr>
    <p:cSldViewPr snapToGrid="0">
      <p:cViewPr varScale="1">
        <p:scale>
          <a:sx n="102" d="100"/>
          <a:sy n="102" d="100"/>
        </p:scale>
        <p:origin x="427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96735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Internal source: Finance Business Partner (FBP) - PD May 2026.pptx.</a:t>
            </a:r>
          </a:p>
          <a:p>
            <a:r>
              <a:t>Internal source: DigiGEN-resource-opportunity-DRAFT_Oct-26.pptx, slide 3.</a:t>
            </a:r>
          </a:p>
          <a:p>
            <a:r>
              <a:t>Existing Meridian visual design and photography retained from the supplied FBP PD template.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Internal source: Finance Business Partner (FBP) - PD May 2026.pptx.</a:t>
            </a:r>
          </a:p>
          <a:p>
            <a:r>
              <a:t>Internal source: DigiGEN-resource-opportunity-DRAFT_Oct-26.pptx, slide 3.</a:t>
            </a:r>
          </a:p>
          <a:p>
            <a:r>
              <a:t>Existing Meridian visual design and photography retained from the supplied FBP PD template.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053" y="1239016"/>
            <a:ext cx="9078595" cy="2635756"/>
          </a:xfrm>
        </p:spPr>
        <p:txBody>
          <a:bodyPr anchor="b"/>
          <a:lstStyle>
            <a:lvl1pPr algn="ctr">
              <a:defRPr sz="6623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5088" y="3976417"/>
            <a:ext cx="8010525" cy="1827854"/>
          </a:xfrm>
        </p:spPr>
        <p:txBody>
          <a:bodyPr/>
          <a:lstStyle>
            <a:lvl1pPr marL="0" indent="0" algn="ctr">
              <a:buNone/>
              <a:defRPr sz="2649"/>
            </a:lvl1pPr>
            <a:lvl2pPr marL="504703" indent="0" algn="ctr">
              <a:buNone/>
              <a:defRPr sz="2208"/>
            </a:lvl2pPr>
            <a:lvl3pPr marL="1009406" indent="0" algn="ctr">
              <a:buNone/>
              <a:defRPr sz="1987"/>
            </a:lvl3pPr>
            <a:lvl4pPr marL="1514109" indent="0" algn="ctr">
              <a:buNone/>
              <a:defRPr sz="1766"/>
            </a:lvl4pPr>
            <a:lvl5pPr marL="2018812" indent="0" algn="ctr">
              <a:buNone/>
              <a:defRPr sz="1766"/>
            </a:lvl5pPr>
            <a:lvl6pPr marL="2523515" indent="0" algn="ctr">
              <a:buNone/>
              <a:defRPr sz="1766"/>
            </a:lvl6pPr>
            <a:lvl7pPr marL="3028218" indent="0" algn="ctr">
              <a:buNone/>
              <a:defRPr sz="1766"/>
            </a:lvl7pPr>
            <a:lvl8pPr marL="3532922" indent="0" algn="ctr">
              <a:buNone/>
              <a:defRPr sz="1766"/>
            </a:lvl8pPr>
            <a:lvl9pPr marL="4037625" indent="0" algn="ctr">
              <a:buNone/>
              <a:defRPr sz="1766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F7E63-76AD-864C-9F37-9947DD773DD0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F584D-BE5E-D542-93A6-6151E93BB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0079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F7E63-76AD-864C-9F37-9947DD773DD0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F584D-BE5E-D542-93A6-6151E93BB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4369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8736" y="1887442"/>
            <a:ext cx="9212104" cy="3149237"/>
          </a:xfrm>
        </p:spPr>
        <p:txBody>
          <a:bodyPr anchor="b"/>
          <a:lstStyle>
            <a:lvl1pPr>
              <a:defRPr sz="6623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8736" y="5066472"/>
            <a:ext cx="9212104" cy="1656109"/>
          </a:xfrm>
        </p:spPr>
        <p:txBody>
          <a:bodyPr/>
          <a:lstStyle>
            <a:lvl1pPr marL="0" indent="0">
              <a:buNone/>
              <a:defRPr sz="2649">
                <a:solidFill>
                  <a:schemeClr val="tx1"/>
                </a:solidFill>
              </a:defRPr>
            </a:lvl1pPr>
            <a:lvl2pPr marL="504703" indent="0">
              <a:buNone/>
              <a:defRPr sz="2208">
                <a:solidFill>
                  <a:schemeClr val="tx1">
                    <a:tint val="75000"/>
                  </a:schemeClr>
                </a:solidFill>
              </a:defRPr>
            </a:lvl2pPr>
            <a:lvl3pPr marL="1009406" indent="0">
              <a:buNone/>
              <a:defRPr sz="1987">
                <a:solidFill>
                  <a:schemeClr val="tx1">
                    <a:tint val="75000"/>
                  </a:schemeClr>
                </a:solidFill>
              </a:defRPr>
            </a:lvl3pPr>
            <a:lvl4pPr marL="1514109" indent="0">
              <a:buNone/>
              <a:defRPr sz="1766">
                <a:solidFill>
                  <a:schemeClr val="tx1">
                    <a:tint val="75000"/>
                  </a:schemeClr>
                </a:solidFill>
              </a:defRPr>
            </a:lvl4pPr>
            <a:lvl5pPr marL="2018812" indent="0">
              <a:buNone/>
              <a:defRPr sz="1766">
                <a:solidFill>
                  <a:schemeClr val="tx1">
                    <a:tint val="75000"/>
                  </a:schemeClr>
                </a:solidFill>
              </a:defRPr>
            </a:lvl5pPr>
            <a:lvl6pPr marL="2523515" indent="0">
              <a:buNone/>
              <a:defRPr sz="1766">
                <a:solidFill>
                  <a:schemeClr val="tx1">
                    <a:tint val="75000"/>
                  </a:schemeClr>
                </a:solidFill>
              </a:defRPr>
            </a:lvl6pPr>
            <a:lvl7pPr marL="3028218" indent="0">
              <a:buNone/>
              <a:defRPr sz="1766">
                <a:solidFill>
                  <a:schemeClr val="tx1">
                    <a:tint val="75000"/>
                  </a:schemeClr>
                </a:solidFill>
              </a:defRPr>
            </a:lvl7pPr>
            <a:lvl8pPr marL="3532922" indent="0">
              <a:buNone/>
              <a:defRPr sz="1766">
                <a:solidFill>
                  <a:schemeClr val="tx1">
                    <a:tint val="75000"/>
                  </a:schemeClr>
                </a:solidFill>
              </a:defRPr>
            </a:lvl8pPr>
            <a:lvl9pPr marL="4037625" indent="0">
              <a:buNone/>
              <a:defRPr sz="176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F7E63-76AD-864C-9F37-9947DD773DD0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F584D-BE5E-D542-93A6-6151E93BB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414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4298" y="2015372"/>
            <a:ext cx="4539298" cy="480359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07104" y="2015372"/>
            <a:ext cx="4539298" cy="480359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F7E63-76AD-864C-9F37-9947DD773DD0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F584D-BE5E-D542-93A6-6151E93BB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845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5689" y="403076"/>
            <a:ext cx="9212104" cy="1463336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690" y="1855895"/>
            <a:ext cx="4518436" cy="909546"/>
          </a:xfrm>
        </p:spPr>
        <p:txBody>
          <a:bodyPr anchor="b"/>
          <a:lstStyle>
            <a:lvl1pPr marL="0" indent="0">
              <a:buNone/>
              <a:defRPr sz="2649" b="1"/>
            </a:lvl1pPr>
            <a:lvl2pPr marL="504703" indent="0">
              <a:buNone/>
              <a:defRPr sz="2208" b="1"/>
            </a:lvl2pPr>
            <a:lvl3pPr marL="1009406" indent="0">
              <a:buNone/>
              <a:defRPr sz="1987" b="1"/>
            </a:lvl3pPr>
            <a:lvl4pPr marL="1514109" indent="0">
              <a:buNone/>
              <a:defRPr sz="1766" b="1"/>
            </a:lvl4pPr>
            <a:lvl5pPr marL="2018812" indent="0">
              <a:buNone/>
              <a:defRPr sz="1766" b="1"/>
            </a:lvl5pPr>
            <a:lvl6pPr marL="2523515" indent="0">
              <a:buNone/>
              <a:defRPr sz="1766" b="1"/>
            </a:lvl6pPr>
            <a:lvl7pPr marL="3028218" indent="0">
              <a:buNone/>
              <a:defRPr sz="1766" b="1"/>
            </a:lvl7pPr>
            <a:lvl8pPr marL="3532922" indent="0">
              <a:buNone/>
              <a:defRPr sz="1766" b="1"/>
            </a:lvl8pPr>
            <a:lvl9pPr marL="4037625" indent="0">
              <a:buNone/>
              <a:defRPr sz="1766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5690" y="2765440"/>
            <a:ext cx="4518436" cy="406754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07105" y="1855895"/>
            <a:ext cx="4540689" cy="909546"/>
          </a:xfrm>
        </p:spPr>
        <p:txBody>
          <a:bodyPr anchor="b"/>
          <a:lstStyle>
            <a:lvl1pPr marL="0" indent="0">
              <a:buNone/>
              <a:defRPr sz="2649" b="1"/>
            </a:lvl1pPr>
            <a:lvl2pPr marL="504703" indent="0">
              <a:buNone/>
              <a:defRPr sz="2208" b="1"/>
            </a:lvl2pPr>
            <a:lvl3pPr marL="1009406" indent="0">
              <a:buNone/>
              <a:defRPr sz="1987" b="1"/>
            </a:lvl3pPr>
            <a:lvl4pPr marL="1514109" indent="0">
              <a:buNone/>
              <a:defRPr sz="1766" b="1"/>
            </a:lvl4pPr>
            <a:lvl5pPr marL="2018812" indent="0">
              <a:buNone/>
              <a:defRPr sz="1766" b="1"/>
            </a:lvl5pPr>
            <a:lvl6pPr marL="2523515" indent="0">
              <a:buNone/>
              <a:defRPr sz="1766" b="1"/>
            </a:lvl6pPr>
            <a:lvl7pPr marL="3028218" indent="0">
              <a:buNone/>
              <a:defRPr sz="1766" b="1"/>
            </a:lvl7pPr>
            <a:lvl8pPr marL="3532922" indent="0">
              <a:buNone/>
              <a:defRPr sz="1766" b="1"/>
            </a:lvl8pPr>
            <a:lvl9pPr marL="4037625" indent="0">
              <a:buNone/>
              <a:defRPr sz="1766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07105" y="2765440"/>
            <a:ext cx="4540689" cy="406754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F7E63-76AD-864C-9F37-9947DD773DD0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F584D-BE5E-D542-93A6-6151E93BB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891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F7E63-76AD-864C-9F37-9947DD773DD0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F584D-BE5E-D542-93A6-6151E93BB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6122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F7E63-76AD-864C-9F37-9947DD773DD0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F584D-BE5E-D542-93A6-6151E93BB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5069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5689" y="504719"/>
            <a:ext cx="3444804" cy="1766517"/>
          </a:xfrm>
        </p:spPr>
        <p:txBody>
          <a:bodyPr anchor="b"/>
          <a:lstStyle>
            <a:lvl1pPr>
              <a:defRPr sz="3532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0689" y="1090055"/>
            <a:ext cx="5407104" cy="5380166"/>
          </a:xfrm>
        </p:spPr>
        <p:txBody>
          <a:bodyPr/>
          <a:lstStyle>
            <a:lvl1pPr>
              <a:defRPr sz="3532"/>
            </a:lvl1pPr>
            <a:lvl2pPr>
              <a:defRPr sz="3091"/>
            </a:lvl2pPr>
            <a:lvl3pPr>
              <a:defRPr sz="2649"/>
            </a:lvl3pPr>
            <a:lvl4pPr>
              <a:defRPr sz="2208"/>
            </a:lvl4pPr>
            <a:lvl5pPr>
              <a:defRPr sz="2208"/>
            </a:lvl5pPr>
            <a:lvl6pPr>
              <a:defRPr sz="2208"/>
            </a:lvl6pPr>
            <a:lvl7pPr>
              <a:defRPr sz="2208"/>
            </a:lvl7pPr>
            <a:lvl8pPr>
              <a:defRPr sz="2208"/>
            </a:lvl8pPr>
            <a:lvl9pPr>
              <a:defRPr sz="2208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5689" y="2271237"/>
            <a:ext cx="3444804" cy="4207746"/>
          </a:xfrm>
        </p:spPr>
        <p:txBody>
          <a:bodyPr/>
          <a:lstStyle>
            <a:lvl1pPr marL="0" indent="0">
              <a:buNone/>
              <a:defRPr sz="1766"/>
            </a:lvl1pPr>
            <a:lvl2pPr marL="504703" indent="0">
              <a:buNone/>
              <a:defRPr sz="1545"/>
            </a:lvl2pPr>
            <a:lvl3pPr marL="1009406" indent="0">
              <a:buNone/>
              <a:defRPr sz="1325"/>
            </a:lvl3pPr>
            <a:lvl4pPr marL="1514109" indent="0">
              <a:buNone/>
              <a:defRPr sz="1104"/>
            </a:lvl4pPr>
            <a:lvl5pPr marL="2018812" indent="0">
              <a:buNone/>
              <a:defRPr sz="1104"/>
            </a:lvl5pPr>
            <a:lvl6pPr marL="2523515" indent="0">
              <a:buNone/>
              <a:defRPr sz="1104"/>
            </a:lvl6pPr>
            <a:lvl7pPr marL="3028218" indent="0">
              <a:buNone/>
              <a:defRPr sz="1104"/>
            </a:lvl7pPr>
            <a:lvl8pPr marL="3532922" indent="0">
              <a:buNone/>
              <a:defRPr sz="1104"/>
            </a:lvl8pPr>
            <a:lvl9pPr marL="4037625" indent="0">
              <a:buNone/>
              <a:defRPr sz="1104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F7E63-76AD-864C-9F37-9947DD773DD0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F584D-BE5E-D542-93A6-6151E93BB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132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5689" y="504719"/>
            <a:ext cx="3444804" cy="1766517"/>
          </a:xfrm>
        </p:spPr>
        <p:txBody>
          <a:bodyPr anchor="b"/>
          <a:lstStyle>
            <a:lvl1pPr>
              <a:defRPr sz="3532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0689" y="1090055"/>
            <a:ext cx="5407104" cy="5380166"/>
          </a:xfrm>
        </p:spPr>
        <p:txBody>
          <a:bodyPr anchor="t"/>
          <a:lstStyle>
            <a:lvl1pPr marL="0" indent="0">
              <a:buNone/>
              <a:defRPr sz="3532"/>
            </a:lvl1pPr>
            <a:lvl2pPr marL="504703" indent="0">
              <a:buNone/>
              <a:defRPr sz="3091"/>
            </a:lvl2pPr>
            <a:lvl3pPr marL="1009406" indent="0">
              <a:buNone/>
              <a:defRPr sz="2649"/>
            </a:lvl3pPr>
            <a:lvl4pPr marL="1514109" indent="0">
              <a:buNone/>
              <a:defRPr sz="2208"/>
            </a:lvl4pPr>
            <a:lvl5pPr marL="2018812" indent="0">
              <a:buNone/>
              <a:defRPr sz="2208"/>
            </a:lvl5pPr>
            <a:lvl6pPr marL="2523515" indent="0">
              <a:buNone/>
              <a:defRPr sz="2208"/>
            </a:lvl6pPr>
            <a:lvl7pPr marL="3028218" indent="0">
              <a:buNone/>
              <a:defRPr sz="2208"/>
            </a:lvl7pPr>
            <a:lvl8pPr marL="3532922" indent="0">
              <a:buNone/>
              <a:defRPr sz="2208"/>
            </a:lvl8pPr>
            <a:lvl9pPr marL="4037625" indent="0">
              <a:buNone/>
              <a:defRPr sz="2208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5689" y="2271237"/>
            <a:ext cx="3444804" cy="4207746"/>
          </a:xfrm>
        </p:spPr>
        <p:txBody>
          <a:bodyPr/>
          <a:lstStyle>
            <a:lvl1pPr marL="0" indent="0">
              <a:buNone/>
              <a:defRPr sz="1766"/>
            </a:lvl1pPr>
            <a:lvl2pPr marL="504703" indent="0">
              <a:buNone/>
              <a:defRPr sz="1545"/>
            </a:lvl2pPr>
            <a:lvl3pPr marL="1009406" indent="0">
              <a:buNone/>
              <a:defRPr sz="1325"/>
            </a:lvl3pPr>
            <a:lvl4pPr marL="1514109" indent="0">
              <a:buNone/>
              <a:defRPr sz="1104"/>
            </a:lvl4pPr>
            <a:lvl5pPr marL="2018812" indent="0">
              <a:buNone/>
              <a:defRPr sz="1104"/>
            </a:lvl5pPr>
            <a:lvl6pPr marL="2523515" indent="0">
              <a:buNone/>
              <a:defRPr sz="1104"/>
            </a:lvl6pPr>
            <a:lvl7pPr marL="3028218" indent="0">
              <a:buNone/>
              <a:defRPr sz="1104"/>
            </a:lvl7pPr>
            <a:lvl8pPr marL="3532922" indent="0">
              <a:buNone/>
              <a:defRPr sz="1104"/>
            </a:lvl8pPr>
            <a:lvl9pPr marL="4037625" indent="0">
              <a:buNone/>
              <a:defRPr sz="1104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F7E63-76AD-864C-9F37-9947DD773DD0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F584D-BE5E-D542-93A6-6151E93BB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391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F7E63-76AD-864C-9F37-9947DD773DD0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F584D-BE5E-D542-93A6-6151E93BB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742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43376" y="403074"/>
            <a:ext cx="2303026" cy="6415893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4299" y="403074"/>
            <a:ext cx="6775569" cy="6415893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F7E63-76AD-864C-9F37-9947DD773DD0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F584D-BE5E-D542-93A6-6151E93BB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505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4298" y="403076"/>
            <a:ext cx="9212104" cy="14633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4298" y="2015372"/>
            <a:ext cx="9212104" cy="48035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4298" y="7017001"/>
            <a:ext cx="2403158" cy="4030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8F7E63-76AD-864C-9F37-9947DD773DD0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37982" y="7017001"/>
            <a:ext cx="3604736" cy="4030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244" y="7017001"/>
            <a:ext cx="2403158" cy="4030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6F584D-BE5E-D542-93A6-6151E93BB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714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009406" rtl="0" eaLnBrk="1" latinLnBrk="0" hangingPunct="1">
        <a:lnSpc>
          <a:spcPct val="90000"/>
        </a:lnSpc>
        <a:spcBef>
          <a:spcPct val="0"/>
        </a:spcBef>
        <a:buNone/>
        <a:defRPr sz="485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2352" indent="-252352" algn="l" defTabSz="1009406" rtl="0" eaLnBrk="1" latinLnBrk="0" hangingPunct="1">
        <a:lnSpc>
          <a:spcPct val="90000"/>
        </a:lnSpc>
        <a:spcBef>
          <a:spcPts val="1104"/>
        </a:spcBef>
        <a:buFont typeface="Arial" panose="020B0604020202020204" pitchFamily="34" charset="0"/>
        <a:buChar char="•"/>
        <a:defRPr sz="3091" kern="1200">
          <a:solidFill>
            <a:schemeClr val="tx1"/>
          </a:solidFill>
          <a:latin typeface="+mn-lt"/>
          <a:ea typeface="+mn-ea"/>
          <a:cs typeface="+mn-cs"/>
        </a:defRPr>
      </a:lvl1pPr>
      <a:lvl2pPr marL="757055" indent="-252352" algn="l" defTabSz="1009406" rtl="0" eaLnBrk="1" latinLnBrk="0" hangingPunct="1">
        <a:lnSpc>
          <a:spcPct val="90000"/>
        </a:lnSpc>
        <a:spcBef>
          <a:spcPts val="552"/>
        </a:spcBef>
        <a:buFont typeface="Arial" panose="020B0604020202020204" pitchFamily="34" charset="0"/>
        <a:buChar char="•"/>
        <a:defRPr sz="2649" kern="1200">
          <a:solidFill>
            <a:schemeClr val="tx1"/>
          </a:solidFill>
          <a:latin typeface="+mn-lt"/>
          <a:ea typeface="+mn-ea"/>
          <a:cs typeface="+mn-cs"/>
        </a:defRPr>
      </a:lvl2pPr>
      <a:lvl3pPr marL="1261758" indent="-252352" algn="l" defTabSz="1009406" rtl="0" eaLnBrk="1" latinLnBrk="0" hangingPunct="1">
        <a:lnSpc>
          <a:spcPct val="90000"/>
        </a:lnSpc>
        <a:spcBef>
          <a:spcPts val="552"/>
        </a:spcBef>
        <a:buFont typeface="Arial" panose="020B0604020202020204" pitchFamily="34" charset="0"/>
        <a:buChar char="•"/>
        <a:defRPr sz="2208" kern="1200">
          <a:solidFill>
            <a:schemeClr val="tx1"/>
          </a:solidFill>
          <a:latin typeface="+mn-lt"/>
          <a:ea typeface="+mn-ea"/>
          <a:cs typeface="+mn-cs"/>
        </a:defRPr>
      </a:lvl3pPr>
      <a:lvl4pPr marL="1766461" indent="-252352" algn="l" defTabSz="1009406" rtl="0" eaLnBrk="1" latinLnBrk="0" hangingPunct="1">
        <a:lnSpc>
          <a:spcPct val="90000"/>
        </a:lnSpc>
        <a:spcBef>
          <a:spcPts val="552"/>
        </a:spcBef>
        <a:buFont typeface="Arial" panose="020B0604020202020204" pitchFamily="34" charset="0"/>
        <a:buChar char="•"/>
        <a:defRPr sz="1987" kern="1200">
          <a:solidFill>
            <a:schemeClr val="tx1"/>
          </a:solidFill>
          <a:latin typeface="+mn-lt"/>
          <a:ea typeface="+mn-ea"/>
          <a:cs typeface="+mn-cs"/>
        </a:defRPr>
      </a:lvl4pPr>
      <a:lvl5pPr marL="2271164" indent="-252352" algn="l" defTabSz="1009406" rtl="0" eaLnBrk="1" latinLnBrk="0" hangingPunct="1">
        <a:lnSpc>
          <a:spcPct val="90000"/>
        </a:lnSpc>
        <a:spcBef>
          <a:spcPts val="552"/>
        </a:spcBef>
        <a:buFont typeface="Arial" panose="020B0604020202020204" pitchFamily="34" charset="0"/>
        <a:buChar char="•"/>
        <a:defRPr sz="1987" kern="1200">
          <a:solidFill>
            <a:schemeClr val="tx1"/>
          </a:solidFill>
          <a:latin typeface="+mn-lt"/>
          <a:ea typeface="+mn-ea"/>
          <a:cs typeface="+mn-cs"/>
        </a:defRPr>
      </a:lvl5pPr>
      <a:lvl6pPr marL="2775867" indent="-252352" algn="l" defTabSz="1009406" rtl="0" eaLnBrk="1" latinLnBrk="0" hangingPunct="1">
        <a:lnSpc>
          <a:spcPct val="90000"/>
        </a:lnSpc>
        <a:spcBef>
          <a:spcPts val="552"/>
        </a:spcBef>
        <a:buFont typeface="Arial" panose="020B0604020202020204" pitchFamily="34" charset="0"/>
        <a:buChar char="•"/>
        <a:defRPr sz="1987" kern="1200">
          <a:solidFill>
            <a:schemeClr val="tx1"/>
          </a:solidFill>
          <a:latin typeface="+mn-lt"/>
          <a:ea typeface="+mn-ea"/>
          <a:cs typeface="+mn-cs"/>
        </a:defRPr>
      </a:lvl6pPr>
      <a:lvl7pPr marL="3280570" indent="-252352" algn="l" defTabSz="1009406" rtl="0" eaLnBrk="1" latinLnBrk="0" hangingPunct="1">
        <a:lnSpc>
          <a:spcPct val="90000"/>
        </a:lnSpc>
        <a:spcBef>
          <a:spcPts val="552"/>
        </a:spcBef>
        <a:buFont typeface="Arial" panose="020B0604020202020204" pitchFamily="34" charset="0"/>
        <a:buChar char="•"/>
        <a:defRPr sz="1987" kern="1200">
          <a:solidFill>
            <a:schemeClr val="tx1"/>
          </a:solidFill>
          <a:latin typeface="+mn-lt"/>
          <a:ea typeface="+mn-ea"/>
          <a:cs typeface="+mn-cs"/>
        </a:defRPr>
      </a:lvl7pPr>
      <a:lvl8pPr marL="3785273" indent="-252352" algn="l" defTabSz="1009406" rtl="0" eaLnBrk="1" latinLnBrk="0" hangingPunct="1">
        <a:lnSpc>
          <a:spcPct val="90000"/>
        </a:lnSpc>
        <a:spcBef>
          <a:spcPts val="552"/>
        </a:spcBef>
        <a:buFont typeface="Arial" panose="020B0604020202020204" pitchFamily="34" charset="0"/>
        <a:buChar char="•"/>
        <a:defRPr sz="1987" kern="1200">
          <a:solidFill>
            <a:schemeClr val="tx1"/>
          </a:solidFill>
          <a:latin typeface="+mn-lt"/>
          <a:ea typeface="+mn-ea"/>
          <a:cs typeface="+mn-cs"/>
        </a:defRPr>
      </a:lvl8pPr>
      <a:lvl9pPr marL="4289976" indent="-252352" algn="l" defTabSz="1009406" rtl="0" eaLnBrk="1" latinLnBrk="0" hangingPunct="1">
        <a:lnSpc>
          <a:spcPct val="90000"/>
        </a:lnSpc>
        <a:spcBef>
          <a:spcPts val="552"/>
        </a:spcBef>
        <a:buFont typeface="Arial" panose="020B0604020202020204" pitchFamily="34" charset="0"/>
        <a:buChar char="•"/>
        <a:defRPr sz="198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9406" rtl="0" eaLnBrk="1" latinLnBrk="0" hangingPunct="1">
        <a:defRPr sz="1987" kern="1200">
          <a:solidFill>
            <a:schemeClr val="tx1"/>
          </a:solidFill>
          <a:latin typeface="+mn-lt"/>
          <a:ea typeface="+mn-ea"/>
          <a:cs typeface="+mn-cs"/>
        </a:defRPr>
      </a:lvl1pPr>
      <a:lvl2pPr marL="504703" algn="l" defTabSz="1009406" rtl="0" eaLnBrk="1" latinLnBrk="0" hangingPunct="1">
        <a:defRPr sz="1987" kern="1200">
          <a:solidFill>
            <a:schemeClr val="tx1"/>
          </a:solidFill>
          <a:latin typeface="+mn-lt"/>
          <a:ea typeface="+mn-ea"/>
          <a:cs typeface="+mn-cs"/>
        </a:defRPr>
      </a:lvl2pPr>
      <a:lvl3pPr marL="1009406" algn="l" defTabSz="1009406" rtl="0" eaLnBrk="1" latinLnBrk="0" hangingPunct="1">
        <a:defRPr sz="1987" kern="1200">
          <a:solidFill>
            <a:schemeClr val="tx1"/>
          </a:solidFill>
          <a:latin typeface="+mn-lt"/>
          <a:ea typeface="+mn-ea"/>
          <a:cs typeface="+mn-cs"/>
        </a:defRPr>
      </a:lvl3pPr>
      <a:lvl4pPr marL="1514109" algn="l" defTabSz="1009406" rtl="0" eaLnBrk="1" latinLnBrk="0" hangingPunct="1">
        <a:defRPr sz="1987" kern="1200">
          <a:solidFill>
            <a:schemeClr val="tx1"/>
          </a:solidFill>
          <a:latin typeface="+mn-lt"/>
          <a:ea typeface="+mn-ea"/>
          <a:cs typeface="+mn-cs"/>
        </a:defRPr>
      </a:lvl4pPr>
      <a:lvl5pPr marL="2018812" algn="l" defTabSz="1009406" rtl="0" eaLnBrk="1" latinLnBrk="0" hangingPunct="1">
        <a:defRPr sz="1987" kern="1200">
          <a:solidFill>
            <a:schemeClr val="tx1"/>
          </a:solidFill>
          <a:latin typeface="+mn-lt"/>
          <a:ea typeface="+mn-ea"/>
          <a:cs typeface="+mn-cs"/>
        </a:defRPr>
      </a:lvl5pPr>
      <a:lvl6pPr marL="2523515" algn="l" defTabSz="1009406" rtl="0" eaLnBrk="1" latinLnBrk="0" hangingPunct="1">
        <a:defRPr sz="1987" kern="1200">
          <a:solidFill>
            <a:schemeClr val="tx1"/>
          </a:solidFill>
          <a:latin typeface="+mn-lt"/>
          <a:ea typeface="+mn-ea"/>
          <a:cs typeface="+mn-cs"/>
        </a:defRPr>
      </a:lvl6pPr>
      <a:lvl7pPr marL="3028218" algn="l" defTabSz="1009406" rtl="0" eaLnBrk="1" latinLnBrk="0" hangingPunct="1">
        <a:defRPr sz="1987" kern="1200">
          <a:solidFill>
            <a:schemeClr val="tx1"/>
          </a:solidFill>
          <a:latin typeface="+mn-lt"/>
          <a:ea typeface="+mn-ea"/>
          <a:cs typeface="+mn-cs"/>
        </a:defRPr>
      </a:lvl7pPr>
      <a:lvl8pPr marL="3532922" algn="l" defTabSz="1009406" rtl="0" eaLnBrk="1" latinLnBrk="0" hangingPunct="1">
        <a:defRPr sz="1987" kern="1200">
          <a:solidFill>
            <a:schemeClr val="tx1"/>
          </a:solidFill>
          <a:latin typeface="+mn-lt"/>
          <a:ea typeface="+mn-ea"/>
          <a:cs typeface="+mn-cs"/>
        </a:defRPr>
      </a:lvl8pPr>
      <a:lvl9pPr marL="4037625" algn="l" defTabSz="1009406" rtl="0" eaLnBrk="1" latinLnBrk="0" hangingPunct="1">
        <a:defRPr sz="198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6FBB76F0-DAA6-264F-911D-C9B7F43B42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240" y="0"/>
            <a:ext cx="10682940" cy="7570788"/>
          </a:xfrm>
          <a:prstGeom prst="rect">
            <a:avLst/>
          </a:prstGeom>
        </p:spPr>
      </p:pic>
      <p:sp>
        <p:nvSpPr>
          <p:cNvPr id="7" name="object 20">
            <a:extLst>
              <a:ext uri="{FF2B5EF4-FFF2-40B4-BE49-F238E27FC236}">
                <a16:creationId xmlns:a16="http://schemas.microsoft.com/office/drawing/2014/main" id="{A5B11B46-AB73-234F-8BD5-0B11C9093D8F}"/>
              </a:ext>
            </a:extLst>
          </p:cNvPr>
          <p:cNvSpPr txBox="1"/>
          <p:nvPr/>
        </p:nvSpPr>
        <p:spPr>
          <a:xfrm>
            <a:off x="539750" y="1532988"/>
            <a:ext cx="2445612" cy="27443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12700" algn="l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</a:pPr>
            <a:r>
              <a:rPr sz="850" b="1" dirty="0">
                <a:solidFill>
                  <a:srgbClr val="05EDB5"/>
                </a:solidFill>
                <a:latin typeface="Arial"/>
              </a:rPr>
              <a:t>Reporting to: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 dirty="0">
                <a:solidFill>
                  <a:srgbClr val="FFFFFF"/>
                </a:solidFill>
                <a:latin typeface="Arial"/>
              </a:rPr>
              <a:t>Commercial Manager</a:t>
            </a:r>
          </a:p>
        </p:txBody>
      </p:sp>
      <p:sp>
        <p:nvSpPr>
          <p:cNvPr id="8" name="object 21">
            <a:extLst>
              <a:ext uri="{FF2B5EF4-FFF2-40B4-BE49-F238E27FC236}">
                <a16:creationId xmlns:a16="http://schemas.microsoft.com/office/drawing/2014/main" id="{695FE911-531B-BF4D-99CF-1C9DB1085BCF}"/>
              </a:ext>
            </a:extLst>
          </p:cNvPr>
          <p:cNvSpPr txBox="1"/>
          <p:nvPr/>
        </p:nvSpPr>
        <p:spPr>
          <a:xfrm>
            <a:off x="3332953" y="1532988"/>
            <a:ext cx="1009443" cy="34881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12700" algn="l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</a:pPr>
            <a:r>
              <a:rPr sz="850" b="1">
                <a:solidFill>
                  <a:srgbClr val="05EDB5"/>
                </a:solidFill>
                <a:latin typeface="Arial"/>
              </a:rPr>
              <a:t>Date: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FFFFFF"/>
                </a:solidFill>
                <a:latin typeface="Arial"/>
              </a:rPr>
              <a:t>October 2026</a:t>
            </a:r>
          </a:p>
        </p:txBody>
      </p:sp>
      <p:sp>
        <p:nvSpPr>
          <p:cNvPr id="9" name="object 29">
            <a:extLst>
              <a:ext uri="{FF2B5EF4-FFF2-40B4-BE49-F238E27FC236}">
                <a16:creationId xmlns:a16="http://schemas.microsoft.com/office/drawing/2014/main" id="{500A467D-8649-8E41-BACB-F069E69694AC}"/>
              </a:ext>
            </a:extLst>
          </p:cNvPr>
          <p:cNvSpPr txBox="1"/>
          <p:nvPr/>
        </p:nvSpPr>
        <p:spPr>
          <a:xfrm>
            <a:off x="539750" y="584200"/>
            <a:ext cx="7291016" cy="76431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12700"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900" b="1" dirty="0">
                <a:solidFill>
                  <a:srgbClr val="05EDB5"/>
                </a:solidFill>
                <a:latin typeface="Arial"/>
              </a:rPr>
              <a:t>Position description:</a:t>
            </a:r>
            <a:endParaRPr lang="en-US" dirty="0">
              <a:solidFill>
                <a:srgbClr val="000000"/>
              </a:solidFill>
              <a:latin typeface="Calibri" panose="020F0502020204030204"/>
              <a:cs typeface="Calibri" panose="020F0502020204030204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 dirty="0">
                <a:solidFill>
                  <a:srgbClr val="FFFFFF"/>
                </a:solidFill>
                <a:latin typeface="Arial"/>
              </a:rPr>
              <a:t>Finance Business Partner – </a:t>
            </a:r>
            <a:r>
              <a:rPr sz="1800" b="1" dirty="0" err="1">
                <a:solidFill>
                  <a:srgbClr val="FFFFFF"/>
                </a:solidFill>
                <a:latin typeface="Arial"/>
              </a:rPr>
              <a:t>DigiGEN</a:t>
            </a:r>
            <a:endParaRPr lang="en-US" sz="1800" b="1" dirty="0">
              <a:solidFill>
                <a:srgbClr val="FFFFFF"/>
              </a:solidFill>
              <a:latin typeface="Arial"/>
            </a:endParaRPr>
          </a:p>
          <a:p>
            <a:pPr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en-NZ" sz="1600" b="1" dirty="0">
                <a:solidFill>
                  <a:srgbClr val="FFFFFF"/>
                </a:solidFill>
                <a:latin typeface="Arial"/>
              </a:rPr>
              <a:t>12-month fixed term role</a:t>
            </a:r>
            <a:endParaRPr sz="1600" b="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" name="object 22">
            <a:extLst>
              <a:ext uri="{FF2B5EF4-FFF2-40B4-BE49-F238E27FC236}">
                <a16:creationId xmlns:a16="http://schemas.microsoft.com/office/drawing/2014/main" id="{888BC5EF-D97F-2B4F-9AF6-FF87F954C531}"/>
              </a:ext>
            </a:extLst>
          </p:cNvPr>
          <p:cNvSpPr txBox="1"/>
          <p:nvPr/>
        </p:nvSpPr>
        <p:spPr>
          <a:xfrm>
            <a:off x="539750" y="2138789"/>
            <a:ext cx="3608248" cy="212968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sz="1100" b="1" dirty="0">
                <a:solidFill>
                  <a:srgbClr val="05EDB5"/>
                </a:solidFill>
                <a:latin typeface="Arial"/>
              </a:rPr>
              <a:t>The team</a:t>
            </a:r>
            <a:endParaRPr lang="en-NZ" sz="1200" b="0" i="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3000"/>
              </a:lnSpc>
            </a:pPr>
            <a:r>
              <a:rPr lang="en-NZ" sz="1000" dirty="0">
                <a:solidFill>
                  <a:schemeClr val="bg1"/>
                </a:solidFill>
                <a:ea typeface="+mn-lt"/>
                <a:cs typeface="+mn-lt"/>
              </a:rPr>
              <a:t>You will play a key role in the success of the Commercial Support team and wider Financial function by </a:t>
            </a:r>
            <a:r>
              <a:rPr lang="en-US" sz="1000" dirty="0">
                <a:solidFill>
                  <a:schemeClr val="bg1"/>
                </a:solidFill>
              </a:rPr>
              <a:t>supporting the Commercial team in delivering financial insights, business performance analysis, and planning. </a:t>
            </a:r>
          </a:p>
          <a:p>
            <a:pPr>
              <a:lnSpc>
                <a:spcPct val="103000"/>
              </a:lnSpc>
            </a:pPr>
            <a:endParaRPr lang="en-US" sz="1000" b="0" dirty="0">
              <a:solidFill>
                <a:schemeClr val="bg1"/>
              </a:solidFill>
            </a:endParaRPr>
          </a:p>
          <a:p>
            <a:pPr>
              <a:lnSpc>
                <a:spcPct val="103000"/>
              </a:lnSpc>
            </a:pPr>
            <a:r>
              <a:rPr sz="1000" b="0" dirty="0">
                <a:solidFill>
                  <a:srgbClr val="FFFFFF"/>
                </a:solidFill>
              </a:rPr>
              <a:t>You will be </a:t>
            </a:r>
            <a:r>
              <a:rPr lang="en-US" sz="1000" b="0" dirty="0">
                <a:solidFill>
                  <a:srgbClr val="FFFFFF"/>
                </a:solidFill>
              </a:rPr>
              <a:t>working primarily with</a:t>
            </a:r>
            <a:r>
              <a:rPr sz="1000" b="0" dirty="0">
                <a:solidFill>
                  <a:srgbClr val="FFFFFF"/>
                </a:solidFill>
              </a:rPr>
              <a:t> the </a:t>
            </a:r>
            <a:r>
              <a:rPr sz="1000" b="0" dirty="0" err="1">
                <a:solidFill>
                  <a:srgbClr val="FFFFFF"/>
                </a:solidFill>
              </a:rPr>
              <a:t>DigiGEN</a:t>
            </a:r>
            <a:r>
              <a:rPr sz="1000" b="0" dirty="0">
                <a:solidFill>
                  <a:srgbClr val="FFFFFF"/>
                </a:solidFill>
              </a:rPr>
              <a:t> </a:t>
            </a:r>
            <a:r>
              <a:rPr sz="1000" b="0" dirty="0" err="1">
                <a:solidFill>
                  <a:srgbClr val="FFFFFF"/>
                </a:solidFill>
              </a:rPr>
              <a:t>programme</a:t>
            </a:r>
            <a:r>
              <a:rPr lang="en-US" sz="1000" b="0" dirty="0">
                <a:solidFill>
                  <a:srgbClr val="FFFFFF"/>
                </a:solidFill>
              </a:rPr>
              <a:t> team</a:t>
            </a:r>
            <a:r>
              <a:rPr sz="1000" b="0" dirty="0">
                <a:solidFill>
                  <a:srgbClr val="FFFFFF"/>
                </a:solidFill>
              </a:rPr>
              <a:t> for </a:t>
            </a:r>
            <a:r>
              <a:rPr lang="en-US" sz="1000" b="0" dirty="0">
                <a:solidFill>
                  <a:srgbClr val="FFFFFF"/>
                </a:solidFill>
              </a:rPr>
              <a:t>a</a:t>
            </a:r>
            <a:r>
              <a:rPr sz="1000" b="0" dirty="0">
                <a:solidFill>
                  <a:srgbClr val="FFFFFF"/>
                </a:solidFill>
              </a:rPr>
              <a:t> fixed-term assignment. </a:t>
            </a:r>
            <a:r>
              <a:rPr sz="1000" b="0" dirty="0" err="1">
                <a:solidFill>
                  <a:srgbClr val="FFFFFF"/>
                </a:solidFill>
              </a:rPr>
              <a:t>DigiGEN</a:t>
            </a:r>
            <a:r>
              <a:rPr sz="1000" b="0" dirty="0">
                <a:solidFill>
                  <a:srgbClr val="FFFFFF"/>
                </a:solidFill>
              </a:rPr>
              <a:t> is building capability and new ways of using data and digital tools to improve asset availability, </a:t>
            </a:r>
            <a:r>
              <a:rPr sz="1000" b="0" dirty="0" err="1">
                <a:solidFill>
                  <a:srgbClr val="FFFFFF"/>
                </a:solidFill>
              </a:rPr>
              <a:t>optimise</a:t>
            </a:r>
            <a:r>
              <a:rPr sz="1000" b="0" dirty="0">
                <a:solidFill>
                  <a:srgbClr val="FFFFFF"/>
                </a:solidFill>
              </a:rPr>
              <a:t> operations and maintenance costs, and deliver measurable, lasting value.
</a:t>
            </a:r>
          </a:p>
        </p:txBody>
      </p:sp>
      <p:sp>
        <p:nvSpPr>
          <p:cNvPr id="12" name="object 23">
            <a:extLst>
              <a:ext uri="{FF2B5EF4-FFF2-40B4-BE49-F238E27FC236}">
                <a16:creationId xmlns:a16="http://schemas.microsoft.com/office/drawing/2014/main" id="{16C00225-0221-D041-B785-CF36376C8BB4}"/>
              </a:ext>
            </a:extLst>
          </p:cNvPr>
          <p:cNvSpPr txBox="1"/>
          <p:nvPr/>
        </p:nvSpPr>
        <p:spPr>
          <a:xfrm>
            <a:off x="4689988" y="2138789"/>
            <a:ext cx="4107216" cy="311880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12700" marR="64897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sz="1100" b="1" dirty="0">
                <a:solidFill>
                  <a:srgbClr val="05EDB5"/>
                </a:solidFill>
                <a:latin typeface="Arial"/>
              </a:rPr>
              <a:t>Position accountabilities</a:t>
            </a:r>
          </a:p>
          <a:p>
            <a:pPr>
              <a:spcAft>
                <a:spcPts val="300"/>
              </a:spcAft>
            </a:pPr>
            <a:r>
              <a:rPr lang="en-NZ" sz="1000" b="1" dirty="0">
                <a:solidFill>
                  <a:srgbClr val="FFFFFF"/>
                </a:solidFill>
              </a:rPr>
              <a:t>High-level accountabilities including </a:t>
            </a:r>
            <a:r>
              <a:rPr lang="en-US" sz="1000" b="1" dirty="0" err="1">
                <a:solidFill>
                  <a:srgbClr val="FFFFFF"/>
                </a:solidFill>
              </a:rPr>
              <a:t>DigiGEN</a:t>
            </a:r>
            <a:r>
              <a:rPr lang="en-US" sz="1000" b="1" dirty="0">
                <a:solidFill>
                  <a:srgbClr val="FFFFFF"/>
                </a:solidFill>
              </a:rPr>
              <a:t> </a:t>
            </a:r>
            <a:r>
              <a:rPr lang="en-US" sz="1000" b="1" dirty="0" err="1">
                <a:solidFill>
                  <a:srgbClr val="FFFFFF"/>
                </a:solidFill>
              </a:rPr>
              <a:t>programme</a:t>
            </a:r>
            <a:r>
              <a:rPr lang="en-US" sz="1000" b="1" dirty="0">
                <a:solidFill>
                  <a:srgbClr val="FFFFFF"/>
                </a:solidFill>
              </a:rPr>
              <a:t> partnering</a:t>
            </a:r>
            <a:endParaRPr sz="1000" b="1" dirty="0">
              <a:solidFill>
                <a:srgbClr val="FFFFFF"/>
              </a:solidFill>
              <a:latin typeface="+mj-lt"/>
            </a:endParaRPr>
          </a:p>
          <a:p>
            <a:pPr marL="171450" indent="-1714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rgbClr val="FFFFFF"/>
                </a:solidFill>
                <a:latin typeface="Calibri (Body)"/>
              </a:rPr>
              <a:t>Work closely with programme leadership, initiative owners and delivery teams to provide strong commercial and financial partnering as the programme intensifies. </a:t>
            </a:r>
          </a:p>
          <a:p>
            <a:pPr marL="171450" indent="-1714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rgbClr val="FFFFFF"/>
                </a:solidFill>
                <a:latin typeface="Calibri (Body)"/>
              </a:rPr>
              <a:t>Focus on making value visible, strengthening investment decisions, and ensuring programme costs and benefits are understood, tracked and reported.</a:t>
            </a:r>
            <a:r>
              <a:rPr sz="1000" b="0" dirty="0">
                <a:solidFill>
                  <a:srgbClr val="FFFFFF"/>
                </a:solidFill>
                <a:latin typeface="Calibri (Body)"/>
              </a:rPr>
              <a:t>  </a:t>
            </a:r>
            <a:endParaRPr lang="en-US" sz="1000" b="0" dirty="0">
              <a:solidFill>
                <a:srgbClr val="FFFFFF"/>
              </a:solidFill>
              <a:latin typeface="Calibri (Body)"/>
            </a:endParaRPr>
          </a:p>
          <a:p>
            <a:pPr marL="171450" indent="-171450"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sz="1000" b="0" dirty="0">
                <a:solidFill>
                  <a:srgbClr val="FFFFFF"/>
                </a:solidFill>
                <a:latin typeface="Calibri (Body)"/>
              </a:rPr>
              <a:t>Build strong relationships across </a:t>
            </a:r>
            <a:r>
              <a:rPr sz="1000" b="0" dirty="0" err="1">
                <a:solidFill>
                  <a:srgbClr val="FFFFFF"/>
                </a:solidFill>
                <a:latin typeface="Calibri (Body)"/>
              </a:rPr>
              <a:t>DigiGEN</a:t>
            </a:r>
            <a:r>
              <a:rPr sz="1000" b="0" dirty="0">
                <a:solidFill>
                  <a:srgbClr val="FFFFFF"/>
                </a:solidFill>
                <a:latin typeface="Calibri (Body)"/>
              </a:rPr>
              <a:t>, Commercial Support and the wider business, providing timely commercial guidance and insights that support informed decisions.</a:t>
            </a:r>
            <a:endParaRPr lang="en-US" sz="1000" b="0" dirty="0">
              <a:solidFill>
                <a:srgbClr val="FFFFFF"/>
              </a:solidFill>
              <a:latin typeface="Calibri (Body)"/>
            </a:endParaRPr>
          </a:p>
          <a:p>
            <a:pPr marL="171450" indent="-171450"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sz="1000" b="0" dirty="0">
                <a:solidFill>
                  <a:srgbClr val="FFFFFF"/>
                </a:solidFill>
                <a:latin typeface="Calibri (Body)"/>
              </a:rPr>
              <a:t>Lift commercial acumen, helping teams understand financial trade-offs, value drivers, risks and delivery performance.</a:t>
            </a:r>
          </a:p>
          <a:p>
            <a:pPr marL="171450" indent="-171450"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sz="1000" b="0" dirty="0">
                <a:solidFill>
                  <a:srgbClr val="FFFFFF"/>
                </a:solidFill>
                <a:latin typeface="Calibri (Body)"/>
              </a:rPr>
              <a:t>Support </a:t>
            </a:r>
            <a:r>
              <a:rPr sz="1000" b="0" dirty="0" err="1">
                <a:solidFill>
                  <a:srgbClr val="FFFFFF"/>
                </a:solidFill>
                <a:latin typeface="Calibri (Body)"/>
              </a:rPr>
              <a:t>programme</a:t>
            </a:r>
            <a:r>
              <a:rPr sz="1000" b="0" dirty="0">
                <a:solidFill>
                  <a:srgbClr val="FFFFFF"/>
                </a:solidFill>
                <a:latin typeface="Calibri (Body)"/>
              </a:rPr>
              <a:t> governance with clear, accurate and decision-focused financial information.</a:t>
            </a:r>
          </a:p>
          <a:p>
            <a:pPr marL="171450" indent="-171450"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sz="1000" b="0" dirty="0">
                <a:solidFill>
                  <a:srgbClr val="FFFFFF"/>
                </a:solidFill>
                <a:latin typeface="Calibri (Body)"/>
              </a:rPr>
              <a:t>Apply a continuous improvement mindset to the </a:t>
            </a:r>
            <a:r>
              <a:rPr sz="1000" b="0" dirty="0" err="1">
                <a:solidFill>
                  <a:srgbClr val="FFFFFF"/>
                </a:solidFill>
                <a:latin typeface="Calibri (Body)"/>
              </a:rPr>
              <a:t>programme’s</a:t>
            </a:r>
            <a:r>
              <a:rPr sz="1000" b="0" dirty="0">
                <a:solidFill>
                  <a:srgbClr val="FFFFFF"/>
                </a:solidFill>
                <a:latin typeface="Calibri (Body)"/>
              </a:rPr>
              <a:t> financial models, reporting, controls and ways of working.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endParaRPr sz="1000" b="0" dirty="0">
              <a:solidFill>
                <a:srgbClr val="FFFFFF"/>
              </a:solidFill>
              <a:latin typeface="+mj-lt"/>
            </a:endParaRPr>
          </a:p>
        </p:txBody>
      </p:sp>
      <p:sp>
        <p:nvSpPr>
          <p:cNvPr id="13" name="object 21">
            <a:extLst>
              <a:ext uri="{FF2B5EF4-FFF2-40B4-BE49-F238E27FC236}">
                <a16:creationId xmlns:a16="http://schemas.microsoft.com/office/drawing/2014/main" id="{0B0B6F8B-9D95-7F46-83BE-DDFDA6FAC92F}"/>
              </a:ext>
            </a:extLst>
          </p:cNvPr>
          <p:cNvSpPr txBox="1"/>
          <p:nvPr/>
        </p:nvSpPr>
        <p:spPr>
          <a:xfrm>
            <a:off x="4689988" y="1532988"/>
            <a:ext cx="2386084" cy="34671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12700" algn="l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</a:pPr>
            <a:r>
              <a:rPr sz="850" b="1">
                <a:solidFill>
                  <a:srgbClr val="05EDB5"/>
                </a:solidFill>
                <a:latin typeface="Arial"/>
              </a:rPr>
              <a:t>Location:</a:t>
            </a:r>
            <a:endParaRPr sz="1100" b="1" dirty="0">
              <a:solidFill>
                <a:srgbClr val="05EDB5"/>
              </a:solidFill>
              <a:latin typeface="Arial"/>
              <a:cs typeface="Arial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FFFFFF"/>
                </a:solidFill>
                <a:latin typeface="Arial"/>
              </a:rPr>
              <a:t>Christchurch or Wellington</a:t>
            </a:r>
          </a:p>
        </p:txBody>
      </p:sp>
    </p:spTree>
    <p:extLst>
      <p:ext uri="{BB962C8B-B14F-4D97-AF65-F5344CB8AC3E}">
        <p14:creationId xmlns:p14="http://schemas.microsoft.com/office/powerpoint/2010/main" val="36000620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5" name="Content Placeholder 4" descr="A picture containing text, electronics, display&#10;&#10;Description automatically generated">
            <a:extLst>
              <a:ext uri="{FF2B5EF4-FFF2-40B4-BE49-F238E27FC236}">
                <a16:creationId xmlns:a16="http://schemas.microsoft.com/office/drawing/2014/main" id="{60C3A97A-2249-8E44-B609-FC1AE98CEF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9148"/>
            <a:ext cx="10682940" cy="7570788"/>
          </a:xfrm>
        </p:spPr>
      </p:pic>
      <p:sp>
        <p:nvSpPr>
          <p:cNvPr id="13" name="object 22">
            <a:extLst>
              <a:ext uri="{FF2B5EF4-FFF2-40B4-BE49-F238E27FC236}">
                <a16:creationId xmlns:a16="http://schemas.microsoft.com/office/drawing/2014/main" id="{4430F701-86E1-6F47-8D85-029AF9D2D0A2}"/>
              </a:ext>
            </a:extLst>
          </p:cNvPr>
          <p:cNvSpPr txBox="1"/>
          <p:nvPr/>
        </p:nvSpPr>
        <p:spPr>
          <a:xfrm>
            <a:off x="462587" y="576574"/>
            <a:ext cx="3922081" cy="250324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sz="1100" b="1" dirty="0">
                <a:solidFill>
                  <a:srgbClr val="05EDB5"/>
                </a:solidFill>
                <a:latin typeface="Arial"/>
              </a:rPr>
              <a:t>Position accountabilities continued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dirty="0">
                <a:solidFill>
                  <a:srgbClr val="FFFFFF"/>
                </a:solidFill>
              </a:rPr>
              <a:t>Value </a:t>
            </a:r>
            <a:r>
              <a:rPr sz="1000" b="1" dirty="0" err="1">
                <a:solidFill>
                  <a:srgbClr val="FFFFFF"/>
                </a:solidFill>
              </a:rPr>
              <a:t>realisation</a:t>
            </a:r>
            <a:r>
              <a:rPr sz="1000" b="1" dirty="0">
                <a:solidFill>
                  <a:srgbClr val="FFFFFF"/>
                </a:solidFill>
              </a:rPr>
              <a:t>, planning and reporting</a:t>
            </a:r>
          </a:p>
          <a:p>
            <a:pPr marL="171450" indent="-171450" algn="l">
              <a:lnSpc>
                <a:spcPct val="100000"/>
              </a:lnSpc>
              <a:spcBef>
                <a:spcPts val="0"/>
              </a:spcBef>
              <a:spcAft>
                <a:spcPts val="250"/>
              </a:spcAft>
              <a:buFont typeface="Arial" panose="020B0604020202020204" pitchFamily="34" charset="0"/>
              <a:buChar char="•"/>
            </a:pPr>
            <a:r>
              <a:rPr sz="1000" b="0" dirty="0">
                <a:solidFill>
                  <a:srgbClr val="FFFFFF"/>
                </a:solidFill>
              </a:rPr>
              <a:t>Support the preparation and maintenance of </a:t>
            </a:r>
            <a:r>
              <a:rPr sz="1000" b="0" dirty="0" err="1">
                <a:solidFill>
                  <a:srgbClr val="FFFFFF"/>
                </a:solidFill>
              </a:rPr>
              <a:t>programme</a:t>
            </a:r>
            <a:r>
              <a:rPr sz="1000" b="0" dirty="0">
                <a:solidFill>
                  <a:srgbClr val="FFFFFF"/>
                </a:solidFill>
              </a:rPr>
              <a:t> budgets, forecasts and investment cases, with clear assumptions and cost drivers.</a:t>
            </a:r>
          </a:p>
          <a:p>
            <a:pPr marL="171450" indent="-171450" algn="l">
              <a:lnSpc>
                <a:spcPct val="100000"/>
              </a:lnSpc>
              <a:spcBef>
                <a:spcPts val="0"/>
              </a:spcBef>
              <a:spcAft>
                <a:spcPts val="250"/>
              </a:spcAft>
              <a:buFont typeface="Arial" panose="020B0604020202020204" pitchFamily="34" charset="0"/>
              <a:buChar char="•"/>
            </a:pPr>
            <a:r>
              <a:rPr sz="1000" b="0" dirty="0">
                <a:solidFill>
                  <a:srgbClr val="FFFFFF"/>
                </a:solidFill>
              </a:rPr>
              <a:t>Ensure </a:t>
            </a:r>
            <a:r>
              <a:rPr sz="1000" b="0" dirty="0" err="1">
                <a:solidFill>
                  <a:srgbClr val="FFFFFF"/>
                </a:solidFill>
              </a:rPr>
              <a:t>programme</a:t>
            </a:r>
            <a:r>
              <a:rPr sz="1000" b="0" dirty="0">
                <a:solidFill>
                  <a:srgbClr val="FFFFFF"/>
                </a:solidFill>
              </a:rPr>
              <a:t> costs are appropriately classified and recorded, including capital and operating expenditure, and support consideration of eligible research and development tax credits.</a:t>
            </a:r>
          </a:p>
          <a:p>
            <a:endParaRPr lang="en-NZ" sz="1000" b="1">
              <a:solidFill>
                <a:schemeClr val="bg1"/>
              </a:solidFill>
              <a:cs typeface="Calibri"/>
            </a:endParaRPr>
          </a:p>
          <a:p>
            <a:r>
              <a:rPr lang="en-NZ" sz="1000" b="1">
                <a:solidFill>
                  <a:schemeClr val="bg1"/>
                </a:solidFill>
                <a:cs typeface="Calibri"/>
              </a:rPr>
              <a:t>Other</a:t>
            </a:r>
            <a:endParaRPr lang="en-US" sz="1000" dirty="0">
              <a:solidFill>
                <a:schemeClr val="bg1"/>
              </a:solidFill>
              <a:ea typeface="+mn-lt"/>
              <a:cs typeface="+mn-lt"/>
            </a:endParaRPr>
          </a:p>
          <a:p>
            <a:pPr marL="171450" indent="-171450">
              <a:buFont typeface="Arial,Sans-Serif"/>
              <a:buChar char="•"/>
            </a:pPr>
            <a:r>
              <a:rPr lang="en-NZ" sz="1000" dirty="0">
                <a:solidFill>
                  <a:schemeClr val="bg1"/>
                </a:solidFill>
                <a:cs typeface="Calibri"/>
              </a:rPr>
              <a:t>Provide timely, accurate responses and guidance as required from the business.</a:t>
            </a:r>
            <a:endParaRPr lang="en-NZ" sz="1000" dirty="0">
              <a:solidFill>
                <a:schemeClr val="bg1"/>
              </a:solidFill>
              <a:ea typeface="+mn-lt"/>
              <a:cs typeface="+mn-lt"/>
            </a:endParaRPr>
          </a:p>
          <a:p>
            <a:pPr marL="171450" indent="-171450">
              <a:buFont typeface="Arial,Sans-Serif"/>
              <a:buChar char="•"/>
            </a:pPr>
            <a:r>
              <a:rPr lang="en-NZ" sz="1000" dirty="0">
                <a:solidFill>
                  <a:schemeClr val="bg1"/>
                </a:solidFill>
                <a:cs typeface="Calibri"/>
              </a:rPr>
              <a:t>Contribute to increasing the profile of Finance across the business and fostering greater collaboration within the team.</a:t>
            </a:r>
          </a:p>
          <a:p>
            <a:pPr marL="171450" indent="-171450" algn="l">
              <a:lnSpc>
                <a:spcPct val="100000"/>
              </a:lnSpc>
              <a:spcBef>
                <a:spcPts val="0"/>
              </a:spcBef>
              <a:spcAft>
                <a:spcPts val="250"/>
              </a:spcAft>
              <a:buFont typeface="Arial" panose="020B0604020202020204" pitchFamily="34" charset="0"/>
              <a:buChar char="•"/>
            </a:pPr>
            <a:r>
              <a:rPr sz="1000" b="0" dirty="0">
                <a:solidFill>
                  <a:srgbClr val="FFFFFF"/>
                </a:solidFill>
              </a:rPr>
              <a:t>Work flexibly across Commercial Support priorities while maintaining a strong focus on </a:t>
            </a:r>
            <a:r>
              <a:rPr sz="1000" b="0" dirty="0" err="1">
                <a:solidFill>
                  <a:srgbClr val="FFFFFF"/>
                </a:solidFill>
              </a:rPr>
              <a:t>DigiGEN</a:t>
            </a:r>
            <a:r>
              <a:rPr sz="1000" b="0" dirty="0">
                <a:solidFill>
                  <a:srgbClr val="FFFFFF"/>
                </a:solidFill>
              </a:rPr>
              <a:t> outcomes.</a:t>
            </a:r>
          </a:p>
        </p:txBody>
      </p:sp>
      <p:sp>
        <p:nvSpPr>
          <p:cNvPr id="14" name="object 23">
            <a:extLst>
              <a:ext uri="{FF2B5EF4-FFF2-40B4-BE49-F238E27FC236}">
                <a16:creationId xmlns:a16="http://schemas.microsoft.com/office/drawing/2014/main" id="{81A9F11A-3942-094A-B65F-99E786F0AE50}"/>
              </a:ext>
            </a:extLst>
          </p:cNvPr>
          <p:cNvSpPr txBox="1"/>
          <p:nvPr/>
        </p:nvSpPr>
        <p:spPr>
          <a:xfrm>
            <a:off x="4847255" y="578990"/>
            <a:ext cx="3869566" cy="392671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12700" lvl="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sz="1100" b="1" dirty="0">
                <a:solidFill>
                  <a:srgbClr val="05EDB5"/>
                </a:solidFill>
                <a:latin typeface="Arial"/>
              </a:rPr>
              <a:t>Knowledge, experience and skills</a:t>
            </a:r>
            <a:endParaRPr lang="en-NZ" sz="10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l">
              <a:lnSpc>
                <a:spcPct val="100000"/>
              </a:lnSpc>
              <a:spcBef>
                <a:spcPts val="0"/>
              </a:spcBef>
              <a:spcAft>
                <a:spcPts val="260"/>
              </a:spcAft>
              <a:buFont typeface="Arial" panose="020B0604020202020204" pitchFamily="34" charset="0"/>
              <a:buChar char="•"/>
            </a:pPr>
            <a:r>
              <a:rPr sz="1000" b="0" dirty="0">
                <a:solidFill>
                  <a:srgbClr val="FFFFFF"/>
                </a:solidFill>
              </a:rPr>
              <a:t>CAANZ membership, CA, or registration with another </a:t>
            </a:r>
            <a:r>
              <a:rPr sz="1000" b="0" dirty="0" err="1">
                <a:solidFill>
                  <a:srgbClr val="FFFFFF"/>
                </a:solidFill>
              </a:rPr>
              <a:t>recognised</a:t>
            </a:r>
            <a:r>
              <a:rPr sz="1000" b="0" dirty="0">
                <a:solidFill>
                  <a:srgbClr val="FFFFFF"/>
                </a:solidFill>
              </a:rPr>
              <a:t> accounting body.</a:t>
            </a:r>
          </a:p>
          <a:p>
            <a:pPr marL="171450" indent="-171450" algn="l">
              <a:lnSpc>
                <a:spcPct val="100000"/>
              </a:lnSpc>
              <a:spcBef>
                <a:spcPts val="0"/>
              </a:spcBef>
              <a:spcAft>
                <a:spcPts val="260"/>
              </a:spcAft>
              <a:buFont typeface="Arial" panose="020B0604020202020204" pitchFamily="34" charset="0"/>
              <a:buChar char="•"/>
            </a:pPr>
            <a:r>
              <a:rPr sz="1000" b="0" dirty="0">
                <a:solidFill>
                  <a:srgbClr val="FFFFFF"/>
                </a:solidFill>
              </a:rPr>
              <a:t>Proven experience in commercial finance, business partnering or </a:t>
            </a:r>
            <a:r>
              <a:rPr sz="1000" b="0" dirty="0" err="1">
                <a:solidFill>
                  <a:srgbClr val="FFFFFF"/>
                </a:solidFill>
              </a:rPr>
              <a:t>programme</a:t>
            </a:r>
            <a:r>
              <a:rPr sz="1000" b="0" dirty="0">
                <a:solidFill>
                  <a:srgbClr val="FFFFFF"/>
                </a:solidFill>
              </a:rPr>
              <a:t> finance, with strong financial modelling and analytical capability.</a:t>
            </a:r>
          </a:p>
          <a:p>
            <a:pPr marL="171450" indent="-171450" algn="l">
              <a:lnSpc>
                <a:spcPct val="100000"/>
              </a:lnSpc>
              <a:spcBef>
                <a:spcPts val="0"/>
              </a:spcBef>
              <a:spcAft>
                <a:spcPts val="260"/>
              </a:spcAft>
              <a:buFont typeface="Arial" panose="020B0604020202020204" pitchFamily="34" charset="0"/>
              <a:buChar char="•"/>
            </a:pPr>
            <a:r>
              <a:rPr sz="1000" b="0" dirty="0">
                <a:solidFill>
                  <a:srgbClr val="FFFFFF"/>
                </a:solidFill>
              </a:rPr>
              <a:t>Ability to interpret financial and delivery information, identify value opportunities and risks, and translate analysis into clear recommendations.</a:t>
            </a:r>
          </a:p>
          <a:p>
            <a:pPr marL="171450" indent="-171450" algn="l">
              <a:lnSpc>
                <a:spcPct val="100000"/>
              </a:lnSpc>
              <a:spcBef>
                <a:spcPts val="0"/>
              </a:spcBef>
              <a:spcAft>
                <a:spcPts val="260"/>
              </a:spcAft>
              <a:buFont typeface="Arial" panose="020B0604020202020204" pitchFamily="34" charset="0"/>
              <a:buChar char="•"/>
            </a:pPr>
            <a:r>
              <a:rPr sz="1000" b="0" dirty="0">
                <a:solidFill>
                  <a:srgbClr val="FFFFFF"/>
                </a:solidFill>
              </a:rPr>
              <a:t>Knowledge of accounting requirements relevant to project expenditure, including capital and operating expenditure classification. Experience with research and development tax credits is advantageous.</a:t>
            </a:r>
          </a:p>
          <a:p>
            <a:pPr marL="171450" indent="-171450" algn="l">
              <a:lnSpc>
                <a:spcPct val="100000"/>
              </a:lnSpc>
              <a:spcBef>
                <a:spcPts val="0"/>
              </a:spcBef>
              <a:spcAft>
                <a:spcPts val="260"/>
              </a:spcAft>
              <a:buFont typeface="Arial" panose="020B0604020202020204" pitchFamily="34" charset="0"/>
              <a:buChar char="•"/>
            </a:pPr>
            <a:r>
              <a:rPr sz="1000" b="0" dirty="0">
                <a:solidFill>
                  <a:srgbClr val="FFFFFF"/>
                </a:solidFill>
              </a:rPr>
              <a:t>Strong communication and relationship-building skills, including confidence working with </a:t>
            </a:r>
            <a:r>
              <a:rPr sz="1000" b="0" dirty="0" err="1">
                <a:solidFill>
                  <a:srgbClr val="FFFFFF"/>
                </a:solidFill>
              </a:rPr>
              <a:t>programme</a:t>
            </a:r>
            <a:r>
              <a:rPr sz="1000" b="0" dirty="0">
                <a:solidFill>
                  <a:srgbClr val="FFFFFF"/>
                </a:solidFill>
              </a:rPr>
              <a:t> leaders, initiative owners, delivery teams and governance forums.</a:t>
            </a:r>
          </a:p>
          <a:p>
            <a:pPr marL="171450" indent="-171450" algn="l">
              <a:lnSpc>
                <a:spcPct val="100000"/>
              </a:lnSpc>
              <a:spcBef>
                <a:spcPts val="0"/>
              </a:spcBef>
              <a:spcAft>
                <a:spcPts val="260"/>
              </a:spcAft>
              <a:buFont typeface="Arial" panose="020B0604020202020204" pitchFamily="34" charset="0"/>
              <a:buChar char="•"/>
            </a:pPr>
            <a:r>
              <a:rPr sz="1000" b="0" dirty="0">
                <a:solidFill>
                  <a:srgbClr val="FFFFFF"/>
                </a:solidFill>
              </a:rPr>
              <a:t>Structured problem-solving, sound commercial judgement and the confidence to constructively challenge assumptions and decisions.</a:t>
            </a:r>
          </a:p>
          <a:p>
            <a:pPr marL="171450" indent="-171450" algn="l">
              <a:lnSpc>
                <a:spcPct val="100000"/>
              </a:lnSpc>
              <a:spcBef>
                <a:spcPts val="0"/>
              </a:spcBef>
              <a:spcAft>
                <a:spcPts val="260"/>
              </a:spcAft>
              <a:buFont typeface="Arial" panose="020B0604020202020204" pitchFamily="34" charset="0"/>
              <a:buChar char="•"/>
            </a:pPr>
            <a:r>
              <a:rPr sz="1000" b="0" dirty="0">
                <a:solidFill>
                  <a:srgbClr val="FFFFFF"/>
                </a:solidFill>
              </a:rPr>
              <a:t>A collaborative, customer-focused approach and the ability to work effectively in an agile, changing </a:t>
            </a:r>
            <a:r>
              <a:rPr sz="1000" b="0" dirty="0" err="1">
                <a:solidFill>
                  <a:srgbClr val="FFFFFF"/>
                </a:solidFill>
              </a:rPr>
              <a:t>programme</a:t>
            </a:r>
            <a:r>
              <a:rPr sz="1000" b="0" dirty="0">
                <a:solidFill>
                  <a:srgbClr val="FFFFFF"/>
                </a:solidFill>
              </a:rPr>
              <a:t> environment.</a:t>
            </a:r>
          </a:p>
          <a:p>
            <a:pPr marL="171450" indent="-171450" algn="l">
              <a:lnSpc>
                <a:spcPct val="100000"/>
              </a:lnSpc>
              <a:spcBef>
                <a:spcPts val="0"/>
              </a:spcBef>
              <a:spcAft>
                <a:spcPts val="260"/>
              </a:spcAft>
              <a:buFont typeface="Arial" panose="020B0604020202020204" pitchFamily="34" charset="0"/>
              <a:buChar char="•"/>
            </a:pPr>
            <a:r>
              <a:rPr sz="1000" b="0" dirty="0">
                <a:solidFill>
                  <a:srgbClr val="FFFFFF"/>
                </a:solidFill>
              </a:rPr>
              <a:t>Experience with digital delivery, data and reporting tools, and </a:t>
            </a:r>
            <a:r>
              <a:rPr sz="1000" b="0" dirty="0" err="1">
                <a:solidFill>
                  <a:srgbClr val="FFFFFF"/>
                </a:solidFill>
              </a:rPr>
              <a:t>programme</a:t>
            </a:r>
            <a:r>
              <a:rPr sz="1000" b="0" dirty="0">
                <a:solidFill>
                  <a:srgbClr val="FFFFFF"/>
                </a:solidFill>
              </a:rPr>
              <a:t> or portfolio governance is advantageous.</a:t>
            </a:r>
          </a:p>
          <a:p>
            <a:pPr marL="171450" indent="-171450" algn="l">
              <a:lnSpc>
                <a:spcPct val="100000"/>
              </a:lnSpc>
              <a:spcBef>
                <a:spcPts val="0"/>
              </a:spcBef>
              <a:spcAft>
                <a:spcPts val="260"/>
              </a:spcAft>
              <a:buFont typeface="Arial" panose="020B0604020202020204" pitchFamily="34" charset="0"/>
              <a:buChar char="•"/>
            </a:pPr>
            <a:r>
              <a:rPr sz="1000" b="0" dirty="0">
                <a:solidFill>
                  <a:srgbClr val="FFFFFF"/>
                </a:solidFill>
              </a:rPr>
              <a:t>A growth mindset, curiosity about digital tools, and a focus on measurable value delivery.</a:t>
            </a:r>
          </a:p>
        </p:txBody>
      </p:sp>
      <p:sp>
        <p:nvSpPr>
          <p:cNvPr id="2" name="object 15">
            <a:extLst>
              <a:ext uri="{FF2B5EF4-FFF2-40B4-BE49-F238E27FC236}">
                <a16:creationId xmlns:a16="http://schemas.microsoft.com/office/drawing/2014/main" id="{0358EFD3-296E-96E7-DDE7-1AFC49EC7C04}"/>
              </a:ext>
            </a:extLst>
          </p:cNvPr>
          <p:cNvSpPr txBox="1"/>
          <p:nvPr/>
        </p:nvSpPr>
        <p:spPr>
          <a:xfrm>
            <a:off x="5001581" y="5045139"/>
            <a:ext cx="2192020" cy="5435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350" algn="just">
              <a:lnSpc>
                <a:spcPts val="1400"/>
              </a:lnSpc>
            </a:pPr>
            <a:r>
              <a:rPr sz="1300" b="1" spc="5">
                <a:solidFill>
                  <a:srgbClr val="00EDB5"/>
                </a:solidFill>
                <a:latin typeface="Arial"/>
                <a:cs typeface="Arial"/>
              </a:rPr>
              <a:t>Our</a:t>
            </a:r>
            <a:r>
              <a:rPr sz="1300" b="1" spc="-60">
                <a:solidFill>
                  <a:srgbClr val="00EDB5"/>
                </a:solidFill>
                <a:latin typeface="Arial"/>
                <a:cs typeface="Arial"/>
              </a:rPr>
              <a:t> </a:t>
            </a:r>
            <a:r>
              <a:rPr sz="1300" b="1" spc="35">
                <a:solidFill>
                  <a:srgbClr val="00EDB5"/>
                </a:solidFill>
                <a:latin typeface="Arial"/>
                <a:cs typeface="Arial"/>
              </a:rPr>
              <a:t>b</a:t>
            </a:r>
            <a:r>
              <a:rPr sz="1300" b="1">
                <a:solidFill>
                  <a:srgbClr val="00EDB5"/>
                </a:solidFill>
                <a:latin typeface="Arial"/>
                <a:cs typeface="Arial"/>
              </a:rPr>
              <a:t>e</a:t>
            </a:r>
            <a:r>
              <a:rPr sz="1300" b="1" spc="-5">
                <a:solidFill>
                  <a:srgbClr val="00EDB5"/>
                </a:solidFill>
                <a:latin typeface="Arial"/>
                <a:cs typeface="Arial"/>
              </a:rPr>
              <a:t>h</a:t>
            </a:r>
            <a:r>
              <a:rPr sz="1300" b="1" spc="15">
                <a:solidFill>
                  <a:srgbClr val="00EDB5"/>
                </a:solidFill>
                <a:latin typeface="Arial"/>
                <a:cs typeface="Arial"/>
              </a:rPr>
              <a:t>avio</a:t>
            </a:r>
            <a:r>
              <a:rPr sz="1300" b="1" spc="-10">
                <a:solidFill>
                  <a:srgbClr val="00EDB5"/>
                </a:solidFill>
                <a:latin typeface="Arial"/>
                <a:cs typeface="Arial"/>
              </a:rPr>
              <a:t>ur</a:t>
            </a:r>
            <a:r>
              <a:rPr sz="1300" b="1" spc="-140">
                <a:solidFill>
                  <a:srgbClr val="00EDB5"/>
                </a:solidFill>
                <a:latin typeface="Arial"/>
                <a:cs typeface="Arial"/>
              </a:rPr>
              <a:t>s</a:t>
            </a:r>
            <a:r>
              <a:rPr sz="1300" b="1" spc="-65">
                <a:solidFill>
                  <a:srgbClr val="00EDB5"/>
                </a:solidFill>
                <a:latin typeface="Arial"/>
                <a:cs typeface="Arial"/>
              </a:rPr>
              <a:t>:</a:t>
            </a:r>
            <a:r>
              <a:rPr sz="1300" b="1" spc="-60">
                <a:solidFill>
                  <a:srgbClr val="00EDB5"/>
                </a:solidFill>
                <a:latin typeface="Arial"/>
                <a:cs typeface="Arial"/>
              </a:rPr>
              <a:t> </a:t>
            </a:r>
            <a:r>
              <a:rPr sz="1300" b="1" spc="-20">
                <a:solidFill>
                  <a:srgbClr val="00EDB5"/>
                </a:solidFill>
                <a:latin typeface="Arial"/>
                <a:cs typeface="Arial"/>
              </a:rPr>
              <a:t>‘H</a:t>
            </a:r>
            <a:r>
              <a:rPr sz="1300" b="1" spc="-40">
                <a:solidFill>
                  <a:srgbClr val="00EDB5"/>
                </a:solidFill>
                <a:latin typeface="Arial"/>
                <a:cs typeface="Arial"/>
              </a:rPr>
              <a:t>o</a:t>
            </a:r>
            <a:r>
              <a:rPr sz="1300" b="1" spc="50">
                <a:solidFill>
                  <a:srgbClr val="00EDB5"/>
                </a:solidFill>
                <a:latin typeface="Arial"/>
                <a:cs typeface="Arial"/>
              </a:rPr>
              <a:t>w</a:t>
            </a:r>
            <a:r>
              <a:rPr sz="1300" b="1" spc="-60">
                <a:solidFill>
                  <a:srgbClr val="00EDB5"/>
                </a:solidFill>
                <a:latin typeface="Arial"/>
                <a:cs typeface="Arial"/>
              </a:rPr>
              <a:t> </a:t>
            </a:r>
            <a:r>
              <a:rPr sz="1300" b="1" spc="50">
                <a:solidFill>
                  <a:srgbClr val="00EDB5"/>
                </a:solidFill>
                <a:latin typeface="Arial"/>
                <a:cs typeface="Arial"/>
              </a:rPr>
              <a:t>t</a:t>
            </a:r>
            <a:r>
              <a:rPr sz="1300" b="1" spc="-10">
                <a:solidFill>
                  <a:srgbClr val="00EDB5"/>
                </a:solidFill>
                <a:latin typeface="Arial"/>
                <a:cs typeface="Arial"/>
              </a:rPr>
              <a:t>o</a:t>
            </a:r>
            <a:r>
              <a:rPr sz="1300" b="1" spc="-60">
                <a:solidFill>
                  <a:srgbClr val="00EDB5"/>
                </a:solidFill>
                <a:latin typeface="Arial"/>
                <a:cs typeface="Arial"/>
              </a:rPr>
              <a:t> </a:t>
            </a:r>
            <a:r>
              <a:rPr sz="1300" b="1" spc="-110">
                <a:solidFill>
                  <a:srgbClr val="00EDB5"/>
                </a:solidFill>
                <a:latin typeface="Arial"/>
                <a:cs typeface="Arial"/>
              </a:rPr>
              <a:t>B</a:t>
            </a:r>
            <a:r>
              <a:rPr sz="1300" b="1" spc="-30">
                <a:solidFill>
                  <a:srgbClr val="00EDB5"/>
                </a:solidFill>
                <a:latin typeface="Arial"/>
                <a:cs typeface="Arial"/>
              </a:rPr>
              <a:t>e</a:t>
            </a:r>
            <a:r>
              <a:rPr sz="1300" b="1" spc="-65">
                <a:solidFill>
                  <a:srgbClr val="00EDB5"/>
                </a:solidFill>
                <a:latin typeface="Arial"/>
                <a:cs typeface="Arial"/>
              </a:rPr>
              <a:t>’ </a:t>
            </a:r>
            <a:r>
              <a:rPr sz="1300" spc="-65">
                <a:solidFill>
                  <a:srgbClr val="00EDB5"/>
                </a:solidFill>
                <a:latin typeface="Arial"/>
                <a:cs typeface="Arial"/>
              </a:rPr>
              <a:t>B</a:t>
            </a:r>
            <a:r>
              <a:rPr sz="1300" spc="5">
                <a:solidFill>
                  <a:srgbClr val="00EDB5"/>
                </a:solidFill>
                <a:latin typeface="Arial"/>
                <a:cs typeface="Arial"/>
              </a:rPr>
              <a:t>e</a:t>
            </a:r>
            <a:r>
              <a:rPr sz="1300" spc="-45">
                <a:solidFill>
                  <a:srgbClr val="00EDB5"/>
                </a:solidFill>
                <a:latin typeface="Arial"/>
                <a:cs typeface="Arial"/>
              </a:rPr>
              <a:t> </a:t>
            </a:r>
            <a:r>
              <a:rPr sz="1300" spc="85">
                <a:solidFill>
                  <a:srgbClr val="00EDB5"/>
                </a:solidFill>
                <a:latin typeface="Arial"/>
                <a:cs typeface="Arial"/>
              </a:rPr>
              <a:t>gu</a:t>
            </a:r>
            <a:r>
              <a:rPr sz="1300" spc="50">
                <a:solidFill>
                  <a:srgbClr val="00EDB5"/>
                </a:solidFill>
                <a:latin typeface="Arial"/>
                <a:cs typeface="Arial"/>
              </a:rPr>
              <a:t>t</a:t>
            </a:r>
            <a:r>
              <a:rPr sz="1300" spc="-50">
                <a:solidFill>
                  <a:srgbClr val="00EDB5"/>
                </a:solidFill>
                <a:latin typeface="Arial"/>
                <a:cs typeface="Arial"/>
              </a:rPr>
              <a:t>s</a:t>
            </a:r>
            <a:r>
              <a:rPr sz="1300" spc="-135">
                <a:solidFill>
                  <a:srgbClr val="00EDB5"/>
                </a:solidFill>
                <a:latin typeface="Arial"/>
                <a:cs typeface="Arial"/>
              </a:rPr>
              <a:t>y</a:t>
            </a:r>
            <a:r>
              <a:rPr lang="en-NZ" sz="1300" spc="-40">
                <a:solidFill>
                  <a:srgbClr val="00EDB5"/>
                </a:solidFill>
                <a:latin typeface="Arial"/>
                <a:cs typeface="Arial"/>
              </a:rPr>
              <a:t>,</a:t>
            </a:r>
            <a:r>
              <a:rPr sz="1300" spc="-45">
                <a:solidFill>
                  <a:srgbClr val="00EDB5"/>
                </a:solidFill>
                <a:latin typeface="Arial"/>
                <a:cs typeface="Arial"/>
              </a:rPr>
              <a:t> </a:t>
            </a:r>
            <a:r>
              <a:rPr sz="1300" spc="-65">
                <a:solidFill>
                  <a:srgbClr val="00EDB5"/>
                </a:solidFill>
                <a:latin typeface="Arial"/>
                <a:cs typeface="Arial"/>
              </a:rPr>
              <a:t>B</a:t>
            </a:r>
            <a:r>
              <a:rPr sz="1300" spc="5">
                <a:solidFill>
                  <a:srgbClr val="00EDB5"/>
                </a:solidFill>
                <a:latin typeface="Arial"/>
                <a:cs typeface="Arial"/>
              </a:rPr>
              <a:t>e</a:t>
            </a:r>
            <a:r>
              <a:rPr sz="1300" spc="-45">
                <a:solidFill>
                  <a:srgbClr val="00EDB5"/>
                </a:solidFill>
                <a:latin typeface="Arial"/>
                <a:cs typeface="Arial"/>
              </a:rPr>
              <a:t> </a:t>
            </a:r>
            <a:r>
              <a:rPr sz="1300" spc="85">
                <a:solidFill>
                  <a:srgbClr val="00EDB5"/>
                </a:solidFill>
                <a:latin typeface="Arial"/>
                <a:cs typeface="Arial"/>
              </a:rPr>
              <a:t>a</a:t>
            </a:r>
            <a:r>
              <a:rPr sz="1300" spc="-45">
                <a:solidFill>
                  <a:srgbClr val="00EDB5"/>
                </a:solidFill>
                <a:latin typeface="Arial"/>
                <a:cs typeface="Arial"/>
              </a:rPr>
              <a:t> </a:t>
            </a:r>
            <a:r>
              <a:rPr sz="1300" spc="65">
                <a:solidFill>
                  <a:srgbClr val="00EDB5"/>
                </a:solidFill>
                <a:latin typeface="Arial"/>
                <a:cs typeface="Arial"/>
              </a:rPr>
              <a:t>g</a:t>
            </a:r>
            <a:r>
              <a:rPr sz="1300" spc="70">
                <a:solidFill>
                  <a:srgbClr val="00EDB5"/>
                </a:solidFill>
                <a:latin typeface="Arial"/>
                <a:cs typeface="Arial"/>
              </a:rPr>
              <a:t>o</a:t>
            </a:r>
            <a:r>
              <a:rPr sz="1300" spc="55">
                <a:solidFill>
                  <a:srgbClr val="00EDB5"/>
                </a:solidFill>
                <a:latin typeface="Arial"/>
                <a:cs typeface="Arial"/>
              </a:rPr>
              <a:t>o</a:t>
            </a:r>
            <a:r>
              <a:rPr sz="1300" spc="85">
                <a:solidFill>
                  <a:srgbClr val="00EDB5"/>
                </a:solidFill>
                <a:latin typeface="Arial"/>
                <a:cs typeface="Arial"/>
              </a:rPr>
              <a:t>d</a:t>
            </a:r>
            <a:r>
              <a:rPr sz="1300" spc="-45">
                <a:solidFill>
                  <a:srgbClr val="00EDB5"/>
                </a:solidFill>
                <a:latin typeface="Arial"/>
                <a:cs typeface="Arial"/>
              </a:rPr>
              <a:t> </a:t>
            </a:r>
            <a:r>
              <a:rPr sz="1300" spc="35">
                <a:solidFill>
                  <a:srgbClr val="00EDB5"/>
                </a:solidFill>
                <a:latin typeface="Arial"/>
                <a:cs typeface="Arial"/>
              </a:rPr>
              <a:t>human</a:t>
            </a:r>
            <a:r>
              <a:rPr lang="en-NZ" sz="1300" spc="35">
                <a:solidFill>
                  <a:srgbClr val="00EDB5"/>
                </a:solidFill>
                <a:latin typeface="Arial"/>
                <a:cs typeface="Arial"/>
              </a:rPr>
              <a:t>,</a:t>
            </a:r>
            <a:r>
              <a:rPr sz="1300" spc="15">
                <a:solidFill>
                  <a:srgbClr val="00EDB5"/>
                </a:solidFill>
                <a:latin typeface="Arial"/>
                <a:cs typeface="Arial"/>
              </a:rPr>
              <a:t> </a:t>
            </a:r>
            <a:r>
              <a:rPr sz="1300" spc="-65">
                <a:solidFill>
                  <a:srgbClr val="00EDB5"/>
                </a:solidFill>
                <a:latin typeface="Arial"/>
                <a:cs typeface="Arial"/>
              </a:rPr>
              <a:t>B</a:t>
            </a:r>
            <a:r>
              <a:rPr sz="1300" spc="5">
                <a:solidFill>
                  <a:srgbClr val="00EDB5"/>
                </a:solidFill>
                <a:latin typeface="Arial"/>
                <a:cs typeface="Arial"/>
              </a:rPr>
              <a:t>e</a:t>
            </a:r>
            <a:r>
              <a:rPr sz="1300" spc="-45">
                <a:solidFill>
                  <a:srgbClr val="00EDB5"/>
                </a:solidFill>
                <a:latin typeface="Arial"/>
                <a:cs typeface="Arial"/>
              </a:rPr>
              <a:t> </a:t>
            </a:r>
            <a:r>
              <a:rPr sz="1300" spc="35">
                <a:solidFill>
                  <a:srgbClr val="00EDB5"/>
                </a:solidFill>
                <a:latin typeface="Arial"/>
                <a:cs typeface="Arial"/>
              </a:rPr>
              <a:t>in</a:t>
            </a:r>
            <a:r>
              <a:rPr sz="1300" spc="-45">
                <a:solidFill>
                  <a:srgbClr val="00EDB5"/>
                </a:solidFill>
                <a:latin typeface="Arial"/>
                <a:cs typeface="Arial"/>
              </a:rPr>
              <a:t> </a:t>
            </a:r>
            <a:r>
              <a:rPr sz="1300" spc="45">
                <a:solidFill>
                  <a:srgbClr val="00EDB5"/>
                </a:solidFill>
                <a:latin typeface="Arial"/>
                <a:cs typeface="Arial"/>
              </a:rPr>
              <a:t>the</a:t>
            </a:r>
            <a:r>
              <a:rPr sz="1300" spc="-45">
                <a:solidFill>
                  <a:srgbClr val="00EDB5"/>
                </a:solidFill>
                <a:latin typeface="Arial"/>
                <a:cs typeface="Arial"/>
              </a:rPr>
              <a:t> </a:t>
            </a:r>
            <a:r>
              <a:rPr sz="1300" spc="65">
                <a:solidFill>
                  <a:srgbClr val="00EDB5"/>
                </a:solidFill>
                <a:latin typeface="Arial"/>
                <a:cs typeface="Arial"/>
              </a:rPr>
              <a:t>w</a:t>
            </a:r>
            <a:r>
              <a:rPr sz="1300" spc="50">
                <a:solidFill>
                  <a:srgbClr val="00EDB5"/>
                </a:solidFill>
                <a:latin typeface="Arial"/>
                <a:cs typeface="Arial"/>
              </a:rPr>
              <a:t>a</a:t>
            </a:r>
            <a:r>
              <a:rPr sz="1300" spc="-5">
                <a:solidFill>
                  <a:srgbClr val="00EDB5"/>
                </a:solidFill>
                <a:latin typeface="Arial"/>
                <a:cs typeface="Arial"/>
              </a:rPr>
              <a:t>k</a:t>
            </a:r>
            <a:r>
              <a:rPr sz="1300" spc="25">
                <a:solidFill>
                  <a:srgbClr val="00EDB5"/>
                </a:solidFill>
                <a:latin typeface="Arial"/>
                <a:cs typeface="Arial"/>
              </a:rPr>
              <a:t>a.</a:t>
            </a:r>
            <a:endParaRPr sz="1300">
              <a:latin typeface="Arial"/>
              <a:cs typeface="Arial"/>
            </a:endParaRPr>
          </a:p>
        </p:txBody>
      </p:sp>
      <p:sp>
        <p:nvSpPr>
          <p:cNvPr id="3" name="object 16">
            <a:extLst>
              <a:ext uri="{FF2B5EF4-FFF2-40B4-BE49-F238E27FC236}">
                <a16:creationId xmlns:a16="http://schemas.microsoft.com/office/drawing/2014/main" id="{14B0A329-003B-94B6-0628-FEA43F040E9C}"/>
              </a:ext>
            </a:extLst>
          </p:cNvPr>
          <p:cNvSpPr txBox="1"/>
          <p:nvPr/>
        </p:nvSpPr>
        <p:spPr>
          <a:xfrm>
            <a:off x="2915750" y="5054287"/>
            <a:ext cx="1685289" cy="5435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350">
              <a:lnSpc>
                <a:spcPts val="1400"/>
              </a:lnSpc>
            </a:pPr>
            <a:r>
              <a:rPr sz="1300" b="1" spc="60">
                <a:solidFill>
                  <a:srgbClr val="00EDB5"/>
                </a:solidFill>
                <a:latin typeface="Arial"/>
                <a:cs typeface="Arial"/>
              </a:rPr>
              <a:t>W</a:t>
            </a:r>
            <a:r>
              <a:rPr sz="1300" b="1" spc="30">
                <a:solidFill>
                  <a:srgbClr val="00EDB5"/>
                </a:solidFill>
                <a:latin typeface="Arial"/>
                <a:cs typeface="Arial"/>
              </a:rPr>
              <a:t>h</a:t>
            </a:r>
            <a:r>
              <a:rPr sz="1300" b="1" spc="80">
                <a:solidFill>
                  <a:srgbClr val="00EDB5"/>
                </a:solidFill>
                <a:latin typeface="Arial"/>
                <a:cs typeface="Arial"/>
              </a:rPr>
              <a:t>at</a:t>
            </a:r>
            <a:r>
              <a:rPr sz="1300" b="1" spc="-60">
                <a:solidFill>
                  <a:srgbClr val="00EDB5"/>
                </a:solidFill>
                <a:latin typeface="Arial"/>
                <a:cs typeface="Arial"/>
              </a:rPr>
              <a:t> </a:t>
            </a:r>
            <a:r>
              <a:rPr sz="1300" b="1" spc="35">
                <a:solidFill>
                  <a:srgbClr val="00EDB5"/>
                </a:solidFill>
                <a:latin typeface="Arial"/>
                <a:cs typeface="Arial"/>
              </a:rPr>
              <a:t>w</a:t>
            </a:r>
            <a:r>
              <a:rPr sz="1300" b="1" spc="10">
                <a:solidFill>
                  <a:srgbClr val="00EDB5"/>
                </a:solidFill>
                <a:latin typeface="Arial"/>
                <a:cs typeface="Arial"/>
              </a:rPr>
              <a:t>e</a:t>
            </a:r>
            <a:r>
              <a:rPr sz="1300" b="1" spc="-60">
                <a:solidFill>
                  <a:srgbClr val="00EDB5"/>
                </a:solidFill>
                <a:latin typeface="Arial"/>
                <a:cs typeface="Arial"/>
              </a:rPr>
              <a:t> </a:t>
            </a:r>
            <a:r>
              <a:rPr sz="1300" b="1" spc="-25">
                <a:solidFill>
                  <a:srgbClr val="00EDB5"/>
                </a:solidFill>
                <a:latin typeface="Arial"/>
                <a:cs typeface="Arial"/>
              </a:rPr>
              <a:t>v</a:t>
            </a:r>
            <a:r>
              <a:rPr sz="1300" b="1" spc="15">
                <a:solidFill>
                  <a:srgbClr val="00EDB5"/>
                </a:solidFill>
                <a:latin typeface="Arial"/>
                <a:cs typeface="Arial"/>
              </a:rPr>
              <a:t>alue</a:t>
            </a:r>
            <a:r>
              <a:rPr sz="1300" b="1" spc="10">
                <a:solidFill>
                  <a:srgbClr val="00EDB5"/>
                </a:solidFill>
                <a:latin typeface="Arial"/>
                <a:cs typeface="Arial"/>
              </a:rPr>
              <a:t> </a:t>
            </a:r>
            <a:r>
              <a:rPr sz="1300" spc="-20">
                <a:solidFill>
                  <a:srgbClr val="00EDB5"/>
                </a:solidFill>
                <a:latin typeface="Arial"/>
                <a:cs typeface="Arial"/>
              </a:rPr>
              <a:t>Cust</a:t>
            </a:r>
            <a:r>
              <a:rPr sz="1300" spc="40">
                <a:solidFill>
                  <a:srgbClr val="00EDB5"/>
                </a:solidFill>
                <a:latin typeface="Arial"/>
                <a:cs typeface="Arial"/>
              </a:rPr>
              <a:t>ome</a:t>
            </a:r>
            <a:r>
              <a:rPr sz="1300" spc="10">
                <a:solidFill>
                  <a:srgbClr val="00EDB5"/>
                </a:solidFill>
                <a:latin typeface="Arial"/>
                <a:cs typeface="Arial"/>
              </a:rPr>
              <a:t>r</a:t>
            </a:r>
            <a:r>
              <a:rPr sz="1300" spc="-95">
                <a:solidFill>
                  <a:srgbClr val="00EDB5"/>
                </a:solidFill>
                <a:latin typeface="Arial"/>
                <a:cs typeface="Arial"/>
              </a:rPr>
              <a:t>s</a:t>
            </a:r>
            <a:r>
              <a:rPr lang="en-NZ" sz="1300" spc="-40">
                <a:solidFill>
                  <a:srgbClr val="00EDB5"/>
                </a:solidFill>
                <a:latin typeface="Arial"/>
                <a:cs typeface="Arial"/>
              </a:rPr>
              <a:t>,</a:t>
            </a:r>
            <a:r>
              <a:rPr sz="1300" spc="-45">
                <a:solidFill>
                  <a:srgbClr val="00EDB5"/>
                </a:solidFill>
                <a:latin typeface="Arial"/>
                <a:cs typeface="Arial"/>
              </a:rPr>
              <a:t> </a:t>
            </a:r>
            <a:r>
              <a:rPr sz="1300" spc="-155">
                <a:solidFill>
                  <a:srgbClr val="00EDB5"/>
                </a:solidFill>
                <a:latin typeface="Arial"/>
                <a:cs typeface="Arial"/>
              </a:rPr>
              <a:t>S</a:t>
            </a:r>
            <a:r>
              <a:rPr sz="1300" spc="114">
                <a:solidFill>
                  <a:srgbClr val="00EDB5"/>
                </a:solidFill>
                <a:latin typeface="Arial"/>
                <a:cs typeface="Arial"/>
              </a:rPr>
              <a:t>a</a:t>
            </a:r>
            <a:r>
              <a:rPr sz="1300" spc="20">
                <a:solidFill>
                  <a:srgbClr val="00EDB5"/>
                </a:solidFill>
                <a:latin typeface="Arial"/>
                <a:cs typeface="Arial"/>
              </a:rPr>
              <a:t>f</a:t>
            </a:r>
            <a:r>
              <a:rPr sz="1300" spc="-10">
                <a:solidFill>
                  <a:srgbClr val="00EDB5"/>
                </a:solidFill>
                <a:latin typeface="Arial"/>
                <a:cs typeface="Arial"/>
              </a:rPr>
              <a:t>e</a:t>
            </a:r>
            <a:r>
              <a:rPr sz="1300" spc="100">
                <a:solidFill>
                  <a:srgbClr val="00EDB5"/>
                </a:solidFill>
                <a:latin typeface="Arial"/>
                <a:cs typeface="Arial"/>
              </a:rPr>
              <a:t>t</a:t>
            </a:r>
            <a:r>
              <a:rPr sz="1300" spc="-75">
                <a:solidFill>
                  <a:srgbClr val="00EDB5"/>
                </a:solidFill>
                <a:latin typeface="Arial"/>
                <a:cs typeface="Arial"/>
              </a:rPr>
              <a:t>y</a:t>
            </a:r>
            <a:r>
              <a:rPr lang="en-NZ" sz="1300" spc="-40">
                <a:solidFill>
                  <a:srgbClr val="00EDB5"/>
                </a:solidFill>
                <a:latin typeface="Arial"/>
                <a:cs typeface="Arial"/>
              </a:rPr>
              <a:t>,</a:t>
            </a:r>
            <a:r>
              <a:rPr sz="1300" spc="-40">
                <a:solidFill>
                  <a:srgbClr val="00EDB5"/>
                </a:solidFill>
                <a:latin typeface="Arial"/>
                <a:cs typeface="Arial"/>
              </a:rPr>
              <a:t> Sus</a:t>
            </a:r>
            <a:r>
              <a:rPr sz="1300" spc="-30">
                <a:solidFill>
                  <a:srgbClr val="00EDB5"/>
                </a:solidFill>
                <a:latin typeface="Arial"/>
                <a:cs typeface="Arial"/>
              </a:rPr>
              <a:t>t</a:t>
            </a:r>
            <a:r>
              <a:rPr sz="1300" spc="60">
                <a:solidFill>
                  <a:srgbClr val="00EDB5"/>
                </a:solidFill>
                <a:latin typeface="Arial"/>
                <a:cs typeface="Arial"/>
              </a:rPr>
              <a:t>ainabili</a:t>
            </a:r>
            <a:r>
              <a:rPr sz="1300" spc="50">
                <a:solidFill>
                  <a:srgbClr val="00EDB5"/>
                </a:solidFill>
                <a:latin typeface="Arial"/>
                <a:cs typeface="Arial"/>
              </a:rPr>
              <a:t>t</a:t>
            </a:r>
            <a:r>
              <a:rPr sz="1300" spc="-75">
                <a:solidFill>
                  <a:srgbClr val="00EDB5"/>
                </a:solidFill>
                <a:latin typeface="Arial"/>
                <a:cs typeface="Arial"/>
              </a:rPr>
              <a:t>y</a:t>
            </a:r>
            <a:r>
              <a:rPr lang="en-NZ" sz="1300" spc="-40">
                <a:solidFill>
                  <a:srgbClr val="00EDB5"/>
                </a:solidFill>
                <a:latin typeface="Arial"/>
                <a:cs typeface="Arial"/>
              </a:rPr>
              <a:t>,</a:t>
            </a:r>
            <a:r>
              <a:rPr sz="1300" spc="-45">
                <a:solidFill>
                  <a:srgbClr val="00EDB5"/>
                </a:solidFill>
                <a:latin typeface="Arial"/>
                <a:cs typeface="Arial"/>
              </a:rPr>
              <a:t> </a:t>
            </a:r>
            <a:r>
              <a:rPr sz="1300" spc="-180">
                <a:solidFill>
                  <a:srgbClr val="00EDB5"/>
                </a:solidFill>
                <a:latin typeface="Arial"/>
                <a:cs typeface="Arial"/>
              </a:rPr>
              <a:t>P</a:t>
            </a:r>
            <a:r>
              <a:rPr sz="1300" spc="10">
                <a:solidFill>
                  <a:srgbClr val="00EDB5"/>
                </a:solidFill>
                <a:latin typeface="Arial"/>
                <a:cs typeface="Arial"/>
              </a:rPr>
              <a:t>e</a:t>
            </a:r>
            <a:r>
              <a:rPr sz="1300" spc="25">
                <a:solidFill>
                  <a:srgbClr val="00EDB5"/>
                </a:solidFill>
                <a:latin typeface="Arial"/>
                <a:cs typeface="Arial"/>
              </a:rPr>
              <a:t>ople.</a:t>
            </a:r>
            <a:endParaRPr sz="1300">
              <a:latin typeface="Arial"/>
              <a:cs typeface="Arial"/>
            </a:endParaRPr>
          </a:p>
        </p:txBody>
      </p:sp>
      <p:sp>
        <p:nvSpPr>
          <p:cNvPr id="4" name="object 17">
            <a:extLst>
              <a:ext uri="{FF2B5EF4-FFF2-40B4-BE49-F238E27FC236}">
                <a16:creationId xmlns:a16="http://schemas.microsoft.com/office/drawing/2014/main" id="{1EC46A77-DAB6-9178-0BCC-9848BDA69F3D}"/>
              </a:ext>
            </a:extLst>
          </p:cNvPr>
          <p:cNvSpPr txBox="1"/>
          <p:nvPr/>
        </p:nvSpPr>
        <p:spPr>
          <a:xfrm>
            <a:off x="539750" y="5022279"/>
            <a:ext cx="1877695" cy="5664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300" b="1" spc="5" dirty="0">
                <a:solidFill>
                  <a:srgbClr val="00EDB5"/>
                </a:solidFill>
                <a:latin typeface="Arial"/>
                <a:cs typeface="Arial"/>
              </a:rPr>
              <a:t>Our</a:t>
            </a:r>
            <a:r>
              <a:rPr sz="1300" b="1" spc="-60" dirty="0">
                <a:solidFill>
                  <a:srgbClr val="00EDB5"/>
                </a:solidFill>
                <a:latin typeface="Arial"/>
                <a:cs typeface="Arial"/>
              </a:rPr>
              <a:t> </a:t>
            </a:r>
            <a:r>
              <a:rPr sz="1300" b="1" spc="25" dirty="0">
                <a:solidFill>
                  <a:srgbClr val="00EDB5"/>
                </a:solidFill>
                <a:latin typeface="Arial"/>
                <a:cs typeface="Arial"/>
              </a:rPr>
              <a:t>p</a:t>
            </a:r>
            <a:r>
              <a:rPr sz="1300" b="1" spc="5" dirty="0">
                <a:solidFill>
                  <a:srgbClr val="00EDB5"/>
                </a:solidFill>
                <a:latin typeface="Arial"/>
                <a:cs typeface="Arial"/>
              </a:rPr>
              <a:t>ur</a:t>
            </a:r>
            <a:r>
              <a:rPr sz="1300" b="1" spc="10" dirty="0">
                <a:solidFill>
                  <a:srgbClr val="00EDB5"/>
                </a:solidFill>
                <a:latin typeface="Arial"/>
                <a:cs typeface="Arial"/>
              </a:rPr>
              <a:t>p</a:t>
            </a:r>
            <a:r>
              <a:rPr sz="1300" b="1" spc="-15" dirty="0">
                <a:solidFill>
                  <a:srgbClr val="00EDB5"/>
                </a:solidFill>
                <a:latin typeface="Arial"/>
                <a:cs typeface="Arial"/>
              </a:rPr>
              <a:t>o</a:t>
            </a:r>
            <a:r>
              <a:rPr sz="1300" b="1" spc="-135" dirty="0">
                <a:solidFill>
                  <a:srgbClr val="00EDB5"/>
                </a:solidFill>
                <a:latin typeface="Arial"/>
                <a:cs typeface="Arial"/>
              </a:rPr>
              <a:t>s</a:t>
            </a:r>
            <a:r>
              <a:rPr sz="1300" b="1" spc="10" dirty="0">
                <a:solidFill>
                  <a:srgbClr val="00EDB5"/>
                </a:solidFill>
                <a:latin typeface="Arial"/>
                <a:cs typeface="Arial"/>
              </a:rPr>
              <a:t>e</a:t>
            </a:r>
            <a:endParaRPr sz="1300" dirty="0">
              <a:latin typeface="Arial"/>
              <a:cs typeface="Arial"/>
            </a:endParaRPr>
          </a:p>
          <a:p>
            <a:pPr marL="12700" marR="6350">
              <a:lnSpc>
                <a:spcPts val="1400"/>
              </a:lnSpc>
              <a:spcBef>
                <a:spcPts val="20"/>
              </a:spcBef>
            </a:pPr>
            <a:r>
              <a:rPr sz="1300" spc="-15" dirty="0">
                <a:solidFill>
                  <a:srgbClr val="00EDB5"/>
                </a:solidFill>
                <a:latin typeface="Arial"/>
                <a:cs typeface="Arial"/>
              </a:rPr>
              <a:t>Cl</a:t>
            </a:r>
            <a:r>
              <a:rPr sz="1300" spc="-10" dirty="0">
                <a:solidFill>
                  <a:srgbClr val="00EDB5"/>
                </a:solidFill>
                <a:latin typeface="Arial"/>
                <a:cs typeface="Arial"/>
              </a:rPr>
              <a:t>e</a:t>
            </a:r>
            <a:r>
              <a:rPr sz="1300" spc="65" dirty="0">
                <a:solidFill>
                  <a:srgbClr val="00EDB5"/>
                </a:solidFill>
                <a:latin typeface="Arial"/>
                <a:cs typeface="Arial"/>
              </a:rPr>
              <a:t>an</a:t>
            </a:r>
            <a:r>
              <a:rPr sz="1300" spc="-45" dirty="0">
                <a:solidFill>
                  <a:srgbClr val="00EDB5"/>
                </a:solidFill>
                <a:latin typeface="Arial"/>
                <a:cs typeface="Arial"/>
              </a:rPr>
              <a:t> </a:t>
            </a:r>
            <a:r>
              <a:rPr sz="1300" spc="20" dirty="0">
                <a:solidFill>
                  <a:srgbClr val="00EDB5"/>
                </a:solidFill>
                <a:latin typeface="Arial"/>
                <a:cs typeface="Arial"/>
              </a:rPr>
              <a:t>ene</a:t>
            </a:r>
            <a:r>
              <a:rPr sz="1300" spc="-20" dirty="0">
                <a:solidFill>
                  <a:srgbClr val="00EDB5"/>
                </a:solidFill>
                <a:latin typeface="Arial"/>
                <a:cs typeface="Arial"/>
              </a:rPr>
              <a:t>r</a:t>
            </a:r>
            <a:r>
              <a:rPr sz="1300" spc="40" dirty="0">
                <a:solidFill>
                  <a:srgbClr val="00EDB5"/>
                </a:solidFill>
                <a:latin typeface="Arial"/>
                <a:cs typeface="Arial"/>
              </a:rPr>
              <a:t>gy</a:t>
            </a:r>
            <a:r>
              <a:rPr sz="1300" spc="-45" dirty="0">
                <a:solidFill>
                  <a:srgbClr val="00EDB5"/>
                </a:solidFill>
                <a:latin typeface="Arial"/>
                <a:cs typeface="Arial"/>
              </a:rPr>
              <a:t> </a:t>
            </a:r>
            <a:r>
              <a:rPr sz="1300" spc="50" dirty="0">
                <a:solidFill>
                  <a:srgbClr val="00EDB5"/>
                </a:solidFill>
                <a:latin typeface="Arial"/>
                <a:cs typeface="Arial"/>
              </a:rPr>
              <a:t>f</a:t>
            </a:r>
            <a:r>
              <a:rPr sz="1300" spc="40" dirty="0">
                <a:solidFill>
                  <a:srgbClr val="00EDB5"/>
                </a:solidFill>
                <a:latin typeface="Arial"/>
                <a:cs typeface="Arial"/>
              </a:rPr>
              <a:t>or</a:t>
            </a:r>
            <a:r>
              <a:rPr sz="1300" spc="-45" dirty="0">
                <a:solidFill>
                  <a:srgbClr val="00EDB5"/>
                </a:solidFill>
                <a:latin typeface="Arial"/>
                <a:cs typeface="Arial"/>
              </a:rPr>
              <a:t> </a:t>
            </a:r>
            <a:r>
              <a:rPr sz="1300" spc="85" dirty="0">
                <a:solidFill>
                  <a:srgbClr val="00EDB5"/>
                </a:solidFill>
                <a:latin typeface="Arial"/>
                <a:cs typeface="Arial"/>
              </a:rPr>
              <a:t>a</a:t>
            </a:r>
            <a:r>
              <a:rPr sz="1300" spc="-45" dirty="0">
                <a:solidFill>
                  <a:srgbClr val="00EDB5"/>
                </a:solidFill>
                <a:latin typeface="Arial"/>
                <a:cs typeface="Arial"/>
              </a:rPr>
              <a:t> </a:t>
            </a:r>
            <a:r>
              <a:rPr sz="1300" spc="50" dirty="0">
                <a:solidFill>
                  <a:srgbClr val="00EDB5"/>
                </a:solidFill>
                <a:latin typeface="Arial"/>
                <a:cs typeface="Arial"/>
              </a:rPr>
              <a:t>fai</a:t>
            </a:r>
            <a:r>
              <a:rPr sz="1300" spc="10" dirty="0">
                <a:solidFill>
                  <a:srgbClr val="00EDB5"/>
                </a:solidFill>
                <a:latin typeface="Arial"/>
                <a:cs typeface="Arial"/>
              </a:rPr>
              <a:t>r</a:t>
            </a:r>
            <a:r>
              <a:rPr sz="1300" spc="15" dirty="0">
                <a:solidFill>
                  <a:srgbClr val="00EDB5"/>
                </a:solidFill>
                <a:latin typeface="Arial"/>
                <a:cs typeface="Arial"/>
              </a:rPr>
              <a:t>er</a:t>
            </a:r>
            <a:r>
              <a:rPr sz="1300" spc="10" dirty="0">
                <a:solidFill>
                  <a:srgbClr val="00EDB5"/>
                </a:solidFill>
                <a:latin typeface="Arial"/>
                <a:cs typeface="Arial"/>
              </a:rPr>
              <a:t> </a:t>
            </a:r>
            <a:r>
              <a:rPr sz="1300" spc="70" dirty="0">
                <a:solidFill>
                  <a:srgbClr val="00EDB5"/>
                </a:solidFill>
                <a:latin typeface="Arial"/>
                <a:cs typeface="Arial"/>
              </a:rPr>
              <a:t>and</a:t>
            </a:r>
            <a:r>
              <a:rPr sz="1300" spc="-45" dirty="0">
                <a:solidFill>
                  <a:srgbClr val="00EDB5"/>
                </a:solidFill>
                <a:latin typeface="Arial"/>
                <a:cs typeface="Arial"/>
              </a:rPr>
              <a:t> </a:t>
            </a:r>
            <a:r>
              <a:rPr sz="1300" spc="20" dirty="0">
                <a:solidFill>
                  <a:srgbClr val="00EDB5"/>
                </a:solidFill>
                <a:latin typeface="Arial"/>
                <a:cs typeface="Arial"/>
              </a:rPr>
              <a:t>h</a:t>
            </a:r>
            <a:r>
              <a:rPr sz="1300" spc="25" dirty="0">
                <a:solidFill>
                  <a:srgbClr val="00EDB5"/>
                </a:solidFill>
                <a:latin typeface="Arial"/>
                <a:cs typeface="Arial"/>
              </a:rPr>
              <a:t>e</a:t>
            </a:r>
            <a:r>
              <a:rPr sz="1300" spc="45" dirty="0">
                <a:solidFill>
                  <a:srgbClr val="00EDB5"/>
                </a:solidFill>
                <a:latin typeface="Arial"/>
                <a:cs typeface="Arial"/>
              </a:rPr>
              <a:t>althier</a:t>
            </a:r>
            <a:r>
              <a:rPr sz="1300" spc="-45" dirty="0">
                <a:solidFill>
                  <a:srgbClr val="00EDB5"/>
                </a:solidFill>
                <a:latin typeface="Arial"/>
                <a:cs typeface="Arial"/>
              </a:rPr>
              <a:t> </a:t>
            </a:r>
            <a:r>
              <a:rPr sz="1300" spc="65" dirty="0">
                <a:solidFill>
                  <a:srgbClr val="00EDB5"/>
                </a:solidFill>
                <a:latin typeface="Arial"/>
                <a:cs typeface="Arial"/>
              </a:rPr>
              <a:t>w</a:t>
            </a:r>
            <a:r>
              <a:rPr sz="1300" spc="35" dirty="0">
                <a:solidFill>
                  <a:srgbClr val="00EDB5"/>
                </a:solidFill>
                <a:latin typeface="Arial"/>
                <a:cs typeface="Arial"/>
              </a:rPr>
              <a:t>orld.</a:t>
            </a:r>
            <a:endParaRPr sz="1300" dirty="0">
              <a:latin typeface="Arial"/>
              <a:cs typeface="Arial"/>
            </a:endParaRPr>
          </a:p>
        </p:txBody>
      </p:sp>
      <p:sp>
        <p:nvSpPr>
          <p:cNvPr id="6" name="object 18">
            <a:extLst>
              <a:ext uri="{FF2B5EF4-FFF2-40B4-BE49-F238E27FC236}">
                <a16:creationId xmlns:a16="http://schemas.microsoft.com/office/drawing/2014/main" id="{3B23CB7D-A461-8C10-4295-8606AB861DA1}"/>
              </a:ext>
            </a:extLst>
          </p:cNvPr>
          <p:cNvSpPr/>
          <p:nvPr/>
        </p:nvSpPr>
        <p:spPr>
          <a:xfrm>
            <a:off x="552450" y="4935478"/>
            <a:ext cx="562000" cy="1"/>
          </a:xfrm>
          <a:custGeom>
            <a:avLst/>
            <a:gdLst/>
            <a:ahLst/>
            <a:cxnLst/>
            <a:rect l="l" t="t" r="r" b="b"/>
            <a:pathLst>
              <a:path w="562000">
                <a:moveTo>
                  <a:pt x="0" y="0"/>
                </a:moveTo>
                <a:lnTo>
                  <a:pt x="562000" y="0"/>
                </a:lnTo>
              </a:path>
            </a:pathLst>
          </a:custGeom>
          <a:ln w="6350">
            <a:solidFill>
              <a:srgbClr val="00EDB5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19">
            <a:extLst>
              <a:ext uri="{FF2B5EF4-FFF2-40B4-BE49-F238E27FC236}">
                <a16:creationId xmlns:a16="http://schemas.microsoft.com/office/drawing/2014/main" id="{5BE3DC2E-1C64-7704-27A3-DCFE70A77F73}"/>
              </a:ext>
            </a:extLst>
          </p:cNvPr>
          <p:cNvSpPr/>
          <p:nvPr/>
        </p:nvSpPr>
        <p:spPr>
          <a:xfrm>
            <a:off x="2928450" y="4935478"/>
            <a:ext cx="562000" cy="1"/>
          </a:xfrm>
          <a:custGeom>
            <a:avLst/>
            <a:gdLst/>
            <a:ahLst/>
            <a:cxnLst/>
            <a:rect l="l" t="t" r="r" b="b"/>
            <a:pathLst>
              <a:path w="562000">
                <a:moveTo>
                  <a:pt x="0" y="0"/>
                </a:moveTo>
                <a:lnTo>
                  <a:pt x="562000" y="0"/>
                </a:lnTo>
              </a:path>
            </a:pathLst>
          </a:custGeom>
          <a:ln w="6350">
            <a:solidFill>
              <a:srgbClr val="00EDB5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" name="object 20">
            <a:extLst>
              <a:ext uri="{FF2B5EF4-FFF2-40B4-BE49-F238E27FC236}">
                <a16:creationId xmlns:a16="http://schemas.microsoft.com/office/drawing/2014/main" id="{1150454B-FB63-464D-5955-943C6304508B}"/>
              </a:ext>
            </a:extLst>
          </p:cNvPr>
          <p:cNvSpPr/>
          <p:nvPr/>
        </p:nvSpPr>
        <p:spPr>
          <a:xfrm>
            <a:off x="5014281" y="4935478"/>
            <a:ext cx="562000" cy="1"/>
          </a:xfrm>
          <a:custGeom>
            <a:avLst/>
            <a:gdLst/>
            <a:ahLst/>
            <a:cxnLst/>
            <a:rect l="l" t="t" r="r" b="b"/>
            <a:pathLst>
              <a:path w="562000">
                <a:moveTo>
                  <a:pt x="0" y="0"/>
                </a:moveTo>
                <a:lnTo>
                  <a:pt x="562000" y="0"/>
                </a:lnTo>
              </a:path>
            </a:pathLst>
          </a:custGeom>
          <a:ln w="6350">
            <a:solidFill>
              <a:srgbClr val="00EDB5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969617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ri JD" id="{80015915-6F56-3245-8C45-4DA4442B1ACE}" vid="{829A69E3-043A-5845-85D3-8DFEF63EE9B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33b06a3-a2a1-4190-a44c-814822382de6" xsi:nil="true"/>
    <lcf76f155ced4ddcb4097134ff3c332f xmlns="6b14bed4-844a-4116-8db4-a7afb00c4d8a">
      <Terms xmlns="http://schemas.microsoft.com/office/infopath/2007/PartnerControls"/>
    </lcf76f155ced4ddcb4097134ff3c332f>
    <SharedWithUsers xmlns="a33b06a3-a2a1-4190-a44c-814822382de6">
      <UserInfo>
        <DisplayName>Michael Healy</DisplayName>
        <AccountId>750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C31DA53479E7A41A905573FBD76C151" ma:contentTypeVersion="18" ma:contentTypeDescription="Create a new document." ma:contentTypeScope="" ma:versionID="9faf7a2b63029bdd899a28a8cda6979f">
  <xsd:schema xmlns:xsd="http://www.w3.org/2001/XMLSchema" xmlns:xs="http://www.w3.org/2001/XMLSchema" xmlns:p="http://schemas.microsoft.com/office/2006/metadata/properties" xmlns:ns2="6b14bed4-844a-4116-8db4-a7afb00c4d8a" xmlns:ns3="a33b06a3-a2a1-4190-a44c-814822382de6" targetNamespace="http://schemas.microsoft.com/office/2006/metadata/properties" ma:root="true" ma:fieldsID="23e879d1305d917319083fb33088e45b" ns2:_="" ns3:_="">
    <xsd:import namespace="6b14bed4-844a-4116-8db4-a7afb00c4d8a"/>
    <xsd:import namespace="a33b06a3-a2a1-4190-a44c-814822382de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14bed4-844a-4116-8db4-a7afb00c4d8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441f4d4e-d57f-4cf8-8d8c-5728bde0858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3b06a3-a2a1-4190-a44c-814822382de6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090b9965-5f91-400a-b065-50be685a9b13}" ma:internalName="TaxCatchAll" ma:showField="CatchAllData" ma:web="a33b06a3-a2a1-4190-a44c-814822382de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5EFD34A-D263-43A4-A04C-9ABCB458305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055FC9B-5724-4E52-B7CF-0DA26C5E6734}">
  <ds:schemaRefs>
    <ds:schemaRef ds:uri="http://schemas.microsoft.com/office/2006/documentManagement/types"/>
    <ds:schemaRef ds:uri="http://schemas.microsoft.com/office/2006/metadata/properties"/>
    <ds:schemaRef ds:uri="http://purl.org/dc/dcmitype/"/>
    <ds:schemaRef ds:uri="http://www.w3.org/XML/1998/namespace"/>
    <ds:schemaRef ds:uri="http://purl.org/dc/terms/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a33b06a3-a2a1-4190-a44c-814822382de6"/>
    <ds:schemaRef ds:uri="6b14bed4-844a-4116-8db4-a7afb00c4d8a"/>
  </ds:schemaRefs>
</ds:datastoreItem>
</file>

<file path=customXml/itemProps3.xml><?xml version="1.0" encoding="utf-8"?>
<ds:datastoreItem xmlns:ds="http://schemas.openxmlformats.org/officeDocument/2006/customXml" ds:itemID="{BAAA3FE1-10CB-4B1E-A14C-7C98D91C736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b14bed4-844a-4116-8db4-a7afb00c4d8a"/>
    <ds:schemaRef ds:uri="a33b06a3-a2a1-4190-a44c-814822382de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888bb889-6f8a-47ae-9880-0aeded6e10b8}" enabled="1" method="Standard" siteId="{e6cf3f80-614d-4939-895c-3d5287c0f245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1360</TotalTime>
  <Words>651</Words>
  <Application>Microsoft Office PowerPoint</Application>
  <PresentationFormat>Custom</PresentationFormat>
  <Paragraphs>52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Arial,Sans-Serif</vt:lpstr>
      <vt:lpstr>Calibri</vt:lpstr>
      <vt:lpstr>Calibri (Body)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Phillip Green</dc:creator>
  <cp:lastModifiedBy>Sophia Allan</cp:lastModifiedBy>
  <cp:revision>54</cp:revision>
  <dcterms:created xsi:type="dcterms:W3CDTF">2026-10-14T01:53:11Z</dcterms:created>
  <dcterms:modified xsi:type="dcterms:W3CDTF">2026-10-16T00:35:00Z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888bb889-6f8a-47ae-9880-0aeded6e10b8_Enabled">
    <vt:lpwstr>true</vt:lpwstr>
  </property>
  <property fmtid="{D5CDD505-2E9C-101B-9397-08002B2CF9AE}" pid="3" name="MSIP_Label_888bb889-6f8a-47ae-9880-0aeded6e10b8_SetDate">
    <vt:lpwstr>2022-08-12T03:58:48Z</vt:lpwstr>
  </property>
  <property fmtid="{D5CDD505-2E9C-101B-9397-08002B2CF9AE}" pid="4" name="MSIP_Label_888bb889-6f8a-47ae-9880-0aeded6e10b8_Method">
    <vt:lpwstr>Standard</vt:lpwstr>
  </property>
  <property fmtid="{D5CDD505-2E9C-101B-9397-08002B2CF9AE}" pid="5" name="MSIP_Label_888bb889-6f8a-47ae-9880-0aeded6e10b8_Name">
    <vt:lpwstr>888bb889-6f8a-47ae-9880-0aeded6e10b8</vt:lpwstr>
  </property>
  <property fmtid="{D5CDD505-2E9C-101B-9397-08002B2CF9AE}" pid="6" name="MSIP_Label_888bb889-6f8a-47ae-9880-0aeded6e10b8_SiteId">
    <vt:lpwstr>e6cf3f80-614d-4939-895c-3d5287c0f245</vt:lpwstr>
  </property>
  <property fmtid="{D5CDD505-2E9C-101B-9397-08002B2CF9AE}" pid="7" name="MSIP_Label_888bb889-6f8a-47ae-9880-0aeded6e10b8_ActionId">
    <vt:lpwstr>4e82081a-1c4c-459b-92d4-9f533b94e145</vt:lpwstr>
  </property>
  <property fmtid="{D5CDD505-2E9C-101B-9397-08002B2CF9AE}" pid="8" name="MSIP_Label_888bb889-6f8a-47ae-9880-0aeded6e10b8_ContentBits">
    <vt:lpwstr>0</vt:lpwstr>
  </property>
  <property fmtid="{D5CDD505-2E9C-101B-9397-08002B2CF9AE}" pid="9" name="MediaServiceImageTags">
    <vt:lpwstr/>
  </property>
  <property fmtid="{D5CDD505-2E9C-101B-9397-08002B2CF9AE}" pid="10" name="ContentTypeId">
    <vt:lpwstr>0x010100DC31DA53479E7A41A905573FBD76C151</vt:lpwstr>
  </property>
</Properties>
</file>