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82" d="100"/>
          <a:sy n="82" d="100"/>
        </p:scale>
        <p:origin x="108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Lacy" userId="61a25d4e-6079-4526-8eec-fa2f7516107a" providerId="ADAL" clId="{BD143DE2-D55B-4C61-8922-7357C494D4E7}"/>
    <pc:docChg chg="modSld">
      <pc:chgData name="Rachael Lacy" userId="61a25d4e-6079-4526-8eec-fa2f7516107a" providerId="ADAL" clId="{BD143DE2-D55B-4C61-8922-7357C494D4E7}" dt="2026-01-18T23:53:00.993" v="0" actId="6549"/>
      <pc:docMkLst>
        <pc:docMk/>
      </pc:docMkLst>
      <pc:sldChg chg="modSp mod">
        <pc:chgData name="Rachael Lacy" userId="61a25d4e-6079-4526-8eec-fa2f7516107a" providerId="ADAL" clId="{BD143DE2-D55B-4C61-8922-7357C494D4E7}" dt="2026-01-18T23:53:00.993" v="0" actId="6549"/>
        <pc:sldMkLst>
          <pc:docMk/>
          <pc:sldMk cId="3600062039" sldId="256"/>
        </pc:sldMkLst>
        <pc:spChg chg="mod">
          <ac:chgData name="Rachael Lacy" userId="61a25d4e-6079-4526-8eec-fa2f7516107a" providerId="ADAL" clId="{BD143DE2-D55B-4C61-8922-7357C494D4E7}" dt="2026-01-18T23:53:00.993" v="0" actId="6549"/>
          <ac:spMkLst>
            <pc:docMk/>
            <pc:sldMk cId="3600062039" sldId="256"/>
            <ac:spMk id="9" creationId="{500A467D-8649-8E41-BACB-F069E69694A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1/19/2026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FBB76F0-DAA6-264F-911D-C9B7F43B427B}"/>
              </a:ext>
            </a:extLst>
          </p:cNvPr>
          <p:cNvPicPr>
            <a:picLocks noChangeAspect="1"/>
          </p:cNvPicPr>
          <p:nvPr/>
        </p:nvPicPr>
        <p:blipFill>
          <a:blip r:embed="rId2"/>
          <a:stretch>
            <a:fillRect/>
          </a:stretch>
        </p:blipFill>
        <p:spPr>
          <a:xfrm>
            <a:off x="0" y="0"/>
            <a:ext cx="10682940" cy="7570788"/>
          </a:xfrm>
          <a:prstGeom prst="rect">
            <a:avLst/>
          </a:prstGeom>
        </p:spPr>
      </p:pic>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69332"/>
          </a:xfrm>
          <a:prstGeom prst="rect">
            <a:avLst/>
          </a:prstGeom>
        </p:spPr>
        <p:txBody>
          <a:bodyPr vert="horz" wrap="square" lIns="0" tIns="0" rIns="0" bIns="0" rtlCol="0" anchor="t">
            <a:spAutoFit/>
          </a:bodyPr>
          <a:lstStyle/>
          <a:p>
            <a:pPr marL="12700">
              <a:lnSpc>
                <a:spcPct val="100000"/>
              </a:lnSpc>
            </a:pPr>
            <a:r>
              <a:rPr lang="en-US" sz="1200" b="1" dirty="0">
                <a:solidFill>
                  <a:srgbClr val="05EDB5"/>
                </a:solidFill>
                <a:latin typeface="Arial"/>
                <a:cs typeface="Arial"/>
              </a:rPr>
              <a:t>Reporting </a:t>
            </a:r>
            <a:r>
              <a:rPr sz="1200" b="1" dirty="0">
                <a:solidFill>
                  <a:srgbClr val="05EDB5"/>
                </a:solidFill>
                <a:latin typeface="Arial"/>
                <a:cs typeface="Arial"/>
              </a:rPr>
              <a:t>to:</a:t>
            </a:r>
            <a:endParaRPr lang="en-US" sz="1200" b="1" dirty="0">
              <a:solidFill>
                <a:srgbClr val="05EDB5"/>
              </a:solidFill>
              <a:latin typeface="Arial"/>
              <a:cs typeface="Arial"/>
            </a:endParaRPr>
          </a:p>
          <a:p>
            <a:r>
              <a:rPr lang="en-NZ" sz="1200" dirty="0">
                <a:solidFill>
                  <a:schemeClr val="bg1"/>
                </a:solidFill>
                <a:latin typeface="Arial"/>
                <a:ea typeface="+mn-lt"/>
                <a:cs typeface="+mn-lt"/>
              </a:rPr>
              <a:t>Electrical Team Lead</a:t>
            </a:r>
            <a:endParaRPr lang="en-NZ" dirty="0">
              <a:solidFill>
                <a:schemeClr val="bg1"/>
              </a:solidFill>
              <a:latin typeface="Arial"/>
              <a:ea typeface="+mn-lt"/>
              <a:cs typeface="+mn-lt"/>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2481819" y="1521353"/>
            <a:ext cx="1009443" cy="394980"/>
          </a:xfrm>
          <a:prstGeom prst="rect">
            <a:avLst/>
          </a:prstGeom>
        </p:spPr>
        <p:txBody>
          <a:bodyPr vert="horz" wrap="square" lIns="0" tIns="0" rIns="0" bIns="0" rtlCol="0" anchor="t">
            <a:spAutoFit/>
          </a:bodyPr>
          <a:lstStyle/>
          <a:p>
            <a:pPr marL="12700">
              <a:lnSpc>
                <a:spcPct val="100000"/>
              </a:lnSpc>
            </a:pPr>
            <a:r>
              <a:rPr sz="1200" b="1" dirty="0">
                <a:solidFill>
                  <a:srgbClr val="05EDB5"/>
                </a:solidFill>
                <a:latin typeface="Arial"/>
                <a:cs typeface="Arial"/>
              </a:rPr>
              <a:t>Date:</a:t>
            </a:r>
            <a:endParaRPr lang="en-US" sz="1200" b="1" dirty="0">
              <a:solidFill>
                <a:srgbClr val="05EDB5"/>
              </a:solidFill>
              <a:latin typeface="Arial"/>
              <a:cs typeface="Arial"/>
            </a:endParaRPr>
          </a:p>
          <a:p>
            <a:pPr marL="12700">
              <a:spcBef>
                <a:spcPts val="200"/>
              </a:spcBef>
            </a:pPr>
            <a:r>
              <a:rPr lang="en-NZ" sz="1200" dirty="0">
                <a:solidFill>
                  <a:schemeClr val="bg1"/>
                </a:solidFill>
                <a:latin typeface="Arial"/>
                <a:cs typeface="Arial"/>
              </a:rPr>
              <a:t>January 2026</a:t>
            </a:r>
            <a:endParaRPr sz="12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561692"/>
          </a:xfrm>
          <a:prstGeom prst="rect">
            <a:avLst/>
          </a:prstGeom>
        </p:spPr>
        <p:txBody>
          <a:bodyPr vert="horz" wrap="square" lIns="0" tIns="0" rIns="0" bIns="0" rtlCol="0" anchor="t">
            <a:spAutoFit/>
          </a:bodyPr>
          <a:lstStyle/>
          <a:p>
            <a:pPr marL="12700">
              <a:lnSpc>
                <a:spcPct val="150000"/>
              </a:lnSpc>
            </a:pPr>
            <a:r>
              <a:rPr lang="en-US" sz="1100" b="1" dirty="0">
                <a:solidFill>
                  <a:srgbClr val="05EDB5"/>
                </a:solidFill>
                <a:latin typeface="Arial"/>
                <a:cs typeface="Arial"/>
              </a:rPr>
              <a:t>Position description:</a:t>
            </a:r>
            <a:endParaRPr lang="en-US" dirty="0">
              <a:solidFill>
                <a:srgbClr val="000000"/>
              </a:solidFill>
              <a:latin typeface="Calibri" panose="020F0502020204030204"/>
              <a:cs typeface="Calibri" panose="020F0502020204030204"/>
            </a:endParaRPr>
          </a:p>
          <a:p>
            <a:r>
              <a:rPr lang="en-NZ" sz="2000" b="1">
                <a:solidFill>
                  <a:schemeClr val="bg1"/>
                </a:solidFill>
                <a:latin typeface="Arial"/>
                <a:cs typeface="Calibri"/>
              </a:rPr>
              <a:t>Electrical </a:t>
            </a:r>
            <a:r>
              <a:rPr lang="en-NZ" sz="2000" b="1" dirty="0">
                <a:solidFill>
                  <a:schemeClr val="bg1"/>
                </a:solidFill>
                <a:latin typeface="Arial"/>
                <a:cs typeface="Calibri"/>
              </a:rPr>
              <a:t>Engineer</a:t>
            </a:r>
            <a:endParaRPr lang="en-US" dirty="0"/>
          </a:p>
        </p:txBody>
      </p:sp>
      <p:sp>
        <p:nvSpPr>
          <p:cNvPr id="11" name="object 22">
            <a:extLst>
              <a:ext uri="{FF2B5EF4-FFF2-40B4-BE49-F238E27FC236}">
                <a16:creationId xmlns:a16="http://schemas.microsoft.com/office/drawing/2014/main" id="{888BC5EF-D97F-2B4F-9AF6-FF87F954C531}"/>
              </a:ext>
            </a:extLst>
          </p:cNvPr>
          <p:cNvSpPr txBox="1"/>
          <p:nvPr/>
        </p:nvSpPr>
        <p:spPr>
          <a:xfrm>
            <a:off x="539751" y="2189053"/>
            <a:ext cx="3987193" cy="2923877"/>
          </a:xfrm>
          <a:prstGeom prst="rect">
            <a:avLst/>
          </a:prstGeom>
        </p:spPr>
        <p:txBody>
          <a:bodyPr vert="horz" wrap="square" lIns="0" tIns="0" rIns="0" bIns="0" rtlCol="0" anchor="t">
            <a:spAutoFit/>
          </a:bodyPr>
          <a:lstStyle/>
          <a:p>
            <a:r>
              <a:rPr sz="1200" b="1" dirty="0">
                <a:solidFill>
                  <a:srgbClr val="05EDB5"/>
                </a:solidFill>
                <a:latin typeface="Arial"/>
                <a:cs typeface="Arial"/>
              </a:rPr>
              <a:t>The role</a:t>
            </a:r>
            <a:r>
              <a:rPr lang="en-GB" sz="1200" b="1" dirty="0">
                <a:solidFill>
                  <a:srgbClr val="05EDB5"/>
                </a:solidFill>
                <a:latin typeface="Arial"/>
                <a:cs typeface="Arial"/>
              </a:rPr>
              <a:t> </a:t>
            </a:r>
            <a:endParaRPr lang="en-GB" sz="1200" b="1" dirty="0">
              <a:solidFill>
                <a:srgbClr val="05EDB5"/>
              </a:solidFill>
              <a:latin typeface="Arial" panose="020B0604020202020204" pitchFamily="34" charset="0"/>
              <a:ea typeface="+mn-lt"/>
              <a:cs typeface="Arial" panose="020B0604020202020204" pitchFamily="34" charset="0"/>
            </a:endParaRPr>
          </a:p>
          <a:p>
            <a:endParaRPr lang="en-GB" sz="1200" b="1" dirty="0">
              <a:solidFill>
                <a:srgbClr val="05EDB5"/>
              </a:solidFill>
              <a:latin typeface="Arial"/>
              <a:ea typeface="Calibri"/>
              <a:cs typeface="Arial"/>
            </a:endParaRPr>
          </a:p>
          <a:p>
            <a:r>
              <a:rPr lang="en-NZ" sz="1100" dirty="0">
                <a:solidFill>
                  <a:schemeClr val="bg1"/>
                </a:solidFill>
                <a:latin typeface="Arial"/>
                <a:ea typeface="Calibri"/>
                <a:cs typeface="Arial"/>
              </a:rPr>
              <a:t>Meridian is the largest producer of renewable electricity in Aotearoa, and we strive to deliver clean energy for a fairer and healthier world. We only generate electricity from 100% renewable resources – wind, water and sun, because we believe that’s the best way forward for our planet and our communities. </a:t>
            </a:r>
          </a:p>
          <a:p>
            <a:endParaRPr lang="en-NZ" sz="1100" dirty="0">
              <a:solidFill>
                <a:schemeClr val="bg1"/>
              </a:solidFill>
              <a:latin typeface="Arial"/>
              <a:ea typeface="Calibri"/>
              <a:cs typeface="Arial"/>
            </a:endParaRPr>
          </a:p>
          <a:p>
            <a:r>
              <a:rPr lang="en-NZ" sz="1100" dirty="0">
                <a:solidFill>
                  <a:schemeClr val="bg1"/>
                </a:solidFill>
                <a:latin typeface="Arial"/>
                <a:ea typeface="Calibri"/>
                <a:cs typeface="Arial"/>
              </a:rPr>
              <a:t>We’re doing what we can to help Aotearoa reduce their carbon emissions and support others in our generation communities to do the same. We also retail electricity to more than 365,000 homes, businesses and farms across New Zealand through our Meridian and </a:t>
            </a:r>
            <a:r>
              <a:rPr lang="en-NZ" sz="1100" err="1">
                <a:solidFill>
                  <a:schemeClr val="bg1"/>
                </a:solidFill>
                <a:latin typeface="Arial"/>
                <a:ea typeface="Calibri"/>
                <a:cs typeface="Arial"/>
              </a:rPr>
              <a:t>Powershop</a:t>
            </a:r>
            <a:r>
              <a:rPr lang="en-NZ" sz="1100" dirty="0">
                <a:solidFill>
                  <a:schemeClr val="bg1"/>
                </a:solidFill>
                <a:latin typeface="Arial"/>
                <a:ea typeface="Calibri"/>
                <a:cs typeface="Arial"/>
              </a:rPr>
              <a:t> brands.</a:t>
            </a:r>
            <a:endParaRPr lang="en-NZ">
              <a:solidFill>
                <a:schemeClr val="bg1"/>
              </a:solidFill>
              <a:ea typeface="Calibri"/>
              <a:cs typeface="Calibri"/>
            </a:endParaRPr>
          </a:p>
          <a:p>
            <a:endParaRPr lang="en-NZ" sz="1100" b="1" dirty="0">
              <a:solidFill>
                <a:srgbClr val="05EDB5"/>
              </a:solidFill>
              <a:latin typeface="Arial"/>
              <a:ea typeface="Calibri"/>
              <a:cs typeface="Arial"/>
            </a:endParaRPr>
          </a:p>
          <a:p>
            <a:br>
              <a:rPr lang="en-US" sz="1100" b="1" dirty="0">
                <a:latin typeface="Arial"/>
                <a:cs typeface="Arial"/>
              </a:rPr>
            </a:br>
            <a:r>
              <a:rPr lang="en-NZ" sz="1200" dirty="0">
                <a:solidFill>
                  <a:schemeClr val="bg1"/>
                </a:solidFill>
                <a:ea typeface="+mn-lt"/>
                <a:cs typeface="+mn-lt"/>
              </a:rPr>
              <a:t>. </a:t>
            </a:r>
            <a:endParaRPr lang="en-NZ" sz="1200" dirty="0">
              <a:solidFill>
                <a:schemeClr val="bg1"/>
              </a:solidFill>
              <a:latin typeface="Arial" panose="020B0604020202020204" pitchFamily="34" charset="0"/>
              <a:cs typeface="Arial" panose="020B0604020202020204" pitchFamily="34" charset="0"/>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620721" y="2187035"/>
            <a:ext cx="4107216" cy="5072030"/>
          </a:xfrm>
          <a:prstGeom prst="rect">
            <a:avLst/>
          </a:prstGeom>
        </p:spPr>
        <p:txBody>
          <a:bodyPr vert="horz" wrap="square" lIns="0" tIns="0" rIns="0" bIns="0" rtlCol="0" anchor="t">
            <a:spAutoFit/>
          </a:bodyPr>
          <a:lstStyle/>
          <a:p>
            <a:pPr marL="12700" marR="648970">
              <a:lnSpc>
                <a:spcPct val="103499"/>
              </a:lnSpc>
            </a:pPr>
            <a:r>
              <a:rPr sz="1200" b="1" dirty="0">
                <a:solidFill>
                  <a:srgbClr val="05EDB5"/>
                </a:solidFill>
                <a:latin typeface="Arial"/>
                <a:cs typeface="Arial"/>
              </a:rPr>
              <a:t>Position accountabilities</a:t>
            </a:r>
            <a:r>
              <a:rPr sz="1100" b="1" spc="-45" dirty="0">
                <a:solidFill>
                  <a:srgbClr val="05EDB5"/>
                </a:solidFill>
                <a:latin typeface="Arial"/>
                <a:cs typeface="Arial"/>
              </a:rPr>
              <a:t> </a:t>
            </a:r>
            <a:r>
              <a:rPr lang="en-US" sz="1100" b="1" spc="-45" dirty="0">
                <a:solidFill>
                  <a:srgbClr val="05EDB5"/>
                </a:solidFill>
                <a:latin typeface="Arial"/>
                <a:cs typeface="Arial"/>
              </a:rPr>
              <a:t> </a:t>
            </a:r>
            <a:endParaRPr lang="en-NZ" sz="1000" dirty="0">
              <a:solidFill>
                <a:srgbClr val="05EDB5"/>
              </a:solidFill>
              <a:latin typeface="Arial" panose="020B0604020202020204" pitchFamily="34" charset="0"/>
              <a:cs typeface="Arial" panose="020B0604020202020204" pitchFamily="34" charset="0"/>
            </a:endParaRPr>
          </a:p>
          <a:p>
            <a:pPr marL="171450" marR="648970" indent="-171450">
              <a:lnSpc>
                <a:spcPct val="103499"/>
              </a:lnSpc>
              <a:buFont typeface="Arial" panose="020B0604020202020204" pitchFamily="34" charset="0"/>
              <a:buChar char="•"/>
            </a:pPr>
            <a:endParaRPr lang="en-NZ" sz="1000" dirty="0">
              <a:solidFill>
                <a:schemeClr val="bg1"/>
              </a:solidFill>
              <a:latin typeface="Arial" panose="020B0604020202020204" pitchFamily="34" charset="0"/>
              <a:cs typeface="Arial" panose="020B0604020202020204" pitchFamily="34" charset="0"/>
            </a:endParaRPr>
          </a:p>
          <a:p>
            <a:pPr marL="171450" indent="-171450">
              <a:lnSpc>
                <a:spcPct val="107000"/>
              </a:lnSpc>
              <a:spcBef>
                <a:spcPct val="0"/>
              </a:spcBef>
              <a:spcAft>
                <a:spcPts val="800"/>
              </a:spcAft>
              <a:buFont typeface="Arial,Sans-Serif"/>
              <a:buChar char="•"/>
            </a:pPr>
            <a:r>
              <a:rPr lang="en-NZ" sz="1100" dirty="0">
                <a:solidFill>
                  <a:schemeClr val="bg1"/>
                </a:solidFill>
                <a:latin typeface="Arial"/>
                <a:ea typeface="+mn-lt"/>
                <a:cs typeface="Arial"/>
              </a:rPr>
              <a:t>Provide technical leadership during project delivery – define project scopes and specifications, ensure Safety in Design processes are followed, review designs, define compliance and quality requirements for installation and commissioning.</a:t>
            </a:r>
            <a:endParaRPr lang="en-US" sz="1100" dirty="0">
              <a:solidFill>
                <a:schemeClr val="bg1"/>
              </a:solidFill>
              <a:latin typeface="Arial"/>
              <a:ea typeface="+mn-lt"/>
              <a:cs typeface="Arial"/>
            </a:endParaRPr>
          </a:p>
          <a:p>
            <a:pPr marL="171450" indent="-171450">
              <a:lnSpc>
                <a:spcPct val="107000"/>
              </a:lnSpc>
              <a:spcBef>
                <a:spcPct val="0"/>
              </a:spcBef>
              <a:spcAft>
                <a:spcPts val="800"/>
              </a:spcAft>
              <a:buFont typeface="Arial,Sans-Serif"/>
              <a:buChar char="•"/>
            </a:pPr>
            <a:r>
              <a:rPr lang="en-NZ" sz="1100" dirty="0">
                <a:solidFill>
                  <a:schemeClr val="bg1"/>
                </a:solidFill>
                <a:latin typeface="Arial"/>
                <a:ea typeface="+mn-lt"/>
                <a:cs typeface="Arial"/>
              </a:rPr>
              <a:t>Assess asset condition and operational risks – providing support throughout the asset lifecycle, process safety evaluations and operational compliance.</a:t>
            </a:r>
            <a:endParaRPr lang="en-US" sz="1100" dirty="0">
              <a:solidFill>
                <a:schemeClr val="bg1"/>
              </a:solidFill>
              <a:latin typeface="Arial"/>
              <a:ea typeface="+mn-lt"/>
              <a:cs typeface="Arial"/>
            </a:endParaRPr>
          </a:p>
          <a:p>
            <a:pPr marL="171450" indent="-171450">
              <a:lnSpc>
                <a:spcPct val="107000"/>
              </a:lnSpc>
              <a:spcBef>
                <a:spcPct val="0"/>
              </a:spcBef>
              <a:spcAft>
                <a:spcPts val="800"/>
              </a:spcAft>
              <a:buFont typeface="Arial,Sans-Serif"/>
              <a:buChar char="•"/>
            </a:pPr>
            <a:r>
              <a:rPr lang="en-US" sz="1100" dirty="0">
                <a:solidFill>
                  <a:schemeClr val="bg1"/>
                </a:solidFill>
                <a:latin typeface="Arial"/>
                <a:ea typeface="+mn-lt"/>
                <a:cs typeface="Arial"/>
              </a:rPr>
              <a:t>Site work and delivery support – provide technical guidance, undertake quality assurance checks, witness testing and commissioning.</a:t>
            </a:r>
            <a:endParaRPr lang="en-US" sz="1100">
              <a:solidFill>
                <a:schemeClr val="bg1"/>
              </a:solidFill>
              <a:latin typeface="Arial"/>
              <a:cs typeface="Arial"/>
            </a:endParaRPr>
          </a:p>
          <a:p>
            <a:pPr marL="171450" indent="-171450">
              <a:lnSpc>
                <a:spcPct val="107000"/>
              </a:lnSpc>
              <a:spcBef>
                <a:spcPct val="0"/>
              </a:spcBef>
              <a:spcAft>
                <a:spcPts val="800"/>
              </a:spcAft>
              <a:buFont typeface="Arial,Sans-Serif"/>
              <a:buChar char="•"/>
            </a:pPr>
            <a:r>
              <a:rPr lang="en-NZ" sz="1100" dirty="0">
                <a:solidFill>
                  <a:schemeClr val="bg1"/>
                </a:solidFill>
                <a:latin typeface="Arial"/>
                <a:ea typeface="Calibri" panose="020F0502020204030204"/>
                <a:cs typeface="Arial"/>
              </a:rPr>
              <a:t>Electrical engineering site support –respond to site queries on operational plant, investigate, analyse equipment failures and events.</a:t>
            </a:r>
            <a:endParaRPr lang="en-US" sz="1100" dirty="0">
              <a:solidFill>
                <a:schemeClr val="bg1"/>
              </a:solidFill>
              <a:latin typeface="Arial"/>
              <a:ea typeface="Calibri" panose="020F0502020204030204"/>
              <a:cs typeface="Arial"/>
            </a:endParaRPr>
          </a:p>
          <a:p>
            <a:pPr marL="171450" indent="-171450">
              <a:lnSpc>
                <a:spcPct val="107000"/>
              </a:lnSpc>
              <a:spcAft>
                <a:spcPts val="800"/>
              </a:spcAft>
              <a:buFont typeface="Arial,Sans-Serif"/>
              <a:buChar char="•"/>
            </a:pPr>
            <a:r>
              <a:rPr lang="en-NZ" sz="1100" dirty="0">
                <a:solidFill>
                  <a:schemeClr val="bg1"/>
                </a:solidFill>
                <a:latin typeface="Arial"/>
                <a:ea typeface="Calibri" panose="020F0502020204030204"/>
                <a:cs typeface="Arial"/>
              </a:rPr>
              <a:t>Mentor team members – support team members (especially junior and intermediate) with professional and technical leadership</a:t>
            </a:r>
            <a:r>
              <a:rPr lang="en-NZ" sz="1100" dirty="0">
                <a:solidFill>
                  <a:schemeClr val="bg1"/>
                </a:solidFill>
                <a:latin typeface="Arial"/>
                <a:ea typeface="Calibri" panose="020F0502020204030204"/>
                <a:cs typeface="Calibri"/>
              </a:rPr>
              <a:t>.</a:t>
            </a:r>
            <a:endParaRPr lang="en-US" sz="1100" dirty="0">
              <a:solidFill>
                <a:schemeClr val="bg1"/>
              </a:solidFill>
              <a:latin typeface="Arial"/>
            </a:endParaRPr>
          </a:p>
          <a:p>
            <a:pPr marL="171450" indent="-171450">
              <a:lnSpc>
                <a:spcPct val="107000"/>
              </a:lnSpc>
              <a:spcBef>
                <a:spcPct val="0"/>
              </a:spcBef>
              <a:spcAft>
                <a:spcPts val="800"/>
              </a:spcAft>
              <a:buFont typeface="Arial,Sans-Serif"/>
              <a:buChar char="•"/>
            </a:pPr>
            <a:endParaRPr lang="en-US" sz="900" dirty="0">
              <a:solidFill>
                <a:schemeClr val="bg1"/>
              </a:solidFill>
              <a:latin typeface="Arial"/>
              <a:ea typeface="Calibri" panose="020F0502020204030204"/>
              <a:cs typeface="Arial"/>
            </a:endParaRPr>
          </a:p>
          <a:p>
            <a:pPr marL="154940" indent="-154940">
              <a:buFont typeface="Arial" panose="020B0604020202020204" pitchFamily="34" charset="0"/>
              <a:buChar char="•"/>
            </a:pPr>
            <a:endParaRPr lang="en-NZ" sz="1000" dirty="0">
              <a:solidFill>
                <a:schemeClr val="bg1"/>
              </a:solidFill>
              <a:ea typeface="Calibri" panose="020F0502020204030204"/>
              <a:cs typeface="Calibri" panose="020F0502020204030204"/>
            </a:endParaRPr>
          </a:p>
          <a:p>
            <a:pPr marL="154940" indent="-154940">
              <a:buFont typeface="Arial" panose="020B0604020202020204" pitchFamily="34" charset="0"/>
              <a:buChar char="•"/>
            </a:pPr>
            <a:endParaRPr lang="en-US" sz="1000" dirty="0">
              <a:solidFill>
                <a:schemeClr val="bg1"/>
              </a:solidFill>
              <a:latin typeface="Calibri" panose="020F0502020204030204"/>
              <a:ea typeface="Calibri" panose="020F0502020204030204"/>
              <a:cs typeface="Calibri"/>
            </a:endParaRPr>
          </a:p>
          <a:p>
            <a:pPr marL="154940" indent="-154940">
              <a:buFont typeface="Arial" panose="020B0604020202020204" pitchFamily="34" charset="0"/>
              <a:buChar char="•"/>
            </a:pPr>
            <a:endParaRPr lang="en-US" sz="1000" dirty="0">
              <a:solidFill>
                <a:schemeClr val="bg1"/>
              </a:solidFill>
              <a:latin typeface="Calibri" panose="020F0502020204030204"/>
              <a:ea typeface="Calibri" panose="020F0502020204030204"/>
              <a:cs typeface="Calibri"/>
            </a:endParaRPr>
          </a:p>
          <a:p>
            <a:pPr marL="171450" indent="-171450">
              <a:buFont typeface="Arial" panose="020B0604020202020204" pitchFamily="34" charset="0"/>
              <a:buChar char="•"/>
            </a:pPr>
            <a:endParaRPr lang="en-NZ" sz="1000" dirty="0">
              <a:solidFill>
                <a:schemeClr val="bg1"/>
              </a:solidFill>
              <a:latin typeface="Arial"/>
              <a:cs typeface="Calibri"/>
            </a:endParaRPr>
          </a:p>
          <a:p>
            <a:pPr marL="171450" indent="-171450">
              <a:buFont typeface="Arial,Sans-Serif" panose="020B0604020202020204" pitchFamily="34" charset="0"/>
              <a:buChar char="•"/>
            </a:pPr>
            <a:endParaRPr lang="en-NZ" sz="1000" dirty="0">
              <a:solidFill>
                <a:schemeClr val="bg1"/>
              </a:solidFill>
              <a:latin typeface="Arial"/>
              <a:cs typeface="Arial"/>
            </a:endParaRPr>
          </a:p>
          <a:p>
            <a:pPr marL="171450" indent="-171450">
              <a:buFont typeface="Arial,Sans-Serif" panose="020B0604020202020204" pitchFamily="34" charset="0"/>
              <a:buChar char="•"/>
            </a:pPr>
            <a:endParaRPr lang="en-NZ" sz="1000" dirty="0">
              <a:solidFill>
                <a:schemeClr val="bg1"/>
              </a:solidFill>
              <a:latin typeface="Arial"/>
              <a:cs typeface="Arial"/>
            </a:endParaRPr>
          </a:p>
          <a:p>
            <a:endParaRPr lang="en-NZ" sz="1000" dirty="0">
              <a:solidFill>
                <a:schemeClr val="bg1"/>
              </a:solidFill>
              <a:latin typeface="Aria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618395" y="1519347"/>
            <a:ext cx="2386084" cy="548868"/>
          </a:xfrm>
          <a:prstGeom prst="rect">
            <a:avLst/>
          </a:prstGeom>
        </p:spPr>
        <p:txBody>
          <a:bodyPr vert="horz" wrap="square" lIns="0" tIns="0" rIns="0" bIns="0" rtlCol="0" anchor="t">
            <a:spAutoFit/>
          </a:bodyPr>
          <a:lstStyle/>
          <a:p>
            <a:pPr marL="12700"/>
            <a:r>
              <a:rPr lang="en-US" sz="1200" b="1" dirty="0">
                <a:solidFill>
                  <a:srgbClr val="05EDB5"/>
                </a:solidFill>
                <a:latin typeface="Arial"/>
                <a:cs typeface="Arial"/>
              </a:rPr>
              <a:t>Location: </a:t>
            </a:r>
            <a:endParaRPr lang="en-US" sz="1200" b="1">
              <a:solidFill>
                <a:srgbClr val="05EDB5"/>
              </a:solidFill>
              <a:latin typeface="Arial"/>
              <a:cs typeface="Arial"/>
            </a:endParaRPr>
          </a:p>
          <a:p>
            <a:pPr marL="12700"/>
            <a:r>
              <a:rPr lang="en-US" sz="1200" dirty="0">
                <a:solidFill>
                  <a:schemeClr val="bg1"/>
                </a:solidFill>
                <a:latin typeface="Arial"/>
                <a:cs typeface="Arial"/>
              </a:rPr>
              <a:t>Various</a:t>
            </a:r>
          </a:p>
          <a:p>
            <a:pPr marL="12700">
              <a:lnSpc>
                <a:spcPct val="100000"/>
              </a:lnSpc>
              <a:spcBef>
                <a:spcPts val="200"/>
              </a:spcBef>
            </a:pPr>
            <a:endParaRPr lang="en-NZ"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electronics, display&#10;&#10;Description automatically generated">
            <a:extLst>
              <a:ext uri="{FF2B5EF4-FFF2-40B4-BE49-F238E27FC236}">
                <a16:creationId xmlns:a16="http://schemas.microsoft.com/office/drawing/2014/main" id="{60C3A97A-2249-8E44-B609-FC1AE98CEF02}"/>
              </a:ext>
            </a:extLst>
          </p:cNvPr>
          <p:cNvPicPr>
            <a:picLocks noGrp="1" noChangeAspect="1"/>
          </p:cNvPicPr>
          <p:nvPr>
            <p:ph idx="1"/>
          </p:nvPr>
        </p:nvPicPr>
        <p:blipFill>
          <a:blip r:embed="rId2"/>
          <a:stretch>
            <a:fillRect/>
          </a:stretch>
        </p:blipFill>
        <p:spPr>
          <a:xfrm>
            <a:off x="0" y="9148"/>
            <a:ext cx="10682940" cy="7570788"/>
          </a:xfrm>
        </p:spPr>
      </p:pic>
      <p:sp>
        <p:nvSpPr>
          <p:cNvPr id="14" name="object 23">
            <a:extLst>
              <a:ext uri="{FF2B5EF4-FFF2-40B4-BE49-F238E27FC236}">
                <a16:creationId xmlns:a16="http://schemas.microsoft.com/office/drawing/2014/main" id="{81A9F11A-3942-094A-B65F-99E786F0AE50}"/>
              </a:ext>
            </a:extLst>
          </p:cNvPr>
          <p:cNvSpPr txBox="1"/>
          <p:nvPr/>
        </p:nvSpPr>
        <p:spPr>
          <a:xfrm>
            <a:off x="185858" y="274777"/>
            <a:ext cx="3922081" cy="5410777"/>
          </a:xfrm>
          <a:prstGeom prst="rect">
            <a:avLst/>
          </a:prstGeom>
        </p:spPr>
        <p:txBody>
          <a:bodyPr vert="horz" wrap="square" lIns="0" tIns="0" rIns="0" bIns="0" rtlCol="0" anchor="t">
            <a:spAutoFit/>
          </a:bodyPr>
          <a:lstStyle/>
          <a:p>
            <a:pPr marL="12700" lvl="0"/>
            <a:r>
              <a:rPr lang="en-NZ" sz="1200" b="1" spc="10" dirty="0">
                <a:solidFill>
                  <a:srgbClr val="05EDB5"/>
                </a:solidFill>
                <a:latin typeface="Arial"/>
                <a:cs typeface="Arial"/>
              </a:rPr>
              <a:t>Kn</a:t>
            </a:r>
            <a:r>
              <a:rPr lang="en-NZ" sz="1200" b="1" dirty="0">
                <a:solidFill>
                  <a:srgbClr val="05EDB5"/>
                </a:solidFill>
                <a:latin typeface="Arial"/>
                <a:cs typeface="Arial"/>
              </a:rPr>
              <a:t>o</a:t>
            </a:r>
            <a:r>
              <a:rPr lang="en-NZ" sz="1200" b="1" spc="35" dirty="0">
                <a:solidFill>
                  <a:srgbClr val="05EDB5"/>
                </a:solidFill>
                <a:latin typeface="Arial"/>
                <a:cs typeface="Arial"/>
              </a:rPr>
              <a:t>wle</a:t>
            </a:r>
            <a:r>
              <a:rPr lang="en-NZ" sz="1200" b="1" spc="25" dirty="0">
                <a:solidFill>
                  <a:srgbClr val="05EDB5"/>
                </a:solidFill>
                <a:latin typeface="Arial"/>
                <a:cs typeface="Arial"/>
              </a:rPr>
              <a:t>dge,</a:t>
            </a:r>
            <a:r>
              <a:rPr lang="en-NZ" sz="1200" b="1" spc="-35" dirty="0">
                <a:solidFill>
                  <a:srgbClr val="05EDB5"/>
                </a:solidFill>
                <a:latin typeface="Arial"/>
                <a:cs typeface="Arial"/>
              </a:rPr>
              <a:t> </a:t>
            </a:r>
            <a:r>
              <a:rPr lang="en-NZ" sz="1200" b="1" spc="-15" dirty="0">
                <a:solidFill>
                  <a:srgbClr val="05EDB5"/>
                </a:solidFill>
                <a:latin typeface="Arial"/>
                <a:cs typeface="Arial"/>
              </a:rPr>
              <a:t>e</a:t>
            </a:r>
            <a:r>
              <a:rPr lang="en-NZ" sz="1200" b="1" spc="35" dirty="0">
                <a:solidFill>
                  <a:srgbClr val="05EDB5"/>
                </a:solidFill>
                <a:latin typeface="Arial"/>
                <a:cs typeface="Arial"/>
              </a:rPr>
              <a:t>xp</a:t>
            </a:r>
            <a:r>
              <a:rPr lang="en-NZ" sz="1200" b="1" spc="10" dirty="0">
                <a:solidFill>
                  <a:srgbClr val="05EDB5"/>
                </a:solidFill>
                <a:latin typeface="Arial"/>
                <a:cs typeface="Arial"/>
              </a:rPr>
              <a:t>erience</a:t>
            </a:r>
            <a:r>
              <a:rPr lang="en-NZ" sz="1200" b="1" spc="-35" dirty="0">
                <a:solidFill>
                  <a:srgbClr val="05EDB5"/>
                </a:solidFill>
                <a:latin typeface="Arial"/>
                <a:cs typeface="Arial"/>
              </a:rPr>
              <a:t> </a:t>
            </a:r>
            <a:r>
              <a:rPr lang="en-NZ" sz="1200" b="1" spc="45" dirty="0">
                <a:solidFill>
                  <a:srgbClr val="05EDB5"/>
                </a:solidFill>
                <a:latin typeface="Arial"/>
                <a:cs typeface="Arial"/>
              </a:rPr>
              <a:t>and</a:t>
            </a:r>
            <a:r>
              <a:rPr lang="en-NZ" sz="1200" b="1" spc="-35" dirty="0">
                <a:solidFill>
                  <a:srgbClr val="05EDB5"/>
                </a:solidFill>
                <a:latin typeface="Arial"/>
                <a:cs typeface="Arial"/>
              </a:rPr>
              <a:t> </a:t>
            </a:r>
            <a:r>
              <a:rPr lang="en-NZ" sz="1200" b="1" dirty="0">
                <a:solidFill>
                  <a:srgbClr val="05EDB5"/>
                </a:solidFill>
                <a:latin typeface="Arial"/>
                <a:cs typeface="Arial"/>
              </a:rPr>
              <a:t>skills</a:t>
            </a:r>
            <a:br>
              <a:rPr lang="en-NZ" sz="1100" b="1" dirty="0">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a:p>
            <a:pPr marL="171450" indent="-171450">
              <a:lnSpc>
                <a:spcPct val="107000"/>
              </a:lnSpc>
              <a:buFont typeface="Arial,Sans-Serif"/>
              <a:buChar char="•"/>
            </a:pPr>
            <a:r>
              <a:rPr lang="en-NZ" sz="1100" dirty="0">
                <a:solidFill>
                  <a:schemeClr val="bg1"/>
                </a:solidFill>
                <a:latin typeface="Arial"/>
                <a:ea typeface="+mn-lt"/>
                <a:cs typeface="Arial"/>
              </a:rPr>
              <a:t>Competence and experience with providing electrical expertise to various stakeholders on complex challenges.</a:t>
            </a:r>
            <a:endParaRPr lang="en-US" sz="1100">
              <a:solidFill>
                <a:schemeClr val="bg1"/>
              </a:solidFill>
              <a:latin typeface="Arial"/>
              <a:ea typeface="+mn-lt"/>
              <a:cs typeface="Arial"/>
            </a:endParaRP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Experience leading complex and technically challenging work scopes within the electrical – and across other – engineering disciplines.</a:t>
            </a:r>
            <a:endParaRPr lang="en-US" sz="1100" dirty="0">
              <a:solidFill>
                <a:schemeClr val="bg1"/>
              </a:solidFill>
              <a:latin typeface="Arial"/>
              <a:ea typeface="+mn-lt"/>
              <a:cs typeface="Arial"/>
            </a:endParaRP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Proven experience with effectively managing your own deliverables.</a:t>
            </a:r>
            <a:endParaRPr lang="en-US" sz="1100" dirty="0">
              <a:solidFill>
                <a:schemeClr val="bg1"/>
              </a:solidFill>
              <a:latin typeface="Arial"/>
              <a:ea typeface="Calibri"/>
              <a:cs typeface="Arial"/>
            </a:endParaRP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Experience developing, reviewing and implementing multi engineering discipline commissioning plans to ensure operational installed equipment meets required safety, performance and compliance requirements</a:t>
            </a: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Understanding and experience with maintenance, projects and asset management in the power generation, transmission or heavy electrical fields.</a:t>
            </a:r>
            <a:endParaRPr lang="en-US" sz="1100" dirty="0">
              <a:solidFill>
                <a:schemeClr val="bg1"/>
              </a:solidFill>
              <a:latin typeface="Arial"/>
              <a:ea typeface="+mn-lt"/>
              <a:cs typeface="Arial"/>
            </a:endParaRP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spcAft>
                <a:spcPts val="800"/>
              </a:spcAft>
              <a:buFont typeface="Arial,Sans-Serif"/>
              <a:buChar char="•"/>
            </a:pPr>
            <a:r>
              <a:rPr lang="en-NZ" sz="1100" dirty="0">
                <a:solidFill>
                  <a:schemeClr val="bg1"/>
                </a:solidFill>
                <a:latin typeface="Arial"/>
                <a:ea typeface="+mn-lt"/>
                <a:cs typeface="Arial"/>
              </a:rPr>
              <a:t>Knowledge and experience of project delivery methodologies.</a:t>
            </a:r>
            <a:endParaRPr lang="en-US" sz="1100" dirty="0">
              <a:solidFill>
                <a:schemeClr val="bg1"/>
              </a:solidFill>
              <a:latin typeface="Arial"/>
              <a:ea typeface="+mn-lt"/>
              <a:cs typeface="Arial"/>
            </a:endParaRPr>
          </a:p>
          <a:p>
            <a:pPr marL="171450" indent="-171450">
              <a:lnSpc>
                <a:spcPct val="107000"/>
              </a:lnSpc>
              <a:spcAft>
                <a:spcPts val="800"/>
              </a:spcAft>
              <a:buFont typeface="Arial,Sans-Serif"/>
              <a:buChar char="•"/>
            </a:pPr>
            <a:r>
              <a:rPr lang="en-NZ" sz="1100" dirty="0">
                <a:solidFill>
                  <a:schemeClr val="bg1"/>
                </a:solidFill>
                <a:latin typeface="Arial"/>
                <a:ea typeface="+mn-lt"/>
                <a:cs typeface="Arial"/>
              </a:rPr>
              <a:t>An understanding of compliance, health and safety, engineering and management practices within the electricity industry.</a:t>
            </a:r>
          </a:p>
          <a:p>
            <a:pPr marL="171450" indent="-171450">
              <a:lnSpc>
                <a:spcPct val="107000"/>
              </a:lnSpc>
              <a:buFont typeface="Arial,Sans-Serif"/>
              <a:buChar char="•"/>
            </a:pPr>
            <a:endParaRPr lang="en-NZ" sz="1100" dirty="0">
              <a:solidFill>
                <a:schemeClr val="bg1"/>
              </a:solidFill>
              <a:latin typeface="Arial"/>
              <a:ea typeface="Calibri"/>
              <a:cs typeface="Arial"/>
            </a:endParaRPr>
          </a:p>
          <a:p>
            <a:pPr marL="171450" indent="-171450">
              <a:buFont typeface="Arial" panose="020B0604020202020204" pitchFamily="34" charset="0"/>
              <a:buChar char="•"/>
            </a:pPr>
            <a:endParaRPr lang="en-NZ" sz="1000" dirty="0">
              <a:solidFill>
                <a:srgbClr val="FFFFFF"/>
              </a:solidFill>
              <a:latin typeface="Calibri"/>
              <a:ea typeface="Calibri"/>
              <a:cs typeface="Calibri"/>
            </a:endParaRPr>
          </a:p>
          <a:p>
            <a:endParaRPr lang="en-NZ" sz="1200" b="1" spc="10" dirty="0">
              <a:solidFill>
                <a:srgbClr val="05EDB5"/>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0358EFD3-296E-96E7-DDE7-1AFC49EC7C04}"/>
              </a:ext>
            </a:extLst>
          </p:cNvPr>
          <p:cNvSpPr txBox="1"/>
          <p:nvPr/>
        </p:nvSpPr>
        <p:spPr>
          <a:xfrm>
            <a:off x="5001581" y="5045139"/>
            <a:ext cx="2192020" cy="543560"/>
          </a:xfrm>
          <a:prstGeom prst="rect">
            <a:avLst/>
          </a:prstGeom>
        </p:spPr>
        <p:txBody>
          <a:bodyPr vert="horz" wrap="square" lIns="0" tIns="0" rIns="0" bIns="0" rtlCol="0">
            <a:spAutoFit/>
          </a:bodyPr>
          <a:lstStyle/>
          <a:p>
            <a:pPr marL="12700" marR="6350" algn="just">
              <a:lnSpc>
                <a:spcPts val="1400"/>
              </a:lnSpc>
            </a:pPr>
            <a:r>
              <a:rPr sz="1300" b="1" spc="5">
                <a:solidFill>
                  <a:srgbClr val="00EDB5"/>
                </a:solidFill>
                <a:latin typeface="Arial"/>
                <a:cs typeface="Arial"/>
              </a:rPr>
              <a:t>Our</a:t>
            </a:r>
            <a:r>
              <a:rPr sz="1300" b="1" spc="-60">
                <a:solidFill>
                  <a:srgbClr val="00EDB5"/>
                </a:solidFill>
                <a:latin typeface="Arial"/>
                <a:cs typeface="Arial"/>
              </a:rPr>
              <a:t> </a:t>
            </a:r>
            <a:r>
              <a:rPr sz="1300" b="1" spc="35">
                <a:solidFill>
                  <a:srgbClr val="00EDB5"/>
                </a:solidFill>
                <a:latin typeface="Arial"/>
                <a:cs typeface="Arial"/>
              </a:rPr>
              <a:t>b</a:t>
            </a:r>
            <a:r>
              <a:rPr sz="1300" b="1">
                <a:solidFill>
                  <a:srgbClr val="00EDB5"/>
                </a:solidFill>
                <a:latin typeface="Arial"/>
                <a:cs typeface="Arial"/>
              </a:rPr>
              <a:t>e</a:t>
            </a:r>
            <a:r>
              <a:rPr sz="1300" b="1" spc="-5">
                <a:solidFill>
                  <a:srgbClr val="00EDB5"/>
                </a:solidFill>
                <a:latin typeface="Arial"/>
                <a:cs typeface="Arial"/>
              </a:rPr>
              <a:t>h</a:t>
            </a:r>
            <a:r>
              <a:rPr sz="1300" b="1" spc="15">
                <a:solidFill>
                  <a:srgbClr val="00EDB5"/>
                </a:solidFill>
                <a:latin typeface="Arial"/>
                <a:cs typeface="Arial"/>
              </a:rPr>
              <a:t>avio</a:t>
            </a:r>
            <a:r>
              <a:rPr sz="1300" b="1" spc="-10">
                <a:solidFill>
                  <a:srgbClr val="00EDB5"/>
                </a:solidFill>
                <a:latin typeface="Arial"/>
                <a:cs typeface="Arial"/>
              </a:rPr>
              <a:t>ur</a:t>
            </a:r>
            <a:r>
              <a:rPr sz="1300" b="1" spc="-140">
                <a:solidFill>
                  <a:srgbClr val="00EDB5"/>
                </a:solidFill>
                <a:latin typeface="Arial"/>
                <a:cs typeface="Arial"/>
              </a:rPr>
              <a:t>s</a:t>
            </a:r>
            <a:r>
              <a:rPr sz="1300" b="1" spc="-65">
                <a:solidFill>
                  <a:srgbClr val="00EDB5"/>
                </a:solidFill>
                <a:latin typeface="Arial"/>
                <a:cs typeface="Arial"/>
              </a:rPr>
              <a:t>:</a:t>
            </a:r>
            <a:r>
              <a:rPr sz="1300" b="1" spc="-60">
                <a:solidFill>
                  <a:srgbClr val="00EDB5"/>
                </a:solidFill>
                <a:latin typeface="Arial"/>
                <a:cs typeface="Arial"/>
              </a:rPr>
              <a:t> </a:t>
            </a:r>
            <a:r>
              <a:rPr sz="1300" b="1" spc="-20">
                <a:solidFill>
                  <a:srgbClr val="00EDB5"/>
                </a:solidFill>
                <a:latin typeface="Arial"/>
                <a:cs typeface="Arial"/>
              </a:rPr>
              <a:t>‘H</a:t>
            </a:r>
            <a:r>
              <a:rPr sz="1300" b="1" spc="-40">
                <a:solidFill>
                  <a:srgbClr val="00EDB5"/>
                </a:solidFill>
                <a:latin typeface="Arial"/>
                <a:cs typeface="Arial"/>
              </a:rPr>
              <a:t>o</a:t>
            </a:r>
            <a:r>
              <a:rPr sz="1300" b="1" spc="50">
                <a:solidFill>
                  <a:srgbClr val="00EDB5"/>
                </a:solidFill>
                <a:latin typeface="Arial"/>
                <a:cs typeface="Arial"/>
              </a:rPr>
              <a:t>w</a:t>
            </a:r>
            <a:r>
              <a:rPr sz="1300" b="1" spc="-60">
                <a:solidFill>
                  <a:srgbClr val="00EDB5"/>
                </a:solidFill>
                <a:latin typeface="Arial"/>
                <a:cs typeface="Arial"/>
              </a:rPr>
              <a:t> </a:t>
            </a:r>
            <a:r>
              <a:rPr sz="1300" b="1" spc="50">
                <a:solidFill>
                  <a:srgbClr val="00EDB5"/>
                </a:solidFill>
                <a:latin typeface="Arial"/>
                <a:cs typeface="Arial"/>
              </a:rPr>
              <a:t>t</a:t>
            </a:r>
            <a:r>
              <a:rPr sz="1300" b="1" spc="-10">
                <a:solidFill>
                  <a:srgbClr val="00EDB5"/>
                </a:solidFill>
                <a:latin typeface="Arial"/>
                <a:cs typeface="Arial"/>
              </a:rPr>
              <a:t>o</a:t>
            </a:r>
            <a:r>
              <a:rPr sz="1300" b="1" spc="-60">
                <a:solidFill>
                  <a:srgbClr val="00EDB5"/>
                </a:solidFill>
                <a:latin typeface="Arial"/>
                <a:cs typeface="Arial"/>
              </a:rPr>
              <a:t> </a:t>
            </a:r>
            <a:r>
              <a:rPr sz="1300" b="1" spc="-110">
                <a:solidFill>
                  <a:srgbClr val="00EDB5"/>
                </a:solidFill>
                <a:latin typeface="Arial"/>
                <a:cs typeface="Arial"/>
              </a:rPr>
              <a:t>B</a:t>
            </a:r>
            <a:r>
              <a:rPr sz="1300" b="1" spc="-30">
                <a:solidFill>
                  <a:srgbClr val="00EDB5"/>
                </a:solidFill>
                <a:latin typeface="Arial"/>
                <a:cs typeface="Arial"/>
              </a:rPr>
              <a:t>e</a:t>
            </a:r>
            <a:r>
              <a:rPr sz="1300" b="1" spc="-6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85">
                <a:solidFill>
                  <a:srgbClr val="00EDB5"/>
                </a:solidFill>
                <a:latin typeface="Arial"/>
                <a:cs typeface="Arial"/>
              </a:rPr>
              <a:t>gu</a:t>
            </a:r>
            <a:r>
              <a:rPr sz="1300" spc="50">
                <a:solidFill>
                  <a:srgbClr val="00EDB5"/>
                </a:solidFill>
                <a:latin typeface="Arial"/>
                <a:cs typeface="Arial"/>
              </a:rPr>
              <a:t>t</a:t>
            </a:r>
            <a:r>
              <a:rPr sz="1300" spc="-50">
                <a:solidFill>
                  <a:srgbClr val="00EDB5"/>
                </a:solidFill>
                <a:latin typeface="Arial"/>
                <a:cs typeface="Arial"/>
              </a:rPr>
              <a:t>s</a:t>
            </a:r>
            <a:r>
              <a:rPr sz="1300" spc="-13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65">
                <a:solidFill>
                  <a:srgbClr val="00EDB5"/>
                </a:solidFill>
                <a:latin typeface="Arial"/>
                <a:cs typeface="Arial"/>
              </a:rPr>
              <a:t>g</a:t>
            </a:r>
            <a:r>
              <a:rPr sz="1300" spc="70">
                <a:solidFill>
                  <a:srgbClr val="00EDB5"/>
                </a:solidFill>
                <a:latin typeface="Arial"/>
                <a:cs typeface="Arial"/>
              </a:rPr>
              <a:t>o</a:t>
            </a:r>
            <a:r>
              <a:rPr sz="1300" spc="55">
                <a:solidFill>
                  <a:srgbClr val="00EDB5"/>
                </a:solidFill>
                <a:latin typeface="Arial"/>
                <a:cs typeface="Arial"/>
              </a:rPr>
              <a:t>o</a:t>
            </a:r>
            <a:r>
              <a:rPr sz="1300" spc="85">
                <a:solidFill>
                  <a:srgbClr val="00EDB5"/>
                </a:solidFill>
                <a:latin typeface="Arial"/>
                <a:cs typeface="Arial"/>
              </a:rPr>
              <a:t>d</a:t>
            </a:r>
            <a:r>
              <a:rPr sz="1300" spc="-45">
                <a:solidFill>
                  <a:srgbClr val="00EDB5"/>
                </a:solidFill>
                <a:latin typeface="Arial"/>
                <a:cs typeface="Arial"/>
              </a:rPr>
              <a:t> </a:t>
            </a:r>
            <a:r>
              <a:rPr sz="1300" spc="35">
                <a:solidFill>
                  <a:srgbClr val="00EDB5"/>
                </a:solidFill>
                <a:latin typeface="Arial"/>
                <a:cs typeface="Arial"/>
              </a:rPr>
              <a:t>human</a:t>
            </a:r>
            <a:r>
              <a:rPr lang="en-NZ" sz="1300" spc="35">
                <a:solidFill>
                  <a:srgbClr val="00EDB5"/>
                </a:solidFill>
                <a:latin typeface="Arial"/>
                <a:cs typeface="Arial"/>
              </a:rPr>
              <a:t>,</a:t>
            </a:r>
            <a:r>
              <a:rPr sz="1300" spc="1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35">
                <a:solidFill>
                  <a:srgbClr val="00EDB5"/>
                </a:solidFill>
                <a:latin typeface="Arial"/>
                <a:cs typeface="Arial"/>
              </a:rPr>
              <a:t>in</a:t>
            </a:r>
            <a:r>
              <a:rPr sz="1300" spc="-45">
                <a:solidFill>
                  <a:srgbClr val="00EDB5"/>
                </a:solidFill>
                <a:latin typeface="Arial"/>
                <a:cs typeface="Arial"/>
              </a:rPr>
              <a:t> </a:t>
            </a:r>
            <a:r>
              <a:rPr sz="1300" spc="45">
                <a:solidFill>
                  <a:srgbClr val="00EDB5"/>
                </a:solidFill>
                <a:latin typeface="Arial"/>
                <a:cs typeface="Arial"/>
              </a:rPr>
              <a:t>the</a:t>
            </a:r>
            <a:r>
              <a:rPr sz="1300" spc="-45">
                <a:solidFill>
                  <a:srgbClr val="00EDB5"/>
                </a:solidFill>
                <a:latin typeface="Arial"/>
                <a:cs typeface="Arial"/>
              </a:rPr>
              <a:t> </a:t>
            </a:r>
            <a:r>
              <a:rPr sz="1300" spc="65">
                <a:solidFill>
                  <a:srgbClr val="00EDB5"/>
                </a:solidFill>
                <a:latin typeface="Arial"/>
                <a:cs typeface="Arial"/>
              </a:rPr>
              <a:t>w</a:t>
            </a:r>
            <a:r>
              <a:rPr sz="1300" spc="50">
                <a:solidFill>
                  <a:srgbClr val="00EDB5"/>
                </a:solidFill>
                <a:latin typeface="Arial"/>
                <a:cs typeface="Arial"/>
              </a:rPr>
              <a:t>a</a:t>
            </a:r>
            <a:r>
              <a:rPr sz="1300" spc="-5">
                <a:solidFill>
                  <a:srgbClr val="00EDB5"/>
                </a:solidFill>
                <a:latin typeface="Arial"/>
                <a:cs typeface="Arial"/>
              </a:rPr>
              <a:t>k</a:t>
            </a:r>
            <a:r>
              <a:rPr sz="1300" spc="25">
                <a:solidFill>
                  <a:srgbClr val="00EDB5"/>
                </a:solidFill>
                <a:latin typeface="Arial"/>
                <a:cs typeface="Arial"/>
              </a:rPr>
              <a:t>a.</a:t>
            </a:r>
            <a:endParaRPr sz="1300">
              <a:latin typeface="Arial"/>
              <a:cs typeface="Arial"/>
            </a:endParaRPr>
          </a:p>
        </p:txBody>
      </p:sp>
      <p:sp>
        <p:nvSpPr>
          <p:cNvPr id="3" name="object 16">
            <a:extLst>
              <a:ext uri="{FF2B5EF4-FFF2-40B4-BE49-F238E27FC236}">
                <a16:creationId xmlns:a16="http://schemas.microsoft.com/office/drawing/2014/main" id="{14B0A329-003B-94B6-0628-FEA43F040E9C}"/>
              </a:ext>
            </a:extLst>
          </p:cNvPr>
          <p:cNvSpPr txBox="1"/>
          <p:nvPr/>
        </p:nvSpPr>
        <p:spPr>
          <a:xfrm>
            <a:off x="2915750" y="5054287"/>
            <a:ext cx="1685289" cy="543560"/>
          </a:xfrm>
          <a:prstGeom prst="rect">
            <a:avLst/>
          </a:prstGeom>
        </p:spPr>
        <p:txBody>
          <a:bodyPr vert="horz" wrap="square" lIns="0" tIns="0" rIns="0" bIns="0" rtlCol="0">
            <a:spAutoFit/>
          </a:bodyPr>
          <a:lstStyle/>
          <a:p>
            <a:pPr marL="12700" marR="6350">
              <a:lnSpc>
                <a:spcPts val="1400"/>
              </a:lnSpc>
            </a:pPr>
            <a:r>
              <a:rPr sz="1300" b="1" spc="60">
                <a:solidFill>
                  <a:srgbClr val="00EDB5"/>
                </a:solidFill>
                <a:latin typeface="Arial"/>
                <a:cs typeface="Arial"/>
              </a:rPr>
              <a:t>W</a:t>
            </a:r>
            <a:r>
              <a:rPr sz="1300" b="1" spc="30">
                <a:solidFill>
                  <a:srgbClr val="00EDB5"/>
                </a:solidFill>
                <a:latin typeface="Arial"/>
                <a:cs typeface="Arial"/>
              </a:rPr>
              <a:t>h</a:t>
            </a:r>
            <a:r>
              <a:rPr sz="1300" b="1" spc="80">
                <a:solidFill>
                  <a:srgbClr val="00EDB5"/>
                </a:solidFill>
                <a:latin typeface="Arial"/>
                <a:cs typeface="Arial"/>
              </a:rPr>
              <a:t>at</a:t>
            </a:r>
            <a:r>
              <a:rPr sz="1300" b="1" spc="-60">
                <a:solidFill>
                  <a:srgbClr val="00EDB5"/>
                </a:solidFill>
                <a:latin typeface="Arial"/>
                <a:cs typeface="Arial"/>
              </a:rPr>
              <a:t> </a:t>
            </a:r>
            <a:r>
              <a:rPr sz="1300" b="1" spc="35">
                <a:solidFill>
                  <a:srgbClr val="00EDB5"/>
                </a:solidFill>
                <a:latin typeface="Arial"/>
                <a:cs typeface="Arial"/>
              </a:rPr>
              <a:t>w</a:t>
            </a:r>
            <a:r>
              <a:rPr sz="1300" b="1" spc="10">
                <a:solidFill>
                  <a:srgbClr val="00EDB5"/>
                </a:solidFill>
                <a:latin typeface="Arial"/>
                <a:cs typeface="Arial"/>
              </a:rPr>
              <a:t>e</a:t>
            </a:r>
            <a:r>
              <a:rPr sz="1300" b="1" spc="-60">
                <a:solidFill>
                  <a:srgbClr val="00EDB5"/>
                </a:solidFill>
                <a:latin typeface="Arial"/>
                <a:cs typeface="Arial"/>
              </a:rPr>
              <a:t> </a:t>
            </a:r>
            <a:r>
              <a:rPr sz="1300" b="1" spc="-25">
                <a:solidFill>
                  <a:srgbClr val="00EDB5"/>
                </a:solidFill>
                <a:latin typeface="Arial"/>
                <a:cs typeface="Arial"/>
              </a:rPr>
              <a:t>v</a:t>
            </a:r>
            <a:r>
              <a:rPr sz="1300" b="1" spc="15">
                <a:solidFill>
                  <a:srgbClr val="00EDB5"/>
                </a:solidFill>
                <a:latin typeface="Arial"/>
                <a:cs typeface="Arial"/>
              </a:rPr>
              <a:t>alue</a:t>
            </a:r>
            <a:r>
              <a:rPr sz="1300" b="1" spc="10">
                <a:solidFill>
                  <a:srgbClr val="00EDB5"/>
                </a:solidFill>
                <a:latin typeface="Arial"/>
                <a:cs typeface="Arial"/>
              </a:rPr>
              <a:t> </a:t>
            </a:r>
            <a:r>
              <a:rPr sz="1300" spc="-20">
                <a:solidFill>
                  <a:srgbClr val="00EDB5"/>
                </a:solidFill>
                <a:latin typeface="Arial"/>
                <a:cs typeface="Arial"/>
              </a:rPr>
              <a:t>Cust</a:t>
            </a:r>
            <a:r>
              <a:rPr sz="1300" spc="40">
                <a:solidFill>
                  <a:srgbClr val="00EDB5"/>
                </a:solidFill>
                <a:latin typeface="Arial"/>
                <a:cs typeface="Arial"/>
              </a:rPr>
              <a:t>ome</a:t>
            </a:r>
            <a:r>
              <a:rPr sz="1300" spc="10">
                <a:solidFill>
                  <a:srgbClr val="00EDB5"/>
                </a:solidFill>
                <a:latin typeface="Arial"/>
                <a:cs typeface="Arial"/>
              </a:rPr>
              <a:t>r</a:t>
            </a:r>
            <a:r>
              <a:rPr sz="1300" spc="-95">
                <a:solidFill>
                  <a:srgbClr val="00EDB5"/>
                </a:solidFill>
                <a:latin typeface="Arial"/>
                <a:cs typeface="Arial"/>
              </a:rPr>
              <a:t>s</a:t>
            </a:r>
            <a:r>
              <a:rPr lang="en-NZ" sz="1300" spc="-40">
                <a:solidFill>
                  <a:srgbClr val="00EDB5"/>
                </a:solidFill>
                <a:latin typeface="Arial"/>
                <a:cs typeface="Arial"/>
              </a:rPr>
              <a:t>,</a:t>
            </a:r>
            <a:r>
              <a:rPr sz="1300" spc="-45">
                <a:solidFill>
                  <a:srgbClr val="00EDB5"/>
                </a:solidFill>
                <a:latin typeface="Arial"/>
                <a:cs typeface="Arial"/>
              </a:rPr>
              <a:t> </a:t>
            </a:r>
            <a:r>
              <a:rPr sz="1300" spc="-155">
                <a:solidFill>
                  <a:srgbClr val="00EDB5"/>
                </a:solidFill>
                <a:latin typeface="Arial"/>
                <a:cs typeface="Arial"/>
              </a:rPr>
              <a:t>S</a:t>
            </a:r>
            <a:r>
              <a:rPr sz="1300" spc="114">
                <a:solidFill>
                  <a:srgbClr val="00EDB5"/>
                </a:solidFill>
                <a:latin typeface="Arial"/>
                <a:cs typeface="Arial"/>
              </a:rPr>
              <a:t>a</a:t>
            </a:r>
            <a:r>
              <a:rPr sz="1300" spc="20">
                <a:solidFill>
                  <a:srgbClr val="00EDB5"/>
                </a:solidFill>
                <a:latin typeface="Arial"/>
                <a:cs typeface="Arial"/>
              </a:rPr>
              <a:t>f</a:t>
            </a:r>
            <a:r>
              <a:rPr sz="1300" spc="-10">
                <a:solidFill>
                  <a:srgbClr val="00EDB5"/>
                </a:solidFill>
                <a:latin typeface="Arial"/>
                <a:cs typeface="Arial"/>
              </a:rPr>
              <a:t>e</a:t>
            </a:r>
            <a:r>
              <a:rPr sz="1300" spc="10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0">
                <a:solidFill>
                  <a:srgbClr val="00EDB5"/>
                </a:solidFill>
                <a:latin typeface="Arial"/>
                <a:cs typeface="Arial"/>
              </a:rPr>
              <a:t> Sus</a:t>
            </a:r>
            <a:r>
              <a:rPr sz="1300" spc="-30">
                <a:solidFill>
                  <a:srgbClr val="00EDB5"/>
                </a:solidFill>
                <a:latin typeface="Arial"/>
                <a:cs typeface="Arial"/>
              </a:rPr>
              <a:t>t</a:t>
            </a:r>
            <a:r>
              <a:rPr sz="1300" spc="60">
                <a:solidFill>
                  <a:srgbClr val="00EDB5"/>
                </a:solidFill>
                <a:latin typeface="Arial"/>
                <a:cs typeface="Arial"/>
              </a:rPr>
              <a:t>ainabili</a:t>
            </a:r>
            <a:r>
              <a:rPr sz="1300" spc="5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180">
                <a:solidFill>
                  <a:srgbClr val="00EDB5"/>
                </a:solidFill>
                <a:latin typeface="Arial"/>
                <a:cs typeface="Arial"/>
              </a:rPr>
              <a:t>P</a:t>
            </a:r>
            <a:r>
              <a:rPr sz="1300" spc="10">
                <a:solidFill>
                  <a:srgbClr val="00EDB5"/>
                </a:solidFill>
                <a:latin typeface="Arial"/>
                <a:cs typeface="Arial"/>
              </a:rPr>
              <a:t>e</a:t>
            </a:r>
            <a:r>
              <a:rPr sz="1300" spc="25">
                <a:solidFill>
                  <a:srgbClr val="00EDB5"/>
                </a:solidFill>
                <a:latin typeface="Arial"/>
                <a:cs typeface="Arial"/>
              </a:rPr>
              <a:t>ople.</a:t>
            </a:r>
            <a:endParaRPr sz="1300">
              <a:latin typeface="Arial"/>
              <a:cs typeface="Arial"/>
            </a:endParaRPr>
          </a:p>
        </p:txBody>
      </p:sp>
      <p:sp>
        <p:nvSpPr>
          <p:cNvPr id="4" name="object 17">
            <a:extLst>
              <a:ext uri="{FF2B5EF4-FFF2-40B4-BE49-F238E27FC236}">
                <a16:creationId xmlns:a16="http://schemas.microsoft.com/office/drawing/2014/main" id="{1EC46A77-DAB6-9178-0BCC-9848BDA69F3D}"/>
              </a:ext>
            </a:extLst>
          </p:cNvPr>
          <p:cNvSpPr txBox="1"/>
          <p:nvPr/>
        </p:nvSpPr>
        <p:spPr>
          <a:xfrm>
            <a:off x="539750" y="5022279"/>
            <a:ext cx="1877695" cy="566420"/>
          </a:xfrm>
          <a:prstGeom prst="rect">
            <a:avLst/>
          </a:prstGeom>
        </p:spPr>
        <p:txBody>
          <a:bodyPr vert="horz" wrap="square" lIns="0" tIns="0" rIns="0" bIns="0" rtlCol="0">
            <a:spAutoFit/>
          </a:bodyPr>
          <a:lstStyle/>
          <a:p>
            <a:pPr marL="12700">
              <a:lnSpc>
                <a:spcPct val="100000"/>
              </a:lnSpc>
            </a:pPr>
            <a:r>
              <a:rPr sz="1300" b="1" spc="5">
                <a:solidFill>
                  <a:srgbClr val="00EDB5"/>
                </a:solidFill>
                <a:latin typeface="Arial"/>
                <a:cs typeface="Arial"/>
              </a:rPr>
              <a:t>Our</a:t>
            </a:r>
            <a:r>
              <a:rPr sz="1300" b="1" spc="-60">
                <a:solidFill>
                  <a:srgbClr val="00EDB5"/>
                </a:solidFill>
                <a:latin typeface="Arial"/>
                <a:cs typeface="Arial"/>
              </a:rPr>
              <a:t> </a:t>
            </a:r>
            <a:r>
              <a:rPr sz="1300" b="1" spc="25">
                <a:solidFill>
                  <a:srgbClr val="00EDB5"/>
                </a:solidFill>
                <a:latin typeface="Arial"/>
                <a:cs typeface="Arial"/>
              </a:rPr>
              <a:t>p</a:t>
            </a:r>
            <a:r>
              <a:rPr sz="1300" b="1" spc="5">
                <a:solidFill>
                  <a:srgbClr val="00EDB5"/>
                </a:solidFill>
                <a:latin typeface="Arial"/>
                <a:cs typeface="Arial"/>
              </a:rPr>
              <a:t>ur</a:t>
            </a:r>
            <a:r>
              <a:rPr sz="1300" b="1" spc="10">
                <a:solidFill>
                  <a:srgbClr val="00EDB5"/>
                </a:solidFill>
                <a:latin typeface="Arial"/>
                <a:cs typeface="Arial"/>
              </a:rPr>
              <a:t>p</a:t>
            </a:r>
            <a:r>
              <a:rPr sz="1300" b="1" spc="-15">
                <a:solidFill>
                  <a:srgbClr val="00EDB5"/>
                </a:solidFill>
                <a:latin typeface="Arial"/>
                <a:cs typeface="Arial"/>
              </a:rPr>
              <a:t>o</a:t>
            </a:r>
            <a:r>
              <a:rPr sz="1300" b="1" spc="-135">
                <a:solidFill>
                  <a:srgbClr val="00EDB5"/>
                </a:solidFill>
                <a:latin typeface="Arial"/>
                <a:cs typeface="Arial"/>
              </a:rPr>
              <a:t>s</a:t>
            </a:r>
            <a:r>
              <a:rPr sz="1300" b="1" spc="10">
                <a:solidFill>
                  <a:srgbClr val="00EDB5"/>
                </a:solidFill>
                <a:latin typeface="Arial"/>
                <a:cs typeface="Arial"/>
              </a:rPr>
              <a:t>e</a:t>
            </a:r>
            <a:endParaRPr sz="1300">
              <a:latin typeface="Arial"/>
              <a:cs typeface="Arial"/>
            </a:endParaRPr>
          </a:p>
          <a:p>
            <a:pPr marL="12700" marR="6350">
              <a:lnSpc>
                <a:spcPts val="1400"/>
              </a:lnSpc>
              <a:spcBef>
                <a:spcPts val="20"/>
              </a:spcBef>
            </a:pPr>
            <a:r>
              <a:rPr sz="1300" spc="-15">
                <a:solidFill>
                  <a:srgbClr val="00EDB5"/>
                </a:solidFill>
                <a:latin typeface="Arial"/>
                <a:cs typeface="Arial"/>
              </a:rPr>
              <a:t>Cl</a:t>
            </a:r>
            <a:r>
              <a:rPr sz="1300" spc="-10">
                <a:solidFill>
                  <a:srgbClr val="00EDB5"/>
                </a:solidFill>
                <a:latin typeface="Arial"/>
                <a:cs typeface="Arial"/>
              </a:rPr>
              <a:t>e</a:t>
            </a:r>
            <a:r>
              <a:rPr sz="1300" spc="65">
                <a:solidFill>
                  <a:srgbClr val="00EDB5"/>
                </a:solidFill>
                <a:latin typeface="Arial"/>
                <a:cs typeface="Arial"/>
              </a:rPr>
              <a:t>an</a:t>
            </a:r>
            <a:r>
              <a:rPr sz="1300" spc="-45">
                <a:solidFill>
                  <a:srgbClr val="00EDB5"/>
                </a:solidFill>
                <a:latin typeface="Arial"/>
                <a:cs typeface="Arial"/>
              </a:rPr>
              <a:t> </a:t>
            </a:r>
            <a:r>
              <a:rPr sz="1300" spc="20">
                <a:solidFill>
                  <a:srgbClr val="00EDB5"/>
                </a:solidFill>
                <a:latin typeface="Arial"/>
                <a:cs typeface="Arial"/>
              </a:rPr>
              <a:t>ene</a:t>
            </a:r>
            <a:r>
              <a:rPr sz="1300" spc="-20">
                <a:solidFill>
                  <a:srgbClr val="00EDB5"/>
                </a:solidFill>
                <a:latin typeface="Arial"/>
                <a:cs typeface="Arial"/>
              </a:rPr>
              <a:t>r</a:t>
            </a:r>
            <a:r>
              <a:rPr sz="1300" spc="40">
                <a:solidFill>
                  <a:srgbClr val="00EDB5"/>
                </a:solidFill>
                <a:latin typeface="Arial"/>
                <a:cs typeface="Arial"/>
              </a:rPr>
              <a:t>gy</a:t>
            </a:r>
            <a:r>
              <a:rPr sz="1300" spc="-45">
                <a:solidFill>
                  <a:srgbClr val="00EDB5"/>
                </a:solidFill>
                <a:latin typeface="Arial"/>
                <a:cs typeface="Arial"/>
              </a:rPr>
              <a:t> </a:t>
            </a:r>
            <a:r>
              <a:rPr sz="1300" spc="50">
                <a:solidFill>
                  <a:srgbClr val="00EDB5"/>
                </a:solidFill>
                <a:latin typeface="Arial"/>
                <a:cs typeface="Arial"/>
              </a:rPr>
              <a:t>f</a:t>
            </a:r>
            <a:r>
              <a:rPr sz="1300" spc="40">
                <a:solidFill>
                  <a:srgbClr val="00EDB5"/>
                </a:solidFill>
                <a:latin typeface="Arial"/>
                <a:cs typeface="Arial"/>
              </a:rPr>
              <a:t>or</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50">
                <a:solidFill>
                  <a:srgbClr val="00EDB5"/>
                </a:solidFill>
                <a:latin typeface="Arial"/>
                <a:cs typeface="Arial"/>
              </a:rPr>
              <a:t>fai</a:t>
            </a:r>
            <a:r>
              <a:rPr sz="1300" spc="10">
                <a:solidFill>
                  <a:srgbClr val="00EDB5"/>
                </a:solidFill>
                <a:latin typeface="Arial"/>
                <a:cs typeface="Arial"/>
              </a:rPr>
              <a:t>r</a:t>
            </a:r>
            <a:r>
              <a:rPr sz="1300" spc="15">
                <a:solidFill>
                  <a:srgbClr val="00EDB5"/>
                </a:solidFill>
                <a:latin typeface="Arial"/>
                <a:cs typeface="Arial"/>
              </a:rPr>
              <a:t>er</a:t>
            </a:r>
            <a:r>
              <a:rPr sz="1300" spc="10">
                <a:solidFill>
                  <a:srgbClr val="00EDB5"/>
                </a:solidFill>
                <a:latin typeface="Arial"/>
                <a:cs typeface="Arial"/>
              </a:rPr>
              <a:t> </a:t>
            </a:r>
            <a:r>
              <a:rPr sz="1300" spc="70">
                <a:solidFill>
                  <a:srgbClr val="00EDB5"/>
                </a:solidFill>
                <a:latin typeface="Arial"/>
                <a:cs typeface="Arial"/>
              </a:rPr>
              <a:t>and</a:t>
            </a:r>
            <a:r>
              <a:rPr sz="1300" spc="-45">
                <a:solidFill>
                  <a:srgbClr val="00EDB5"/>
                </a:solidFill>
                <a:latin typeface="Arial"/>
                <a:cs typeface="Arial"/>
              </a:rPr>
              <a:t> </a:t>
            </a:r>
            <a:r>
              <a:rPr sz="1300" spc="20">
                <a:solidFill>
                  <a:srgbClr val="00EDB5"/>
                </a:solidFill>
                <a:latin typeface="Arial"/>
                <a:cs typeface="Arial"/>
              </a:rPr>
              <a:t>h</a:t>
            </a:r>
            <a:r>
              <a:rPr sz="1300" spc="25">
                <a:solidFill>
                  <a:srgbClr val="00EDB5"/>
                </a:solidFill>
                <a:latin typeface="Arial"/>
                <a:cs typeface="Arial"/>
              </a:rPr>
              <a:t>e</a:t>
            </a:r>
            <a:r>
              <a:rPr sz="1300" spc="45">
                <a:solidFill>
                  <a:srgbClr val="00EDB5"/>
                </a:solidFill>
                <a:latin typeface="Arial"/>
                <a:cs typeface="Arial"/>
              </a:rPr>
              <a:t>althier</a:t>
            </a:r>
            <a:r>
              <a:rPr sz="1300" spc="-45">
                <a:solidFill>
                  <a:srgbClr val="00EDB5"/>
                </a:solidFill>
                <a:latin typeface="Arial"/>
                <a:cs typeface="Arial"/>
              </a:rPr>
              <a:t> </a:t>
            </a:r>
            <a:r>
              <a:rPr sz="1300" spc="65">
                <a:solidFill>
                  <a:srgbClr val="00EDB5"/>
                </a:solidFill>
                <a:latin typeface="Arial"/>
                <a:cs typeface="Arial"/>
              </a:rPr>
              <a:t>w</a:t>
            </a:r>
            <a:r>
              <a:rPr sz="1300" spc="35">
                <a:solidFill>
                  <a:srgbClr val="00EDB5"/>
                </a:solidFill>
                <a:latin typeface="Arial"/>
                <a:cs typeface="Arial"/>
              </a:rPr>
              <a:t>orld.</a:t>
            </a:r>
            <a:endParaRPr sz="1300">
              <a:latin typeface="Arial"/>
              <a:cs typeface="Arial"/>
            </a:endParaRPr>
          </a:p>
        </p:txBody>
      </p:sp>
      <p:sp>
        <p:nvSpPr>
          <p:cNvPr id="6" name="object 18">
            <a:extLst>
              <a:ext uri="{FF2B5EF4-FFF2-40B4-BE49-F238E27FC236}">
                <a16:creationId xmlns:a16="http://schemas.microsoft.com/office/drawing/2014/main" id="{3B23CB7D-A461-8C10-4295-8606AB861DA1}"/>
              </a:ext>
            </a:extLst>
          </p:cNvPr>
          <p:cNvSpPr/>
          <p:nvPr/>
        </p:nvSpPr>
        <p:spPr>
          <a:xfrm>
            <a:off x="552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7" name="object 19">
            <a:extLst>
              <a:ext uri="{FF2B5EF4-FFF2-40B4-BE49-F238E27FC236}">
                <a16:creationId xmlns:a16="http://schemas.microsoft.com/office/drawing/2014/main" id="{5BE3DC2E-1C64-7704-27A3-DCFE70A77F73}"/>
              </a:ext>
            </a:extLst>
          </p:cNvPr>
          <p:cNvSpPr/>
          <p:nvPr/>
        </p:nvSpPr>
        <p:spPr>
          <a:xfrm>
            <a:off x="2928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8" name="object 20">
            <a:extLst>
              <a:ext uri="{FF2B5EF4-FFF2-40B4-BE49-F238E27FC236}">
                <a16:creationId xmlns:a16="http://schemas.microsoft.com/office/drawing/2014/main" id="{1150454B-FB63-464D-5955-943C6304508B}"/>
              </a:ext>
            </a:extLst>
          </p:cNvPr>
          <p:cNvSpPr/>
          <p:nvPr/>
        </p:nvSpPr>
        <p:spPr>
          <a:xfrm>
            <a:off x="5014281"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9" name="object 23">
            <a:extLst>
              <a:ext uri="{FF2B5EF4-FFF2-40B4-BE49-F238E27FC236}">
                <a16:creationId xmlns:a16="http://schemas.microsoft.com/office/drawing/2014/main" id="{12501748-335B-4F54-FAF8-97C9C4FA0D62}"/>
              </a:ext>
            </a:extLst>
          </p:cNvPr>
          <p:cNvSpPr txBox="1"/>
          <p:nvPr/>
        </p:nvSpPr>
        <p:spPr>
          <a:xfrm>
            <a:off x="4594783" y="274777"/>
            <a:ext cx="3922081" cy="2693366"/>
          </a:xfrm>
          <a:prstGeom prst="rect">
            <a:avLst/>
          </a:prstGeom>
        </p:spPr>
        <p:txBody>
          <a:bodyPr vert="horz" wrap="square" lIns="0" tIns="0" rIns="0" bIns="0" rtlCol="0" anchor="t">
            <a:spAutoFit/>
          </a:bodyPr>
          <a:lstStyle/>
          <a:p>
            <a:r>
              <a:rPr lang="en-NZ" sz="1200" b="1" spc="10" dirty="0">
                <a:solidFill>
                  <a:srgbClr val="05EDB5"/>
                </a:solidFill>
                <a:latin typeface="Arial"/>
                <a:cs typeface="Arial"/>
              </a:rPr>
              <a:t>Candidate profile</a:t>
            </a:r>
            <a:endParaRPr lang="en-US" dirty="0"/>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Bachelor degree in electrical engineering (or equivalent) with ideally at least 10 years professional experience in the consulting or engineering industry.</a:t>
            </a: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A commercial mindset</a:t>
            </a: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Strong relationship building</a:t>
            </a: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Strong customer and stakeholder focus </a:t>
            </a:r>
          </a:p>
          <a:p>
            <a:pPr marL="171450" indent="-171450">
              <a:lnSpc>
                <a:spcPct val="107000"/>
              </a:lnSpc>
              <a:buFont typeface="Arial,Sans-Serif"/>
              <a:buChar char="•"/>
            </a:pPr>
            <a:endParaRPr lang="en-NZ" sz="1100" dirty="0">
              <a:solidFill>
                <a:schemeClr val="bg1"/>
              </a:solidFill>
              <a:latin typeface="Arial"/>
              <a:ea typeface="+mn-lt"/>
              <a:cs typeface="Arial"/>
            </a:endParaRPr>
          </a:p>
          <a:p>
            <a:pPr marL="171450" indent="-171450">
              <a:lnSpc>
                <a:spcPct val="107000"/>
              </a:lnSpc>
              <a:buFont typeface="Arial,Sans-Serif"/>
              <a:buChar char="•"/>
            </a:pPr>
            <a:r>
              <a:rPr lang="en-NZ" sz="1100" dirty="0">
                <a:solidFill>
                  <a:schemeClr val="bg1"/>
                </a:solidFill>
                <a:latin typeface="Arial"/>
                <a:ea typeface="+mn-lt"/>
                <a:cs typeface="Arial"/>
              </a:rPr>
              <a:t>Can quickly find common ground and solve problems for the good of al</a:t>
            </a:r>
            <a:r>
              <a:rPr lang="en-NZ" sz="1100" dirty="0">
                <a:solidFill>
                  <a:schemeClr val="bg1"/>
                </a:solidFill>
                <a:latin typeface="Arial"/>
                <a:ea typeface="+mn-lt"/>
                <a:cs typeface="+mn-lt"/>
              </a:rPr>
              <a:t>l</a:t>
            </a:r>
          </a:p>
          <a:p>
            <a:pPr marL="171450" lvl="0" indent="-171450">
              <a:buFont typeface="Arial" panose="020B0604020202020204" pitchFamily="34" charset="0"/>
              <a:buChar char="•"/>
            </a:pPr>
            <a:endParaRPr lang="en-NZ"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lcf76f155ced4ddcb4097134ff3c332f xmlns="ce95a386-d309-4666-a335-0bed06863695">
      <Terms xmlns="http://schemas.microsoft.com/office/infopath/2007/PartnerControls"/>
    </lcf76f155ced4ddcb4097134ff3c332f>
    <SharedWithUsers xmlns="43fbadee-b72b-4045-acd7-0c03f461bf4d">
      <UserInfo>
        <DisplayName>Michael Healy</DisplayName>
        <AccountId>750</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DFE2A2EB702884FAC9488F2F8948626" ma:contentTypeVersion="15" ma:contentTypeDescription="Create a new document." ma:contentTypeScope="" ma:versionID="745e38a679c40988f2b8cc56bb203f7e">
  <xsd:schema xmlns:xsd="http://www.w3.org/2001/XMLSchema" xmlns:xs="http://www.w3.org/2001/XMLSchema" xmlns:p="http://schemas.microsoft.com/office/2006/metadata/properties" xmlns:ns2="43fbadee-b72b-4045-acd7-0c03f461bf4d" xmlns:ns3="ce95a386-d309-4666-a335-0bed06863695" targetNamespace="http://schemas.microsoft.com/office/2006/metadata/properties" ma:root="true" ma:fieldsID="6a08fef0a5300fa4b44fcb507f9eab6a" ns2:_="" ns3:_="">
    <xsd:import namespace="43fbadee-b72b-4045-acd7-0c03f461bf4d"/>
    <xsd:import namespace="ce95a386-d309-4666-a335-0bed068636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5a386-d309-4666-a335-0bed068636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C7D8929A-532B-41E6-98BC-B754290372D2}">
  <ds:schemaRefs>
    <ds:schemaRef ds:uri="http://schemas.microsoft.com/sharepoint/events"/>
  </ds:schemaRefs>
</ds:datastoreItem>
</file>

<file path=customXml/itemProps3.xml><?xml version="1.0" encoding="utf-8"?>
<ds:datastoreItem xmlns:ds="http://schemas.openxmlformats.org/officeDocument/2006/customXml" ds:itemID="{C055FC9B-5724-4E52-B7CF-0DA26C5E6734}">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a484aed9-debb-4609-b18b-8ae228a853f7"/>
    <ds:schemaRef ds:uri="http://schemas.microsoft.com/office/infopath/2007/PartnerControls"/>
    <ds:schemaRef ds:uri="http://schemas.openxmlformats.org/package/2006/metadata/core-properties"/>
    <ds:schemaRef ds:uri="22910d82-a9fc-4b94-bae5-33e56b98bfd7"/>
    <ds:schemaRef ds:uri="http://www.w3.org/XML/1998/namespace"/>
    <ds:schemaRef ds:uri="43fbadee-b72b-4045-acd7-0c03f461bf4d"/>
    <ds:schemaRef ds:uri="ce95a386-d309-4666-a335-0bed06863695"/>
  </ds:schemaRefs>
</ds:datastoreItem>
</file>

<file path=customXml/itemProps4.xml><?xml version="1.0" encoding="utf-8"?>
<ds:datastoreItem xmlns:ds="http://schemas.openxmlformats.org/officeDocument/2006/customXml" ds:itemID="{EEB88124-1472-42E0-B480-DACEA1EBE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badee-b72b-4045-acd7-0c03f461bf4d"/>
    <ds:schemaRef ds:uri="ce95a386-d309-4666-a335-0bed06863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34</TotalTime>
  <Words>454</Words>
  <Application>Microsoft Office PowerPoint</Application>
  <PresentationFormat>Custom</PresentationFormat>
  <Paragraphs>57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Arial,Sans-Serif</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Rachael Lacy</cp:lastModifiedBy>
  <cp:revision>172</cp:revision>
  <dcterms:created xsi:type="dcterms:W3CDTF">2022-02-10T01:09:19Z</dcterms:created>
  <dcterms:modified xsi:type="dcterms:W3CDTF">2026-01-18T23:53:05Z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0x0101001DFE2A2EB702884FAC9488F2F8948626</vt:lpwstr>
  </property>
  <property fmtid="{D5CDD505-2E9C-101B-9397-08002B2CF9AE}" pid="3" name="MSIP_Label_888bb889-6f8a-47ae-9880-0aeded6e10b8_Enabled">
    <vt:lpwstr>true</vt:lpwstr>
  </property>
  <property fmtid="{D5CDD505-2E9C-101B-9397-08002B2CF9AE}" pid="4" name="MSIP_Label_888bb889-6f8a-47ae-9880-0aeded6e10b8_SetDate">
    <vt:lpwstr>2022-08-12T03:58:48Z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4e82081a-1c4c-459b-92d4-9f533b94e145</vt:lpwstr>
  </property>
  <property fmtid="{D5CDD505-2E9C-101B-9397-08002B2CF9AE}" pid="9" name="MSIP_Label_888bb889-6f8a-47ae-9880-0aeded6e10b8_ContentBits">
    <vt:lpwstr>0</vt:lpwstr>
  </property>
  <property fmtid="{D5CDD505-2E9C-101B-9397-08002B2CF9AE}" pid="10" name="MediaServiceImageTags">
    <vt:lpwstr/>
  </property>
</Properties>
</file>