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5"/>
  </p:sldMasterIdLst>
  <p:sldIdLst>
    <p:sldId id="256" r:id="rId6"/>
    <p:sldId id="257" r:id="rId7"/>
  </p:sldIdLst>
  <p:sldSz cx="10680700" cy="75707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02DFA5-5ABF-D385-2E4B-BE46647DC1CB}" name="Sophia Allan" initials="SA" userId="S::sophia.allan@meridianenergy.co.nz::8e209dd9-731e-495a-b6aa-f69a116f684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5EDB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ECC364-5865-C28A-E20F-8E9E7A16F8C7}" v="169" dt="2026-09-14T22:28:25.138"/>
    <p1510:client id="{6D6B13DE-C3C9-4109-9099-F0B28CD3F448}" v="1" dt="2026-09-15T07:00:32.997"/>
    <p1510:client id="{A9A2C427-8473-4131-829F-DDD421A0E136}" v="1" dt="2026-09-25T00:36:56.49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4679"/>
  </p:normalViewPr>
  <p:slideViewPr>
    <p:cSldViewPr snapToGrid="0">
      <p:cViewPr varScale="1">
        <p:scale>
          <a:sx n="63" d="100"/>
          <a:sy n="63" d="100"/>
        </p:scale>
        <p:origin x="107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053" y="1239016"/>
            <a:ext cx="9078595" cy="2635756"/>
          </a:xfrm>
        </p:spPr>
        <p:txBody>
          <a:bodyPr anchor="b"/>
          <a:lstStyle>
            <a:lvl1pPr algn="ctr">
              <a:defRPr sz="6623"/>
            </a:lvl1pPr>
          </a:lstStyle>
          <a:p>
            <a:r>
              <a:rPr lang="en-GB"/>
              <a:t>Click to edit Master title style</a:t>
            </a:r>
            <a:endParaRPr lang="en-US"/>
          </a:p>
        </p:txBody>
      </p:sp>
      <p:sp>
        <p:nvSpPr>
          <p:cNvPr id="3" name="Subtitle 2"/>
          <p:cNvSpPr>
            <a:spLocks noGrp="1"/>
          </p:cNvSpPr>
          <p:nvPr>
            <p:ph type="subTitle" idx="1"/>
          </p:nvPr>
        </p:nvSpPr>
        <p:spPr>
          <a:xfrm>
            <a:off x="1335088" y="3976417"/>
            <a:ext cx="8010525" cy="1827854"/>
          </a:xfrm>
        </p:spPr>
        <p:txBody>
          <a:bodyPr/>
          <a:lstStyle>
            <a:lvl1pPr marL="0" indent="0" algn="ctr">
              <a:buNone/>
              <a:defRPr sz="2649"/>
            </a:lvl1pPr>
            <a:lvl2pPr marL="504703" indent="0" algn="ctr">
              <a:buNone/>
              <a:defRPr sz="2208"/>
            </a:lvl2pPr>
            <a:lvl3pPr marL="1009406" indent="0" algn="ctr">
              <a:buNone/>
              <a:defRPr sz="1987"/>
            </a:lvl3pPr>
            <a:lvl4pPr marL="1514109" indent="0" algn="ctr">
              <a:buNone/>
              <a:defRPr sz="1766"/>
            </a:lvl4pPr>
            <a:lvl5pPr marL="2018812" indent="0" algn="ctr">
              <a:buNone/>
              <a:defRPr sz="1766"/>
            </a:lvl5pPr>
            <a:lvl6pPr marL="2523515" indent="0" algn="ctr">
              <a:buNone/>
              <a:defRPr sz="1766"/>
            </a:lvl6pPr>
            <a:lvl7pPr marL="3028218" indent="0" algn="ctr">
              <a:buNone/>
              <a:defRPr sz="1766"/>
            </a:lvl7pPr>
            <a:lvl8pPr marL="3532922" indent="0" algn="ctr">
              <a:buNone/>
              <a:defRPr sz="1766"/>
            </a:lvl8pPr>
            <a:lvl9pPr marL="4037625" indent="0" algn="ctr">
              <a:buNone/>
              <a:defRPr sz="1766"/>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7170079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747436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8736" y="1887442"/>
            <a:ext cx="9212104" cy="3149237"/>
          </a:xfrm>
        </p:spPr>
        <p:txBody>
          <a:bodyPr anchor="b"/>
          <a:lstStyle>
            <a:lvl1pPr>
              <a:defRPr sz="6623"/>
            </a:lvl1pPr>
          </a:lstStyle>
          <a:p>
            <a:r>
              <a:rPr lang="en-GB"/>
              <a:t>Click to edit Master title style</a:t>
            </a:r>
            <a:endParaRPr lang="en-US"/>
          </a:p>
        </p:txBody>
      </p:sp>
      <p:sp>
        <p:nvSpPr>
          <p:cNvPr id="3" name="Text Placeholder 2"/>
          <p:cNvSpPr>
            <a:spLocks noGrp="1"/>
          </p:cNvSpPr>
          <p:nvPr>
            <p:ph type="body" idx="1"/>
          </p:nvPr>
        </p:nvSpPr>
        <p:spPr>
          <a:xfrm>
            <a:off x="728736" y="5066472"/>
            <a:ext cx="9212104" cy="1656109"/>
          </a:xfrm>
        </p:spPr>
        <p:txBody>
          <a:bodyPr/>
          <a:lstStyle>
            <a:lvl1pPr marL="0" indent="0">
              <a:buNone/>
              <a:defRPr sz="2649">
                <a:solidFill>
                  <a:schemeClr val="tx1"/>
                </a:solidFill>
              </a:defRPr>
            </a:lvl1pPr>
            <a:lvl2pPr marL="504703" indent="0">
              <a:buNone/>
              <a:defRPr sz="2208">
                <a:solidFill>
                  <a:schemeClr val="tx1">
                    <a:tint val="75000"/>
                  </a:schemeClr>
                </a:solidFill>
              </a:defRPr>
            </a:lvl2pPr>
            <a:lvl3pPr marL="1009406" indent="0">
              <a:buNone/>
              <a:defRPr sz="1987">
                <a:solidFill>
                  <a:schemeClr val="tx1">
                    <a:tint val="75000"/>
                  </a:schemeClr>
                </a:solidFill>
              </a:defRPr>
            </a:lvl3pPr>
            <a:lvl4pPr marL="1514109" indent="0">
              <a:buNone/>
              <a:defRPr sz="1766">
                <a:solidFill>
                  <a:schemeClr val="tx1">
                    <a:tint val="75000"/>
                  </a:schemeClr>
                </a:solidFill>
              </a:defRPr>
            </a:lvl4pPr>
            <a:lvl5pPr marL="2018812" indent="0">
              <a:buNone/>
              <a:defRPr sz="1766">
                <a:solidFill>
                  <a:schemeClr val="tx1">
                    <a:tint val="75000"/>
                  </a:schemeClr>
                </a:solidFill>
              </a:defRPr>
            </a:lvl5pPr>
            <a:lvl6pPr marL="2523515" indent="0">
              <a:buNone/>
              <a:defRPr sz="1766">
                <a:solidFill>
                  <a:schemeClr val="tx1">
                    <a:tint val="75000"/>
                  </a:schemeClr>
                </a:solidFill>
              </a:defRPr>
            </a:lvl6pPr>
            <a:lvl7pPr marL="3028218" indent="0">
              <a:buNone/>
              <a:defRPr sz="1766">
                <a:solidFill>
                  <a:schemeClr val="tx1">
                    <a:tint val="75000"/>
                  </a:schemeClr>
                </a:solidFill>
              </a:defRPr>
            </a:lvl7pPr>
            <a:lvl8pPr marL="3532922" indent="0">
              <a:buNone/>
              <a:defRPr sz="1766">
                <a:solidFill>
                  <a:schemeClr val="tx1">
                    <a:tint val="75000"/>
                  </a:schemeClr>
                </a:solidFill>
              </a:defRPr>
            </a:lvl8pPr>
            <a:lvl9pPr marL="4037625" indent="0">
              <a:buNone/>
              <a:defRPr sz="1766">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648F7E63-76AD-864C-9F37-9947DD773DD0}"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011414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734298"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407104" y="2015372"/>
            <a:ext cx="4539298" cy="480359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648F7E63-76AD-864C-9F37-9947DD773DD0}"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0788452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35689" y="403076"/>
            <a:ext cx="9212104" cy="1463336"/>
          </a:xfrm>
        </p:spPr>
        <p:txBody>
          <a:bodyPr/>
          <a:lstStyle/>
          <a:p>
            <a:r>
              <a:rPr lang="en-GB"/>
              <a:t>Click to edit Master title style</a:t>
            </a:r>
            <a:endParaRPr lang="en-US"/>
          </a:p>
        </p:txBody>
      </p:sp>
      <p:sp>
        <p:nvSpPr>
          <p:cNvPr id="3" name="Text Placeholder 2"/>
          <p:cNvSpPr>
            <a:spLocks noGrp="1"/>
          </p:cNvSpPr>
          <p:nvPr>
            <p:ph type="body" idx="1"/>
          </p:nvPr>
        </p:nvSpPr>
        <p:spPr>
          <a:xfrm>
            <a:off x="735690" y="1855895"/>
            <a:ext cx="4518436"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4" name="Content Placeholder 3"/>
          <p:cNvSpPr>
            <a:spLocks noGrp="1"/>
          </p:cNvSpPr>
          <p:nvPr>
            <p:ph sz="half" idx="2"/>
          </p:nvPr>
        </p:nvSpPr>
        <p:spPr>
          <a:xfrm>
            <a:off x="735690" y="2765440"/>
            <a:ext cx="4518436"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407105" y="1855895"/>
            <a:ext cx="4540689" cy="909546"/>
          </a:xfrm>
        </p:spPr>
        <p:txBody>
          <a:bodyPr anchor="b"/>
          <a:lstStyle>
            <a:lvl1pPr marL="0" indent="0">
              <a:buNone/>
              <a:defRPr sz="2649" b="1"/>
            </a:lvl1pPr>
            <a:lvl2pPr marL="504703" indent="0">
              <a:buNone/>
              <a:defRPr sz="2208" b="1"/>
            </a:lvl2pPr>
            <a:lvl3pPr marL="1009406" indent="0">
              <a:buNone/>
              <a:defRPr sz="1987" b="1"/>
            </a:lvl3pPr>
            <a:lvl4pPr marL="1514109" indent="0">
              <a:buNone/>
              <a:defRPr sz="1766" b="1"/>
            </a:lvl4pPr>
            <a:lvl5pPr marL="2018812" indent="0">
              <a:buNone/>
              <a:defRPr sz="1766" b="1"/>
            </a:lvl5pPr>
            <a:lvl6pPr marL="2523515" indent="0">
              <a:buNone/>
              <a:defRPr sz="1766" b="1"/>
            </a:lvl6pPr>
            <a:lvl7pPr marL="3028218" indent="0">
              <a:buNone/>
              <a:defRPr sz="1766" b="1"/>
            </a:lvl7pPr>
            <a:lvl8pPr marL="3532922" indent="0">
              <a:buNone/>
              <a:defRPr sz="1766" b="1"/>
            </a:lvl8pPr>
            <a:lvl9pPr marL="4037625" indent="0">
              <a:buNone/>
              <a:defRPr sz="1766" b="1"/>
            </a:lvl9pPr>
          </a:lstStyle>
          <a:p>
            <a:pPr lvl="0"/>
            <a:r>
              <a:rPr lang="en-GB"/>
              <a:t>Click to edit Master text styles</a:t>
            </a:r>
          </a:p>
        </p:txBody>
      </p:sp>
      <p:sp>
        <p:nvSpPr>
          <p:cNvPr id="6" name="Content Placeholder 5"/>
          <p:cNvSpPr>
            <a:spLocks noGrp="1"/>
          </p:cNvSpPr>
          <p:nvPr>
            <p:ph sz="quarter" idx="4"/>
          </p:nvPr>
        </p:nvSpPr>
        <p:spPr>
          <a:xfrm>
            <a:off x="5407105" y="2765440"/>
            <a:ext cx="4540689" cy="4067547"/>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648F7E63-76AD-864C-9F37-9947DD773DD0}"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03189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648F7E63-76AD-864C-9F37-9947DD773DD0}"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45612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8F7E63-76AD-864C-9F37-9947DD773DD0}"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29345069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Content Placeholder 2"/>
          <p:cNvSpPr>
            <a:spLocks noGrp="1"/>
          </p:cNvSpPr>
          <p:nvPr>
            <p:ph idx="1"/>
          </p:nvPr>
        </p:nvSpPr>
        <p:spPr>
          <a:xfrm>
            <a:off x="4540689" y="1090055"/>
            <a:ext cx="5407104" cy="5380166"/>
          </a:xfrm>
        </p:spPr>
        <p:txBody>
          <a:bodyPr/>
          <a:lstStyle>
            <a:lvl1pPr>
              <a:defRPr sz="3532"/>
            </a:lvl1pPr>
            <a:lvl2pPr>
              <a:defRPr sz="3091"/>
            </a:lvl2pPr>
            <a:lvl3pPr>
              <a:defRPr sz="2649"/>
            </a:lvl3pPr>
            <a:lvl4pPr>
              <a:defRPr sz="2208"/>
            </a:lvl4pPr>
            <a:lvl5pPr>
              <a:defRPr sz="2208"/>
            </a:lvl5pPr>
            <a:lvl6pPr>
              <a:defRPr sz="2208"/>
            </a:lvl6pPr>
            <a:lvl7pPr>
              <a:defRPr sz="2208"/>
            </a:lvl7pPr>
            <a:lvl8pPr>
              <a:defRPr sz="2208"/>
            </a:lvl8pPr>
            <a:lvl9pPr>
              <a:defRPr sz="2208"/>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4156132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35689" y="504719"/>
            <a:ext cx="3444804" cy="1766517"/>
          </a:xfrm>
        </p:spPr>
        <p:txBody>
          <a:bodyPr anchor="b"/>
          <a:lstStyle>
            <a:lvl1pPr>
              <a:defRPr sz="3532"/>
            </a:lvl1pPr>
          </a:lstStyle>
          <a:p>
            <a:r>
              <a:rPr lang="en-GB"/>
              <a:t>Click to edit Master title style</a:t>
            </a:r>
            <a:endParaRPr lang="en-US"/>
          </a:p>
        </p:txBody>
      </p:sp>
      <p:sp>
        <p:nvSpPr>
          <p:cNvPr id="3" name="Picture Placeholder 2"/>
          <p:cNvSpPr>
            <a:spLocks noGrp="1" noChangeAspect="1"/>
          </p:cNvSpPr>
          <p:nvPr>
            <p:ph type="pic" idx="1"/>
          </p:nvPr>
        </p:nvSpPr>
        <p:spPr>
          <a:xfrm>
            <a:off x="4540689" y="1090055"/>
            <a:ext cx="5407104" cy="5380166"/>
          </a:xfrm>
        </p:spPr>
        <p:txBody>
          <a:bodyPr anchor="t"/>
          <a:lstStyle>
            <a:lvl1pPr marL="0" indent="0">
              <a:buNone/>
              <a:defRPr sz="3532"/>
            </a:lvl1pPr>
            <a:lvl2pPr marL="504703" indent="0">
              <a:buNone/>
              <a:defRPr sz="3091"/>
            </a:lvl2pPr>
            <a:lvl3pPr marL="1009406" indent="0">
              <a:buNone/>
              <a:defRPr sz="2649"/>
            </a:lvl3pPr>
            <a:lvl4pPr marL="1514109" indent="0">
              <a:buNone/>
              <a:defRPr sz="2208"/>
            </a:lvl4pPr>
            <a:lvl5pPr marL="2018812" indent="0">
              <a:buNone/>
              <a:defRPr sz="2208"/>
            </a:lvl5pPr>
            <a:lvl6pPr marL="2523515" indent="0">
              <a:buNone/>
              <a:defRPr sz="2208"/>
            </a:lvl6pPr>
            <a:lvl7pPr marL="3028218" indent="0">
              <a:buNone/>
              <a:defRPr sz="2208"/>
            </a:lvl7pPr>
            <a:lvl8pPr marL="3532922" indent="0">
              <a:buNone/>
              <a:defRPr sz="2208"/>
            </a:lvl8pPr>
            <a:lvl9pPr marL="4037625" indent="0">
              <a:buNone/>
              <a:defRPr sz="2208"/>
            </a:lvl9pPr>
          </a:lstStyle>
          <a:p>
            <a:r>
              <a:rPr lang="en-GB"/>
              <a:t>Click icon to add picture</a:t>
            </a:r>
            <a:endParaRPr lang="en-US"/>
          </a:p>
        </p:txBody>
      </p:sp>
      <p:sp>
        <p:nvSpPr>
          <p:cNvPr id="4" name="Text Placeholder 3"/>
          <p:cNvSpPr>
            <a:spLocks noGrp="1"/>
          </p:cNvSpPr>
          <p:nvPr>
            <p:ph type="body" sz="half" idx="2"/>
          </p:nvPr>
        </p:nvSpPr>
        <p:spPr>
          <a:xfrm>
            <a:off x="735689" y="2271237"/>
            <a:ext cx="3444804" cy="4207746"/>
          </a:xfrm>
        </p:spPr>
        <p:txBody>
          <a:bodyPr/>
          <a:lstStyle>
            <a:lvl1pPr marL="0" indent="0">
              <a:buNone/>
              <a:defRPr sz="1766"/>
            </a:lvl1pPr>
            <a:lvl2pPr marL="504703" indent="0">
              <a:buNone/>
              <a:defRPr sz="1545"/>
            </a:lvl2pPr>
            <a:lvl3pPr marL="1009406" indent="0">
              <a:buNone/>
              <a:defRPr sz="1325"/>
            </a:lvl3pPr>
            <a:lvl4pPr marL="1514109" indent="0">
              <a:buNone/>
              <a:defRPr sz="1104"/>
            </a:lvl4pPr>
            <a:lvl5pPr marL="2018812" indent="0">
              <a:buNone/>
              <a:defRPr sz="1104"/>
            </a:lvl5pPr>
            <a:lvl6pPr marL="2523515" indent="0">
              <a:buNone/>
              <a:defRPr sz="1104"/>
            </a:lvl6pPr>
            <a:lvl7pPr marL="3028218" indent="0">
              <a:buNone/>
              <a:defRPr sz="1104"/>
            </a:lvl7pPr>
            <a:lvl8pPr marL="3532922" indent="0">
              <a:buNone/>
              <a:defRPr sz="1104"/>
            </a:lvl8pPr>
            <a:lvl9pPr marL="4037625" indent="0">
              <a:buNone/>
              <a:defRPr sz="1104"/>
            </a:lvl9pPr>
          </a:lstStyle>
          <a:p>
            <a:pPr lvl="0"/>
            <a:r>
              <a:rPr lang="en-GB"/>
              <a:t>Click to edit Master text styles</a:t>
            </a:r>
          </a:p>
        </p:txBody>
      </p:sp>
      <p:sp>
        <p:nvSpPr>
          <p:cNvPr id="5" name="Date Placeholder 4"/>
          <p:cNvSpPr>
            <a:spLocks noGrp="1"/>
          </p:cNvSpPr>
          <p:nvPr>
            <p:ph type="dt" sz="half" idx="10"/>
          </p:nvPr>
        </p:nvSpPr>
        <p:spPr/>
        <p:txBody>
          <a:bodyPr/>
          <a:lstStyle/>
          <a:p>
            <a:fld id="{648F7E63-76AD-864C-9F37-9947DD773DD0}"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5003917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12127423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643376" y="403074"/>
            <a:ext cx="2303026" cy="6415893"/>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734299" y="403074"/>
            <a:ext cx="6775569" cy="6415893"/>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648F7E63-76AD-864C-9F37-9947DD773DD0}"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6F584D-BE5E-D542-93A6-6151E93BBAAE}" type="slidenum">
              <a:rPr lang="en-US" smtClean="0"/>
              <a:t>‹#›</a:t>
            </a:fld>
            <a:endParaRPr lang="en-US"/>
          </a:p>
        </p:txBody>
      </p:sp>
    </p:spTree>
    <p:extLst>
      <p:ext uri="{BB962C8B-B14F-4D97-AF65-F5344CB8AC3E}">
        <p14:creationId xmlns:p14="http://schemas.microsoft.com/office/powerpoint/2010/main" val="31825052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4298" y="403076"/>
            <a:ext cx="9212104" cy="1463336"/>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734298" y="2015372"/>
            <a:ext cx="9212104" cy="480359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734298" y="7017001"/>
            <a:ext cx="2403158" cy="403074"/>
          </a:xfrm>
          <a:prstGeom prst="rect">
            <a:avLst/>
          </a:prstGeom>
        </p:spPr>
        <p:txBody>
          <a:bodyPr vert="horz" lIns="91440" tIns="45720" rIns="91440" bIns="45720" rtlCol="0" anchor="ctr"/>
          <a:lstStyle>
            <a:lvl1pPr algn="l">
              <a:defRPr sz="1325">
                <a:solidFill>
                  <a:schemeClr val="tx1">
                    <a:tint val="75000"/>
                  </a:schemeClr>
                </a:solidFill>
              </a:defRPr>
            </a:lvl1pPr>
          </a:lstStyle>
          <a:p>
            <a:fld id="{648F7E63-76AD-864C-9F37-9947DD773DD0}" type="datetimeFigureOut">
              <a:rPr lang="en-US" smtClean="0"/>
              <a:t>9/25/2026</a:t>
            </a:fld>
            <a:endParaRPr lang="en-US"/>
          </a:p>
        </p:txBody>
      </p:sp>
      <p:sp>
        <p:nvSpPr>
          <p:cNvPr id="5" name="Footer Placeholder 4"/>
          <p:cNvSpPr>
            <a:spLocks noGrp="1"/>
          </p:cNvSpPr>
          <p:nvPr>
            <p:ph type="ftr" sz="quarter" idx="3"/>
          </p:nvPr>
        </p:nvSpPr>
        <p:spPr>
          <a:xfrm>
            <a:off x="3537982" y="7017001"/>
            <a:ext cx="3604736" cy="403074"/>
          </a:xfrm>
          <a:prstGeom prst="rect">
            <a:avLst/>
          </a:prstGeom>
        </p:spPr>
        <p:txBody>
          <a:bodyPr vert="horz" lIns="91440" tIns="45720" rIns="91440" bIns="45720" rtlCol="0" anchor="ctr"/>
          <a:lstStyle>
            <a:lvl1pPr algn="ctr">
              <a:defRPr sz="1325">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7543244" y="7017001"/>
            <a:ext cx="2403158" cy="403074"/>
          </a:xfrm>
          <a:prstGeom prst="rect">
            <a:avLst/>
          </a:prstGeom>
        </p:spPr>
        <p:txBody>
          <a:bodyPr vert="horz" lIns="91440" tIns="45720" rIns="91440" bIns="45720" rtlCol="0" anchor="ctr"/>
          <a:lstStyle>
            <a:lvl1pPr algn="r">
              <a:defRPr sz="1325">
                <a:solidFill>
                  <a:schemeClr val="tx1">
                    <a:tint val="75000"/>
                  </a:schemeClr>
                </a:solidFill>
              </a:defRPr>
            </a:lvl1pPr>
          </a:lstStyle>
          <a:p>
            <a:fld id="{D66F584D-BE5E-D542-93A6-6151E93BBAAE}" type="slidenum">
              <a:rPr lang="en-US" smtClean="0"/>
              <a:t>‹#›</a:t>
            </a:fld>
            <a:endParaRPr lang="en-US"/>
          </a:p>
        </p:txBody>
      </p:sp>
    </p:spTree>
    <p:extLst>
      <p:ext uri="{BB962C8B-B14F-4D97-AF65-F5344CB8AC3E}">
        <p14:creationId xmlns:p14="http://schemas.microsoft.com/office/powerpoint/2010/main" val="1202714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1009406" rtl="0" eaLnBrk="1" latinLnBrk="0" hangingPunct="1">
        <a:lnSpc>
          <a:spcPct val="90000"/>
        </a:lnSpc>
        <a:spcBef>
          <a:spcPct val="0"/>
        </a:spcBef>
        <a:buNone/>
        <a:defRPr sz="4857" kern="1200">
          <a:solidFill>
            <a:schemeClr val="tx1"/>
          </a:solidFill>
          <a:latin typeface="+mj-lt"/>
          <a:ea typeface="+mj-ea"/>
          <a:cs typeface="+mj-cs"/>
        </a:defRPr>
      </a:lvl1pPr>
    </p:titleStyle>
    <p:bodyStyle>
      <a:lvl1pPr marL="252352" indent="-252352" algn="l" defTabSz="1009406" rtl="0" eaLnBrk="1" latinLnBrk="0" hangingPunct="1">
        <a:lnSpc>
          <a:spcPct val="90000"/>
        </a:lnSpc>
        <a:spcBef>
          <a:spcPts val="1104"/>
        </a:spcBef>
        <a:buFont typeface="Arial" panose="020B0604020202020204" pitchFamily="34" charset="0"/>
        <a:buChar char="•"/>
        <a:defRPr sz="3091" kern="1200">
          <a:solidFill>
            <a:schemeClr val="tx1"/>
          </a:solidFill>
          <a:latin typeface="+mn-lt"/>
          <a:ea typeface="+mn-ea"/>
          <a:cs typeface="+mn-cs"/>
        </a:defRPr>
      </a:lvl1pPr>
      <a:lvl2pPr marL="757055" indent="-252352" algn="l" defTabSz="1009406" rtl="0" eaLnBrk="1" latinLnBrk="0" hangingPunct="1">
        <a:lnSpc>
          <a:spcPct val="90000"/>
        </a:lnSpc>
        <a:spcBef>
          <a:spcPts val="552"/>
        </a:spcBef>
        <a:buFont typeface="Arial" panose="020B0604020202020204" pitchFamily="34" charset="0"/>
        <a:buChar char="•"/>
        <a:defRPr sz="2649" kern="1200">
          <a:solidFill>
            <a:schemeClr val="tx1"/>
          </a:solidFill>
          <a:latin typeface="+mn-lt"/>
          <a:ea typeface="+mn-ea"/>
          <a:cs typeface="+mn-cs"/>
        </a:defRPr>
      </a:lvl2pPr>
      <a:lvl3pPr marL="1261758" indent="-252352" algn="l" defTabSz="1009406" rtl="0" eaLnBrk="1" latinLnBrk="0" hangingPunct="1">
        <a:lnSpc>
          <a:spcPct val="90000"/>
        </a:lnSpc>
        <a:spcBef>
          <a:spcPts val="552"/>
        </a:spcBef>
        <a:buFont typeface="Arial" panose="020B0604020202020204" pitchFamily="34" charset="0"/>
        <a:buChar char="•"/>
        <a:defRPr sz="2208" kern="1200">
          <a:solidFill>
            <a:schemeClr val="tx1"/>
          </a:solidFill>
          <a:latin typeface="+mn-lt"/>
          <a:ea typeface="+mn-ea"/>
          <a:cs typeface="+mn-cs"/>
        </a:defRPr>
      </a:lvl3pPr>
      <a:lvl4pPr marL="1766461"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4pPr>
      <a:lvl5pPr marL="2271164"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5pPr>
      <a:lvl6pPr marL="2775867"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6pPr>
      <a:lvl7pPr marL="3280570"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7pPr>
      <a:lvl8pPr marL="3785273"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8pPr>
      <a:lvl9pPr marL="4289976" indent="-252352" algn="l" defTabSz="1009406" rtl="0" eaLnBrk="1" latinLnBrk="0" hangingPunct="1">
        <a:lnSpc>
          <a:spcPct val="90000"/>
        </a:lnSpc>
        <a:spcBef>
          <a:spcPts val="552"/>
        </a:spcBef>
        <a:buFont typeface="Arial" panose="020B0604020202020204" pitchFamily="34" charset="0"/>
        <a:buChar char="•"/>
        <a:defRPr sz="1987" kern="1200">
          <a:solidFill>
            <a:schemeClr val="tx1"/>
          </a:solidFill>
          <a:latin typeface="+mn-lt"/>
          <a:ea typeface="+mn-ea"/>
          <a:cs typeface="+mn-cs"/>
        </a:defRPr>
      </a:lvl9pPr>
    </p:bodyStyle>
    <p:otherStyle>
      <a:defPPr>
        <a:defRPr lang="en-US"/>
      </a:defPPr>
      <a:lvl1pPr marL="0" algn="l" defTabSz="1009406" rtl="0" eaLnBrk="1" latinLnBrk="0" hangingPunct="1">
        <a:defRPr sz="1987" kern="1200">
          <a:solidFill>
            <a:schemeClr val="tx1"/>
          </a:solidFill>
          <a:latin typeface="+mn-lt"/>
          <a:ea typeface="+mn-ea"/>
          <a:cs typeface="+mn-cs"/>
        </a:defRPr>
      </a:lvl1pPr>
      <a:lvl2pPr marL="504703" algn="l" defTabSz="1009406" rtl="0" eaLnBrk="1" latinLnBrk="0" hangingPunct="1">
        <a:defRPr sz="1987" kern="1200">
          <a:solidFill>
            <a:schemeClr val="tx1"/>
          </a:solidFill>
          <a:latin typeface="+mn-lt"/>
          <a:ea typeface="+mn-ea"/>
          <a:cs typeface="+mn-cs"/>
        </a:defRPr>
      </a:lvl2pPr>
      <a:lvl3pPr marL="1009406" algn="l" defTabSz="1009406" rtl="0" eaLnBrk="1" latinLnBrk="0" hangingPunct="1">
        <a:defRPr sz="1987" kern="1200">
          <a:solidFill>
            <a:schemeClr val="tx1"/>
          </a:solidFill>
          <a:latin typeface="+mn-lt"/>
          <a:ea typeface="+mn-ea"/>
          <a:cs typeface="+mn-cs"/>
        </a:defRPr>
      </a:lvl3pPr>
      <a:lvl4pPr marL="1514109" algn="l" defTabSz="1009406" rtl="0" eaLnBrk="1" latinLnBrk="0" hangingPunct="1">
        <a:defRPr sz="1987" kern="1200">
          <a:solidFill>
            <a:schemeClr val="tx1"/>
          </a:solidFill>
          <a:latin typeface="+mn-lt"/>
          <a:ea typeface="+mn-ea"/>
          <a:cs typeface="+mn-cs"/>
        </a:defRPr>
      </a:lvl4pPr>
      <a:lvl5pPr marL="2018812" algn="l" defTabSz="1009406" rtl="0" eaLnBrk="1" latinLnBrk="0" hangingPunct="1">
        <a:defRPr sz="1987" kern="1200">
          <a:solidFill>
            <a:schemeClr val="tx1"/>
          </a:solidFill>
          <a:latin typeface="+mn-lt"/>
          <a:ea typeface="+mn-ea"/>
          <a:cs typeface="+mn-cs"/>
        </a:defRPr>
      </a:lvl5pPr>
      <a:lvl6pPr marL="2523515" algn="l" defTabSz="1009406" rtl="0" eaLnBrk="1" latinLnBrk="0" hangingPunct="1">
        <a:defRPr sz="1987" kern="1200">
          <a:solidFill>
            <a:schemeClr val="tx1"/>
          </a:solidFill>
          <a:latin typeface="+mn-lt"/>
          <a:ea typeface="+mn-ea"/>
          <a:cs typeface="+mn-cs"/>
        </a:defRPr>
      </a:lvl6pPr>
      <a:lvl7pPr marL="3028218" algn="l" defTabSz="1009406" rtl="0" eaLnBrk="1" latinLnBrk="0" hangingPunct="1">
        <a:defRPr sz="1987" kern="1200">
          <a:solidFill>
            <a:schemeClr val="tx1"/>
          </a:solidFill>
          <a:latin typeface="+mn-lt"/>
          <a:ea typeface="+mn-ea"/>
          <a:cs typeface="+mn-cs"/>
        </a:defRPr>
      </a:lvl7pPr>
      <a:lvl8pPr marL="3532922" algn="l" defTabSz="1009406" rtl="0" eaLnBrk="1" latinLnBrk="0" hangingPunct="1">
        <a:defRPr sz="1987" kern="1200">
          <a:solidFill>
            <a:schemeClr val="tx1"/>
          </a:solidFill>
          <a:latin typeface="+mn-lt"/>
          <a:ea typeface="+mn-ea"/>
          <a:cs typeface="+mn-cs"/>
        </a:defRPr>
      </a:lvl8pPr>
      <a:lvl9pPr marL="4037625" algn="l" defTabSz="1009406" rtl="0" eaLnBrk="1" latinLnBrk="0" hangingPunct="1">
        <a:defRPr sz="1987"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10;&#10;Description automatically generated">
            <a:extLst>
              <a:ext uri="{FF2B5EF4-FFF2-40B4-BE49-F238E27FC236}">
                <a16:creationId xmlns:a16="http://schemas.microsoft.com/office/drawing/2014/main" id="{6FBB76F0-DAA6-264F-911D-C9B7F43B427B}"/>
              </a:ext>
            </a:extLst>
          </p:cNvPr>
          <p:cNvPicPr>
            <a:picLocks noChangeAspect="1"/>
          </p:cNvPicPr>
          <p:nvPr/>
        </p:nvPicPr>
        <p:blipFill>
          <a:blip r:embed="rId2"/>
          <a:stretch>
            <a:fillRect/>
          </a:stretch>
        </p:blipFill>
        <p:spPr>
          <a:xfrm>
            <a:off x="0" y="0"/>
            <a:ext cx="10682940" cy="7570788"/>
          </a:xfrm>
          <a:prstGeom prst="rect">
            <a:avLst/>
          </a:prstGeom>
        </p:spPr>
      </p:pic>
      <p:sp>
        <p:nvSpPr>
          <p:cNvPr id="7" name="object 20">
            <a:extLst>
              <a:ext uri="{FF2B5EF4-FFF2-40B4-BE49-F238E27FC236}">
                <a16:creationId xmlns:a16="http://schemas.microsoft.com/office/drawing/2014/main" id="{A5B11B46-AB73-234F-8BD5-0B11C9093D8F}"/>
              </a:ext>
            </a:extLst>
          </p:cNvPr>
          <p:cNvSpPr txBox="1"/>
          <p:nvPr/>
        </p:nvSpPr>
        <p:spPr>
          <a:xfrm>
            <a:off x="539750" y="1532988"/>
            <a:ext cx="2445612" cy="323165"/>
          </a:xfrm>
          <a:prstGeom prst="rect">
            <a:avLst/>
          </a:prstGeom>
        </p:spPr>
        <p:txBody>
          <a:bodyPr vert="horz" wrap="square" lIns="0" tIns="0" rIns="0" bIns="0" rtlCol="0" anchor="t">
            <a:spAutoFit/>
          </a:bodyPr>
          <a:lstStyle/>
          <a:p>
            <a:pPr marL="12700">
              <a:lnSpc>
                <a:spcPct val="100000"/>
              </a:lnSpc>
            </a:pPr>
            <a:r>
              <a:rPr lang="en-US" sz="1100" b="1" dirty="0">
                <a:solidFill>
                  <a:srgbClr val="05EDB5"/>
                </a:solidFill>
                <a:latin typeface="Arial"/>
                <a:cs typeface="Arial"/>
              </a:rPr>
              <a:t>Reporting </a:t>
            </a:r>
            <a:r>
              <a:rPr sz="1100" b="1" dirty="0">
                <a:solidFill>
                  <a:srgbClr val="05EDB5"/>
                </a:solidFill>
                <a:latin typeface="Arial"/>
                <a:cs typeface="Arial"/>
              </a:rPr>
              <a:t>to:</a:t>
            </a:r>
          </a:p>
          <a:p>
            <a:r>
              <a:rPr lang="en-NZ" sz="1000" dirty="0">
                <a:solidFill>
                  <a:schemeClr val="bg1"/>
                </a:solidFill>
                <a:latin typeface="Arial"/>
                <a:ea typeface="+mn-lt"/>
                <a:cs typeface="+mn-lt"/>
              </a:rPr>
              <a:t>Head of Cybersecurity</a:t>
            </a:r>
            <a:endParaRPr lang="en-NZ" dirty="0">
              <a:solidFill>
                <a:schemeClr val="bg1"/>
              </a:solidFill>
            </a:endParaRPr>
          </a:p>
        </p:txBody>
      </p:sp>
      <p:sp>
        <p:nvSpPr>
          <p:cNvPr id="8" name="object 21">
            <a:extLst>
              <a:ext uri="{FF2B5EF4-FFF2-40B4-BE49-F238E27FC236}">
                <a16:creationId xmlns:a16="http://schemas.microsoft.com/office/drawing/2014/main" id="{695FE911-531B-BF4D-99CF-1C9DB1085BCF}"/>
              </a:ext>
            </a:extLst>
          </p:cNvPr>
          <p:cNvSpPr txBox="1"/>
          <p:nvPr/>
        </p:nvSpPr>
        <p:spPr>
          <a:xfrm>
            <a:off x="2710130" y="1521021"/>
            <a:ext cx="1009443" cy="348813"/>
          </a:xfrm>
          <a:prstGeom prst="rect">
            <a:avLst/>
          </a:prstGeom>
        </p:spPr>
        <p:txBody>
          <a:bodyPr vert="horz" wrap="square" lIns="0" tIns="0" rIns="0" bIns="0" rtlCol="0" anchor="t">
            <a:spAutoFit/>
          </a:bodyPr>
          <a:lstStyle/>
          <a:p>
            <a:pPr marL="12700">
              <a:lnSpc>
                <a:spcPct val="100000"/>
              </a:lnSpc>
            </a:pPr>
            <a:r>
              <a:rPr sz="1100" b="1" dirty="0">
                <a:solidFill>
                  <a:srgbClr val="05EDB5"/>
                </a:solidFill>
                <a:latin typeface="Arial"/>
                <a:cs typeface="Arial"/>
              </a:rPr>
              <a:t>Date:</a:t>
            </a:r>
          </a:p>
          <a:p>
            <a:pPr marL="12700">
              <a:lnSpc>
                <a:spcPct val="100000"/>
              </a:lnSpc>
              <a:spcBef>
                <a:spcPts val="200"/>
              </a:spcBef>
            </a:pPr>
            <a:r>
              <a:rPr lang="en-NZ" sz="1000" dirty="0">
                <a:solidFill>
                  <a:schemeClr val="bg1"/>
                </a:solidFill>
                <a:latin typeface="Arial"/>
                <a:cs typeface="Arial"/>
              </a:rPr>
              <a:t>September 2026</a:t>
            </a:r>
            <a:endParaRPr sz="1000" dirty="0">
              <a:solidFill>
                <a:schemeClr val="bg1"/>
              </a:solidFill>
              <a:latin typeface="Arial"/>
              <a:cs typeface="Arial"/>
            </a:endParaRPr>
          </a:p>
        </p:txBody>
      </p:sp>
      <p:sp>
        <p:nvSpPr>
          <p:cNvPr id="9" name="object 29">
            <a:extLst>
              <a:ext uri="{FF2B5EF4-FFF2-40B4-BE49-F238E27FC236}">
                <a16:creationId xmlns:a16="http://schemas.microsoft.com/office/drawing/2014/main" id="{500A467D-8649-8E41-BACB-F069E69694AC}"/>
              </a:ext>
            </a:extLst>
          </p:cNvPr>
          <p:cNvSpPr txBox="1"/>
          <p:nvPr/>
        </p:nvSpPr>
        <p:spPr>
          <a:xfrm>
            <a:off x="539750" y="584200"/>
            <a:ext cx="5778672" cy="561692"/>
          </a:xfrm>
          <a:prstGeom prst="rect">
            <a:avLst/>
          </a:prstGeom>
        </p:spPr>
        <p:txBody>
          <a:bodyPr vert="horz" wrap="square" lIns="0" tIns="0" rIns="0" bIns="0" rtlCol="0" anchor="t">
            <a:spAutoFit/>
          </a:bodyPr>
          <a:lstStyle/>
          <a:p>
            <a:pPr marL="12700">
              <a:lnSpc>
                <a:spcPct val="150000"/>
              </a:lnSpc>
            </a:pPr>
            <a:r>
              <a:rPr lang="en-US" sz="1100" b="1" dirty="0">
                <a:solidFill>
                  <a:srgbClr val="05EDB5"/>
                </a:solidFill>
                <a:latin typeface="Arial"/>
                <a:cs typeface="Arial"/>
              </a:rPr>
              <a:t>Position description:</a:t>
            </a:r>
            <a:endParaRPr lang="en-US" dirty="0">
              <a:solidFill>
                <a:srgbClr val="000000"/>
              </a:solidFill>
              <a:latin typeface="Calibri" panose="020F0502020204030204"/>
              <a:cs typeface="Calibri" panose="020F0502020204030204"/>
            </a:endParaRPr>
          </a:p>
          <a:p>
            <a:r>
              <a:rPr lang="en-NZ" sz="2000" b="1" dirty="0">
                <a:solidFill>
                  <a:schemeClr val="bg1"/>
                </a:solidFill>
                <a:latin typeface="Arial"/>
                <a:cs typeface="Calibri"/>
              </a:rPr>
              <a:t>Identity Governance Tech Lead</a:t>
            </a:r>
            <a:endParaRPr lang="en-US" dirty="0">
              <a:solidFill>
                <a:schemeClr val="bg1"/>
              </a:solidFill>
            </a:endParaRPr>
          </a:p>
        </p:txBody>
      </p:sp>
      <p:sp>
        <p:nvSpPr>
          <p:cNvPr id="11" name="object 22">
            <a:extLst>
              <a:ext uri="{FF2B5EF4-FFF2-40B4-BE49-F238E27FC236}">
                <a16:creationId xmlns:a16="http://schemas.microsoft.com/office/drawing/2014/main" id="{888BC5EF-D97F-2B4F-9AF6-FF87F954C531}"/>
              </a:ext>
            </a:extLst>
          </p:cNvPr>
          <p:cNvSpPr txBox="1"/>
          <p:nvPr/>
        </p:nvSpPr>
        <p:spPr>
          <a:xfrm>
            <a:off x="539751" y="2052570"/>
            <a:ext cx="3359009" cy="2708434"/>
          </a:xfrm>
          <a:prstGeom prst="rect">
            <a:avLst/>
          </a:prstGeom>
        </p:spPr>
        <p:txBody>
          <a:bodyPr vert="horz" wrap="square" lIns="0" tIns="0" rIns="0" bIns="0" rtlCol="0" anchor="t">
            <a:spAutoFit/>
          </a:bodyPr>
          <a:lstStyle/>
          <a:p>
            <a:r>
              <a:rPr sz="1100" b="1" dirty="0">
                <a:solidFill>
                  <a:srgbClr val="05EDB5"/>
                </a:solidFill>
                <a:latin typeface="Arial"/>
                <a:cs typeface="Arial"/>
              </a:rPr>
              <a:t>The role</a:t>
            </a:r>
            <a:endParaRPr lang="en-US" dirty="0"/>
          </a:p>
          <a:p>
            <a:br>
              <a:rPr lang="en-US" sz="1100" b="1" dirty="0">
                <a:latin typeface="Arial"/>
                <a:cs typeface="Arial"/>
              </a:rPr>
            </a:br>
            <a:r>
              <a:rPr lang="en-US" sz="1100" b="1" dirty="0">
                <a:solidFill>
                  <a:schemeClr val="bg1"/>
                </a:solidFill>
                <a:latin typeface="Arial"/>
                <a:cs typeface="Arial"/>
              </a:rPr>
              <a:t>This delivery-focused role turns Meridian’s identity governance and administration platform into practical, sustainable business outcomes. Working in an identity squad, you will design, configure and roll out governance capabilities for priority systems, partnering with security, infrastructure, application teams, vendors and system owners.</a:t>
            </a:r>
          </a:p>
          <a:p>
            <a:endParaRPr lang="en-US" sz="1100" b="1" dirty="0">
              <a:solidFill>
                <a:schemeClr val="bg1"/>
              </a:solidFill>
              <a:latin typeface="Arial"/>
              <a:cs typeface="Arial"/>
            </a:endParaRPr>
          </a:p>
          <a:p>
            <a:r>
              <a:rPr lang="en-US" sz="1100" b="1" dirty="0">
                <a:solidFill>
                  <a:schemeClr val="bg1"/>
                </a:solidFill>
                <a:latin typeface="Arial"/>
                <a:cs typeface="Arial"/>
              </a:rPr>
              <a:t>You will make governed access easier to request, approve, review and evidence, helping ensure the right people have the right access at the right time while reducing manual effort and strengthening assurance.</a:t>
            </a:r>
          </a:p>
        </p:txBody>
      </p:sp>
      <p:sp>
        <p:nvSpPr>
          <p:cNvPr id="12" name="object 23">
            <a:extLst>
              <a:ext uri="{FF2B5EF4-FFF2-40B4-BE49-F238E27FC236}">
                <a16:creationId xmlns:a16="http://schemas.microsoft.com/office/drawing/2014/main" id="{16C00225-0221-D041-B785-CF36376C8BB4}"/>
              </a:ext>
            </a:extLst>
          </p:cNvPr>
          <p:cNvSpPr txBox="1"/>
          <p:nvPr/>
        </p:nvSpPr>
        <p:spPr>
          <a:xfrm>
            <a:off x="4264813" y="2052570"/>
            <a:ext cx="4507397" cy="3872279"/>
          </a:xfrm>
          <a:prstGeom prst="rect">
            <a:avLst/>
          </a:prstGeom>
        </p:spPr>
        <p:txBody>
          <a:bodyPr vert="horz" wrap="square" lIns="0" tIns="0" rIns="0" bIns="0" rtlCol="0" anchor="t">
            <a:spAutoFit/>
          </a:bodyPr>
          <a:lstStyle/>
          <a:p>
            <a:pPr marL="12700" marR="648970">
              <a:lnSpc>
                <a:spcPct val="103499"/>
              </a:lnSpc>
            </a:pPr>
            <a:r>
              <a:rPr sz="1100" b="1" spc="-85" dirty="0">
                <a:solidFill>
                  <a:srgbClr val="05EDB5"/>
                </a:solidFill>
                <a:latin typeface="Arial" panose="020B0604020202020204" pitchFamily="34" charset="0"/>
                <a:cs typeface="Arial" panose="020B0604020202020204" pitchFamily="34" charset="0"/>
              </a:rPr>
              <a:t>P</a:t>
            </a:r>
            <a:r>
              <a:rPr sz="1100" b="1" spc="-10" dirty="0">
                <a:solidFill>
                  <a:srgbClr val="05EDB5"/>
                </a:solidFill>
                <a:latin typeface="Arial" panose="020B0604020202020204" pitchFamily="34" charset="0"/>
                <a:cs typeface="Arial" panose="020B0604020202020204" pitchFamily="34" charset="0"/>
              </a:rPr>
              <a:t>o</a:t>
            </a:r>
            <a:r>
              <a:rPr sz="1100" b="1" spc="-20" dirty="0">
                <a:solidFill>
                  <a:srgbClr val="05EDB5"/>
                </a:solidFill>
                <a:latin typeface="Arial" panose="020B0604020202020204" pitchFamily="34" charset="0"/>
                <a:cs typeface="Arial" panose="020B0604020202020204" pitchFamily="34" charset="0"/>
              </a:rPr>
              <a:t>si</a:t>
            </a:r>
            <a:r>
              <a:rPr sz="1100" b="1" spc="-15" dirty="0">
                <a:solidFill>
                  <a:srgbClr val="05EDB5"/>
                </a:solidFill>
                <a:latin typeface="Arial" panose="020B0604020202020204" pitchFamily="34" charset="0"/>
                <a:cs typeface="Arial" panose="020B0604020202020204" pitchFamily="34" charset="0"/>
              </a:rPr>
              <a:t>t</a:t>
            </a:r>
            <a:r>
              <a:rPr sz="1100" b="1" spc="-10" dirty="0">
                <a:solidFill>
                  <a:srgbClr val="05EDB5"/>
                </a:solidFill>
                <a:latin typeface="Arial" panose="020B0604020202020204" pitchFamily="34" charset="0"/>
                <a:cs typeface="Arial" panose="020B0604020202020204" pitchFamily="34" charset="0"/>
              </a:rPr>
              <a:t>ion</a:t>
            </a:r>
            <a:r>
              <a:rPr sz="1100" b="1" spc="-40" dirty="0">
                <a:solidFill>
                  <a:srgbClr val="05EDB5"/>
                </a:solidFill>
                <a:latin typeface="Arial" panose="020B0604020202020204" pitchFamily="34" charset="0"/>
                <a:cs typeface="Arial" panose="020B0604020202020204" pitchFamily="34" charset="0"/>
              </a:rPr>
              <a:t> </a:t>
            </a:r>
            <a:r>
              <a:rPr sz="1100" b="1" spc="-25" dirty="0">
                <a:solidFill>
                  <a:srgbClr val="05EDB5"/>
                </a:solidFill>
                <a:latin typeface="Arial" panose="020B0604020202020204" pitchFamily="34" charset="0"/>
                <a:cs typeface="Arial" panose="020B0604020202020204" pitchFamily="34" charset="0"/>
              </a:rPr>
              <a:t>acc</a:t>
            </a:r>
            <a:r>
              <a:rPr sz="1100" b="1" spc="-30" dirty="0">
                <a:solidFill>
                  <a:srgbClr val="05EDB5"/>
                </a:solidFill>
                <a:latin typeface="Arial" panose="020B0604020202020204" pitchFamily="34" charset="0"/>
                <a:cs typeface="Arial" panose="020B0604020202020204" pitchFamily="34" charset="0"/>
              </a:rPr>
              <a:t>o</a:t>
            </a:r>
            <a:r>
              <a:rPr sz="1100" b="1" spc="-15" dirty="0">
                <a:solidFill>
                  <a:srgbClr val="05EDB5"/>
                </a:solidFill>
                <a:latin typeface="Arial" panose="020B0604020202020204" pitchFamily="34" charset="0"/>
                <a:cs typeface="Arial" panose="020B0604020202020204" pitchFamily="34" charset="0"/>
              </a:rPr>
              <a:t>u</a:t>
            </a:r>
            <a:r>
              <a:rPr sz="1100" b="1" spc="-20" dirty="0">
                <a:solidFill>
                  <a:srgbClr val="05EDB5"/>
                </a:solidFill>
                <a:latin typeface="Arial" panose="020B0604020202020204" pitchFamily="34" charset="0"/>
                <a:cs typeface="Arial" panose="020B0604020202020204" pitchFamily="34" charset="0"/>
              </a:rPr>
              <a:t>n</a:t>
            </a:r>
            <a:r>
              <a:rPr sz="1100" b="1" spc="30" dirty="0">
                <a:solidFill>
                  <a:srgbClr val="05EDB5"/>
                </a:solidFill>
                <a:latin typeface="Arial" panose="020B0604020202020204" pitchFamily="34" charset="0"/>
                <a:cs typeface="Arial" panose="020B0604020202020204" pitchFamily="34" charset="0"/>
              </a:rPr>
              <a:t>t</a:t>
            </a:r>
            <a:r>
              <a:rPr sz="1100" b="1" spc="15" dirty="0">
                <a:solidFill>
                  <a:srgbClr val="05EDB5"/>
                </a:solidFill>
                <a:latin typeface="Arial" panose="020B0604020202020204" pitchFamily="34" charset="0"/>
                <a:cs typeface="Arial" panose="020B0604020202020204" pitchFamily="34" charset="0"/>
              </a:rPr>
              <a:t>abili</a:t>
            </a:r>
            <a:r>
              <a:rPr sz="1100" b="1" spc="20" dirty="0">
                <a:solidFill>
                  <a:srgbClr val="05EDB5"/>
                </a:solidFill>
                <a:latin typeface="Arial" panose="020B0604020202020204" pitchFamily="34" charset="0"/>
                <a:cs typeface="Arial" panose="020B0604020202020204" pitchFamily="34" charset="0"/>
              </a:rPr>
              <a:t>t</a:t>
            </a:r>
            <a:r>
              <a:rPr sz="1100" b="1" dirty="0">
                <a:solidFill>
                  <a:srgbClr val="05EDB5"/>
                </a:solidFill>
                <a:latin typeface="Arial" panose="020B0604020202020204" pitchFamily="34" charset="0"/>
                <a:cs typeface="Arial" panose="020B0604020202020204" pitchFamily="34" charset="0"/>
              </a:rPr>
              <a:t>ie</a:t>
            </a:r>
            <a:r>
              <a:rPr sz="1100" b="1" spc="-85" dirty="0">
                <a:solidFill>
                  <a:srgbClr val="05EDB5"/>
                </a:solidFill>
                <a:latin typeface="Arial" panose="020B0604020202020204" pitchFamily="34" charset="0"/>
                <a:cs typeface="Arial" panose="020B0604020202020204" pitchFamily="34" charset="0"/>
              </a:rPr>
              <a:t>s</a:t>
            </a:r>
            <a:r>
              <a:rPr sz="1100" b="1" spc="-45" dirty="0">
                <a:solidFill>
                  <a:srgbClr val="05EDB5"/>
                </a:solidFill>
                <a:latin typeface="Arial" panose="020B0604020202020204" pitchFamily="34" charset="0"/>
                <a:cs typeface="Arial" panose="020B0604020202020204" pitchFamily="34" charset="0"/>
              </a:rPr>
              <a:t> </a:t>
            </a:r>
            <a:r>
              <a:rPr lang="en-US" sz="1100" b="1" spc="-45" dirty="0">
                <a:solidFill>
                  <a:srgbClr val="05EDB5"/>
                </a:solidFill>
                <a:latin typeface="Arial" panose="020B0604020202020204" pitchFamily="34" charset="0"/>
                <a:cs typeface="Arial" panose="020B0604020202020204" pitchFamily="34" charset="0"/>
              </a:rPr>
              <a:t> </a:t>
            </a:r>
            <a:endParaRPr lang="en-NZ" sz="1000" dirty="0">
              <a:solidFill>
                <a:srgbClr val="05EDB5"/>
              </a:solidFill>
              <a:latin typeface="Arial" panose="020B0604020202020204" pitchFamily="34" charset="0"/>
              <a:cs typeface="Arial" panose="020B0604020202020204" pitchFamily="34" charset="0"/>
            </a:endParaRPr>
          </a:p>
          <a:p>
            <a:pPr marL="171450" marR="648970" indent="-171450">
              <a:lnSpc>
                <a:spcPct val="103499"/>
              </a:lnSpc>
              <a:buFont typeface="Arial" panose="020B0604020202020204" pitchFamily="34" charset="0"/>
              <a:buChar char="•"/>
            </a:pPr>
            <a:endParaRPr lang="en-NZ" sz="1000" dirty="0">
              <a:solidFill>
                <a:schemeClr val="bg1"/>
              </a:solidFill>
              <a:latin typeface="Arial" panose="020B0604020202020204" pitchFamily="34" charset="0"/>
              <a:cs typeface="Arial" panose="020B0604020202020204" pitchFamily="34" charset="0"/>
            </a:endParaRPr>
          </a:p>
          <a:p>
            <a:r>
              <a:rPr lang="en-NZ" sz="1000" b="1" dirty="0">
                <a:solidFill>
                  <a:schemeClr val="bg1"/>
                </a:solidFill>
                <a:ea typeface="Calibri"/>
                <a:cs typeface="Calibri"/>
              </a:rPr>
              <a:t>Identity governance design and delivery</a:t>
            </a:r>
          </a:p>
          <a:p>
            <a:pPr marL="154940" indent="-154940">
              <a:buFont typeface="Arial" panose="020B0604020202020204" pitchFamily="34" charset="0"/>
              <a:buChar char="•"/>
            </a:pPr>
            <a:r>
              <a:rPr lang="en-US" sz="1000" dirty="0">
                <a:solidFill>
                  <a:schemeClr val="bg1"/>
                </a:solidFill>
                <a:ea typeface="Calibri"/>
                <a:cs typeface="Calibri"/>
              </a:rPr>
              <a:t>Deliver Meridian’s identity governance uplift by translating strategic direction into practical platform configuration, processes and adoption.</a:t>
            </a:r>
          </a:p>
          <a:p>
            <a:pPr marL="154940" indent="-154940">
              <a:buFont typeface="Arial" panose="020B0604020202020204" pitchFamily="34" charset="0"/>
              <a:buChar char="•"/>
            </a:pPr>
            <a:r>
              <a:rPr lang="en-US" sz="1000" dirty="0">
                <a:solidFill>
                  <a:schemeClr val="bg1"/>
                </a:solidFill>
                <a:ea typeface="Calibri"/>
                <a:cs typeface="Calibri"/>
              </a:rPr>
              <a:t>Design repeatable onboarding for governed systems, including access models, entitlements, approvals, certifications and owner responsibilities.</a:t>
            </a:r>
          </a:p>
          <a:p>
            <a:pPr marL="154940" indent="-154940">
              <a:buFont typeface="Arial" panose="020B0604020202020204" pitchFamily="34" charset="0"/>
              <a:buChar char="•"/>
            </a:pPr>
            <a:r>
              <a:rPr lang="en-US" sz="1000" dirty="0">
                <a:solidFill>
                  <a:schemeClr val="bg1"/>
                </a:solidFill>
                <a:ea typeface="Calibri"/>
                <a:cs typeface="Calibri"/>
              </a:rPr>
              <a:t>Enable system owner self-service through clear guardrails, simple processes and meaningful business language.</a:t>
            </a:r>
          </a:p>
          <a:p>
            <a:pPr marL="154940" indent="-154940">
              <a:buFont typeface="Arial" panose="020B0604020202020204" pitchFamily="34" charset="0"/>
              <a:buChar char="•"/>
            </a:pPr>
            <a:r>
              <a:rPr lang="en-US" sz="1000" dirty="0">
                <a:solidFill>
                  <a:schemeClr val="bg1"/>
                </a:solidFill>
                <a:ea typeface="Calibri"/>
                <a:cs typeface="Calibri"/>
              </a:rPr>
              <a:t>Simplify and </a:t>
            </a:r>
            <a:r>
              <a:rPr lang="en-US" sz="1000" dirty="0" err="1">
                <a:solidFill>
                  <a:schemeClr val="bg1"/>
                </a:solidFill>
                <a:ea typeface="Calibri"/>
                <a:cs typeface="Calibri"/>
              </a:rPr>
              <a:t>standardise</a:t>
            </a:r>
            <a:r>
              <a:rPr lang="en-US" sz="1000" dirty="0">
                <a:solidFill>
                  <a:schemeClr val="bg1"/>
                </a:solidFill>
                <a:ea typeface="Calibri"/>
                <a:cs typeface="Calibri"/>
              </a:rPr>
              <a:t> joiner, mover, leaver, access request, approval and periodic review processes.</a:t>
            </a:r>
          </a:p>
          <a:p>
            <a:pPr marL="154940" indent="-154940">
              <a:buFont typeface="Arial" panose="020B0604020202020204" pitchFamily="34" charset="0"/>
              <a:buChar char="•"/>
            </a:pPr>
            <a:r>
              <a:rPr lang="en-US" sz="1000" dirty="0">
                <a:solidFill>
                  <a:schemeClr val="bg1"/>
                </a:solidFill>
                <a:ea typeface="Calibri"/>
                <a:cs typeface="Calibri"/>
              </a:rPr>
              <a:t>Work with the identity squad to onboard approximately three major Meridian systems during 2027.</a:t>
            </a:r>
            <a:endParaRPr lang="en-US" sz="1000" dirty="0">
              <a:solidFill>
                <a:schemeClr val="bg1"/>
              </a:solidFill>
            </a:endParaRPr>
          </a:p>
          <a:p>
            <a:pPr marL="171450" indent="-171450">
              <a:buFont typeface="Arial" panose="020B0604020202020204" pitchFamily="34" charset="0"/>
              <a:buChar char="•"/>
            </a:pPr>
            <a:endParaRPr lang="en-NZ" sz="1000" dirty="0">
              <a:solidFill>
                <a:schemeClr val="bg1"/>
              </a:solidFill>
              <a:cs typeface="Calibri"/>
            </a:endParaRPr>
          </a:p>
          <a:p>
            <a:r>
              <a:rPr lang="en-US" sz="1000" b="1" dirty="0">
                <a:solidFill>
                  <a:schemeClr val="bg1"/>
                </a:solidFill>
                <a:cs typeface="Arial"/>
              </a:rPr>
              <a:t>Platform implementation and sustainable operations</a:t>
            </a:r>
          </a:p>
          <a:p>
            <a:pPr marL="171450" indent="-171450">
              <a:buFont typeface="Arial,Sans-Serif" panose="020B0604020202020204" pitchFamily="34" charset="0"/>
              <a:buChar char="•"/>
            </a:pPr>
            <a:r>
              <a:rPr lang="en-US" sz="1000" dirty="0">
                <a:solidFill>
                  <a:schemeClr val="bg1"/>
                </a:solidFill>
                <a:cs typeface="Arial"/>
              </a:rPr>
              <a:t>Configure and roll out SailPoint, or a comparable IGA platform, with internal teams and delivery partners.</a:t>
            </a:r>
          </a:p>
          <a:p>
            <a:pPr marL="171450" indent="-171450">
              <a:buFont typeface="Arial,Sans-Serif" panose="020B0604020202020204" pitchFamily="34" charset="0"/>
              <a:buChar char="•"/>
            </a:pPr>
            <a:r>
              <a:rPr lang="en-US" sz="1000" dirty="0">
                <a:solidFill>
                  <a:schemeClr val="bg1"/>
                </a:solidFill>
                <a:cs typeface="Arial"/>
              </a:rPr>
              <a:t>Translate business needs into roles, entitlements, workflows, access profiles, policies, certifications and reporting.</a:t>
            </a:r>
          </a:p>
          <a:p>
            <a:pPr marL="171450" indent="-171450">
              <a:buFont typeface="Arial,Sans-Serif" panose="020B0604020202020204" pitchFamily="34" charset="0"/>
              <a:buChar char="•"/>
            </a:pPr>
            <a:r>
              <a:rPr lang="en-US" sz="1000" dirty="0">
                <a:solidFill>
                  <a:schemeClr val="bg1"/>
                </a:solidFill>
                <a:cs typeface="Arial"/>
              </a:rPr>
              <a:t>Coordinate integrations with Entra ID, Active Directory, ServiceNow, Jira, Oracle, SaaS platforms and other priority applications.</a:t>
            </a:r>
          </a:p>
          <a:p>
            <a:pPr marL="171450" indent="-171450">
              <a:buFont typeface="Arial,Sans-Serif" panose="020B0604020202020204" pitchFamily="34" charset="0"/>
              <a:buChar char="•"/>
            </a:pPr>
            <a:r>
              <a:rPr lang="en-US" sz="1000" dirty="0">
                <a:solidFill>
                  <a:schemeClr val="bg1"/>
                </a:solidFill>
                <a:cs typeface="Arial"/>
              </a:rPr>
              <a:t>Document reusable onboarding patterns, configuration standards, ownership models and handover material.</a:t>
            </a:r>
          </a:p>
          <a:p>
            <a:pPr marL="171450" indent="-171450">
              <a:buFont typeface="Arial,Sans-Serif" panose="020B0604020202020204" pitchFamily="34" charset="0"/>
              <a:buChar char="•"/>
            </a:pPr>
            <a:endParaRPr lang="en-NZ" sz="1000" dirty="0">
              <a:solidFill>
                <a:schemeClr val="bg1"/>
              </a:solidFill>
              <a:cs typeface="Arial"/>
            </a:endParaRPr>
          </a:p>
          <a:p>
            <a:endParaRPr lang="en-NZ" sz="1000" dirty="0">
              <a:solidFill>
                <a:schemeClr val="bg1"/>
              </a:solidFill>
              <a:latin typeface="Arial"/>
              <a:cs typeface="Arial"/>
            </a:endParaRPr>
          </a:p>
        </p:txBody>
      </p:sp>
      <p:sp>
        <p:nvSpPr>
          <p:cNvPr id="13" name="object 21">
            <a:extLst>
              <a:ext uri="{FF2B5EF4-FFF2-40B4-BE49-F238E27FC236}">
                <a16:creationId xmlns:a16="http://schemas.microsoft.com/office/drawing/2014/main" id="{0B0B6F8B-9D95-7F46-83BE-DDFDA6FAC92F}"/>
              </a:ext>
            </a:extLst>
          </p:cNvPr>
          <p:cNvSpPr txBox="1"/>
          <p:nvPr/>
        </p:nvSpPr>
        <p:spPr>
          <a:xfrm>
            <a:off x="4264813" y="1515082"/>
            <a:ext cx="2386084" cy="346710"/>
          </a:xfrm>
          <a:prstGeom prst="rect">
            <a:avLst/>
          </a:prstGeom>
        </p:spPr>
        <p:txBody>
          <a:bodyPr vert="horz" wrap="square" lIns="0" tIns="0" rIns="0" bIns="0" rtlCol="0" anchor="t">
            <a:spAutoFit/>
          </a:bodyPr>
          <a:lstStyle/>
          <a:p>
            <a:pPr marL="12700">
              <a:lnSpc>
                <a:spcPct val="100000"/>
              </a:lnSpc>
            </a:pPr>
            <a:r>
              <a:rPr lang="en-US" sz="1100" b="1" dirty="0">
                <a:solidFill>
                  <a:srgbClr val="05EDB5"/>
                </a:solidFill>
                <a:latin typeface="Arial"/>
                <a:cs typeface="Arial"/>
              </a:rPr>
              <a:t>Location:</a:t>
            </a:r>
            <a:endParaRPr sz="1100" b="1" dirty="0">
              <a:solidFill>
                <a:srgbClr val="05EDB5"/>
              </a:solidFill>
              <a:latin typeface="Arial"/>
              <a:cs typeface="Arial"/>
            </a:endParaRPr>
          </a:p>
          <a:p>
            <a:pPr marL="12700">
              <a:spcBef>
                <a:spcPts val="200"/>
              </a:spcBef>
            </a:pPr>
            <a:r>
              <a:rPr lang="en-NZ" sz="1000" dirty="0">
                <a:solidFill>
                  <a:schemeClr val="bg1"/>
                </a:solidFill>
                <a:latin typeface="Arial"/>
                <a:cs typeface="Arial"/>
              </a:rPr>
              <a:t>Christchurch or Wellington</a:t>
            </a:r>
            <a:endParaRPr sz="1000" dirty="0">
              <a:solidFill>
                <a:schemeClr val="bg1"/>
              </a:solidFill>
              <a:latin typeface="Arial"/>
              <a:cs typeface="Arial"/>
            </a:endParaRPr>
          </a:p>
        </p:txBody>
      </p:sp>
    </p:spTree>
    <p:extLst>
      <p:ext uri="{BB962C8B-B14F-4D97-AF65-F5344CB8AC3E}">
        <p14:creationId xmlns:p14="http://schemas.microsoft.com/office/powerpoint/2010/main" val="36000620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icture containing text, electronics, display&#10;&#10;Description automatically generated">
            <a:extLst>
              <a:ext uri="{FF2B5EF4-FFF2-40B4-BE49-F238E27FC236}">
                <a16:creationId xmlns:a16="http://schemas.microsoft.com/office/drawing/2014/main" id="{60C3A97A-2249-8E44-B609-FC1AE98CEF02}"/>
              </a:ext>
            </a:extLst>
          </p:cNvPr>
          <p:cNvPicPr>
            <a:picLocks noGrp="1" noChangeAspect="1"/>
          </p:cNvPicPr>
          <p:nvPr>
            <p:ph idx="1"/>
          </p:nvPr>
        </p:nvPicPr>
        <p:blipFill>
          <a:blip r:embed="rId2"/>
          <a:stretch>
            <a:fillRect/>
          </a:stretch>
        </p:blipFill>
        <p:spPr>
          <a:xfrm>
            <a:off x="0" y="9148"/>
            <a:ext cx="10682940" cy="7570788"/>
          </a:xfrm>
        </p:spPr>
      </p:pic>
      <p:sp>
        <p:nvSpPr>
          <p:cNvPr id="13" name="object 22">
            <a:extLst>
              <a:ext uri="{FF2B5EF4-FFF2-40B4-BE49-F238E27FC236}">
                <a16:creationId xmlns:a16="http://schemas.microsoft.com/office/drawing/2014/main" id="{4430F701-86E1-6F47-8D85-029AF9D2D0A2}"/>
              </a:ext>
            </a:extLst>
          </p:cNvPr>
          <p:cNvSpPr txBox="1"/>
          <p:nvPr/>
        </p:nvSpPr>
        <p:spPr>
          <a:xfrm>
            <a:off x="513277" y="777541"/>
            <a:ext cx="3922081" cy="2954655"/>
          </a:xfrm>
          <a:prstGeom prst="rect">
            <a:avLst/>
          </a:prstGeom>
        </p:spPr>
        <p:txBody>
          <a:bodyPr vert="horz" wrap="square" lIns="0" tIns="0" rIns="0" bIns="0" rtlCol="0" anchor="t">
            <a:spAutoFit/>
          </a:bodyPr>
          <a:lstStyle/>
          <a:p>
            <a:pPr marL="12700"/>
            <a:r>
              <a:rPr lang="en-NZ" sz="1100" b="1" spc="10" dirty="0">
                <a:solidFill>
                  <a:srgbClr val="05EDB5"/>
                </a:solidFill>
                <a:latin typeface="Arial"/>
                <a:cs typeface="Arial"/>
              </a:rPr>
              <a:t>Position accountabilities continued </a:t>
            </a:r>
            <a:br>
              <a:rPr lang="en-NZ" sz="1100" b="1" spc="10" dirty="0">
                <a:latin typeface="Arial" panose="020B0604020202020204" pitchFamily="34" charset="0"/>
                <a:cs typeface="Arial" panose="020B0604020202020204" pitchFamily="34" charset="0"/>
              </a:rPr>
            </a:br>
            <a:endParaRPr lang="en-NZ" sz="1100" b="1" spc="10" dirty="0">
              <a:solidFill>
                <a:srgbClr val="05EDB5"/>
              </a:solidFill>
              <a:latin typeface="Arial" panose="020B0604020202020204" pitchFamily="34" charset="0"/>
              <a:cs typeface="Arial" panose="020B0604020202020204" pitchFamily="34" charset="0"/>
            </a:endParaRPr>
          </a:p>
          <a:p>
            <a:pPr marL="171450" indent="-171450">
              <a:buFont typeface="Arial,Sans-Serif" panose="020B0604020202020204" pitchFamily="34" charset="0"/>
              <a:buChar char="•"/>
            </a:pPr>
            <a:r>
              <a:rPr lang="en-US" sz="1000" dirty="0">
                <a:solidFill>
                  <a:schemeClr val="bg1"/>
                </a:solidFill>
                <a:cs typeface="Arial"/>
              </a:rPr>
              <a:t>Establish a framework to assess feasibility, effort, dependencies and delivery options for future system onboarding.</a:t>
            </a:r>
          </a:p>
          <a:p>
            <a:pPr marL="171450" indent="-171450">
              <a:buFont typeface="Arial,Sans-Serif" panose="020B0604020202020204" pitchFamily="34" charset="0"/>
              <a:buChar char="•"/>
            </a:pPr>
            <a:r>
              <a:rPr lang="en-US" sz="1000" dirty="0">
                <a:solidFill>
                  <a:schemeClr val="bg1"/>
                </a:solidFill>
                <a:cs typeface="Arial"/>
              </a:rPr>
              <a:t>Use delivery learnings to recommend the people, process, platform and support capabilities needed for long-term identity operations</a:t>
            </a:r>
            <a:endParaRPr lang="en-NZ" sz="1000" dirty="0">
              <a:solidFill>
                <a:schemeClr val="bg1"/>
              </a:solidFill>
              <a:cs typeface="Arial"/>
            </a:endParaRPr>
          </a:p>
          <a:p>
            <a:endParaRPr lang="en-US" sz="1000" b="1" dirty="0">
              <a:solidFill>
                <a:schemeClr val="bg1"/>
              </a:solidFill>
              <a:ea typeface="Calibri"/>
              <a:cs typeface="Calibri"/>
            </a:endParaRPr>
          </a:p>
          <a:p>
            <a:r>
              <a:rPr lang="en-US" sz="1000" b="1" dirty="0">
                <a:solidFill>
                  <a:schemeClr val="bg1"/>
                </a:solidFill>
                <a:ea typeface="Calibri"/>
                <a:cs typeface="Calibri"/>
              </a:rPr>
              <a:t>Governance, risk and compliance</a:t>
            </a:r>
          </a:p>
          <a:p>
            <a:pPr marL="171450" indent="-171450">
              <a:buFont typeface="Arial" panose="020B0604020202020204" pitchFamily="34" charset="0"/>
              <a:buChar char="•"/>
            </a:pPr>
            <a:r>
              <a:rPr lang="en-US" sz="1000" dirty="0">
                <a:solidFill>
                  <a:schemeClr val="bg1"/>
                </a:solidFill>
                <a:ea typeface="Calibri"/>
                <a:cs typeface="Calibri"/>
              </a:rPr>
              <a:t>Turn technical permissions and entitlements into clear, business-friendly access descriptions.</a:t>
            </a:r>
          </a:p>
          <a:p>
            <a:pPr marL="171450" indent="-171450">
              <a:buFont typeface="Arial" panose="020B0604020202020204" pitchFamily="34" charset="0"/>
              <a:buChar char="•"/>
            </a:pPr>
            <a:r>
              <a:rPr lang="en-US" sz="1000" dirty="0">
                <a:solidFill>
                  <a:schemeClr val="bg1"/>
                </a:solidFill>
                <a:ea typeface="Calibri"/>
                <a:cs typeface="Calibri"/>
              </a:rPr>
              <a:t>Design practical, risk-focused access reviews that support informed decisions and reliable audit evidence.</a:t>
            </a:r>
          </a:p>
          <a:p>
            <a:pPr marL="171450" indent="-171450">
              <a:buFont typeface="Arial" panose="020B0604020202020204" pitchFamily="34" charset="0"/>
              <a:buChar char="•"/>
            </a:pPr>
            <a:r>
              <a:rPr lang="en-US" sz="1000" dirty="0">
                <a:solidFill>
                  <a:schemeClr val="bg1"/>
                </a:solidFill>
                <a:ea typeface="Calibri"/>
                <a:cs typeface="Calibri"/>
              </a:rPr>
              <a:t>Strengthen lifecycle controls for employees, contractors, privileged access and exceptions.</a:t>
            </a:r>
          </a:p>
          <a:p>
            <a:pPr marL="171450" indent="-171450">
              <a:buFont typeface="Arial" panose="020B0604020202020204" pitchFamily="34" charset="0"/>
              <a:buChar char="•"/>
            </a:pPr>
            <a:r>
              <a:rPr lang="en-US" sz="1000" dirty="0">
                <a:solidFill>
                  <a:schemeClr val="bg1"/>
                </a:solidFill>
                <a:ea typeface="Calibri"/>
                <a:cs typeface="Calibri"/>
              </a:rPr>
              <a:t>Ensure governance processes support audit, control assurance and cyber maturity reporting without unnecessary administration.</a:t>
            </a:r>
            <a:endParaRPr lang="en-NZ" sz="1000" spc="10" dirty="0">
              <a:solidFill>
                <a:prstClr val="white"/>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endParaRPr lang="en-NZ" sz="1000" dirty="0">
              <a:solidFill>
                <a:srgbClr val="FFFFFF"/>
              </a:solidFill>
              <a:latin typeface="Arial" panose="020B0604020202020204" pitchFamily="34" charset="0"/>
              <a:cs typeface="Arial" panose="020B0604020202020204" pitchFamily="34" charset="0"/>
            </a:endParaRPr>
          </a:p>
          <a:p>
            <a:pPr lvl="0"/>
            <a:br>
              <a:rPr lang="en-NZ" sz="1000" dirty="0">
                <a:latin typeface="Arial" panose="020B0604020202020204" pitchFamily="34" charset="0"/>
                <a:cs typeface="Arial" panose="020B0604020202020204" pitchFamily="34" charset="0"/>
              </a:rPr>
            </a:br>
            <a:endParaRPr lang="en-NZ" sz="1000" dirty="0">
              <a:solidFill>
                <a:prstClr val="white"/>
              </a:solidFill>
              <a:latin typeface="Arial" panose="020B0604020202020204" pitchFamily="34" charset="0"/>
              <a:cs typeface="Arial" panose="020B0604020202020204" pitchFamily="34" charset="0"/>
            </a:endParaRPr>
          </a:p>
        </p:txBody>
      </p:sp>
      <p:sp>
        <p:nvSpPr>
          <p:cNvPr id="14" name="object 23">
            <a:extLst>
              <a:ext uri="{FF2B5EF4-FFF2-40B4-BE49-F238E27FC236}">
                <a16:creationId xmlns:a16="http://schemas.microsoft.com/office/drawing/2014/main" id="{81A9F11A-3942-094A-B65F-99E786F0AE50}"/>
              </a:ext>
            </a:extLst>
          </p:cNvPr>
          <p:cNvSpPr txBox="1"/>
          <p:nvPr/>
        </p:nvSpPr>
        <p:spPr>
          <a:xfrm>
            <a:off x="5001581" y="777541"/>
            <a:ext cx="3922081" cy="4324261"/>
          </a:xfrm>
          <a:prstGeom prst="rect">
            <a:avLst/>
          </a:prstGeom>
        </p:spPr>
        <p:txBody>
          <a:bodyPr vert="horz" wrap="square" lIns="0" tIns="0" rIns="0" bIns="0" rtlCol="0" anchor="t">
            <a:spAutoFit/>
          </a:bodyPr>
          <a:lstStyle/>
          <a:p>
            <a:pPr marL="12700" lvl="0"/>
            <a:endParaRPr lang="en-NZ" sz="1100" b="1" dirty="0">
              <a:latin typeface="Arial" panose="020B0604020202020204" pitchFamily="34" charset="0"/>
              <a:cs typeface="Arial" panose="020B0604020202020204" pitchFamily="34" charset="0"/>
            </a:endParaRPr>
          </a:p>
          <a:p>
            <a:pPr marL="184150" lvl="0" indent="-171450">
              <a:buFont typeface="Arial" panose="020B0604020202020204" pitchFamily="34" charset="0"/>
              <a:buChar char="•"/>
            </a:pPr>
            <a:r>
              <a:rPr lang="en-US" sz="1000" dirty="0">
                <a:solidFill>
                  <a:schemeClr val="bg1"/>
                </a:solidFill>
                <a:cs typeface="Arial" panose="020B0604020202020204" pitchFamily="34" charset="0"/>
              </a:rPr>
              <a:t>Strong understanding of identity lifecycle management, access requests and approvals, roles, entitlements, access reviews, segregation of duties and privileged access governance.</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Working knowledge of Entra ID, Active Directory, authentication, directory </a:t>
            </a:r>
            <a:r>
              <a:rPr lang="en-US" sz="1000" dirty="0" err="1">
                <a:solidFill>
                  <a:schemeClr val="bg1"/>
                </a:solidFill>
                <a:cs typeface="Arial" panose="020B0604020202020204" pitchFamily="34" charset="0"/>
              </a:rPr>
              <a:t>synchronisation</a:t>
            </a:r>
            <a:r>
              <a:rPr lang="en-US" sz="1000" dirty="0">
                <a:solidFill>
                  <a:schemeClr val="bg1"/>
                </a:solidFill>
                <a:cs typeface="Arial" panose="020B0604020202020204" pitchFamily="34" charset="0"/>
              </a:rPr>
              <a:t>, APIs, SCIM and common enterprise integration approaches.</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Ability to </a:t>
            </a:r>
            <a:r>
              <a:rPr lang="en-US" sz="1000" dirty="0" err="1">
                <a:solidFill>
                  <a:schemeClr val="bg1"/>
                </a:solidFill>
                <a:cs typeface="Arial" panose="020B0604020202020204" pitchFamily="34" charset="0"/>
              </a:rPr>
              <a:t>analyse</a:t>
            </a:r>
            <a:r>
              <a:rPr lang="en-US" sz="1000" dirty="0">
                <a:solidFill>
                  <a:schemeClr val="bg1"/>
                </a:solidFill>
                <a:cs typeface="Arial" panose="020B0604020202020204" pitchFamily="34" charset="0"/>
              </a:rPr>
              <a:t> access data, translate entitlements into business meaning, identify governance gaps and support remediation.</a:t>
            </a:r>
          </a:p>
          <a:p>
            <a:pPr marL="12700" lvl="0"/>
            <a:endParaRPr lang="en-US" sz="1000" dirty="0">
              <a:solidFill>
                <a:schemeClr val="bg1"/>
              </a:solidFill>
              <a:cs typeface="Arial" panose="020B0604020202020204" pitchFamily="34" charset="0"/>
            </a:endParaRPr>
          </a:p>
          <a:p>
            <a:pPr marL="12700" lvl="0"/>
            <a:r>
              <a:rPr lang="en-US" sz="1000" b="1" dirty="0">
                <a:solidFill>
                  <a:schemeClr val="bg1"/>
                </a:solidFill>
                <a:cs typeface="Arial" panose="020B0604020202020204" pitchFamily="34" charset="0"/>
              </a:rPr>
              <a:t>Delivery and stakeholder capability</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Strong business process analysis, communication and facilitation skills, including working with system owners who are not identity specialists.</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Ability to create simple, repeatable onboarding patterns, templates, decision guides and self-service support.</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Comfort working iteratively across cyber security, infrastructure, applications, service ownership, vendors, audit and assurance.</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Experience delivering through a squad, project team or cross-functional model.</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A practical all-rounder who combines analysis, platform understanding, configuration awareness, data quality, documentation and stakeholder engagement.</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Good judgement about what should be centrally designed, delegated to system owners or supported by specialists.</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Relevant identity, cyber security, risk or technology qualifications are useful, but proven delivery experience is more important.</a:t>
            </a:r>
            <a:endParaRPr lang="en-NZ" sz="1000" dirty="0">
              <a:solidFill>
                <a:schemeClr val="bg1"/>
              </a:solidFill>
              <a:cs typeface="Arial" panose="020B0604020202020204" pitchFamily="34" charset="0"/>
            </a:endParaRPr>
          </a:p>
          <a:p>
            <a:endParaRPr lang="en-NZ" sz="1000" dirty="0">
              <a:solidFill>
                <a:schemeClr val="bg1"/>
              </a:solidFill>
              <a:ea typeface="+mn-lt"/>
              <a:cs typeface="+mn-lt"/>
            </a:endParaRPr>
          </a:p>
        </p:txBody>
      </p:sp>
      <p:sp>
        <p:nvSpPr>
          <p:cNvPr id="2" name="object 15">
            <a:extLst>
              <a:ext uri="{FF2B5EF4-FFF2-40B4-BE49-F238E27FC236}">
                <a16:creationId xmlns:a16="http://schemas.microsoft.com/office/drawing/2014/main" id="{0358EFD3-296E-96E7-DDE7-1AFC49EC7C04}"/>
              </a:ext>
            </a:extLst>
          </p:cNvPr>
          <p:cNvSpPr txBox="1"/>
          <p:nvPr/>
        </p:nvSpPr>
        <p:spPr>
          <a:xfrm>
            <a:off x="5001581" y="5045139"/>
            <a:ext cx="2192020" cy="543560"/>
          </a:xfrm>
          <a:prstGeom prst="rect">
            <a:avLst/>
          </a:prstGeom>
        </p:spPr>
        <p:txBody>
          <a:bodyPr vert="horz" wrap="square" lIns="0" tIns="0" rIns="0" bIns="0" rtlCol="0">
            <a:spAutoFit/>
          </a:bodyPr>
          <a:lstStyle/>
          <a:p>
            <a:pPr marL="12700" marR="6350" algn="just">
              <a:lnSpc>
                <a:spcPts val="1400"/>
              </a:lnSpc>
            </a:pPr>
            <a:r>
              <a:rPr sz="1300" b="1" spc="5">
                <a:solidFill>
                  <a:srgbClr val="00EDB5"/>
                </a:solidFill>
                <a:latin typeface="Arial"/>
                <a:cs typeface="Arial"/>
              </a:rPr>
              <a:t>Our</a:t>
            </a:r>
            <a:r>
              <a:rPr sz="1300" b="1" spc="-60">
                <a:solidFill>
                  <a:srgbClr val="00EDB5"/>
                </a:solidFill>
                <a:latin typeface="Arial"/>
                <a:cs typeface="Arial"/>
              </a:rPr>
              <a:t> </a:t>
            </a:r>
            <a:r>
              <a:rPr sz="1300" b="1" spc="35">
                <a:solidFill>
                  <a:srgbClr val="00EDB5"/>
                </a:solidFill>
                <a:latin typeface="Arial"/>
                <a:cs typeface="Arial"/>
              </a:rPr>
              <a:t>b</a:t>
            </a:r>
            <a:r>
              <a:rPr sz="1300" b="1">
                <a:solidFill>
                  <a:srgbClr val="00EDB5"/>
                </a:solidFill>
                <a:latin typeface="Arial"/>
                <a:cs typeface="Arial"/>
              </a:rPr>
              <a:t>e</a:t>
            </a:r>
            <a:r>
              <a:rPr sz="1300" b="1" spc="-5">
                <a:solidFill>
                  <a:srgbClr val="00EDB5"/>
                </a:solidFill>
                <a:latin typeface="Arial"/>
                <a:cs typeface="Arial"/>
              </a:rPr>
              <a:t>h</a:t>
            </a:r>
            <a:r>
              <a:rPr sz="1300" b="1" spc="15">
                <a:solidFill>
                  <a:srgbClr val="00EDB5"/>
                </a:solidFill>
                <a:latin typeface="Arial"/>
                <a:cs typeface="Arial"/>
              </a:rPr>
              <a:t>avio</a:t>
            </a:r>
            <a:r>
              <a:rPr sz="1300" b="1" spc="-10">
                <a:solidFill>
                  <a:srgbClr val="00EDB5"/>
                </a:solidFill>
                <a:latin typeface="Arial"/>
                <a:cs typeface="Arial"/>
              </a:rPr>
              <a:t>ur</a:t>
            </a:r>
            <a:r>
              <a:rPr sz="1300" b="1" spc="-140">
                <a:solidFill>
                  <a:srgbClr val="00EDB5"/>
                </a:solidFill>
                <a:latin typeface="Arial"/>
                <a:cs typeface="Arial"/>
              </a:rPr>
              <a:t>s</a:t>
            </a:r>
            <a:r>
              <a:rPr sz="1300" b="1" spc="-65">
                <a:solidFill>
                  <a:srgbClr val="00EDB5"/>
                </a:solidFill>
                <a:latin typeface="Arial"/>
                <a:cs typeface="Arial"/>
              </a:rPr>
              <a:t>:</a:t>
            </a:r>
            <a:r>
              <a:rPr sz="1300" b="1" spc="-60">
                <a:solidFill>
                  <a:srgbClr val="00EDB5"/>
                </a:solidFill>
                <a:latin typeface="Arial"/>
                <a:cs typeface="Arial"/>
              </a:rPr>
              <a:t> </a:t>
            </a:r>
            <a:r>
              <a:rPr sz="1300" b="1" spc="-20">
                <a:solidFill>
                  <a:srgbClr val="00EDB5"/>
                </a:solidFill>
                <a:latin typeface="Arial"/>
                <a:cs typeface="Arial"/>
              </a:rPr>
              <a:t>‘H</a:t>
            </a:r>
            <a:r>
              <a:rPr sz="1300" b="1" spc="-40">
                <a:solidFill>
                  <a:srgbClr val="00EDB5"/>
                </a:solidFill>
                <a:latin typeface="Arial"/>
                <a:cs typeface="Arial"/>
              </a:rPr>
              <a:t>o</a:t>
            </a:r>
            <a:r>
              <a:rPr sz="1300" b="1" spc="50">
                <a:solidFill>
                  <a:srgbClr val="00EDB5"/>
                </a:solidFill>
                <a:latin typeface="Arial"/>
                <a:cs typeface="Arial"/>
              </a:rPr>
              <a:t>w</a:t>
            </a:r>
            <a:r>
              <a:rPr sz="1300" b="1" spc="-60">
                <a:solidFill>
                  <a:srgbClr val="00EDB5"/>
                </a:solidFill>
                <a:latin typeface="Arial"/>
                <a:cs typeface="Arial"/>
              </a:rPr>
              <a:t> </a:t>
            </a:r>
            <a:r>
              <a:rPr sz="1300" b="1" spc="50">
                <a:solidFill>
                  <a:srgbClr val="00EDB5"/>
                </a:solidFill>
                <a:latin typeface="Arial"/>
                <a:cs typeface="Arial"/>
              </a:rPr>
              <a:t>t</a:t>
            </a:r>
            <a:r>
              <a:rPr sz="1300" b="1" spc="-10">
                <a:solidFill>
                  <a:srgbClr val="00EDB5"/>
                </a:solidFill>
                <a:latin typeface="Arial"/>
                <a:cs typeface="Arial"/>
              </a:rPr>
              <a:t>o</a:t>
            </a:r>
            <a:r>
              <a:rPr sz="1300" b="1" spc="-60">
                <a:solidFill>
                  <a:srgbClr val="00EDB5"/>
                </a:solidFill>
                <a:latin typeface="Arial"/>
                <a:cs typeface="Arial"/>
              </a:rPr>
              <a:t> </a:t>
            </a:r>
            <a:r>
              <a:rPr sz="1300" b="1" spc="-110">
                <a:solidFill>
                  <a:srgbClr val="00EDB5"/>
                </a:solidFill>
                <a:latin typeface="Arial"/>
                <a:cs typeface="Arial"/>
              </a:rPr>
              <a:t>B</a:t>
            </a:r>
            <a:r>
              <a:rPr sz="1300" b="1" spc="-30">
                <a:solidFill>
                  <a:srgbClr val="00EDB5"/>
                </a:solidFill>
                <a:latin typeface="Arial"/>
                <a:cs typeface="Arial"/>
              </a:rPr>
              <a:t>e</a:t>
            </a:r>
            <a:r>
              <a:rPr sz="1300" b="1" spc="-6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gu</a:t>
            </a:r>
            <a:r>
              <a:rPr sz="1300" spc="50">
                <a:solidFill>
                  <a:srgbClr val="00EDB5"/>
                </a:solidFill>
                <a:latin typeface="Arial"/>
                <a:cs typeface="Arial"/>
              </a:rPr>
              <a:t>t</a:t>
            </a:r>
            <a:r>
              <a:rPr sz="1300" spc="-50">
                <a:solidFill>
                  <a:srgbClr val="00EDB5"/>
                </a:solidFill>
                <a:latin typeface="Arial"/>
                <a:cs typeface="Arial"/>
              </a:rPr>
              <a:t>s</a:t>
            </a:r>
            <a:r>
              <a:rPr sz="1300" spc="-135">
                <a:solidFill>
                  <a:srgbClr val="00EDB5"/>
                </a:solidFill>
                <a:latin typeface="Arial"/>
                <a:cs typeface="Arial"/>
              </a:rPr>
              <a:t>y</a:t>
            </a:r>
            <a:r>
              <a:rPr lang="en-NZ" sz="1300" spc="-40">
                <a:solidFill>
                  <a:srgbClr val="00EDB5"/>
                </a:solidFill>
                <a:latin typeface="Arial"/>
                <a:cs typeface="Arial"/>
              </a:rPr>
              <a:t>,</a:t>
            </a:r>
            <a:r>
              <a:rPr sz="1300" spc="-4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65">
                <a:solidFill>
                  <a:srgbClr val="00EDB5"/>
                </a:solidFill>
                <a:latin typeface="Arial"/>
                <a:cs typeface="Arial"/>
              </a:rPr>
              <a:t>g</a:t>
            </a:r>
            <a:r>
              <a:rPr sz="1300" spc="70">
                <a:solidFill>
                  <a:srgbClr val="00EDB5"/>
                </a:solidFill>
                <a:latin typeface="Arial"/>
                <a:cs typeface="Arial"/>
              </a:rPr>
              <a:t>o</a:t>
            </a:r>
            <a:r>
              <a:rPr sz="1300" spc="55">
                <a:solidFill>
                  <a:srgbClr val="00EDB5"/>
                </a:solidFill>
                <a:latin typeface="Arial"/>
                <a:cs typeface="Arial"/>
              </a:rPr>
              <a:t>o</a:t>
            </a:r>
            <a:r>
              <a:rPr sz="1300" spc="85">
                <a:solidFill>
                  <a:srgbClr val="00EDB5"/>
                </a:solidFill>
                <a:latin typeface="Arial"/>
                <a:cs typeface="Arial"/>
              </a:rPr>
              <a:t>d</a:t>
            </a:r>
            <a:r>
              <a:rPr sz="1300" spc="-45">
                <a:solidFill>
                  <a:srgbClr val="00EDB5"/>
                </a:solidFill>
                <a:latin typeface="Arial"/>
                <a:cs typeface="Arial"/>
              </a:rPr>
              <a:t> </a:t>
            </a:r>
            <a:r>
              <a:rPr sz="1300" spc="35">
                <a:solidFill>
                  <a:srgbClr val="00EDB5"/>
                </a:solidFill>
                <a:latin typeface="Arial"/>
                <a:cs typeface="Arial"/>
              </a:rPr>
              <a:t>human</a:t>
            </a:r>
            <a:r>
              <a:rPr lang="en-NZ" sz="1300" spc="35">
                <a:solidFill>
                  <a:srgbClr val="00EDB5"/>
                </a:solidFill>
                <a:latin typeface="Arial"/>
                <a:cs typeface="Arial"/>
              </a:rPr>
              <a:t>,</a:t>
            </a:r>
            <a:r>
              <a:rPr sz="1300" spc="15">
                <a:solidFill>
                  <a:srgbClr val="00EDB5"/>
                </a:solidFill>
                <a:latin typeface="Arial"/>
                <a:cs typeface="Arial"/>
              </a:rPr>
              <a:t> </a:t>
            </a:r>
            <a:r>
              <a:rPr sz="1300" spc="-65">
                <a:solidFill>
                  <a:srgbClr val="00EDB5"/>
                </a:solidFill>
                <a:latin typeface="Arial"/>
                <a:cs typeface="Arial"/>
              </a:rPr>
              <a:t>B</a:t>
            </a:r>
            <a:r>
              <a:rPr sz="1300" spc="5">
                <a:solidFill>
                  <a:srgbClr val="00EDB5"/>
                </a:solidFill>
                <a:latin typeface="Arial"/>
                <a:cs typeface="Arial"/>
              </a:rPr>
              <a:t>e</a:t>
            </a:r>
            <a:r>
              <a:rPr sz="1300" spc="-45">
                <a:solidFill>
                  <a:srgbClr val="00EDB5"/>
                </a:solidFill>
                <a:latin typeface="Arial"/>
                <a:cs typeface="Arial"/>
              </a:rPr>
              <a:t> </a:t>
            </a:r>
            <a:r>
              <a:rPr sz="1300" spc="35">
                <a:solidFill>
                  <a:srgbClr val="00EDB5"/>
                </a:solidFill>
                <a:latin typeface="Arial"/>
                <a:cs typeface="Arial"/>
              </a:rPr>
              <a:t>in</a:t>
            </a:r>
            <a:r>
              <a:rPr sz="1300" spc="-45">
                <a:solidFill>
                  <a:srgbClr val="00EDB5"/>
                </a:solidFill>
                <a:latin typeface="Arial"/>
                <a:cs typeface="Arial"/>
              </a:rPr>
              <a:t> </a:t>
            </a:r>
            <a:r>
              <a:rPr sz="1300" spc="45">
                <a:solidFill>
                  <a:srgbClr val="00EDB5"/>
                </a:solidFill>
                <a:latin typeface="Arial"/>
                <a:cs typeface="Arial"/>
              </a:rPr>
              <a:t>the</a:t>
            </a:r>
            <a:r>
              <a:rPr sz="1300" spc="-45">
                <a:solidFill>
                  <a:srgbClr val="00EDB5"/>
                </a:solidFill>
                <a:latin typeface="Arial"/>
                <a:cs typeface="Arial"/>
              </a:rPr>
              <a:t> </a:t>
            </a:r>
            <a:r>
              <a:rPr sz="1300" spc="65">
                <a:solidFill>
                  <a:srgbClr val="00EDB5"/>
                </a:solidFill>
                <a:latin typeface="Arial"/>
                <a:cs typeface="Arial"/>
              </a:rPr>
              <a:t>w</a:t>
            </a:r>
            <a:r>
              <a:rPr sz="1300" spc="50">
                <a:solidFill>
                  <a:srgbClr val="00EDB5"/>
                </a:solidFill>
                <a:latin typeface="Arial"/>
                <a:cs typeface="Arial"/>
              </a:rPr>
              <a:t>a</a:t>
            </a:r>
            <a:r>
              <a:rPr sz="1300" spc="-5">
                <a:solidFill>
                  <a:srgbClr val="00EDB5"/>
                </a:solidFill>
                <a:latin typeface="Arial"/>
                <a:cs typeface="Arial"/>
              </a:rPr>
              <a:t>k</a:t>
            </a:r>
            <a:r>
              <a:rPr sz="1300" spc="25">
                <a:solidFill>
                  <a:srgbClr val="00EDB5"/>
                </a:solidFill>
                <a:latin typeface="Arial"/>
                <a:cs typeface="Arial"/>
              </a:rPr>
              <a:t>a.</a:t>
            </a:r>
            <a:endParaRPr sz="1300">
              <a:latin typeface="Arial"/>
              <a:cs typeface="Arial"/>
            </a:endParaRPr>
          </a:p>
        </p:txBody>
      </p:sp>
      <p:sp>
        <p:nvSpPr>
          <p:cNvPr id="3" name="object 16">
            <a:extLst>
              <a:ext uri="{FF2B5EF4-FFF2-40B4-BE49-F238E27FC236}">
                <a16:creationId xmlns:a16="http://schemas.microsoft.com/office/drawing/2014/main" id="{14B0A329-003B-94B6-0628-FEA43F040E9C}"/>
              </a:ext>
            </a:extLst>
          </p:cNvPr>
          <p:cNvSpPr txBox="1"/>
          <p:nvPr/>
        </p:nvSpPr>
        <p:spPr>
          <a:xfrm>
            <a:off x="2915750" y="5054287"/>
            <a:ext cx="1685289" cy="543560"/>
          </a:xfrm>
          <a:prstGeom prst="rect">
            <a:avLst/>
          </a:prstGeom>
        </p:spPr>
        <p:txBody>
          <a:bodyPr vert="horz" wrap="square" lIns="0" tIns="0" rIns="0" bIns="0" rtlCol="0">
            <a:spAutoFit/>
          </a:bodyPr>
          <a:lstStyle/>
          <a:p>
            <a:pPr marL="12700" marR="6350">
              <a:lnSpc>
                <a:spcPts val="1400"/>
              </a:lnSpc>
            </a:pPr>
            <a:r>
              <a:rPr sz="1300" b="1" spc="60" dirty="0">
                <a:solidFill>
                  <a:srgbClr val="00EDB5"/>
                </a:solidFill>
                <a:latin typeface="Arial"/>
                <a:cs typeface="Arial"/>
              </a:rPr>
              <a:t>W</a:t>
            </a:r>
            <a:r>
              <a:rPr sz="1300" b="1" spc="30" dirty="0">
                <a:solidFill>
                  <a:srgbClr val="00EDB5"/>
                </a:solidFill>
                <a:latin typeface="Arial"/>
                <a:cs typeface="Arial"/>
              </a:rPr>
              <a:t>h</a:t>
            </a:r>
            <a:r>
              <a:rPr sz="1300" b="1" spc="80" dirty="0">
                <a:solidFill>
                  <a:srgbClr val="00EDB5"/>
                </a:solidFill>
                <a:latin typeface="Arial"/>
                <a:cs typeface="Arial"/>
              </a:rPr>
              <a:t>at</a:t>
            </a:r>
            <a:r>
              <a:rPr sz="1300" b="1" spc="-60" dirty="0">
                <a:solidFill>
                  <a:srgbClr val="00EDB5"/>
                </a:solidFill>
                <a:latin typeface="Arial"/>
                <a:cs typeface="Arial"/>
              </a:rPr>
              <a:t> </a:t>
            </a:r>
            <a:r>
              <a:rPr sz="1300" b="1" spc="35" dirty="0">
                <a:solidFill>
                  <a:srgbClr val="00EDB5"/>
                </a:solidFill>
                <a:latin typeface="Arial"/>
                <a:cs typeface="Arial"/>
              </a:rPr>
              <a:t>w</a:t>
            </a:r>
            <a:r>
              <a:rPr sz="1300" b="1" spc="10" dirty="0">
                <a:solidFill>
                  <a:srgbClr val="00EDB5"/>
                </a:solidFill>
                <a:latin typeface="Arial"/>
                <a:cs typeface="Arial"/>
              </a:rPr>
              <a:t>e</a:t>
            </a:r>
            <a:r>
              <a:rPr sz="1300" b="1" spc="-60" dirty="0">
                <a:solidFill>
                  <a:srgbClr val="00EDB5"/>
                </a:solidFill>
                <a:latin typeface="Arial"/>
                <a:cs typeface="Arial"/>
              </a:rPr>
              <a:t> </a:t>
            </a:r>
            <a:r>
              <a:rPr sz="1300" b="1" spc="-25" dirty="0">
                <a:solidFill>
                  <a:srgbClr val="00EDB5"/>
                </a:solidFill>
                <a:latin typeface="Arial"/>
                <a:cs typeface="Arial"/>
              </a:rPr>
              <a:t>v</a:t>
            </a:r>
            <a:r>
              <a:rPr sz="1300" b="1" spc="15" dirty="0">
                <a:solidFill>
                  <a:srgbClr val="00EDB5"/>
                </a:solidFill>
                <a:latin typeface="Arial"/>
                <a:cs typeface="Arial"/>
              </a:rPr>
              <a:t>alue</a:t>
            </a:r>
            <a:r>
              <a:rPr sz="1300" b="1" spc="10" dirty="0">
                <a:solidFill>
                  <a:srgbClr val="00EDB5"/>
                </a:solidFill>
                <a:latin typeface="Arial"/>
                <a:cs typeface="Arial"/>
              </a:rPr>
              <a:t> </a:t>
            </a:r>
            <a:r>
              <a:rPr sz="1300" spc="-20" dirty="0">
                <a:solidFill>
                  <a:srgbClr val="00EDB5"/>
                </a:solidFill>
                <a:latin typeface="Arial"/>
                <a:cs typeface="Arial"/>
              </a:rPr>
              <a:t>Cust</a:t>
            </a:r>
            <a:r>
              <a:rPr sz="1300" spc="40" dirty="0">
                <a:solidFill>
                  <a:srgbClr val="00EDB5"/>
                </a:solidFill>
                <a:latin typeface="Arial"/>
                <a:cs typeface="Arial"/>
              </a:rPr>
              <a:t>ome</a:t>
            </a:r>
            <a:r>
              <a:rPr sz="1300" spc="10" dirty="0">
                <a:solidFill>
                  <a:srgbClr val="00EDB5"/>
                </a:solidFill>
                <a:latin typeface="Arial"/>
                <a:cs typeface="Arial"/>
              </a:rPr>
              <a:t>r</a:t>
            </a:r>
            <a:r>
              <a:rPr sz="1300" spc="-95" dirty="0">
                <a:solidFill>
                  <a:srgbClr val="00EDB5"/>
                </a:solidFill>
                <a:latin typeface="Arial"/>
                <a:cs typeface="Arial"/>
              </a:rPr>
              <a:t>s</a:t>
            </a:r>
            <a:r>
              <a:rPr lang="en-NZ" sz="1300" spc="-40" dirty="0">
                <a:solidFill>
                  <a:srgbClr val="00EDB5"/>
                </a:solidFill>
                <a:latin typeface="Arial"/>
                <a:cs typeface="Arial"/>
              </a:rPr>
              <a:t>,</a:t>
            </a:r>
            <a:r>
              <a:rPr sz="1300" spc="-45" dirty="0">
                <a:solidFill>
                  <a:srgbClr val="00EDB5"/>
                </a:solidFill>
                <a:latin typeface="Arial"/>
                <a:cs typeface="Arial"/>
              </a:rPr>
              <a:t> </a:t>
            </a:r>
            <a:r>
              <a:rPr sz="1300" spc="-155" dirty="0">
                <a:solidFill>
                  <a:srgbClr val="00EDB5"/>
                </a:solidFill>
                <a:latin typeface="Arial"/>
                <a:cs typeface="Arial"/>
              </a:rPr>
              <a:t>S</a:t>
            </a:r>
            <a:r>
              <a:rPr sz="1300" spc="114" dirty="0">
                <a:solidFill>
                  <a:srgbClr val="00EDB5"/>
                </a:solidFill>
                <a:latin typeface="Arial"/>
                <a:cs typeface="Arial"/>
              </a:rPr>
              <a:t>a</a:t>
            </a:r>
            <a:r>
              <a:rPr sz="1300" spc="20" dirty="0">
                <a:solidFill>
                  <a:srgbClr val="00EDB5"/>
                </a:solidFill>
                <a:latin typeface="Arial"/>
                <a:cs typeface="Arial"/>
              </a:rPr>
              <a:t>f</a:t>
            </a:r>
            <a:r>
              <a:rPr sz="1300" spc="-10" dirty="0">
                <a:solidFill>
                  <a:srgbClr val="00EDB5"/>
                </a:solidFill>
                <a:latin typeface="Arial"/>
                <a:cs typeface="Arial"/>
              </a:rPr>
              <a:t>e</a:t>
            </a:r>
            <a:r>
              <a:rPr sz="1300" spc="100" dirty="0">
                <a:solidFill>
                  <a:srgbClr val="00EDB5"/>
                </a:solidFill>
                <a:latin typeface="Arial"/>
                <a:cs typeface="Arial"/>
              </a:rPr>
              <a:t>t</a:t>
            </a:r>
            <a:r>
              <a:rPr sz="1300" spc="-75" dirty="0">
                <a:solidFill>
                  <a:srgbClr val="00EDB5"/>
                </a:solidFill>
                <a:latin typeface="Arial"/>
                <a:cs typeface="Arial"/>
              </a:rPr>
              <a:t>y</a:t>
            </a:r>
            <a:r>
              <a:rPr lang="en-NZ" sz="1300" spc="-40" dirty="0">
                <a:solidFill>
                  <a:srgbClr val="00EDB5"/>
                </a:solidFill>
                <a:latin typeface="Arial"/>
                <a:cs typeface="Arial"/>
              </a:rPr>
              <a:t>,</a:t>
            </a:r>
            <a:r>
              <a:rPr sz="1300" spc="-40" dirty="0">
                <a:solidFill>
                  <a:srgbClr val="00EDB5"/>
                </a:solidFill>
                <a:latin typeface="Arial"/>
                <a:cs typeface="Arial"/>
              </a:rPr>
              <a:t> Sus</a:t>
            </a:r>
            <a:r>
              <a:rPr sz="1300" spc="-30" dirty="0">
                <a:solidFill>
                  <a:srgbClr val="00EDB5"/>
                </a:solidFill>
                <a:latin typeface="Arial"/>
                <a:cs typeface="Arial"/>
              </a:rPr>
              <a:t>t</a:t>
            </a:r>
            <a:r>
              <a:rPr sz="1300" spc="60" dirty="0">
                <a:solidFill>
                  <a:srgbClr val="00EDB5"/>
                </a:solidFill>
                <a:latin typeface="Arial"/>
                <a:cs typeface="Arial"/>
              </a:rPr>
              <a:t>ainabili</a:t>
            </a:r>
            <a:r>
              <a:rPr sz="1300" spc="50" dirty="0">
                <a:solidFill>
                  <a:srgbClr val="00EDB5"/>
                </a:solidFill>
                <a:latin typeface="Arial"/>
                <a:cs typeface="Arial"/>
              </a:rPr>
              <a:t>t</a:t>
            </a:r>
            <a:r>
              <a:rPr sz="1300" spc="-75" dirty="0">
                <a:solidFill>
                  <a:srgbClr val="00EDB5"/>
                </a:solidFill>
                <a:latin typeface="Arial"/>
                <a:cs typeface="Arial"/>
              </a:rPr>
              <a:t>y</a:t>
            </a:r>
            <a:r>
              <a:rPr lang="en-NZ" sz="1300" spc="-40" dirty="0">
                <a:solidFill>
                  <a:srgbClr val="00EDB5"/>
                </a:solidFill>
                <a:latin typeface="Arial"/>
                <a:cs typeface="Arial"/>
              </a:rPr>
              <a:t>,</a:t>
            </a:r>
            <a:r>
              <a:rPr sz="1300" spc="-45" dirty="0">
                <a:solidFill>
                  <a:srgbClr val="00EDB5"/>
                </a:solidFill>
                <a:latin typeface="Arial"/>
                <a:cs typeface="Arial"/>
              </a:rPr>
              <a:t> </a:t>
            </a:r>
            <a:r>
              <a:rPr sz="1300" spc="-180" dirty="0">
                <a:solidFill>
                  <a:srgbClr val="00EDB5"/>
                </a:solidFill>
                <a:latin typeface="Arial"/>
                <a:cs typeface="Arial"/>
              </a:rPr>
              <a:t>P</a:t>
            </a:r>
            <a:r>
              <a:rPr sz="1300" spc="10" dirty="0">
                <a:solidFill>
                  <a:srgbClr val="00EDB5"/>
                </a:solidFill>
                <a:latin typeface="Arial"/>
                <a:cs typeface="Arial"/>
              </a:rPr>
              <a:t>e</a:t>
            </a:r>
            <a:r>
              <a:rPr sz="1300" spc="25" dirty="0">
                <a:solidFill>
                  <a:srgbClr val="00EDB5"/>
                </a:solidFill>
                <a:latin typeface="Arial"/>
                <a:cs typeface="Arial"/>
              </a:rPr>
              <a:t>ople.</a:t>
            </a:r>
            <a:endParaRPr sz="1300" dirty="0">
              <a:latin typeface="Arial"/>
              <a:cs typeface="Arial"/>
            </a:endParaRPr>
          </a:p>
        </p:txBody>
      </p:sp>
      <p:sp>
        <p:nvSpPr>
          <p:cNvPr id="4" name="object 17">
            <a:extLst>
              <a:ext uri="{FF2B5EF4-FFF2-40B4-BE49-F238E27FC236}">
                <a16:creationId xmlns:a16="http://schemas.microsoft.com/office/drawing/2014/main" id="{1EC46A77-DAB6-9178-0BCC-9848BDA69F3D}"/>
              </a:ext>
            </a:extLst>
          </p:cNvPr>
          <p:cNvSpPr txBox="1"/>
          <p:nvPr/>
        </p:nvSpPr>
        <p:spPr>
          <a:xfrm>
            <a:off x="539750" y="5022279"/>
            <a:ext cx="1877695" cy="566420"/>
          </a:xfrm>
          <a:prstGeom prst="rect">
            <a:avLst/>
          </a:prstGeom>
        </p:spPr>
        <p:txBody>
          <a:bodyPr vert="horz" wrap="square" lIns="0" tIns="0" rIns="0" bIns="0" rtlCol="0">
            <a:spAutoFit/>
          </a:bodyPr>
          <a:lstStyle/>
          <a:p>
            <a:pPr marL="12700">
              <a:lnSpc>
                <a:spcPct val="100000"/>
              </a:lnSpc>
            </a:pPr>
            <a:r>
              <a:rPr sz="1300" b="1" spc="5">
                <a:solidFill>
                  <a:srgbClr val="00EDB5"/>
                </a:solidFill>
                <a:latin typeface="Arial"/>
                <a:cs typeface="Arial"/>
              </a:rPr>
              <a:t>Our</a:t>
            </a:r>
            <a:r>
              <a:rPr sz="1300" b="1" spc="-60">
                <a:solidFill>
                  <a:srgbClr val="00EDB5"/>
                </a:solidFill>
                <a:latin typeface="Arial"/>
                <a:cs typeface="Arial"/>
              </a:rPr>
              <a:t> </a:t>
            </a:r>
            <a:r>
              <a:rPr sz="1300" b="1" spc="25">
                <a:solidFill>
                  <a:srgbClr val="00EDB5"/>
                </a:solidFill>
                <a:latin typeface="Arial"/>
                <a:cs typeface="Arial"/>
              </a:rPr>
              <a:t>p</a:t>
            </a:r>
            <a:r>
              <a:rPr sz="1300" b="1" spc="5">
                <a:solidFill>
                  <a:srgbClr val="00EDB5"/>
                </a:solidFill>
                <a:latin typeface="Arial"/>
                <a:cs typeface="Arial"/>
              </a:rPr>
              <a:t>ur</a:t>
            </a:r>
            <a:r>
              <a:rPr sz="1300" b="1" spc="10">
                <a:solidFill>
                  <a:srgbClr val="00EDB5"/>
                </a:solidFill>
                <a:latin typeface="Arial"/>
                <a:cs typeface="Arial"/>
              </a:rPr>
              <a:t>p</a:t>
            </a:r>
            <a:r>
              <a:rPr sz="1300" b="1" spc="-15">
                <a:solidFill>
                  <a:srgbClr val="00EDB5"/>
                </a:solidFill>
                <a:latin typeface="Arial"/>
                <a:cs typeface="Arial"/>
              </a:rPr>
              <a:t>o</a:t>
            </a:r>
            <a:r>
              <a:rPr sz="1300" b="1" spc="-135">
                <a:solidFill>
                  <a:srgbClr val="00EDB5"/>
                </a:solidFill>
                <a:latin typeface="Arial"/>
                <a:cs typeface="Arial"/>
              </a:rPr>
              <a:t>s</a:t>
            </a:r>
            <a:r>
              <a:rPr sz="1300" b="1" spc="10">
                <a:solidFill>
                  <a:srgbClr val="00EDB5"/>
                </a:solidFill>
                <a:latin typeface="Arial"/>
                <a:cs typeface="Arial"/>
              </a:rPr>
              <a:t>e</a:t>
            </a:r>
            <a:endParaRPr sz="1300">
              <a:latin typeface="Arial"/>
              <a:cs typeface="Arial"/>
            </a:endParaRPr>
          </a:p>
          <a:p>
            <a:pPr marL="12700" marR="6350">
              <a:lnSpc>
                <a:spcPts val="1400"/>
              </a:lnSpc>
              <a:spcBef>
                <a:spcPts val="20"/>
              </a:spcBef>
            </a:pPr>
            <a:r>
              <a:rPr sz="1300" spc="-15">
                <a:solidFill>
                  <a:srgbClr val="00EDB5"/>
                </a:solidFill>
                <a:latin typeface="Arial"/>
                <a:cs typeface="Arial"/>
              </a:rPr>
              <a:t>Cl</a:t>
            </a:r>
            <a:r>
              <a:rPr sz="1300" spc="-10">
                <a:solidFill>
                  <a:srgbClr val="00EDB5"/>
                </a:solidFill>
                <a:latin typeface="Arial"/>
                <a:cs typeface="Arial"/>
              </a:rPr>
              <a:t>e</a:t>
            </a:r>
            <a:r>
              <a:rPr sz="1300" spc="65">
                <a:solidFill>
                  <a:srgbClr val="00EDB5"/>
                </a:solidFill>
                <a:latin typeface="Arial"/>
                <a:cs typeface="Arial"/>
              </a:rPr>
              <a:t>an</a:t>
            </a:r>
            <a:r>
              <a:rPr sz="1300" spc="-45">
                <a:solidFill>
                  <a:srgbClr val="00EDB5"/>
                </a:solidFill>
                <a:latin typeface="Arial"/>
                <a:cs typeface="Arial"/>
              </a:rPr>
              <a:t> </a:t>
            </a:r>
            <a:r>
              <a:rPr sz="1300" spc="20">
                <a:solidFill>
                  <a:srgbClr val="00EDB5"/>
                </a:solidFill>
                <a:latin typeface="Arial"/>
                <a:cs typeface="Arial"/>
              </a:rPr>
              <a:t>ene</a:t>
            </a:r>
            <a:r>
              <a:rPr sz="1300" spc="-20">
                <a:solidFill>
                  <a:srgbClr val="00EDB5"/>
                </a:solidFill>
                <a:latin typeface="Arial"/>
                <a:cs typeface="Arial"/>
              </a:rPr>
              <a:t>r</a:t>
            </a:r>
            <a:r>
              <a:rPr sz="1300" spc="40">
                <a:solidFill>
                  <a:srgbClr val="00EDB5"/>
                </a:solidFill>
                <a:latin typeface="Arial"/>
                <a:cs typeface="Arial"/>
              </a:rPr>
              <a:t>gy</a:t>
            </a:r>
            <a:r>
              <a:rPr sz="1300" spc="-45">
                <a:solidFill>
                  <a:srgbClr val="00EDB5"/>
                </a:solidFill>
                <a:latin typeface="Arial"/>
                <a:cs typeface="Arial"/>
              </a:rPr>
              <a:t> </a:t>
            </a:r>
            <a:r>
              <a:rPr sz="1300" spc="50">
                <a:solidFill>
                  <a:srgbClr val="00EDB5"/>
                </a:solidFill>
                <a:latin typeface="Arial"/>
                <a:cs typeface="Arial"/>
              </a:rPr>
              <a:t>f</a:t>
            </a:r>
            <a:r>
              <a:rPr sz="1300" spc="40">
                <a:solidFill>
                  <a:srgbClr val="00EDB5"/>
                </a:solidFill>
                <a:latin typeface="Arial"/>
                <a:cs typeface="Arial"/>
              </a:rPr>
              <a:t>or</a:t>
            </a:r>
            <a:r>
              <a:rPr sz="1300" spc="-45">
                <a:solidFill>
                  <a:srgbClr val="00EDB5"/>
                </a:solidFill>
                <a:latin typeface="Arial"/>
                <a:cs typeface="Arial"/>
              </a:rPr>
              <a:t> </a:t>
            </a:r>
            <a:r>
              <a:rPr sz="1300" spc="85">
                <a:solidFill>
                  <a:srgbClr val="00EDB5"/>
                </a:solidFill>
                <a:latin typeface="Arial"/>
                <a:cs typeface="Arial"/>
              </a:rPr>
              <a:t>a</a:t>
            </a:r>
            <a:r>
              <a:rPr sz="1300" spc="-45">
                <a:solidFill>
                  <a:srgbClr val="00EDB5"/>
                </a:solidFill>
                <a:latin typeface="Arial"/>
                <a:cs typeface="Arial"/>
              </a:rPr>
              <a:t> </a:t>
            </a:r>
            <a:r>
              <a:rPr sz="1300" spc="50">
                <a:solidFill>
                  <a:srgbClr val="00EDB5"/>
                </a:solidFill>
                <a:latin typeface="Arial"/>
                <a:cs typeface="Arial"/>
              </a:rPr>
              <a:t>fai</a:t>
            </a:r>
            <a:r>
              <a:rPr sz="1300" spc="10">
                <a:solidFill>
                  <a:srgbClr val="00EDB5"/>
                </a:solidFill>
                <a:latin typeface="Arial"/>
                <a:cs typeface="Arial"/>
              </a:rPr>
              <a:t>r</a:t>
            </a:r>
            <a:r>
              <a:rPr sz="1300" spc="15">
                <a:solidFill>
                  <a:srgbClr val="00EDB5"/>
                </a:solidFill>
                <a:latin typeface="Arial"/>
                <a:cs typeface="Arial"/>
              </a:rPr>
              <a:t>er</a:t>
            </a:r>
            <a:r>
              <a:rPr sz="1300" spc="10">
                <a:solidFill>
                  <a:srgbClr val="00EDB5"/>
                </a:solidFill>
                <a:latin typeface="Arial"/>
                <a:cs typeface="Arial"/>
              </a:rPr>
              <a:t> </a:t>
            </a:r>
            <a:r>
              <a:rPr sz="1300" spc="70">
                <a:solidFill>
                  <a:srgbClr val="00EDB5"/>
                </a:solidFill>
                <a:latin typeface="Arial"/>
                <a:cs typeface="Arial"/>
              </a:rPr>
              <a:t>and</a:t>
            </a:r>
            <a:r>
              <a:rPr sz="1300" spc="-45">
                <a:solidFill>
                  <a:srgbClr val="00EDB5"/>
                </a:solidFill>
                <a:latin typeface="Arial"/>
                <a:cs typeface="Arial"/>
              </a:rPr>
              <a:t> </a:t>
            </a:r>
            <a:r>
              <a:rPr sz="1300" spc="20">
                <a:solidFill>
                  <a:srgbClr val="00EDB5"/>
                </a:solidFill>
                <a:latin typeface="Arial"/>
                <a:cs typeface="Arial"/>
              </a:rPr>
              <a:t>h</a:t>
            </a:r>
            <a:r>
              <a:rPr sz="1300" spc="25">
                <a:solidFill>
                  <a:srgbClr val="00EDB5"/>
                </a:solidFill>
                <a:latin typeface="Arial"/>
                <a:cs typeface="Arial"/>
              </a:rPr>
              <a:t>e</a:t>
            </a:r>
            <a:r>
              <a:rPr sz="1300" spc="45">
                <a:solidFill>
                  <a:srgbClr val="00EDB5"/>
                </a:solidFill>
                <a:latin typeface="Arial"/>
                <a:cs typeface="Arial"/>
              </a:rPr>
              <a:t>althier</a:t>
            </a:r>
            <a:r>
              <a:rPr sz="1300" spc="-45">
                <a:solidFill>
                  <a:srgbClr val="00EDB5"/>
                </a:solidFill>
                <a:latin typeface="Arial"/>
                <a:cs typeface="Arial"/>
              </a:rPr>
              <a:t> </a:t>
            </a:r>
            <a:r>
              <a:rPr sz="1300" spc="65">
                <a:solidFill>
                  <a:srgbClr val="00EDB5"/>
                </a:solidFill>
                <a:latin typeface="Arial"/>
                <a:cs typeface="Arial"/>
              </a:rPr>
              <a:t>w</a:t>
            </a:r>
            <a:r>
              <a:rPr sz="1300" spc="35">
                <a:solidFill>
                  <a:srgbClr val="00EDB5"/>
                </a:solidFill>
                <a:latin typeface="Arial"/>
                <a:cs typeface="Arial"/>
              </a:rPr>
              <a:t>orld.</a:t>
            </a:r>
            <a:endParaRPr sz="1300">
              <a:latin typeface="Arial"/>
              <a:cs typeface="Arial"/>
            </a:endParaRPr>
          </a:p>
        </p:txBody>
      </p:sp>
      <p:sp>
        <p:nvSpPr>
          <p:cNvPr id="6" name="object 18">
            <a:extLst>
              <a:ext uri="{FF2B5EF4-FFF2-40B4-BE49-F238E27FC236}">
                <a16:creationId xmlns:a16="http://schemas.microsoft.com/office/drawing/2014/main" id="{3B23CB7D-A461-8C10-4295-8606AB861DA1}"/>
              </a:ext>
            </a:extLst>
          </p:cNvPr>
          <p:cNvSpPr/>
          <p:nvPr/>
        </p:nvSpPr>
        <p:spPr>
          <a:xfrm>
            <a:off x="552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7" name="object 19">
            <a:extLst>
              <a:ext uri="{FF2B5EF4-FFF2-40B4-BE49-F238E27FC236}">
                <a16:creationId xmlns:a16="http://schemas.microsoft.com/office/drawing/2014/main" id="{5BE3DC2E-1C64-7704-27A3-DCFE70A77F73}"/>
              </a:ext>
            </a:extLst>
          </p:cNvPr>
          <p:cNvSpPr/>
          <p:nvPr/>
        </p:nvSpPr>
        <p:spPr>
          <a:xfrm>
            <a:off x="2928450"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8" name="object 20">
            <a:extLst>
              <a:ext uri="{FF2B5EF4-FFF2-40B4-BE49-F238E27FC236}">
                <a16:creationId xmlns:a16="http://schemas.microsoft.com/office/drawing/2014/main" id="{1150454B-FB63-464D-5955-943C6304508B}"/>
              </a:ext>
            </a:extLst>
          </p:cNvPr>
          <p:cNvSpPr/>
          <p:nvPr/>
        </p:nvSpPr>
        <p:spPr>
          <a:xfrm>
            <a:off x="5014281" y="4935478"/>
            <a:ext cx="562000" cy="0"/>
          </a:xfrm>
          <a:custGeom>
            <a:avLst/>
            <a:gdLst/>
            <a:ahLst/>
            <a:cxnLst/>
            <a:rect l="l" t="t" r="r" b="b"/>
            <a:pathLst>
              <a:path w="562000">
                <a:moveTo>
                  <a:pt x="0" y="0"/>
                </a:moveTo>
                <a:lnTo>
                  <a:pt x="562000" y="0"/>
                </a:lnTo>
              </a:path>
            </a:pathLst>
          </a:custGeom>
          <a:ln w="6350">
            <a:solidFill>
              <a:srgbClr val="00EDB5"/>
            </a:solidFill>
          </a:ln>
        </p:spPr>
        <p:txBody>
          <a:bodyPr wrap="square" lIns="0" tIns="0" rIns="0" bIns="0" rtlCol="0">
            <a:spAutoFit/>
          </a:bodyPr>
          <a:lstStyle/>
          <a:p>
            <a:endParaRPr/>
          </a:p>
        </p:txBody>
      </p:sp>
      <p:sp>
        <p:nvSpPr>
          <p:cNvPr id="10" name="object 23">
            <a:extLst>
              <a:ext uri="{FF2B5EF4-FFF2-40B4-BE49-F238E27FC236}">
                <a16:creationId xmlns:a16="http://schemas.microsoft.com/office/drawing/2014/main" id="{0760477E-51AB-79AA-23F6-F2EE3DAB23A6}"/>
              </a:ext>
            </a:extLst>
          </p:cNvPr>
          <p:cNvSpPr txBox="1"/>
          <p:nvPr/>
        </p:nvSpPr>
        <p:spPr>
          <a:xfrm>
            <a:off x="554167" y="3472174"/>
            <a:ext cx="3922081" cy="1261884"/>
          </a:xfrm>
          <a:prstGeom prst="rect">
            <a:avLst/>
          </a:prstGeom>
        </p:spPr>
        <p:txBody>
          <a:bodyPr vert="horz" wrap="square" lIns="0" tIns="0" rIns="0" bIns="0" rtlCol="0" anchor="t">
            <a:spAutoFit/>
          </a:bodyPr>
          <a:lstStyle/>
          <a:p>
            <a:pPr marL="12700" lvl="0"/>
            <a:r>
              <a:rPr lang="en-NZ" sz="1100" b="1" spc="10" dirty="0">
                <a:solidFill>
                  <a:srgbClr val="05EDB5"/>
                </a:solidFill>
                <a:latin typeface="Arial"/>
                <a:cs typeface="Arial"/>
              </a:rPr>
              <a:t>Kn</a:t>
            </a:r>
            <a:r>
              <a:rPr lang="en-NZ" sz="1100" b="1" dirty="0">
                <a:solidFill>
                  <a:srgbClr val="05EDB5"/>
                </a:solidFill>
                <a:latin typeface="Arial"/>
                <a:cs typeface="Arial"/>
              </a:rPr>
              <a:t>o</a:t>
            </a:r>
            <a:r>
              <a:rPr lang="en-NZ" sz="1100" b="1" spc="35" dirty="0">
                <a:solidFill>
                  <a:srgbClr val="05EDB5"/>
                </a:solidFill>
                <a:latin typeface="Arial"/>
                <a:cs typeface="Arial"/>
              </a:rPr>
              <a:t>wle</a:t>
            </a:r>
            <a:r>
              <a:rPr lang="en-NZ" sz="1100" b="1" spc="25" dirty="0">
                <a:solidFill>
                  <a:srgbClr val="05EDB5"/>
                </a:solidFill>
                <a:latin typeface="Arial"/>
                <a:cs typeface="Arial"/>
              </a:rPr>
              <a:t>dge,</a:t>
            </a:r>
            <a:r>
              <a:rPr lang="en-NZ" sz="1100" b="1" spc="-35" dirty="0">
                <a:solidFill>
                  <a:srgbClr val="05EDB5"/>
                </a:solidFill>
                <a:latin typeface="Arial"/>
                <a:cs typeface="Arial"/>
              </a:rPr>
              <a:t> </a:t>
            </a:r>
            <a:r>
              <a:rPr lang="en-NZ" sz="1100" b="1" spc="-15" dirty="0">
                <a:solidFill>
                  <a:srgbClr val="05EDB5"/>
                </a:solidFill>
                <a:latin typeface="Arial"/>
                <a:cs typeface="Arial"/>
              </a:rPr>
              <a:t>e</a:t>
            </a:r>
            <a:r>
              <a:rPr lang="en-NZ" sz="1100" b="1" spc="35" dirty="0">
                <a:solidFill>
                  <a:srgbClr val="05EDB5"/>
                </a:solidFill>
                <a:latin typeface="Arial"/>
                <a:cs typeface="Arial"/>
              </a:rPr>
              <a:t>xp</a:t>
            </a:r>
            <a:r>
              <a:rPr lang="en-NZ" sz="1100" b="1" spc="10" dirty="0">
                <a:solidFill>
                  <a:srgbClr val="05EDB5"/>
                </a:solidFill>
                <a:latin typeface="Arial"/>
                <a:cs typeface="Arial"/>
              </a:rPr>
              <a:t>erience</a:t>
            </a:r>
            <a:r>
              <a:rPr lang="en-NZ" sz="1100" b="1" spc="-35" dirty="0">
                <a:solidFill>
                  <a:srgbClr val="05EDB5"/>
                </a:solidFill>
                <a:latin typeface="Arial"/>
                <a:cs typeface="Arial"/>
              </a:rPr>
              <a:t> </a:t>
            </a:r>
            <a:r>
              <a:rPr lang="en-NZ" sz="1100" b="1" spc="45" dirty="0">
                <a:solidFill>
                  <a:srgbClr val="05EDB5"/>
                </a:solidFill>
                <a:latin typeface="Arial"/>
                <a:cs typeface="Arial"/>
              </a:rPr>
              <a:t>and</a:t>
            </a:r>
            <a:r>
              <a:rPr lang="en-NZ" sz="1100" b="1" spc="-35" dirty="0">
                <a:solidFill>
                  <a:srgbClr val="05EDB5"/>
                </a:solidFill>
                <a:latin typeface="Arial"/>
                <a:cs typeface="Arial"/>
              </a:rPr>
              <a:t> </a:t>
            </a:r>
            <a:r>
              <a:rPr lang="en-NZ" sz="1100" b="1" dirty="0">
                <a:solidFill>
                  <a:srgbClr val="05EDB5"/>
                </a:solidFill>
                <a:latin typeface="Arial"/>
                <a:cs typeface="Arial"/>
              </a:rPr>
              <a:t>skills</a:t>
            </a:r>
            <a:br>
              <a:rPr lang="en-NZ" sz="1100" b="1" dirty="0">
                <a:latin typeface="Arial" panose="020B0604020202020204" pitchFamily="34" charset="0"/>
                <a:cs typeface="Arial" panose="020B0604020202020204" pitchFamily="34" charset="0"/>
              </a:rPr>
            </a:br>
            <a:endParaRPr lang="en-NZ" sz="1100" b="1" dirty="0">
              <a:latin typeface="Arial" panose="020B0604020202020204" pitchFamily="34" charset="0"/>
              <a:cs typeface="Arial" panose="020B0604020202020204" pitchFamily="34" charset="0"/>
            </a:endParaRPr>
          </a:p>
          <a:p>
            <a:pPr marL="12700" lvl="0"/>
            <a:r>
              <a:rPr lang="en-US" sz="1000" b="1" dirty="0">
                <a:solidFill>
                  <a:schemeClr val="bg1"/>
                </a:solidFill>
                <a:cs typeface="Arial" panose="020B0604020202020204" pitchFamily="34" charset="0"/>
              </a:rPr>
              <a:t>Identity governance and platform experience</a:t>
            </a:r>
          </a:p>
          <a:p>
            <a:pPr marL="184150" lvl="0" indent="-171450">
              <a:buFont typeface="Arial" panose="020B0604020202020204" pitchFamily="34" charset="0"/>
              <a:buChar char="•"/>
            </a:pPr>
            <a:r>
              <a:rPr lang="en-US" sz="1000" b="1" dirty="0">
                <a:solidFill>
                  <a:schemeClr val="bg1"/>
                </a:solidFill>
                <a:cs typeface="Arial" panose="020B0604020202020204" pitchFamily="34" charset="0"/>
              </a:rPr>
              <a:t>E</a:t>
            </a:r>
            <a:r>
              <a:rPr lang="en-US" sz="1000" dirty="0">
                <a:solidFill>
                  <a:schemeClr val="bg1"/>
                </a:solidFill>
                <a:cs typeface="Arial" panose="020B0604020202020204" pitchFamily="34" charset="0"/>
              </a:rPr>
              <a:t>xperience delivering or materially contributing to identity governance, access management or IGA initiatives in a medium-to-large </a:t>
            </a:r>
            <a:r>
              <a:rPr lang="en-US" sz="1000" dirty="0" err="1">
                <a:solidFill>
                  <a:schemeClr val="bg1"/>
                </a:solidFill>
                <a:cs typeface="Arial" panose="020B0604020202020204" pitchFamily="34" charset="0"/>
              </a:rPr>
              <a:t>organisation</a:t>
            </a:r>
            <a:r>
              <a:rPr lang="en-US" sz="1000" dirty="0">
                <a:solidFill>
                  <a:schemeClr val="bg1"/>
                </a:solidFill>
                <a:cs typeface="Arial" panose="020B0604020202020204" pitchFamily="34" charset="0"/>
              </a:rPr>
              <a:t>.</a:t>
            </a:r>
          </a:p>
          <a:p>
            <a:pPr marL="184150" lvl="0" indent="-171450">
              <a:buFont typeface="Arial" panose="020B0604020202020204" pitchFamily="34" charset="0"/>
              <a:buChar char="•"/>
            </a:pPr>
            <a:r>
              <a:rPr lang="en-US" sz="1000" dirty="0">
                <a:solidFill>
                  <a:schemeClr val="bg1"/>
                </a:solidFill>
                <a:cs typeface="Arial" panose="020B0604020202020204" pitchFamily="34" charset="0"/>
              </a:rPr>
              <a:t>Practical understanding of SailPoint or a comparable IGA platform. Hands-on configuration experience is highly desirable.</a:t>
            </a:r>
          </a:p>
        </p:txBody>
      </p:sp>
    </p:spTree>
    <p:extLst>
      <p:ext uri="{BB962C8B-B14F-4D97-AF65-F5344CB8AC3E}">
        <p14:creationId xmlns:p14="http://schemas.microsoft.com/office/powerpoint/2010/main" val="59696170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eri JD" id="{80015915-6F56-3245-8C45-4DA4442B1ACE}" vid="{829A69E3-043A-5845-85D3-8DFEF63EE9B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43fbadee-b72b-4045-acd7-0c03f461bf4d" xsi:nil="true"/>
    <lcf76f155ced4ddcb4097134ff3c332f xmlns="ce95a386-d309-4666-a335-0bed06863695">
      <Terms xmlns="http://schemas.microsoft.com/office/infopath/2007/PartnerControls"/>
    </lcf76f155ced4ddcb4097134ff3c332f>
    <SharedWithUsers xmlns="43fbadee-b72b-4045-acd7-0c03f461bf4d">
      <UserInfo>
        <DisplayName>Michael Healy</DisplayName>
        <AccountId>750</AccountId>
        <AccountType/>
      </UserInfo>
    </SharedWithUsers>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1DFE2A2EB702884FAC9488F2F8948626" ma:contentTypeVersion="16" ma:contentTypeDescription="Create a new document." ma:contentTypeScope="" ma:versionID="daa0a6ebfb9eb70fefdb07e892776b64">
  <xsd:schema xmlns:xsd="http://www.w3.org/2001/XMLSchema" xmlns:xs="http://www.w3.org/2001/XMLSchema" xmlns:p="http://schemas.microsoft.com/office/2006/metadata/properties" xmlns:ns2="43fbadee-b72b-4045-acd7-0c03f461bf4d" xmlns:ns3="ce95a386-d309-4666-a335-0bed06863695" targetNamespace="http://schemas.microsoft.com/office/2006/metadata/properties" ma:root="true" ma:fieldsID="4df2cdd058fec07f52d602afe7b03521" ns2:_="" ns3:_="">
    <xsd:import namespace="43fbadee-b72b-4045-acd7-0c03f461bf4d"/>
    <xsd:import namespace="ce95a386-d309-4666-a335-0bed0686369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ObjectDetectorVersions" minOccurs="0"/>
                <xsd:element ref="ns2:SharedWithUsers" minOccurs="0"/>
                <xsd:element ref="ns2:SharedWithDetail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MediaLengthInSeconds" minOccurs="0"/>
                <xsd:element ref="ns3:MediaServiceLocation"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3fbadee-b72b-4045-acd7-0c03f461bf4d"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0dec64c1-0cfb-4274-908c-32670cc62f88}" ma:internalName="TaxCatchAll" ma:showField="CatchAllData" ma:web="43fbadee-b72b-4045-acd7-0c03f461bf4d">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e95a386-d309-4666-a335-0bed0686369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441f4d4e-d57f-4cf8-8d8c-5728bde0858f" ma:termSetId="09814cd3-568e-fe90-9814-8d621ff8fb84" ma:anchorId="fba54fb3-c3e1-fe81-a776-ca4b69148c4d" ma:open="true" ma:isKeyword="false">
      <xsd:complexType>
        <xsd:sequence>
          <xsd:element ref="pc:Terms" minOccurs="0" maxOccurs="1"/>
        </xsd:sequence>
      </xsd:complex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GenerationTime" ma:index="22" nillable="true" ma:displayName="MediaServiceGenerationTime" ma:hidden="true" ma:internalName="MediaServiceGenerationTime" ma:readOnly="true">
      <xsd:simpleType>
        <xsd:restriction base="dms:Text"/>
      </xsd:simpleType>
    </xsd:element>
    <xsd:element name="MediaServiceEventHashCode" ma:index="23" nillable="true" ma:displayName="MediaServiceEventHashCode" ma:hidden="true" ma:internalName="MediaServiceEventHashCode" ma:readOnly="true">
      <xsd:simpleType>
        <xsd:restriction base="dms:Text"/>
      </xsd:simpleType>
    </xsd:element>
    <xsd:element name="MediaLengthInSeconds" ma:index="24" nillable="true" ma:displayName="MediaLengthInSeconds" ma:hidden="true" ma:internalName="MediaLengthInSeconds" ma:readOnly="true">
      <xsd:simpleType>
        <xsd:restriction base="dms:Unknown"/>
      </xsd:simpleType>
    </xsd:element>
    <xsd:element name="MediaServiceLocation" ma:index="25" nillable="true" ma:displayName="Location" ma:indexed="true" ma:internalName="MediaServiceLocation" ma:readOnly="true">
      <xsd:simpleType>
        <xsd:restriction base="dms:Text"/>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4205980-E6B9-44E5-BDCC-DE851DEDEB7C}">
  <ds:schemaRefs>
    <ds:schemaRef ds:uri="http://schemas.microsoft.com/sharepoint/events"/>
  </ds:schemaRefs>
</ds:datastoreItem>
</file>

<file path=customXml/itemProps2.xml><?xml version="1.0" encoding="utf-8"?>
<ds:datastoreItem xmlns:ds="http://schemas.openxmlformats.org/officeDocument/2006/customXml" ds:itemID="{35EFD34A-D263-43A4-A04C-9ABCB4583055}">
  <ds:schemaRefs>
    <ds:schemaRef ds:uri="http://schemas.microsoft.com/sharepoint/v3/contenttype/forms"/>
  </ds:schemaRefs>
</ds:datastoreItem>
</file>

<file path=customXml/itemProps3.xml><?xml version="1.0" encoding="utf-8"?>
<ds:datastoreItem xmlns:ds="http://schemas.openxmlformats.org/officeDocument/2006/customXml" ds:itemID="{C055FC9B-5724-4E52-B7CF-0DA26C5E6734}">
  <ds:schemaRefs>
    <ds:schemaRef ds:uri="http://schemas.microsoft.com/office/2006/metadata/properties"/>
    <ds:schemaRef ds:uri="http://purl.org/dc/dcmitype/"/>
    <ds:schemaRef ds:uri="ce95a386-d309-4666-a335-0bed06863695"/>
    <ds:schemaRef ds:uri="http://www.w3.org/XML/1998/namespace"/>
    <ds:schemaRef ds:uri="http://schemas.microsoft.com/office/2006/documentManagement/types"/>
    <ds:schemaRef ds:uri="http://purl.org/dc/terms/"/>
    <ds:schemaRef ds:uri="43fbadee-b72b-4045-acd7-0c03f461bf4d"/>
    <ds:schemaRef ds:uri="http://purl.org/dc/elements/1.1/"/>
    <ds:schemaRef ds:uri="http://schemas.microsoft.com/office/infopath/2007/PartnerControls"/>
    <ds:schemaRef ds:uri="http://schemas.openxmlformats.org/package/2006/metadata/core-properties"/>
  </ds:schemaRefs>
</ds:datastoreItem>
</file>

<file path=customXml/itemProps4.xml><?xml version="1.0" encoding="utf-8"?>
<ds:datastoreItem xmlns:ds="http://schemas.openxmlformats.org/officeDocument/2006/customXml" ds:itemID="{D5BAEAEA-F505-4949-ABED-7230C704C54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3fbadee-b72b-4045-acd7-0c03f461bf4d"/>
    <ds:schemaRef ds:uri="ce95a386-d309-4666-a335-0bed0686369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888bb889-6f8a-47ae-9880-0aeded6e10b8}" enabled="1" method="Standard" siteId="{e6cf3f80-614d-4939-895c-3d5287c0f245}" removed="0"/>
</clbl:labelList>
</file>

<file path=docProps/app.xml><?xml version="1.0" encoding="utf-8"?>
<Properties xmlns="http://schemas.openxmlformats.org/officeDocument/2006/extended-properties" xmlns:vt="http://schemas.openxmlformats.org/officeDocument/2006/docPropsVTypes">
  <Template>Office Theme</Template>
  <TotalTime>41</TotalTime>
  <Words>680</Words>
  <Application>Microsoft Office PowerPoint</Application>
  <PresentationFormat>Custom</PresentationFormat>
  <Paragraphs>58</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Arial</vt:lpstr>
      <vt:lpstr>Arial,Sans-Serif</vt:lpstr>
      <vt:lpstr>Calibri</vt:lpstr>
      <vt:lpstr>Calibri Light</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 Yates</dc:creator>
  <cp:lastModifiedBy>Lauren Kereopa</cp:lastModifiedBy>
  <cp:revision>73</cp:revision>
  <dcterms:created xsi:type="dcterms:W3CDTF">2022-02-10T01:09:19Z</dcterms:created>
  <dcterms:modified xsi:type="dcterms:W3CDTF">2026-09-25T00:36:56Z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0x0101001DFE2A2EB702884FAC9488F2F8948626</vt:lpwstr>
  </property>
  <property fmtid="{D5CDD505-2E9C-101B-9397-08002B2CF9AE}" pid="3" name="MSIP_Label_888bb889-6f8a-47ae-9880-0aeded6e10b8_Enabled">
    <vt:lpwstr>true</vt:lpwstr>
  </property>
  <property fmtid="{D5CDD505-2E9C-101B-9397-08002B2CF9AE}" pid="4" name="MSIP_Label_888bb889-6f8a-47ae-9880-0aeded6e10b8_SetDate">
    <vt:lpwstr>2022-08-12T03:58:48Z</vt:lpwstr>
  </property>
  <property fmtid="{D5CDD505-2E9C-101B-9397-08002B2CF9AE}" pid="5" name="MSIP_Label_888bb889-6f8a-47ae-9880-0aeded6e10b8_Method">
    <vt:lpwstr>Standard</vt:lpwstr>
  </property>
  <property fmtid="{D5CDD505-2E9C-101B-9397-08002B2CF9AE}" pid="6" name="MSIP_Label_888bb889-6f8a-47ae-9880-0aeded6e10b8_Name">
    <vt:lpwstr>888bb889-6f8a-47ae-9880-0aeded6e10b8</vt:lpwstr>
  </property>
  <property fmtid="{D5CDD505-2E9C-101B-9397-08002B2CF9AE}" pid="7" name="MSIP_Label_888bb889-6f8a-47ae-9880-0aeded6e10b8_SiteId">
    <vt:lpwstr>e6cf3f80-614d-4939-895c-3d5287c0f245</vt:lpwstr>
  </property>
  <property fmtid="{D5CDD505-2E9C-101B-9397-08002B2CF9AE}" pid="8" name="MSIP_Label_888bb889-6f8a-47ae-9880-0aeded6e10b8_ActionId">
    <vt:lpwstr>4e82081a-1c4c-459b-92d4-9f533b94e145</vt:lpwstr>
  </property>
  <property fmtid="{D5CDD505-2E9C-101B-9397-08002B2CF9AE}" pid="9" name="MSIP_Label_888bb889-6f8a-47ae-9880-0aeded6e10b8_ContentBits">
    <vt:lpwstr>0</vt:lpwstr>
  </property>
  <property fmtid="{D5CDD505-2E9C-101B-9397-08002B2CF9AE}" pid="10" name="MediaServiceImageTags">
    <vt:lpwstr/>
  </property>
</Properties>
</file>