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50" autoAdjust="0"/>
    <p:restoredTop sz="96306"/>
  </p:normalViewPr>
  <p:slideViewPr>
    <p:cSldViewPr snapToGrid="0" snapToObjects="1">
      <p:cViewPr varScale="1">
        <p:scale>
          <a:sx n="97" d="100"/>
          <a:sy n="97" d="100"/>
        </p:scale>
        <p:origin x="22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dirty="0"/>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dirty="0"/>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7/6/2026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8F7E63-76AD-864C-9F37-9947DD773DD0}" type="datetimeFigureOut">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8F7E63-76AD-864C-9F37-9947DD773DD0}" type="datetimeFigureOut">
              <a:rPr lang="en-US" smtClean="0"/>
              <a:t>7/6/2026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8F7E63-76AD-864C-9F37-9947DD773DD0}" type="datetimeFigureOut">
              <a:rPr lang="en-US" smtClean="0"/>
              <a:t>7/6/2026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7/6/2026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7/6/2026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48813"/>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pPr marL="12700">
              <a:lnSpc>
                <a:spcPct val="100000"/>
              </a:lnSpc>
              <a:spcBef>
                <a:spcPts val="200"/>
              </a:spcBef>
            </a:pPr>
            <a:r>
              <a:rPr lang="en-NZ" sz="1000">
                <a:solidFill>
                  <a:schemeClr val="bg1"/>
                </a:solidFill>
                <a:latin typeface="Arial"/>
                <a:cs typeface="Arial"/>
              </a:rPr>
              <a:t>Project Manager</a:t>
            </a:r>
            <a:endParaRPr sz="1000" dirty="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32988"/>
            <a:ext cx="918844" cy="346710"/>
          </a:xfrm>
          <a:prstGeom prst="rect">
            <a:avLst/>
          </a:prstGeom>
        </p:spPr>
        <p:txBody>
          <a:bodyPr vert="horz" wrap="square" lIns="0" tIns="0" rIns="0" bIns="0" rtlCol="0">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000" dirty="0">
                <a:solidFill>
                  <a:schemeClr val="bg1"/>
                </a:solidFill>
                <a:latin typeface="Arial"/>
                <a:cs typeface="Arial"/>
              </a:rPr>
              <a:t>July 2026</a:t>
            </a: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nchor="t">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Safety, Health and Security Manager</a:t>
            </a:r>
            <a:endParaRPr sz="2000" b="1" dirty="0">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1" y="2246170"/>
            <a:ext cx="3756826" cy="3724096"/>
          </a:xfrm>
          <a:prstGeom prst="rect">
            <a:avLst/>
          </a:prstGeom>
        </p:spPr>
        <p:txBody>
          <a:bodyPr vert="horz" wrap="square" lIns="0" tIns="0" rIns="0" bIns="0" rtlCol="0" anchor="t">
            <a:spAutoFit/>
          </a:bodyPr>
          <a:lstStyle/>
          <a:p>
            <a:pPr marL="184150" indent="-171450">
              <a:buFont typeface="Arial" panose="020B0604020202020204" pitchFamily="34" charset="0"/>
              <a:buChar char="•"/>
            </a:pPr>
            <a:r>
              <a:rPr sz="1100" b="1" dirty="0">
                <a:solidFill>
                  <a:srgbClr val="05EDB5"/>
                </a:solidFill>
                <a:latin typeface="Arial"/>
                <a:cs typeface="Arial"/>
              </a:rPr>
              <a:t>The role</a:t>
            </a:r>
            <a:br>
              <a:rPr lang="en-US" sz="1100" b="1" dirty="0">
                <a:solidFill>
                  <a:srgbClr val="05EDB5"/>
                </a:solidFill>
                <a:latin typeface="Arial"/>
                <a:cs typeface="Arial"/>
              </a:rPr>
            </a:br>
            <a:r>
              <a:rPr lang="en-NZ" sz="1050" dirty="0">
                <a:solidFill>
                  <a:schemeClr val="bg1"/>
                </a:solidFill>
                <a:latin typeface="Calibri" panose="020F0502020204030204" pitchFamily="34" charset="0"/>
                <a:cs typeface="Calibri" panose="020F0502020204030204" pitchFamily="34" charset="0"/>
              </a:rPr>
              <a:t>You’ll be part of the </a:t>
            </a:r>
            <a:r>
              <a:rPr lang="en-NZ" sz="1050" dirty="0">
                <a:solidFill>
                  <a:schemeClr val="bg1"/>
                </a:solidFill>
              </a:rPr>
              <a:t>Mt Munro Wind Farm Project Team within the  Renewable Construction Team.  This team is responsible for the construction of the Mt Munro Wind Farm project. </a:t>
            </a:r>
            <a:endParaRPr lang="en-NZ" sz="1050" dirty="0">
              <a:solidFill>
                <a:schemeClr val="bg1"/>
              </a:solidFill>
              <a:ea typeface="Calibri"/>
              <a:cs typeface="Calibri"/>
            </a:endParaRPr>
          </a:p>
          <a:p>
            <a:pPr marL="184150" indent="-171450">
              <a:buFont typeface="Arial" panose="020B0604020202020204" pitchFamily="34" charset="0"/>
              <a:buChar char="•"/>
            </a:pPr>
            <a:r>
              <a:rPr lang="en-NZ" sz="1050" dirty="0">
                <a:solidFill>
                  <a:schemeClr val="bg1"/>
                </a:solidFill>
              </a:rPr>
              <a:t>This is a full time, fixed term site-based role for the duration of the Mt Munro Wind Farm  project</a:t>
            </a:r>
            <a:r>
              <a:rPr lang="en-NZ" sz="1050" dirty="0">
                <a:solidFill>
                  <a:schemeClr val="bg1"/>
                </a:solidFill>
                <a:latin typeface="Calibri"/>
                <a:cs typeface="Calibri"/>
              </a:rPr>
              <a:t>.</a:t>
            </a:r>
          </a:p>
          <a:p>
            <a:pPr marL="184150" indent="-171450">
              <a:buFont typeface="Arial" panose="020B0604020202020204" pitchFamily="34" charset="0"/>
              <a:buChar char="•"/>
            </a:pPr>
            <a:r>
              <a:rPr lang="en-NZ" sz="1050" dirty="0">
                <a:solidFill>
                  <a:schemeClr val="bg1"/>
                </a:solidFill>
              </a:rPr>
              <a:t>As Safety, Health and Security Manager you’ll champion and lead the implementation of the of safety and health plans across the various project work streams. You’ll be promoting positive health and safety behaviour, helping to ensure fair and compliant practices are followed and effective to keep people safe.</a:t>
            </a:r>
          </a:p>
          <a:p>
            <a:pPr marL="184150" indent="-171450">
              <a:buFont typeface="Arial" panose="020B0604020202020204" pitchFamily="34" charset="0"/>
              <a:buChar char="•"/>
            </a:pPr>
            <a:r>
              <a:rPr lang="en-NZ" sz="1050" dirty="0">
                <a:solidFill>
                  <a:schemeClr val="bg1"/>
                </a:solidFill>
                <a:cs typeface="Calibri"/>
              </a:rPr>
              <a:t>You will also organise, manage and lead the physical on-site security personnel and other security systems to be implemented on site.</a:t>
            </a:r>
          </a:p>
          <a:p>
            <a:pPr marL="184150" indent="-171450">
              <a:buFont typeface="Arial" panose="020B0604020202020204" pitchFamily="34" charset="0"/>
              <a:buChar char="•"/>
            </a:pPr>
            <a:r>
              <a:rPr lang="en-NZ" sz="1050" dirty="0">
                <a:solidFill>
                  <a:schemeClr val="bg1"/>
                </a:solidFill>
                <a:latin typeface="Calibri" panose="020F0502020204030204" pitchFamily="34" charset="0"/>
                <a:cs typeface="Calibri" panose="020F0502020204030204" pitchFamily="34" charset="0"/>
              </a:rPr>
              <a:t>This role requires a high level of proactiveness, </a:t>
            </a:r>
            <a:r>
              <a:rPr lang="en-NZ" sz="1050" spc="-40" dirty="0">
                <a:solidFill>
                  <a:srgbClr val="FFFFFF"/>
                </a:solidFill>
                <a:latin typeface="Calibri" panose="020F0502020204030204" pitchFamily="34" charset="0"/>
                <a:cs typeface="Calibri" panose="020F0502020204030204" pitchFamily="34" charset="0"/>
              </a:rPr>
              <a:t>communication, cooperation, collaboration and attention to detail to successfully deliver the project.</a:t>
            </a:r>
            <a:r>
              <a:rPr lang="en-NZ" sz="1050" spc="-40" dirty="0">
                <a:solidFill>
                  <a:srgbClr val="FFFFFF"/>
                </a:solidFill>
                <a:cs typeface="Calibri" panose="020F0502020204030204" pitchFamily="34" charset="0"/>
              </a:rPr>
              <a:t> </a:t>
            </a:r>
          </a:p>
          <a:p>
            <a:pPr marL="184150" indent="-171450">
              <a:buFont typeface="Arial" panose="020B0604020202020204" pitchFamily="34" charset="0"/>
              <a:buChar char="•"/>
            </a:pPr>
            <a:r>
              <a:rPr lang="en-NZ" sz="1050" spc="-40" dirty="0">
                <a:solidFill>
                  <a:srgbClr val="FFFFFF"/>
                </a:solidFill>
                <a:cs typeface="Calibri"/>
              </a:rPr>
              <a:t>The Safety and Health Manager will be part of a high performing cross functional team with a variety of working styles, and will be supported by the Renewable Construction Safety and Health Manager and the Corporate Health and Safety Team.</a:t>
            </a:r>
            <a:endParaRPr lang="en-NZ" sz="1050" spc="-40" dirty="0">
              <a:solidFill>
                <a:srgbClr val="FFFFFF"/>
              </a:solidFill>
              <a:cs typeface="Calibri" panose="020F0502020204030204" pitchFamily="34" charset="0"/>
            </a:endParaRPr>
          </a:p>
          <a:p>
            <a:pPr marL="184150" indent="-171450">
              <a:buFont typeface="Arial" panose="020B0604020202020204" pitchFamily="34" charset="0"/>
              <a:buChar char="•"/>
            </a:pPr>
            <a:r>
              <a:rPr lang="en-NZ" sz="1050" spc="-40" dirty="0">
                <a:solidFill>
                  <a:srgbClr val="FFFFFF"/>
                </a:solidFill>
                <a:cs typeface="Calibri"/>
              </a:rPr>
              <a:t>This role gets ‘stuck in’ and engages collaboratively with all key internal and external stakeholders. </a:t>
            </a:r>
          </a:p>
        </p:txBody>
      </p:sp>
      <p:sp>
        <p:nvSpPr>
          <p:cNvPr id="12" name="object 23">
            <a:extLst>
              <a:ext uri="{FF2B5EF4-FFF2-40B4-BE49-F238E27FC236}">
                <a16:creationId xmlns:a16="http://schemas.microsoft.com/office/drawing/2014/main" id="{16C00225-0221-D041-B785-CF36376C8BB4}"/>
              </a:ext>
            </a:extLst>
          </p:cNvPr>
          <p:cNvSpPr txBox="1"/>
          <p:nvPr/>
        </p:nvSpPr>
        <p:spPr>
          <a:xfrm>
            <a:off x="4461830" y="2246171"/>
            <a:ext cx="3922081" cy="3729162"/>
          </a:xfrm>
          <a:prstGeom prst="rect">
            <a:avLst/>
          </a:prstGeom>
          <a:noFill/>
        </p:spPr>
        <p:txBody>
          <a:bodyPr vert="horz" wrap="square" lIns="0" tIns="0" rIns="0" bIns="0" rtlCol="0" anchor="t">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lang="en-NZ" sz="1100" b="1" spc="-40" dirty="0">
                <a:solidFill>
                  <a:srgbClr val="05EDB5"/>
                </a:solidFill>
                <a:latin typeface="Arial" panose="020B0604020202020204" pitchFamily="34" charset="0"/>
                <a:cs typeface="Arial" panose="020B0604020202020204" pitchFamily="34" charset="0"/>
              </a:rPr>
              <a:t> </a:t>
            </a:r>
            <a:r>
              <a:rPr lang="en-NZ" sz="1100" b="1" spc="-25" dirty="0">
                <a:solidFill>
                  <a:srgbClr val="05EDB5"/>
                </a:solidFill>
                <a:latin typeface="Arial" panose="020B0604020202020204" pitchFamily="34" charset="0"/>
                <a:cs typeface="Arial" panose="020B0604020202020204" pitchFamily="34" charset="0"/>
              </a:rPr>
              <a:t>acc</a:t>
            </a:r>
            <a:r>
              <a:rPr lang="en-NZ" sz="1100" b="1" spc="-30" dirty="0">
                <a:solidFill>
                  <a:srgbClr val="05EDB5"/>
                </a:solidFill>
                <a:latin typeface="Arial" panose="020B0604020202020204" pitchFamily="34" charset="0"/>
                <a:cs typeface="Arial" panose="020B0604020202020204" pitchFamily="34" charset="0"/>
              </a:rPr>
              <a:t>o</a:t>
            </a:r>
            <a:r>
              <a:rPr lang="en-NZ" sz="1100" b="1" spc="-15" dirty="0">
                <a:solidFill>
                  <a:srgbClr val="05EDB5"/>
                </a:solidFill>
                <a:latin typeface="Arial" panose="020B0604020202020204" pitchFamily="34" charset="0"/>
                <a:cs typeface="Arial" panose="020B0604020202020204" pitchFamily="34" charset="0"/>
              </a:rPr>
              <a:t>u</a:t>
            </a:r>
            <a:r>
              <a:rPr lang="en-NZ" sz="1100" b="1" spc="-20" dirty="0">
                <a:solidFill>
                  <a:srgbClr val="05EDB5"/>
                </a:solidFill>
                <a:latin typeface="Arial" panose="020B0604020202020204" pitchFamily="34" charset="0"/>
                <a:cs typeface="Arial" panose="020B0604020202020204" pitchFamily="34" charset="0"/>
              </a:rPr>
              <a:t>n</a:t>
            </a:r>
            <a:r>
              <a:rPr lang="en-NZ" sz="1100" b="1" spc="30" dirty="0">
                <a:solidFill>
                  <a:srgbClr val="05EDB5"/>
                </a:solidFill>
                <a:latin typeface="Arial" panose="020B0604020202020204" pitchFamily="34" charset="0"/>
                <a:cs typeface="Arial" panose="020B0604020202020204" pitchFamily="34" charset="0"/>
              </a:rPr>
              <a:t>t</a:t>
            </a:r>
            <a:r>
              <a:rPr lang="en-NZ" sz="1100" b="1" spc="15" dirty="0">
                <a:solidFill>
                  <a:srgbClr val="05EDB5"/>
                </a:solidFill>
                <a:latin typeface="Arial" panose="020B0604020202020204" pitchFamily="34" charset="0"/>
                <a:cs typeface="Arial" panose="020B0604020202020204" pitchFamily="34" charset="0"/>
              </a:rPr>
              <a:t>abili</a:t>
            </a:r>
            <a:r>
              <a:rPr lang="en-NZ" sz="1100" b="1" spc="20" dirty="0">
                <a:solidFill>
                  <a:srgbClr val="05EDB5"/>
                </a:solidFill>
                <a:latin typeface="Arial" panose="020B0604020202020204" pitchFamily="34" charset="0"/>
                <a:cs typeface="Arial" panose="020B0604020202020204" pitchFamily="34" charset="0"/>
              </a:rPr>
              <a:t>t</a:t>
            </a:r>
            <a:r>
              <a:rPr lang="en-NZ" sz="1100" b="1" dirty="0">
                <a:solidFill>
                  <a:srgbClr val="05EDB5"/>
                </a:solidFill>
                <a:latin typeface="Arial" panose="020B0604020202020204" pitchFamily="34" charset="0"/>
                <a:cs typeface="Arial" panose="020B0604020202020204" pitchFamily="34" charset="0"/>
              </a:rPr>
              <a:t>ie</a:t>
            </a:r>
            <a:r>
              <a:rPr lang="en-NZ" sz="1100" b="1" spc="-85" dirty="0">
                <a:solidFill>
                  <a:srgbClr val="05EDB5"/>
                </a:solidFill>
                <a:latin typeface="Arial" panose="020B0604020202020204" pitchFamily="34" charset="0"/>
                <a:cs typeface="Arial" panose="020B0604020202020204" pitchFamily="34" charset="0"/>
              </a:rPr>
              <a:t>s</a:t>
            </a:r>
            <a:endParaRPr lang="en-NZ" sz="1100" dirty="0">
              <a:solidFill>
                <a:srgbClr val="05EDB5"/>
              </a:solidFill>
              <a:latin typeface="Arial" panose="020B0604020202020204" pitchFamily="34" charset="0"/>
              <a:cs typeface="Arial" panose="020B0604020202020204" pitchFamily="34" charset="0"/>
            </a:endParaRPr>
          </a:p>
          <a:p>
            <a:pPr marL="184150" indent="-171450">
              <a:buFont typeface="Arial" panose="020B0604020202020204" pitchFamily="34" charset="0"/>
              <a:buChar char="•"/>
            </a:pPr>
            <a:r>
              <a:rPr lang="en-US" sz="1050" dirty="0">
                <a:solidFill>
                  <a:schemeClr val="bg1"/>
                </a:solidFill>
              </a:rPr>
              <a:t>Be Meridian’s key onsite Safety and Health representative during the construction phase of the project, which will include bulk earthworks, civil works, building works, electrical installation works and commissioning.</a:t>
            </a:r>
            <a:endParaRPr lang="en-US" sz="1050" dirty="0">
              <a:solidFill>
                <a:schemeClr val="bg1"/>
              </a:solidFill>
              <a:cs typeface="Calibri"/>
            </a:endParaRPr>
          </a:p>
          <a:p>
            <a:pPr marL="184150" indent="-171450">
              <a:buFont typeface="Arial" panose="020B0604020202020204" pitchFamily="34" charset="0"/>
              <a:buChar char="•"/>
            </a:pPr>
            <a:r>
              <a:rPr lang="en-NZ" sz="1050" dirty="0">
                <a:solidFill>
                  <a:schemeClr val="bg1"/>
                </a:solidFill>
              </a:rPr>
              <a:t>Owning and maintaining Meridian’s project health and safety plans, ensuring that Contractor’s own health and safety plans align with this. </a:t>
            </a:r>
            <a:endParaRPr lang="en-NZ" sz="1050" dirty="0">
              <a:solidFill>
                <a:schemeClr val="bg1"/>
              </a:solidFill>
              <a:cs typeface="Calibri"/>
            </a:endParaRPr>
          </a:p>
          <a:p>
            <a:pPr marL="184150" indent="-171450">
              <a:buFont typeface="Arial" panose="020B0604020202020204" pitchFamily="34" charset="0"/>
              <a:buChar char="•"/>
            </a:pPr>
            <a:r>
              <a:rPr lang="en-NZ" sz="1050" dirty="0">
                <a:solidFill>
                  <a:schemeClr val="bg1"/>
                </a:solidFill>
              </a:rPr>
              <a:t>Enabling the health and safety objectives of the project to be achieved by guiding and supporting staff and contractors across the various project workstreams through building of a robust safety and health culture.</a:t>
            </a:r>
            <a:endParaRPr lang="en-NZ" sz="1050" dirty="0">
              <a:solidFill>
                <a:schemeClr val="bg1"/>
              </a:solidFill>
              <a:cs typeface="Calibri"/>
            </a:endParaRPr>
          </a:p>
          <a:p>
            <a:pPr marL="184150" indent="-171450">
              <a:buFont typeface="Arial" panose="020B0604020202020204" pitchFamily="34" charset="0"/>
              <a:buChar char="•"/>
            </a:pPr>
            <a:r>
              <a:rPr lang="en-NZ" sz="1050" dirty="0">
                <a:solidFill>
                  <a:schemeClr val="bg1"/>
                </a:solidFill>
              </a:rPr>
              <a:t>Champion the importance of health, safety and wellbeing across the project.</a:t>
            </a:r>
            <a:endParaRPr lang="en-NZ" sz="1050" dirty="0">
              <a:solidFill>
                <a:schemeClr val="bg1"/>
              </a:solidFill>
              <a:cs typeface="Calibri"/>
            </a:endParaRPr>
          </a:p>
          <a:p>
            <a:pPr marL="184150" indent="-171450">
              <a:buFont typeface="Arial" panose="020B0604020202020204" pitchFamily="34" charset="0"/>
              <a:buChar char="•"/>
            </a:pPr>
            <a:r>
              <a:rPr lang="en-NZ" sz="1050" dirty="0">
                <a:solidFill>
                  <a:schemeClr val="bg1"/>
                </a:solidFill>
              </a:rPr>
              <a:t>Developing and managing the site induction programme.</a:t>
            </a:r>
            <a:endParaRPr lang="en-NZ" sz="1050" dirty="0">
              <a:solidFill>
                <a:schemeClr val="bg1"/>
              </a:solidFill>
              <a:cs typeface="Calibri"/>
            </a:endParaRPr>
          </a:p>
          <a:p>
            <a:pPr marL="184150" indent="-171450">
              <a:buFont typeface="Arial" panose="020B0604020202020204" pitchFamily="34" charset="0"/>
              <a:buChar char="•"/>
            </a:pPr>
            <a:r>
              <a:rPr lang="en-NZ" sz="1050" dirty="0">
                <a:solidFill>
                  <a:schemeClr val="bg1"/>
                </a:solidFill>
              </a:rPr>
              <a:t>Managing and reporting on health and safety related aspects of the project in accordance the project reporting framework.</a:t>
            </a:r>
            <a:endParaRPr lang="en-NZ" sz="1050" dirty="0">
              <a:solidFill>
                <a:schemeClr val="bg1"/>
              </a:solidFill>
              <a:cs typeface="Calibri"/>
            </a:endParaRPr>
          </a:p>
          <a:p>
            <a:pPr marL="171450" indent="-171450">
              <a:buFont typeface="Arial" panose="020B0604020202020204" pitchFamily="34" charset="0"/>
              <a:buChar char="•"/>
            </a:pPr>
            <a:r>
              <a:rPr lang="en-NZ" sz="1050" dirty="0">
                <a:solidFill>
                  <a:schemeClr val="bg1"/>
                </a:solidFill>
              </a:rPr>
              <a:t>Managing assigned stakeholder relationships through regular and timely consultation and communication, including with </a:t>
            </a:r>
            <a:r>
              <a:rPr lang="en-NZ" sz="1050" dirty="0" err="1">
                <a:solidFill>
                  <a:schemeClr val="bg1"/>
                </a:solidFill>
              </a:rPr>
              <a:t>Worksafe</a:t>
            </a:r>
            <a:r>
              <a:rPr lang="en-NZ" sz="1050" dirty="0">
                <a:solidFill>
                  <a:schemeClr val="bg1"/>
                </a:solidFill>
              </a:rPr>
              <a:t> and other Government departments if/as required.</a:t>
            </a:r>
          </a:p>
          <a:p>
            <a:pPr marL="171450" indent="-171450">
              <a:buFont typeface="Arial" panose="020B0604020202020204" pitchFamily="34" charset="0"/>
              <a:buChar char="•"/>
            </a:pPr>
            <a:r>
              <a:rPr lang="en-NZ" sz="1050" dirty="0">
                <a:solidFill>
                  <a:schemeClr val="bg1"/>
                </a:solidFill>
              </a:rPr>
              <a:t>Maintaining high levels of capability and trust by providing guidance and support to workstream leaders and contractors on best practice health and safety.</a:t>
            </a:r>
            <a:endParaRPr lang="en-NZ" sz="1050" dirty="0">
              <a:solidFill>
                <a:schemeClr val="bg1"/>
              </a:solidFill>
              <a:cs typeface="Calibri"/>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521448"/>
            <a:ext cx="2223967" cy="348813"/>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spcBef>
                <a:spcPts val="200"/>
              </a:spcBef>
            </a:pPr>
            <a:r>
              <a:rPr lang="en-NZ" sz="1000" dirty="0" err="1">
                <a:solidFill>
                  <a:schemeClr val="bg1"/>
                </a:solidFill>
                <a:latin typeface="Arial"/>
                <a:cs typeface="Arial"/>
              </a:rPr>
              <a:t>Eketāhana</a:t>
            </a:r>
            <a:r>
              <a:rPr lang="en-NZ" sz="1000" dirty="0">
                <a:solidFill>
                  <a:schemeClr val="bg1"/>
                </a:solidFill>
                <a:latin typeface="Arial"/>
                <a:cs typeface="Arial"/>
              </a:rPr>
              <a:t>, </a:t>
            </a:r>
            <a:r>
              <a:rPr lang="en-NZ" sz="1000" dirty="0" err="1">
                <a:solidFill>
                  <a:schemeClr val="bg1"/>
                </a:solidFill>
                <a:latin typeface="Arial"/>
                <a:cs typeface="Arial"/>
              </a:rPr>
              <a:t>Tararua</a:t>
            </a:r>
            <a:endParaRPr lang="en-NZ"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object 22">
            <a:extLst>
              <a:ext uri="{FF2B5EF4-FFF2-40B4-BE49-F238E27FC236}">
                <a16:creationId xmlns:a16="http://schemas.microsoft.com/office/drawing/2014/main" id="{4430F701-86E1-6F47-8D85-029AF9D2D0A2}"/>
              </a:ext>
            </a:extLst>
          </p:cNvPr>
          <p:cNvSpPr txBox="1"/>
          <p:nvPr/>
        </p:nvSpPr>
        <p:spPr>
          <a:xfrm>
            <a:off x="539750" y="1298046"/>
            <a:ext cx="3922081" cy="1862048"/>
          </a:xfrm>
          <a:prstGeom prst="rect">
            <a:avLst/>
          </a:prstGeom>
        </p:spPr>
        <p:txBody>
          <a:bodyPr vert="horz" wrap="square" lIns="0" tIns="0" rIns="0" bIns="0" rtlCol="0">
            <a:spAutoFit/>
          </a:bodyPr>
          <a:lstStyle/>
          <a:p>
            <a:r>
              <a:rPr lang="en-NZ" sz="1100" b="1" spc="10" dirty="0">
                <a:solidFill>
                  <a:srgbClr val="05EDB5"/>
                </a:solidFill>
                <a:latin typeface="Arial" panose="020B0604020202020204" pitchFamily="34" charset="0"/>
                <a:cs typeface="Arial" panose="020B0604020202020204" pitchFamily="34" charset="0"/>
              </a:rPr>
              <a:t>Candidate Profile</a:t>
            </a:r>
          </a:p>
          <a:p>
            <a:pPr marL="171450" indent="-171450">
              <a:buFont typeface="Arial" panose="020B0604020202020204" pitchFamily="34" charset="0"/>
              <a:buChar char="•"/>
            </a:pPr>
            <a:r>
              <a:rPr lang="en-NZ" sz="1000" dirty="0">
                <a:solidFill>
                  <a:schemeClr val="bg1"/>
                </a:solidFill>
              </a:rPr>
              <a:t>Professional Health &amp; Safety accreditation</a:t>
            </a:r>
          </a:p>
          <a:p>
            <a:pPr marL="171450" lvl="0" indent="-171450">
              <a:buFont typeface="Arial" panose="020B0604020202020204" pitchFamily="34" charset="0"/>
              <a:buChar char="•"/>
            </a:pPr>
            <a:r>
              <a:rPr lang="en-NZ" sz="1000" dirty="0">
                <a:solidFill>
                  <a:schemeClr val="bg1"/>
                </a:solidFill>
              </a:rPr>
              <a:t>Comprehensive experience of onsite involvement in complex projects</a:t>
            </a:r>
          </a:p>
          <a:p>
            <a:pPr marL="171450" indent="-171450">
              <a:buFont typeface="Arial" panose="020B0604020202020204" pitchFamily="34" charset="0"/>
              <a:buChar char="•"/>
            </a:pPr>
            <a:endParaRPr lang="en-NZ" sz="1000" dirty="0">
              <a:solidFill>
                <a:schemeClr val="bg1"/>
              </a:solidFill>
            </a:endParaRPr>
          </a:p>
          <a:p>
            <a:br>
              <a:rPr lang="en-NZ" sz="1000" dirty="0">
                <a:solidFill>
                  <a:prstClr val="white"/>
                </a:solidFill>
                <a:latin typeface="Arial" panose="020B0604020202020204" pitchFamily="34" charset="0"/>
                <a:cs typeface="Arial" panose="020B0604020202020204" pitchFamily="34" charset="0"/>
              </a:rPr>
            </a:br>
            <a:r>
              <a:rPr lang="en-NZ" sz="1000" b="1" dirty="0">
                <a:solidFill>
                  <a:srgbClr val="05EDB5"/>
                </a:solidFill>
                <a:latin typeface="Arial" panose="020B0604020202020204" pitchFamily="34" charset="0"/>
                <a:cs typeface="Arial" panose="020B0604020202020204" pitchFamily="34" charset="0"/>
              </a:rPr>
              <a:t>Personal Attributes</a:t>
            </a:r>
          </a:p>
          <a:p>
            <a:r>
              <a:rPr lang="en-NZ" sz="1000" b="1" i="1" dirty="0">
                <a:solidFill>
                  <a:schemeClr val="bg1"/>
                </a:solidFill>
              </a:rPr>
              <a:t> </a:t>
            </a:r>
            <a:endParaRPr lang="en-NZ" sz="1000" dirty="0">
              <a:solidFill>
                <a:schemeClr val="bg1"/>
              </a:solidFill>
            </a:endParaRPr>
          </a:p>
          <a:p>
            <a:pPr marL="171450" lvl="0" indent="-171450">
              <a:buFont typeface="Arial" panose="020B0604020202020204" pitchFamily="34" charset="0"/>
              <a:buChar char="•"/>
            </a:pPr>
            <a:r>
              <a:rPr lang="en-NZ" sz="1000" dirty="0">
                <a:solidFill>
                  <a:schemeClr val="bg1"/>
                </a:solidFill>
              </a:rPr>
              <a:t>Clear and effective communicator and collaborative work style.</a:t>
            </a:r>
          </a:p>
          <a:p>
            <a:pPr marL="171450" lvl="0" indent="-171450">
              <a:buFont typeface="Arial" panose="020B0604020202020204" pitchFamily="34" charset="0"/>
              <a:buChar char="•"/>
            </a:pPr>
            <a:r>
              <a:rPr lang="en-NZ" sz="1000" dirty="0">
                <a:solidFill>
                  <a:schemeClr val="bg1"/>
                </a:solidFill>
              </a:rPr>
              <a:t>Proactive and able to solve problems, and facilitate outcomes</a:t>
            </a:r>
          </a:p>
          <a:p>
            <a:pPr marL="171450" lvl="0" indent="-171450">
              <a:buFont typeface="Arial" panose="020B0604020202020204" pitchFamily="34" charset="0"/>
              <a:buChar char="•"/>
            </a:pPr>
            <a:r>
              <a:rPr lang="en-NZ" sz="1000" dirty="0">
                <a:solidFill>
                  <a:schemeClr val="bg1"/>
                </a:solidFill>
              </a:rPr>
              <a:t>Not afraid to get into the detail </a:t>
            </a:r>
          </a:p>
          <a:p>
            <a:pPr marL="171450" indent="-171450">
              <a:buFont typeface="Arial" panose="020B0604020202020204" pitchFamily="34" charset="0"/>
              <a:buChar char="•"/>
            </a:pPr>
            <a:r>
              <a:rPr lang="en-NZ" sz="1000" dirty="0">
                <a:solidFill>
                  <a:schemeClr val="bg1"/>
                </a:solidFill>
              </a:rPr>
              <a:t>Positive and collaborative working style</a:t>
            </a:r>
            <a:endParaRPr lang="en-NZ" sz="1000" dirty="0">
              <a:solidFill>
                <a:prstClr val="white"/>
              </a:solidFill>
              <a:latin typeface="Arial" panose="020B0604020202020204" pitchFamily="34" charset="0"/>
              <a:cs typeface="Arial" panose="020B0604020202020204" pitchFamily="34" charset="0"/>
            </a:endParaRPr>
          </a:p>
          <a:p>
            <a:pPr marL="12700"/>
            <a:endParaRPr lang="en-NZ" sz="1000" dirty="0">
              <a:solidFill>
                <a:prstClr val="white"/>
              </a:solidFill>
              <a:latin typeface="Arial" panose="020B0604020202020204" pitchFamily="34" charset="0"/>
              <a:cs typeface="Arial" panose="020B0604020202020204" pitchFamily="34" charset="0"/>
            </a:endParaRPr>
          </a:p>
        </p:txBody>
      </p:sp>
      <p:sp>
        <p:nvSpPr>
          <p:cNvPr id="14" name="object 23">
            <a:extLst>
              <a:ext uri="{FF2B5EF4-FFF2-40B4-BE49-F238E27FC236}">
                <a16:creationId xmlns:a16="http://schemas.microsoft.com/office/drawing/2014/main" id="{81A9F11A-3942-094A-B65F-99E786F0AE50}"/>
              </a:ext>
            </a:extLst>
          </p:cNvPr>
          <p:cNvSpPr txBox="1"/>
          <p:nvPr/>
        </p:nvSpPr>
        <p:spPr>
          <a:xfrm>
            <a:off x="5001581" y="1307793"/>
            <a:ext cx="3922081" cy="461665"/>
          </a:xfrm>
          <a:prstGeom prst="rect">
            <a:avLst/>
          </a:prstGeom>
        </p:spPr>
        <p:txBody>
          <a:bodyPr vert="horz" wrap="square" lIns="0" tIns="0" rIns="0" bIns="0" rtlCol="0">
            <a:spAutoFit/>
          </a:bodyPr>
          <a:lstStyle/>
          <a:p>
            <a:pPr marL="12700" lvl="0"/>
            <a:br>
              <a:rPr lang="en-NZ" sz="1000" dirty="0">
                <a:solidFill>
                  <a:schemeClr val="bg1"/>
                </a:solidFill>
              </a:rPr>
            </a:br>
            <a:endParaRPr lang="en-NZ" sz="1000" dirty="0">
              <a:solidFill>
                <a:schemeClr val="bg1"/>
              </a:solidFill>
            </a:endParaRPr>
          </a:p>
          <a:p>
            <a:pPr marL="12700" lvl="0"/>
            <a:endParaRPr lang="en-NZ" sz="1000" dirty="0">
              <a:solidFill>
                <a:prstClr val="white"/>
              </a:solidFill>
              <a:latin typeface="Arial" panose="020B0604020202020204" pitchFamily="34" charset="0"/>
              <a:cs typeface="Arial" panose="020B0604020202020204" pitchFamily="34" charset="0"/>
            </a:endParaRPr>
          </a:p>
        </p:txBody>
      </p:sp>
      <p:sp>
        <p:nvSpPr>
          <p:cNvPr id="4" name="object 22">
            <a:extLst>
              <a:ext uri="{FF2B5EF4-FFF2-40B4-BE49-F238E27FC236}">
                <a16:creationId xmlns:a16="http://schemas.microsoft.com/office/drawing/2014/main" id="{3C3985C3-930C-444D-866C-9D833F4E4A49}"/>
              </a:ext>
            </a:extLst>
          </p:cNvPr>
          <p:cNvSpPr txBox="1"/>
          <p:nvPr/>
        </p:nvSpPr>
        <p:spPr>
          <a:xfrm>
            <a:off x="4864615" y="1211548"/>
            <a:ext cx="3922081" cy="3724096"/>
          </a:xfrm>
          <a:prstGeom prst="rect">
            <a:avLst/>
          </a:prstGeom>
        </p:spPr>
        <p:txBody>
          <a:bodyPr vert="horz" wrap="square" lIns="0" tIns="0" rIns="0" bIns="0" rtlCol="0" anchor="t">
            <a:spAutoFit/>
          </a:bodyPr>
          <a:lstStyle/>
          <a:p>
            <a:pPr marL="12700"/>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p>
          <a:p>
            <a:pPr marL="171450" indent="-171450">
              <a:lnSpc>
                <a:spcPct val="100000"/>
              </a:lnSpc>
              <a:buFont typeface="Arial" panose="020B0604020202020204" pitchFamily="34" charset="0"/>
              <a:buChar char="•"/>
            </a:pPr>
            <a:r>
              <a:rPr lang="en-NZ" sz="1000" dirty="0">
                <a:solidFill>
                  <a:schemeClr val="bg1"/>
                </a:solidFill>
              </a:rPr>
              <a:t>Experience of leading safety and health onsite for a large construction project.</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Developed and implemented safety and health plans within a major infrastructure project or high-risk industrial environment</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Ability to competently use the Microsoft Office 365 software suite</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Excellent communication and influencing skills (verbal and written).</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Advanced organisational skills with the ability to self-manage multiple assignments and competing priorities</a:t>
            </a:r>
            <a:endParaRPr lang="en-NZ" sz="1000" dirty="0">
              <a:solidFill>
                <a:schemeClr val="bg1"/>
              </a:solidFill>
              <a:cs typeface="Calibri"/>
            </a:endParaRPr>
          </a:p>
          <a:p>
            <a:pPr marL="171450" indent="-171450">
              <a:buFont typeface="Arial" panose="020B0604020202020204" pitchFamily="34" charset="0"/>
              <a:buChar char="•"/>
            </a:pPr>
            <a:r>
              <a:rPr lang="en-NZ" sz="1000" dirty="0">
                <a:solidFill>
                  <a:schemeClr val="bg1"/>
                </a:solidFill>
              </a:rPr>
              <a:t>Knowledge of relevant legislation, Acts and requirements </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Incident investigation knowledge and expertise</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Sound documentation and report management skills and expertise</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Ability to work and effectively contribute in a team environment</a:t>
            </a:r>
            <a:endParaRPr lang="en-NZ" sz="1000" dirty="0">
              <a:solidFill>
                <a:schemeClr val="bg1"/>
              </a:solidFill>
              <a:cs typeface="Calibri"/>
            </a:endParaRPr>
          </a:p>
          <a:p>
            <a:pPr marL="171450" indent="-171450">
              <a:lnSpc>
                <a:spcPct val="100000"/>
              </a:lnSpc>
              <a:buFont typeface="Arial" panose="020B0604020202020204" pitchFamily="34" charset="0"/>
              <a:buChar char="•"/>
            </a:pPr>
            <a:r>
              <a:rPr lang="en-NZ" sz="1000" dirty="0">
                <a:solidFill>
                  <a:schemeClr val="bg1"/>
                </a:solidFill>
              </a:rPr>
              <a:t>Personal credibility and proven experience in establishing strong relationships</a:t>
            </a:r>
            <a:endParaRPr lang="en-NZ" sz="1000" dirty="0">
              <a:solidFill>
                <a:schemeClr val="bg1"/>
              </a:solidFill>
              <a:cs typeface="Calibri"/>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a:p>
            <a:pPr marL="12700" lvl="0"/>
            <a:r>
              <a:rPr lang="en-NZ" sz="1050" b="1" dirty="0">
                <a:solidFill>
                  <a:schemeClr val="bg1"/>
                </a:solidFill>
              </a:rPr>
              <a:t>Preference will be given to the candidates who have a qualification/experience in any/all of the following</a:t>
            </a:r>
            <a:r>
              <a:rPr lang="en-NZ" sz="1000" dirty="0">
                <a:solidFill>
                  <a:schemeClr val="bg1"/>
                </a:solidFill>
              </a:rPr>
              <a:t>:</a:t>
            </a:r>
            <a:endParaRPr lang="en-NZ" sz="1000" dirty="0">
              <a:solidFill>
                <a:schemeClr val="bg1"/>
              </a:solidFill>
              <a:cs typeface="Calibri"/>
            </a:endParaRPr>
          </a:p>
          <a:p>
            <a:pPr marL="184150" lvl="0" indent="-171450">
              <a:buFont typeface="Arial" panose="020B0604020202020204" pitchFamily="34" charset="0"/>
              <a:buChar char="•"/>
            </a:pPr>
            <a:r>
              <a:rPr lang="en-NZ" sz="1000" dirty="0">
                <a:solidFill>
                  <a:schemeClr val="bg1"/>
                </a:solidFill>
              </a:rPr>
              <a:t>Proven track record in developing and implementing safety and health plans. </a:t>
            </a:r>
          </a:p>
          <a:p>
            <a:pPr marL="184150" lvl="0" indent="-171450">
              <a:buFont typeface="Arial" panose="020B0604020202020204" pitchFamily="34" charset="0"/>
              <a:buChar char="•"/>
            </a:pPr>
            <a:r>
              <a:rPr lang="en-NZ" sz="1000" dirty="0">
                <a:solidFill>
                  <a:schemeClr val="bg1"/>
                </a:solidFill>
              </a:rPr>
              <a:t>Driving a strong safety and health culture in a major infrastructure project or programme in the New Zealand.</a:t>
            </a:r>
          </a:p>
          <a:p>
            <a:pPr marL="184150" lvl="0" indent="-171450">
              <a:buFont typeface="Arial" panose="020B0604020202020204" pitchFamily="34" charset="0"/>
              <a:buChar char="•"/>
            </a:pPr>
            <a:r>
              <a:rPr lang="en-NZ" sz="1000" dirty="0">
                <a:solidFill>
                  <a:schemeClr val="bg1"/>
                </a:solidFill>
              </a:rPr>
              <a:t>Experience in facilitating ‘Learning Teams’, or similar, for collaboratively working through site incidents.</a:t>
            </a: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3b06a3-a2a1-4190-a44c-814822382de6" xsi:nil="true"/>
    <lcf76f155ced4ddcb4097134ff3c332f xmlns="6b14bed4-844a-4116-8db4-a7afb00c4d8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31DA53479E7A41A905573FBD76C151" ma:contentTypeVersion="18" ma:contentTypeDescription="Create a new document." ma:contentTypeScope="" ma:versionID="9faf7a2b63029bdd899a28a8cda6979f">
  <xsd:schema xmlns:xsd="http://www.w3.org/2001/XMLSchema" xmlns:xs="http://www.w3.org/2001/XMLSchema" xmlns:p="http://schemas.microsoft.com/office/2006/metadata/properties" xmlns:ns2="6b14bed4-844a-4116-8db4-a7afb00c4d8a" xmlns:ns3="a33b06a3-a2a1-4190-a44c-814822382de6" targetNamespace="http://schemas.microsoft.com/office/2006/metadata/properties" ma:root="true" ma:fieldsID="23e879d1305d917319083fb33088e45b" ns2:_="" ns3:_="">
    <xsd:import namespace="6b14bed4-844a-4116-8db4-a7afb00c4d8a"/>
    <xsd:import namespace="a33b06a3-a2a1-4190-a44c-814822382d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14bed4-844a-4116-8db4-a7afb00c4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3b06a3-a2a1-4190-a44c-814822382d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0b9965-5f91-400a-b065-50be685a9b13}" ma:internalName="TaxCatchAll" ma:showField="CatchAllData" ma:web="a33b06a3-a2a1-4190-a44c-814822382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5FC9B-5724-4E52-B7CF-0DA26C5E6734}">
  <ds:schemaRefs>
    <ds:schemaRef ds:uri="http://www.w3.org/XML/1998/namespace"/>
    <ds:schemaRef ds:uri="http://schemas.microsoft.com/office/2006/metadata/properties"/>
    <ds:schemaRef ds:uri="http://schemas.openxmlformats.org/package/2006/metadata/core-properties"/>
    <ds:schemaRef ds:uri="43fbadee-b72b-4045-acd7-0c03f461bf4d"/>
    <ds:schemaRef ds:uri="http://purl.org/dc/elements/1.1/"/>
    <ds:schemaRef ds:uri="http://schemas.microsoft.com/sharepoint/v3"/>
    <ds:schemaRef ds:uri="2a4cb269-9127-46d2-be0c-d19ba5ead4a0"/>
    <ds:schemaRef ds:uri="http://schemas.microsoft.com/office/2006/documentManagement/types"/>
    <ds:schemaRef ds:uri="http://schemas.microsoft.com/office/infopath/2007/PartnerControls"/>
    <ds:schemaRef ds:uri="http://purl.org/dc/dcmitype/"/>
    <ds:schemaRef ds:uri="http://purl.org/dc/terms/"/>
    <ds:schemaRef ds:uri="bcdbd5cd-e422-404b-ad90-a7075eb26069"/>
    <ds:schemaRef ds:uri="c1fcafad-a828-433f-b23f-ec1f9abec41b"/>
    <ds:schemaRef ds:uri="a33b06a3-a2a1-4190-a44c-814822382de6"/>
    <ds:schemaRef ds:uri="6b14bed4-844a-4116-8db4-a7afb00c4d8a"/>
  </ds:schemaRefs>
</ds:datastoreItem>
</file>

<file path=customXml/itemProps2.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3.xml><?xml version="1.0" encoding="utf-8"?>
<ds:datastoreItem xmlns:ds="http://schemas.openxmlformats.org/officeDocument/2006/customXml" ds:itemID="{3E14044B-7A58-451D-B57F-9773C57E2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14bed4-844a-4116-8db4-a7afb00c4d8a"/>
    <ds:schemaRef ds:uri="a33b06a3-a2a1-4190-a44c-814822382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04a67d-9250-4e91-b4da-f87c834e6a56}" enabled="1" method="Privileged" siteId="{e6cf3f80-614d-4939-895c-3d5287c0f245}" contentBits="0" removed="0"/>
</clbl:labelList>
</file>

<file path=docProps/app.xml><?xml version="1.0" encoding="utf-8"?>
<Properties xmlns="http://schemas.openxmlformats.org/officeDocument/2006/extended-properties" xmlns:vt="http://schemas.openxmlformats.org/officeDocument/2006/docPropsVTypes">
  <Template>Office Theme</Template>
  <TotalTime>695</TotalTime>
  <Words>645</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Lauren Kereopa</cp:lastModifiedBy>
  <cp:revision>23</cp:revision>
  <dcterms:created xsi:type="dcterms:W3CDTF">2022-02-10T01:09:19Z</dcterms:created>
  <dcterms:modified xsi:type="dcterms:W3CDTF">2026-07-06T02:24:37Z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8bb889-6f8a-47ae-9880-0aeded6e10b8_Enabled">
    <vt:lpwstr>true</vt:lpwstr>
  </property>
  <property fmtid="{D5CDD505-2E9C-101B-9397-08002B2CF9AE}" pid="3" name="MSIP_Label_888bb889-6f8a-47ae-9880-0aeded6e10b8_SetDate">
    <vt:lpwstr>2022-10-20T21:46:56Z</vt:lpwstr>
  </property>
  <property fmtid="{D5CDD505-2E9C-101B-9397-08002B2CF9AE}" pid="4" name="MSIP_Label_888bb889-6f8a-47ae-9880-0aeded6e10b8_Method">
    <vt:lpwstr>Standard</vt:lpwstr>
  </property>
  <property fmtid="{D5CDD505-2E9C-101B-9397-08002B2CF9AE}" pid="5" name="MSIP_Label_888bb889-6f8a-47ae-9880-0aeded6e10b8_Name">
    <vt:lpwstr>888bb889-6f8a-47ae-9880-0aeded6e10b8</vt:lpwstr>
  </property>
  <property fmtid="{D5CDD505-2E9C-101B-9397-08002B2CF9AE}" pid="6" name="MSIP_Label_888bb889-6f8a-47ae-9880-0aeded6e10b8_SiteId">
    <vt:lpwstr>e6cf3f80-614d-4939-895c-3d5287c0f245</vt:lpwstr>
  </property>
  <property fmtid="{D5CDD505-2E9C-101B-9397-08002B2CF9AE}" pid="7" name="MSIP_Label_888bb889-6f8a-47ae-9880-0aeded6e10b8_ActionId">
    <vt:lpwstr>5f28bb6a-d7f4-4702-a91f-cc249042733b</vt:lpwstr>
  </property>
  <property fmtid="{D5CDD505-2E9C-101B-9397-08002B2CF9AE}" pid="8" name="MSIP_Label_888bb889-6f8a-47ae-9880-0aeded6e10b8_ContentBits">
    <vt:lpwstr>0</vt:lpwstr>
  </property>
  <property fmtid="{D5CDD505-2E9C-101B-9397-08002B2CF9AE}" pid="9" name="MediaServiceImageTags">
    <vt:lpwstr/>
  </property>
  <property fmtid="{D5CDD505-2E9C-101B-9397-08002B2CF9AE}" pid="10" name="MRDSecurityClassification">
    <vt:lpwstr/>
  </property>
  <property fmtid="{D5CDD505-2E9C-101B-9397-08002B2CF9AE}" pid="11" name="MRDFinancialYear">
    <vt:lpwstr/>
  </property>
  <property fmtid="{D5CDD505-2E9C-101B-9397-08002B2CF9AE}" pid="12" name="MRDDocumentType">
    <vt:lpwstr/>
  </property>
  <property fmtid="{D5CDD505-2E9C-101B-9397-08002B2CF9AE}" pid="13" name="MRDBusinessFunction">
    <vt:lpwstr/>
  </property>
  <property fmtid="{D5CDD505-2E9C-101B-9397-08002B2CF9AE}" pid="14" name="MRDDocumentStatus">
    <vt:lpwstr/>
  </property>
  <property fmtid="{D5CDD505-2E9C-101B-9397-08002B2CF9AE}" pid="15" name="ContentTypeId">
    <vt:lpwstr>0x010100DC31DA53479E7A41A905573FBD76C151</vt:lpwstr>
  </property>
</Properties>
</file>