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8"/>
  </p:notes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A7FEC-64E1-CA87-7BAC-8AA4B0876DF2}" v="63" dt="2026-01-27T22:33:15.428"/>
    <p1510:client id="{F1CFEF8F-8036-4D03-8A80-C873654DC0ED}" v="28" dt="2026-01-27T23:44:55.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85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9A020-B7F0-432D-83B1-F1E2D7617B3E}" type="datetimeFigureOut">
              <a:rPr lang="en-NZ" smtClean="0"/>
              <a:t>28/01/2026</a:t>
            </a:fld>
            <a:endParaRPr lang="en-NZ"/>
          </a:p>
        </p:txBody>
      </p:sp>
      <p:sp>
        <p:nvSpPr>
          <p:cNvPr id="4" name="Slide Image Placeholder 3"/>
          <p:cNvSpPr>
            <a:spLocks noGrp="1" noRot="1" noChangeAspect="1"/>
          </p:cNvSpPr>
          <p:nvPr>
            <p:ph type="sldImg" idx="2"/>
          </p:nvPr>
        </p:nvSpPr>
        <p:spPr>
          <a:xfrm>
            <a:off x="1252538" y="1143000"/>
            <a:ext cx="43529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EDE10-2A9B-4131-9F5C-8C2EE4D41BD0}" type="slidenum">
              <a:rPr lang="en-NZ" smtClean="0"/>
              <a:t>‹#›</a:t>
            </a:fld>
            <a:endParaRPr lang="en-NZ"/>
          </a:p>
        </p:txBody>
      </p:sp>
    </p:spTree>
    <p:extLst>
      <p:ext uri="{BB962C8B-B14F-4D97-AF65-F5344CB8AC3E}">
        <p14:creationId xmlns:p14="http://schemas.microsoft.com/office/powerpoint/2010/main" val="127216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DCEDE10-2A9B-4131-9F5C-8C2EE4D41BD0}" type="slidenum">
              <a:rPr lang="en-NZ" smtClean="0"/>
              <a:t>1</a:t>
            </a:fld>
            <a:endParaRPr lang="en-NZ"/>
          </a:p>
        </p:txBody>
      </p:sp>
    </p:spTree>
    <p:extLst>
      <p:ext uri="{BB962C8B-B14F-4D97-AF65-F5344CB8AC3E}">
        <p14:creationId xmlns:p14="http://schemas.microsoft.com/office/powerpoint/2010/main" val="221385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Civil Projects Engineer</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Location: Preferred location Christchurch. Potentially Wellington.</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The Role</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You’ll be part of the Renewable Construction Team within the Development Business Unit.  This team is responsible for new generation sites to meet Meridian’s strategic goal of playing our part in decarbonising NZ by growing our generation asset base – primarily with new wind, solar and grid-scale battery projects.  </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Projects are generally passed to us once land has been secured and resource consent/s has been granted. Our team is responsible for planning, procuring and managing detailed engineering design; planning, tendering, negotiating and awarding key site works contracts; overseeing site construction works; and managing commissioning and handover to our internal Generation client.  To be successful we engage engineering specialist consultants (whom do the majority of the design work), and work closely with many suppliers, contractors, and teams within Meridian.</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While we use the ‘Civil Engineer’ title, this is a multi-discipline role that encompasses a mix of project management, design management, contract management and general problem solving. Alongside the Electrical Engineers in the team, the Civil Engineers oversee most other technical engineering disciplines on our projects including: Geotech, Civil, Structural, Fire, Hydraulic, Mechanical, Building Services and Architectural. We are looking for a generalist engineer who has broad experience on infrastructure projects.</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Work with our in-house Environmental and Sustainability Specialists to ensure projects are delivered with the smallest possible carbon and environmental footprint and ensure compliance with our Resource Consent Conditions.</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Work with a variety of renewable energy technologies and on sites located throughout New Zealand.  Regular travel is necessary at times.  This is normally 2-3 working days per trip.</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Meridian supports flexible work options, although the collaborative nature of this role is such that you will be expected to be mostly office or site-based.</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Aptos" panose="020B0004020202020204" pitchFamily="34" charset="0"/>
              <a:buChar char="-"/>
              <a:tabLst>
                <a:tab pos="457200" algn="l"/>
              </a:tabLst>
            </a:pPr>
            <a:r>
              <a:rPr lang="en-NZ" sz="1100" kern="100">
                <a:effectLst/>
                <a:latin typeface="Aptos" panose="020B0004020202020204" pitchFamily="34" charset="0"/>
                <a:ea typeface="Aptos" panose="020B0004020202020204" pitchFamily="34" charset="0"/>
                <a:cs typeface="Times New Roman" panose="02020603050405020304" pitchFamily="18" charset="0"/>
              </a:rPr>
              <a:t>To be successful we engage engineering specialist consultants (whom do the majority of the design work), and work closely with many suppliers, contractors, and teams within Meridian.</a:t>
            </a:r>
          </a:p>
          <a:p>
            <a:pPr marL="342900" lvl="0" indent="-342900">
              <a:lnSpc>
                <a:spcPct val="107000"/>
              </a:lnSpc>
              <a:spcAft>
                <a:spcPts val="800"/>
              </a:spcAft>
              <a:buFont typeface="Aptos" panose="020B0004020202020204" pitchFamily="34" charset="0"/>
              <a:buChar char="-"/>
              <a:tabLst>
                <a:tab pos="457200" algn="l"/>
              </a:tabLst>
            </a:pPr>
            <a:r>
              <a:rPr lang="en-NZ" sz="1100" kern="100">
                <a:effectLst/>
                <a:latin typeface="Aptos" panose="020B0004020202020204" pitchFamily="34" charset="0"/>
                <a:ea typeface="Aptos" panose="020B0004020202020204" pitchFamily="34" charset="0"/>
                <a:cs typeface="Times New Roman" panose="02020603050405020304" pitchFamily="18" charset="0"/>
              </a:rPr>
              <a:t>Work with our in-house Environmental and Sustainability Specialists to ensure projects are delivered with the smallest possible carbon and environmental footprint and ensure compliance with our Resource Consent Conditions.</a:t>
            </a:r>
          </a:p>
          <a:p>
            <a:pPr marL="342900" lvl="0" indent="-342900">
              <a:lnSpc>
                <a:spcPct val="107000"/>
              </a:lnSpc>
              <a:spcAft>
                <a:spcPts val="800"/>
              </a:spcAft>
              <a:buFont typeface="Aptos" panose="020B0004020202020204" pitchFamily="34" charset="0"/>
              <a:buChar char="-"/>
              <a:tabLst>
                <a:tab pos="457200" algn="l"/>
              </a:tabLst>
            </a:pPr>
            <a:r>
              <a:rPr lang="en-NZ" sz="1100" kern="100">
                <a:effectLst/>
                <a:latin typeface="Aptos" panose="020B0004020202020204" pitchFamily="34" charset="0"/>
                <a:ea typeface="Aptos" panose="020B0004020202020204" pitchFamily="34" charset="0"/>
                <a:cs typeface="Times New Roman" panose="02020603050405020304" pitchFamily="18" charset="0"/>
              </a:rPr>
              <a:t>Work with a variety of renewable energy technologies and on sites located throughout New Zealand.  Regular travel is necessary at times.  This is normally 2-3 working days per trip.</a:t>
            </a:r>
          </a:p>
          <a:p>
            <a:pPr marL="342900" lvl="0" indent="-342900">
              <a:lnSpc>
                <a:spcPct val="107000"/>
              </a:lnSpc>
              <a:spcAft>
                <a:spcPts val="800"/>
              </a:spcAft>
              <a:buFont typeface="Aptos" panose="020B0004020202020204" pitchFamily="34" charset="0"/>
              <a:buChar char="-"/>
              <a:tabLst>
                <a:tab pos="457200" algn="l"/>
              </a:tabLst>
            </a:pPr>
            <a:r>
              <a:rPr lang="en-NZ" sz="1100" kern="100">
                <a:effectLst/>
                <a:latin typeface="Aptos" panose="020B0004020202020204" pitchFamily="34" charset="0"/>
                <a:ea typeface="Aptos" panose="020B0004020202020204" pitchFamily="34" charset="0"/>
                <a:cs typeface="Times New Roman" panose="02020603050405020304" pitchFamily="18" charset="0"/>
              </a:rPr>
              <a:t>Meridian supports flexible work options, although the collaborative nature of this role is such that you will be expected to be mostly office or site-based.</a:t>
            </a:r>
          </a:p>
          <a:p>
            <a:pPr marL="342900" lvl="0" indent="-342900">
              <a:lnSpc>
                <a:spcPct val="107000"/>
              </a:lnSpc>
              <a:spcAft>
                <a:spcPts val="800"/>
              </a:spcAft>
              <a:buFont typeface="Aptos" panose="020B0004020202020204" pitchFamily="34" charset="0"/>
              <a:buChar char="-"/>
              <a:tabLst>
                <a:tab pos="457200" algn="l"/>
              </a:tabLs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Position accountabilities: (what you’re responsible for)</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Depending on the project, you will be working alongside and supporting our other Civil Engineers on projects, or may be tasked with being the Civil Lead. For both supporting and leading roles you will be responsible for a level of project decision-making, so a sound level of judgement and steady hand is important.</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Support or lead civil design through external consultants to meet Meridian/project requirements, and then oversee implementation of that design. Civil design elements are different on every project and may include, but are not limited to:</a:t>
            </a:r>
          </a:p>
          <a:p>
            <a:pPr marL="742950" lvl="1" indent="-285750">
              <a:lnSpc>
                <a:spcPct val="107000"/>
              </a:lnSpc>
              <a:spcAft>
                <a:spcPts val="800"/>
              </a:spcAft>
              <a:buFont typeface="Courier New" panose="02070309020205020404" pitchFamily="49" charset="0"/>
              <a:buChar char="o"/>
            </a:pPr>
            <a:r>
              <a:rPr lang="en-NZ" sz="1100" kern="100">
                <a:effectLst/>
                <a:latin typeface="Aptos" panose="020B0004020202020204" pitchFamily="34" charset="0"/>
                <a:ea typeface="Aptos" panose="020B0004020202020204" pitchFamily="34" charset="0"/>
                <a:cs typeface="Times New Roman" panose="02020603050405020304" pitchFamily="18" charset="0"/>
              </a:rPr>
              <a:t>General layout for each site, including site access point, internal roads, site laydown areas, stormwater management, temporary facilities etc. </a:t>
            </a:r>
          </a:p>
          <a:p>
            <a:pPr marL="742950" lvl="1" indent="-285750">
              <a:lnSpc>
                <a:spcPct val="107000"/>
              </a:lnSpc>
              <a:spcAft>
                <a:spcPts val="800"/>
              </a:spcAft>
              <a:buFont typeface="Courier New" panose="02070309020205020404" pitchFamily="49" charset="0"/>
              <a:buChar char="o"/>
            </a:pPr>
            <a:r>
              <a:rPr lang="en-NZ" sz="1100" kern="100">
                <a:effectLst/>
                <a:latin typeface="Aptos" panose="020B0004020202020204" pitchFamily="34" charset="0"/>
                <a:ea typeface="Aptos" panose="020B0004020202020204" pitchFamily="34" charset="0"/>
                <a:cs typeface="Times New Roman" panose="02020603050405020304" pitchFamily="18" charset="0"/>
              </a:rPr>
              <a:t>Plant/equipment site specific requirements for hardstands, laydown areas, structures and foundations.</a:t>
            </a:r>
          </a:p>
          <a:p>
            <a:pPr marL="742950" lvl="1" indent="-285750">
              <a:lnSpc>
                <a:spcPct val="107000"/>
              </a:lnSpc>
              <a:spcAft>
                <a:spcPts val="800"/>
              </a:spcAft>
              <a:buFont typeface="Courier New" panose="02070309020205020404" pitchFamily="49" charset="0"/>
              <a:buChar char="o"/>
            </a:pPr>
            <a:r>
              <a:rPr lang="en-NZ" sz="1100" kern="100">
                <a:effectLst/>
                <a:latin typeface="Aptos" panose="020B0004020202020204" pitchFamily="34" charset="0"/>
                <a:ea typeface="Aptos" panose="020B0004020202020204" pitchFamily="34" charset="0"/>
                <a:cs typeface="Times New Roman" panose="02020603050405020304" pitchFamily="18" charset="0"/>
              </a:rPr>
              <a:t>Where necessary, lead coordination of buried and above-ground services.</a:t>
            </a:r>
          </a:p>
          <a:p>
            <a:pPr marL="742950" lvl="1" indent="-285750">
              <a:lnSpc>
                <a:spcPct val="107000"/>
              </a:lnSpc>
              <a:spcAft>
                <a:spcPts val="800"/>
              </a:spcAft>
              <a:buFont typeface="Courier New" panose="02070309020205020404" pitchFamily="49" charset="0"/>
              <a:buChar char="o"/>
            </a:pPr>
            <a:r>
              <a:rPr lang="en-NZ" sz="1100" kern="100">
                <a:effectLst/>
                <a:latin typeface="Aptos" panose="020B0004020202020204" pitchFamily="34" charset="0"/>
                <a:ea typeface="Aptos" panose="020B0004020202020204" pitchFamily="34" charset="0"/>
                <a:cs typeface="Times New Roman" panose="02020603050405020304" pitchFamily="18" charset="0"/>
              </a:rPr>
              <a:t>O&amp;M, Store, and Switching Station buildings. </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Tender/contract documentation preparation, tender elevation and contract negotiation working alongside our Procurement team. You’ll be involved in selecting contract type and contract special conditions in conjunction with our in-house legal team.  You will be involved in  compiling technical specifications, and responsible for preparing principal’s requirements.</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Provide civil engineering support and leadership where necessary during construction to on-site teams.</a:t>
            </a: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Support the Civil Engineering Manager who is accountable for quality and delivery of civil aspects of project.</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Depending on the construction contract type, act as ‘Principal’s Representative’ or support the ‘Engineer’s Representative’.</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Appointment and management of design consultants and other specialist consultants. </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Assist in the preparation of cost estimates and cost management of projects, alongside our Cost Controls Manager.</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Assist in the preparation of design and construction </a:t>
            </a:r>
            <a:r>
              <a:rPr lang="en-US" sz="1100" kern="100" err="1">
                <a:effectLst/>
                <a:latin typeface="Aptos" panose="020B0004020202020204" pitchFamily="34" charset="0"/>
                <a:ea typeface="Aptos" panose="020B0004020202020204" pitchFamily="34" charset="0"/>
                <a:cs typeface="Arial" panose="020B0604020202020204" pitchFamily="34" charset="0"/>
              </a:rPr>
              <a:t>Programmes</a:t>
            </a:r>
            <a:r>
              <a:rPr lang="en-US" sz="1100" kern="100">
                <a:effectLst/>
                <a:latin typeface="Aptos" panose="020B0004020202020204" pitchFamily="34" charset="0"/>
                <a:ea typeface="Aptos" panose="020B0004020202020204" pitchFamily="34" charset="0"/>
                <a:cs typeface="Arial" panose="020B0604020202020204" pitchFamily="34" charset="0"/>
              </a:rPr>
              <a:t>, alongside our Programme Manager.   Management of this agreed Programme to ensure timeframes are met.</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Support other Meridian teams in the development of future project early-options by providing general civil support, including geotechnical and structural inputs, and support to the Development and Environmental teams on Resource Consent applications.</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Knowledge, Experience and Skills</a:t>
            </a:r>
          </a:p>
          <a:p>
            <a:pPr>
              <a:lnSpc>
                <a:spcPct val="107000"/>
              </a:lnSpc>
              <a:spcAft>
                <a:spcPts val="800"/>
              </a:spcAft>
            </a:pPr>
            <a:r>
              <a:rPr lang="en-NZ" sz="1100" kern="10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Civil Engineering degree or equivalent Washington Accord qualification.</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An experienced engineer with prior demonstrated achievement and success in working on multi-disciplinary projects.</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Have a strong technical background in general civil engineering, ideally including geotechnical and structural disciplines.</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Ideally a reasonable level of construction site-based project experience.</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A passion for protecting the environment and ensuring works are completed as sustainably as possible.</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US" sz="1100" kern="100">
                <a:effectLst/>
                <a:latin typeface="Aptos" panose="020B0004020202020204" pitchFamily="34" charset="0"/>
                <a:ea typeface="Aptos" panose="020B0004020202020204" pitchFamily="34" charset="0"/>
                <a:cs typeface="Arial" panose="020B0604020202020204" pitchFamily="34" charset="0"/>
              </a:rPr>
              <a:t>Speaks up when something isn’t right or doesn’t seem right. </a:t>
            </a:r>
            <a:endParaRPr lang="en-NZ"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A self-directed individual who is comfortable working with a high level of independence, and gets energy from integrating their work with the wider teams' requirements and demands.</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Experience in the preparation and execution of consultancy and physical works contracts.</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Have excellent written and oral communication skills.  Confident to attend/lead meetings with  Iwi, Council officials, land owners, Contractors and affected parties.</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Have experience working under resource consent conditions</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While a credible specialist in your own right you will also be a team player.</a:t>
            </a:r>
          </a:p>
          <a:p>
            <a:pPr marL="342900" lvl="0" indent="-342900">
              <a:lnSpc>
                <a:spcPct val="107000"/>
              </a:lnSpc>
              <a:spcAft>
                <a:spcPts val="800"/>
              </a:spcAft>
              <a:buFont typeface="Aptos" panose="020B0004020202020204" pitchFamily="34" charset="0"/>
              <a:buChar char="-"/>
            </a:pPr>
            <a:r>
              <a:rPr lang="en-NZ" sz="1100" kern="100">
                <a:effectLst/>
                <a:latin typeface="Aptos" panose="020B0004020202020204" pitchFamily="34" charset="0"/>
                <a:ea typeface="Aptos" panose="020B0004020202020204" pitchFamily="34" charset="0"/>
                <a:cs typeface="Arial" panose="020B0604020202020204" pitchFamily="34" charset="0"/>
              </a:rPr>
              <a:t>Ability to respond to the challenges of complex construction interdependencies.</a:t>
            </a:r>
          </a:p>
          <a:p>
            <a:endParaRPr lang="en-NZ"/>
          </a:p>
        </p:txBody>
      </p:sp>
      <p:sp>
        <p:nvSpPr>
          <p:cNvPr id="4" name="Slide Number Placeholder 3"/>
          <p:cNvSpPr>
            <a:spLocks noGrp="1"/>
          </p:cNvSpPr>
          <p:nvPr>
            <p:ph type="sldNum" sz="quarter" idx="5"/>
          </p:nvPr>
        </p:nvSpPr>
        <p:spPr/>
        <p:txBody>
          <a:bodyPr/>
          <a:lstStyle/>
          <a:p>
            <a:fld id="{CDCEDE10-2A9B-4131-9F5C-8C2EE4D41BD0}" type="slidenum">
              <a:rPr lang="en-NZ" smtClean="0"/>
              <a:t>2</a:t>
            </a:fld>
            <a:endParaRPr lang="en-NZ"/>
          </a:p>
        </p:txBody>
      </p:sp>
    </p:spTree>
    <p:extLst>
      <p:ext uri="{BB962C8B-B14F-4D97-AF65-F5344CB8AC3E}">
        <p14:creationId xmlns:p14="http://schemas.microsoft.com/office/powerpoint/2010/main" val="251568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1/28/2026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49383" y="1204692"/>
            <a:ext cx="2445612" cy="502702"/>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pPr marL="12700">
              <a:lnSpc>
                <a:spcPct val="100000"/>
              </a:lnSpc>
              <a:spcBef>
                <a:spcPts val="200"/>
              </a:spcBef>
            </a:pPr>
            <a:r>
              <a:rPr lang="en-NZ" sz="1000" dirty="0">
                <a:solidFill>
                  <a:schemeClr val="bg1"/>
                </a:solidFill>
                <a:latin typeface="Arial"/>
                <a:cs typeface="Arial"/>
              </a:rPr>
              <a:t>Renewable Construction Civil Engineering Manager</a:t>
            </a:r>
            <a:endParaRPr sz="1000" dirty="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84978" y="1237944"/>
            <a:ext cx="1013293" cy="348813"/>
          </a:xfrm>
          <a:prstGeom prst="rect">
            <a:avLst/>
          </a:prstGeom>
        </p:spPr>
        <p:txBody>
          <a:bodyPr vert="horz" wrap="square" lIns="0" tIns="0" rIns="0" bIns="0" rtlCol="0">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000" dirty="0">
                <a:solidFill>
                  <a:schemeClr val="bg1"/>
                </a:solidFill>
                <a:latin typeface="Arial"/>
                <a:cs typeface="Arial"/>
              </a:rPr>
              <a:t>February 2026</a:t>
            </a:r>
            <a:endParaRPr sz="1000" dirty="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49383" y="334117"/>
            <a:ext cx="7923314" cy="671402"/>
          </a:xfrm>
          <a:prstGeom prst="rect">
            <a:avLst/>
          </a:prstGeom>
        </p:spPr>
        <p:txBody>
          <a:bodyPr vert="horz" wrap="square" lIns="0" tIns="0" rIns="0" bIns="0" rtlCol="0">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Civil Projects Engineer</a:t>
            </a:r>
            <a:endParaRPr sz="2000" b="1" dirty="0">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476898" y="1819182"/>
            <a:ext cx="4042097" cy="4319965"/>
          </a:xfrm>
          <a:prstGeom prst="rect">
            <a:avLst/>
          </a:prstGeom>
        </p:spPr>
        <p:txBody>
          <a:bodyPr vert="horz" wrap="square" lIns="0" tIns="0" rIns="0" bIns="0" rtlCol="0">
            <a:spAutoFit/>
          </a:bodyPr>
          <a:lstStyle/>
          <a:p>
            <a:pPr lvl="0">
              <a:lnSpc>
                <a:spcPct val="107000"/>
              </a:lnSpc>
              <a:spcAft>
                <a:spcPts val="800"/>
              </a:spcAft>
            </a:pPr>
            <a:r>
              <a:rPr sz="1100" b="1" dirty="0">
                <a:solidFill>
                  <a:srgbClr val="05EDB5"/>
                </a:solidFill>
                <a:latin typeface="Arial"/>
                <a:cs typeface="Arial"/>
              </a:rPr>
              <a:t>The role</a:t>
            </a:r>
            <a:endParaRPr lang="mi-NZ" sz="1100" b="1" dirty="0">
              <a:solidFill>
                <a:srgbClr val="05EDB5"/>
              </a:solidFill>
              <a:latin typeface="Arial"/>
              <a:cs typeface="Arial"/>
            </a:endParaRPr>
          </a:p>
          <a:p>
            <a:pPr lvl="0">
              <a:lnSpc>
                <a:spcPct val="107000"/>
              </a:lnSpc>
              <a:spcAft>
                <a:spcPts val="800"/>
              </a:spcAft>
            </a:pPr>
            <a:r>
              <a:rPr lang="en-NZ" sz="1000" kern="100" dirty="0">
                <a:solidFill>
                  <a:schemeClr val="bg1"/>
                </a:solidFill>
                <a:latin typeface="Arial" panose="020B0604020202020204" pitchFamily="34" charset="0"/>
                <a:cs typeface="Arial" panose="020B0604020202020204" pitchFamily="34" charset="0"/>
              </a:rPr>
              <a:t>You’ll be part of the Renewable Construction Team within the Development Business Unit.  This team is responsible for the design and construction of new generation sites (primarily with new wind, solar and grid-scale battery projects); to help Meridian play it’s our part in decarbonising NZ. </a:t>
            </a:r>
          </a:p>
          <a:p>
            <a:pPr marL="171450" lvl="0" indent="-171450">
              <a:lnSpc>
                <a:spcPct val="107000"/>
              </a:lnSpc>
              <a:spcAft>
                <a:spcPts val="800"/>
              </a:spcAft>
              <a:buFont typeface="Arial" panose="020B0604020202020204" pitchFamily="34" charset="0"/>
              <a:buChar char="•"/>
            </a:pPr>
            <a:r>
              <a:rPr lang="en-NZ" sz="1000" kern="100" dirty="0">
                <a:solidFill>
                  <a:schemeClr val="bg1"/>
                </a:solidFill>
                <a:latin typeface="Arial" panose="020B0604020202020204" pitchFamily="34" charset="0"/>
                <a:cs typeface="Arial" panose="020B0604020202020204" pitchFamily="34" charset="0"/>
              </a:rPr>
              <a:t>Projects are generally passed to us once land has been secured and resource consent/s has been granted. Our team is responsible for planning, procuring and managing detailed engineering design; planning, tendering, negotiating and awarding key site works contracts; overseeing site construction works; and managing commissioning and handover to our internal Generation client.  </a:t>
            </a:r>
          </a:p>
          <a:p>
            <a:pPr marL="171450" lvl="0" indent="-171450">
              <a:lnSpc>
                <a:spcPct val="107000"/>
              </a:lnSpc>
              <a:spcAft>
                <a:spcPts val="800"/>
              </a:spcAft>
              <a:buFont typeface="Arial" panose="020B0604020202020204" pitchFamily="34" charset="0"/>
              <a:buChar char="•"/>
            </a:pPr>
            <a:r>
              <a:rPr lang="en-NZ" sz="1000" kern="100" dirty="0">
                <a:solidFill>
                  <a:schemeClr val="bg1"/>
                </a:solidFill>
                <a:latin typeface="Arial" panose="020B0604020202020204" pitchFamily="34" charset="0"/>
                <a:cs typeface="Arial" panose="020B0604020202020204" pitchFamily="34" charset="0"/>
              </a:rPr>
              <a:t>While we use the ‘Civil Engineer’ title, this is a multi-discipline role that encompasses a mix of project management, design management, contract management and general problem solving. Alongside the Electrical Engineers in the team, the Civil Engineers oversee most other technical engineering disciplines on our projects including: Geotech, Civil, Structural, Fire, Hydraulic, Mechanical, Building Services and Architectural. </a:t>
            </a:r>
          </a:p>
          <a:p>
            <a:pPr marL="171450" indent="-171450">
              <a:lnSpc>
                <a:spcPct val="107000"/>
              </a:lnSpc>
              <a:spcAft>
                <a:spcPts val="800"/>
              </a:spcAft>
              <a:buFont typeface="Arial" panose="020B0604020202020204" pitchFamily="34" charset="0"/>
              <a:buChar char="•"/>
            </a:pPr>
            <a:r>
              <a:rPr lang="en-NZ" sz="1000" kern="100" dirty="0">
                <a:solidFill>
                  <a:schemeClr val="bg1"/>
                </a:solidFill>
                <a:latin typeface="Arial" panose="020B0604020202020204" pitchFamily="34" charset="0"/>
                <a:cs typeface="Arial" panose="020B0604020202020204" pitchFamily="34" charset="0"/>
              </a:rPr>
              <a:t>Work with a variety of renewable energy technologies and on sites located throughout New Zealand.  Regular travel is necessary at times.  This is normally 2-3 working days per trip.</a:t>
            </a:r>
          </a:p>
          <a:p>
            <a:pPr marL="342900" lvl="0" indent="-342900">
              <a:lnSpc>
                <a:spcPct val="107000"/>
              </a:lnSpc>
              <a:spcAft>
                <a:spcPts val="800"/>
              </a:spcAft>
              <a:buFont typeface="Aptos" panose="020B0004020202020204" pitchFamily="34" charset="0"/>
              <a:buChar char="-"/>
            </a:pPr>
            <a:endParaRPr lang="en-NZ" sz="1100" b="1" dirty="0">
              <a:solidFill>
                <a:srgbClr val="05EDB5"/>
              </a:solidFill>
              <a:latin typeface="Arial"/>
              <a:cs typeface="Arial"/>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788255" y="1819182"/>
            <a:ext cx="4943574" cy="4324838"/>
          </a:xfrm>
          <a:prstGeom prst="rect">
            <a:avLst/>
          </a:prstGeom>
        </p:spPr>
        <p:txBody>
          <a:bodyPr vert="horz" wrap="square" lIns="0" tIns="0" rIns="0" bIns="0" rtlCol="0" anchor="t">
            <a:spAutoFit/>
          </a:bodyPr>
          <a:lstStyle/>
          <a:p>
            <a:pPr marL="12700" marR="648970">
              <a:lnSpc>
                <a:spcPts val="1400"/>
              </a:lnSpc>
              <a:spcBef>
                <a:spcPts val="300"/>
              </a:spcBef>
              <a:spcAft>
                <a:spcPts val="300"/>
              </a:spcAft>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sz="1100" b="1" spc="-40" dirty="0">
                <a:solidFill>
                  <a:srgbClr val="05EDB5"/>
                </a:solidFill>
                <a:latin typeface="Arial" panose="020B0604020202020204" pitchFamily="34" charset="0"/>
                <a:cs typeface="Arial" panose="020B0604020202020204" pitchFamily="34" charset="0"/>
              </a:rPr>
              <a:t> </a:t>
            </a:r>
            <a:r>
              <a:rPr sz="1100" b="1" spc="-25" dirty="0">
                <a:solidFill>
                  <a:srgbClr val="05EDB5"/>
                </a:solidFill>
                <a:latin typeface="Arial" panose="020B0604020202020204" pitchFamily="34" charset="0"/>
                <a:cs typeface="Arial" panose="020B0604020202020204" pitchFamily="34" charset="0"/>
              </a:rPr>
              <a:t>acc</a:t>
            </a:r>
            <a:r>
              <a:rPr sz="1100" b="1" spc="-30" dirty="0">
                <a:solidFill>
                  <a:srgbClr val="05EDB5"/>
                </a:solidFill>
                <a:latin typeface="Arial" panose="020B0604020202020204" pitchFamily="34" charset="0"/>
                <a:cs typeface="Arial" panose="020B0604020202020204" pitchFamily="34" charset="0"/>
              </a:rPr>
              <a:t>o</a:t>
            </a:r>
            <a:r>
              <a:rPr sz="1100" b="1" spc="-15" dirty="0">
                <a:solidFill>
                  <a:srgbClr val="05EDB5"/>
                </a:solidFill>
                <a:latin typeface="Arial" panose="020B0604020202020204" pitchFamily="34" charset="0"/>
                <a:cs typeface="Arial" panose="020B0604020202020204" pitchFamily="34" charset="0"/>
              </a:rPr>
              <a:t>u</a:t>
            </a:r>
            <a:r>
              <a:rPr sz="1100" b="1" spc="-20" dirty="0">
                <a:solidFill>
                  <a:srgbClr val="05EDB5"/>
                </a:solidFill>
                <a:latin typeface="Arial" panose="020B0604020202020204" pitchFamily="34" charset="0"/>
                <a:cs typeface="Arial" panose="020B0604020202020204" pitchFamily="34" charset="0"/>
              </a:rPr>
              <a:t>n</a:t>
            </a:r>
            <a:r>
              <a:rPr sz="1100" b="1" spc="30" dirty="0">
                <a:solidFill>
                  <a:srgbClr val="05EDB5"/>
                </a:solidFill>
                <a:latin typeface="Arial" panose="020B0604020202020204" pitchFamily="34" charset="0"/>
                <a:cs typeface="Arial" panose="020B0604020202020204" pitchFamily="34" charset="0"/>
              </a:rPr>
              <a:t>t</a:t>
            </a:r>
            <a:r>
              <a:rPr sz="1100" b="1" spc="15" dirty="0">
                <a:solidFill>
                  <a:srgbClr val="05EDB5"/>
                </a:solidFill>
                <a:latin typeface="Arial" panose="020B0604020202020204" pitchFamily="34" charset="0"/>
                <a:cs typeface="Arial" panose="020B0604020202020204" pitchFamily="34" charset="0"/>
              </a:rPr>
              <a:t>abili</a:t>
            </a:r>
            <a:r>
              <a:rPr sz="1100" b="1" spc="20" dirty="0">
                <a:solidFill>
                  <a:srgbClr val="05EDB5"/>
                </a:solidFill>
                <a:latin typeface="Arial" panose="020B0604020202020204" pitchFamily="34" charset="0"/>
                <a:cs typeface="Arial" panose="020B0604020202020204" pitchFamily="34" charset="0"/>
              </a:rPr>
              <a:t>t</a:t>
            </a:r>
            <a:r>
              <a:rPr sz="1100" b="1" dirty="0">
                <a:solidFill>
                  <a:srgbClr val="05EDB5"/>
                </a:solidFill>
                <a:latin typeface="Arial" panose="020B0604020202020204" pitchFamily="34" charset="0"/>
                <a:cs typeface="Arial" panose="020B0604020202020204" pitchFamily="34" charset="0"/>
              </a:rPr>
              <a:t>ie</a:t>
            </a:r>
            <a:r>
              <a:rPr sz="1100" b="1" spc="-85" dirty="0">
                <a:solidFill>
                  <a:srgbClr val="05EDB5"/>
                </a:solidFill>
                <a:latin typeface="Arial" panose="020B0604020202020204" pitchFamily="34" charset="0"/>
                <a:cs typeface="Arial" panose="020B0604020202020204" pitchFamily="34" charset="0"/>
              </a:rPr>
              <a:t>s</a:t>
            </a:r>
            <a:r>
              <a:rPr sz="1100" b="1" spc="-45" dirty="0">
                <a:solidFill>
                  <a:srgbClr val="05EDB5"/>
                </a:solidFill>
                <a:latin typeface="Arial" panose="020B0604020202020204" pitchFamily="34" charset="0"/>
                <a:cs typeface="Arial" panose="020B0604020202020204" pitchFamily="34" charset="0"/>
              </a:rPr>
              <a:t> </a:t>
            </a:r>
            <a:r>
              <a:rPr lang="en-US" sz="1100" b="1" spc="-45" dirty="0">
                <a:solidFill>
                  <a:srgbClr val="05EDB5"/>
                </a:solidFill>
                <a:latin typeface="Arial" panose="020B0604020202020204" pitchFamily="34" charset="0"/>
                <a:cs typeface="Arial" panose="020B0604020202020204" pitchFamily="34" charset="0"/>
              </a:rPr>
              <a:t> </a:t>
            </a:r>
            <a:r>
              <a:rPr sz="1100" spc="25" dirty="0">
                <a:solidFill>
                  <a:srgbClr val="05EDB5"/>
                </a:solidFill>
                <a:latin typeface="Arial" panose="020B0604020202020204" pitchFamily="34" charset="0"/>
                <a:cs typeface="Arial" panose="020B0604020202020204" pitchFamily="34" charset="0"/>
              </a:rPr>
              <a:t>(W</a:t>
            </a:r>
            <a:r>
              <a:rPr sz="1100" spc="15" dirty="0">
                <a:solidFill>
                  <a:srgbClr val="05EDB5"/>
                </a:solidFill>
                <a:latin typeface="Arial" panose="020B0604020202020204" pitchFamily="34" charset="0"/>
                <a:cs typeface="Arial" panose="020B0604020202020204" pitchFamily="34" charset="0"/>
              </a:rPr>
              <a:t>h</a:t>
            </a:r>
            <a:r>
              <a:rPr sz="1100" spc="45" dirty="0">
                <a:solidFill>
                  <a:srgbClr val="05EDB5"/>
                </a:solidFill>
                <a:latin typeface="Arial" panose="020B0604020202020204" pitchFamily="34" charset="0"/>
                <a:cs typeface="Arial" panose="020B0604020202020204" pitchFamily="34" charset="0"/>
              </a:rPr>
              <a:t>at</a:t>
            </a:r>
            <a:r>
              <a:rPr sz="1100" spc="-40" dirty="0">
                <a:solidFill>
                  <a:srgbClr val="05EDB5"/>
                </a:solidFill>
                <a:latin typeface="Arial" panose="020B0604020202020204" pitchFamily="34" charset="0"/>
                <a:cs typeface="Arial" panose="020B0604020202020204" pitchFamily="34" charset="0"/>
              </a:rPr>
              <a:t> </a:t>
            </a:r>
            <a:r>
              <a:rPr sz="1100" spc="-10" dirty="0">
                <a:solidFill>
                  <a:srgbClr val="05EDB5"/>
                </a:solidFill>
                <a:latin typeface="Arial" panose="020B0604020202020204" pitchFamily="34" charset="0"/>
                <a:cs typeface="Arial" panose="020B0604020202020204" pitchFamily="34" charset="0"/>
              </a:rPr>
              <a:t>yo</a:t>
            </a:r>
            <a:r>
              <a:rPr sz="1100" spc="-25" dirty="0">
                <a:solidFill>
                  <a:srgbClr val="05EDB5"/>
                </a:solidFill>
                <a:latin typeface="Arial" panose="020B0604020202020204" pitchFamily="34" charset="0"/>
                <a:cs typeface="Arial" panose="020B0604020202020204" pitchFamily="34" charset="0"/>
              </a:rPr>
              <a:t>u</a:t>
            </a:r>
            <a:r>
              <a:rPr sz="1100" spc="-50" dirty="0">
                <a:solidFill>
                  <a:srgbClr val="05EDB5"/>
                </a:solidFill>
                <a:latin typeface="Arial" panose="020B0604020202020204" pitchFamily="34" charset="0"/>
                <a:cs typeface="Arial" panose="020B0604020202020204" pitchFamily="34" charset="0"/>
              </a:rPr>
              <a:t>’</a:t>
            </a:r>
            <a:r>
              <a:rPr sz="1100" spc="-10" dirty="0">
                <a:solidFill>
                  <a:srgbClr val="05EDB5"/>
                </a:solidFill>
                <a:latin typeface="Arial" panose="020B0604020202020204" pitchFamily="34" charset="0"/>
                <a:cs typeface="Arial" panose="020B0604020202020204" pitchFamily="34" charset="0"/>
              </a:rPr>
              <a:t>r</a:t>
            </a:r>
            <a:r>
              <a:rPr sz="1100" spc="5" dirty="0">
                <a:solidFill>
                  <a:srgbClr val="05EDB5"/>
                </a:solidFill>
                <a:latin typeface="Arial" panose="020B0604020202020204" pitchFamily="34" charset="0"/>
                <a:cs typeface="Arial" panose="020B0604020202020204" pitchFamily="34" charset="0"/>
              </a:rPr>
              <a:t>e</a:t>
            </a:r>
            <a:r>
              <a:rPr sz="1100" spc="-40" dirty="0">
                <a:solidFill>
                  <a:srgbClr val="05EDB5"/>
                </a:solidFill>
                <a:latin typeface="Arial" panose="020B0604020202020204" pitchFamily="34" charset="0"/>
                <a:cs typeface="Arial" panose="020B0604020202020204" pitchFamily="34" charset="0"/>
              </a:rPr>
              <a:t> </a:t>
            </a:r>
            <a:r>
              <a:rPr sz="1100" spc="-10" dirty="0">
                <a:solidFill>
                  <a:srgbClr val="05EDB5"/>
                </a:solidFill>
                <a:latin typeface="Arial" panose="020B0604020202020204" pitchFamily="34" charset="0"/>
                <a:cs typeface="Arial" panose="020B0604020202020204" pitchFamily="34" charset="0"/>
              </a:rPr>
              <a:t>r</a:t>
            </a:r>
            <a:r>
              <a:rPr sz="1100" spc="5" dirty="0">
                <a:solidFill>
                  <a:srgbClr val="05EDB5"/>
                </a:solidFill>
                <a:latin typeface="Arial" panose="020B0604020202020204" pitchFamily="34" charset="0"/>
                <a:cs typeface="Arial" panose="020B0604020202020204" pitchFamily="34" charset="0"/>
              </a:rPr>
              <a:t>e</a:t>
            </a:r>
            <a:r>
              <a:rPr sz="1100" spc="-35" dirty="0">
                <a:solidFill>
                  <a:srgbClr val="05EDB5"/>
                </a:solidFill>
                <a:latin typeface="Arial" panose="020B0604020202020204" pitchFamily="34" charset="0"/>
                <a:cs typeface="Arial" panose="020B0604020202020204" pitchFamily="34" charset="0"/>
              </a:rPr>
              <a:t>sp</a:t>
            </a:r>
            <a:r>
              <a:rPr sz="1100" spc="-10" dirty="0">
                <a:solidFill>
                  <a:srgbClr val="05EDB5"/>
                </a:solidFill>
                <a:latin typeface="Arial" panose="020B0604020202020204" pitchFamily="34" charset="0"/>
                <a:cs typeface="Arial" panose="020B0604020202020204" pitchFamily="34" charset="0"/>
              </a:rPr>
              <a:t>o</a:t>
            </a:r>
            <a:r>
              <a:rPr sz="1100" spc="-15" dirty="0">
                <a:solidFill>
                  <a:srgbClr val="05EDB5"/>
                </a:solidFill>
                <a:latin typeface="Arial" panose="020B0604020202020204" pitchFamily="34" charset="0"/>
                <a:cs typeface="Arial" panose="020B0604020202020204" pitchFamily="34" charset="0"/>
              </a:rPr>
              <a:t>nsible</a:t>
            </a:r>
            <a:r>
              <a:rPr lang="en-NZ" sz="1100" spc="-40" dirty="0">
                <a:solidFill>
                  <a:srgbClr val="05EDB5"/>
                </a:solidFill>
                <a:latin typeface="Arial" panose="020B0604020202020204" pitchFamily="34" charset="0"/>
                <a:cs typeface="Arial" panose="020B0604020202020204" pitchFamily="34" charset="0"/>
              </a:rPr>
              <a:t> </a:t>
            </a:r>
            <a:r>
              <a:rPr sz="1100" spc="15" dirty="0">
                <a:solidFill>
                  <a:srgbClr val="05EDB5"/>
                </a:solidFill>
                <a:latin typeface="Arial" panose="020B0604020202020204" pitchFamily="34" charset="0"/>
                <a:cs typeface="Arial" panose="020B0604020202020204" pitchFamily="34" charset="0"/>
              </a:rPr>
              <a:t>f</a:t>
            </a:r>
            <a:r>
              <a:rPr sz="1100" dirty="0">
                <a:solidFill>
                  <a:srgbClr val="05EDB5"/>
                </a:solidFill>
                <a:latin typeface="Arial" panose="020B0604020202020204" pitchFamily="34" charset="0"/>
                <a:cs typeface="Arial" panose="020B0604020202020204" pitchFamily="34" charset="0"/>
              </a:rPr>
              <a:t>or)</a:t>
            </a:r>
            <a:endParaRPr lang="mi-NZ" sz="1100" dirty="0">
              <a:solidFill>
                <a:srgbClr val="05EDB5"/>
              </a:solidFill>
              <a:latin typeface="Arial" panose="020B0604020202020204" pitchFamily="34" charset="0"/>
              <a:cs typeface="Arial" panose="020B0604020202020204" pitchFamily="34" charset="0"/>
            </a:endParaRPr>
          </a:p>
          <a:p>
            <a:pPr marL="171450" lvl="0" indent="-171450">
              <a:lnSpc>
                <a:spcPct val="107000"/>
              </a:lnSpc>
              <a:spcAft>
                <a:spcPts val="800"/>
              </a:spcAft>
              <a:buFont typeface="Arial" panose="020B0604020202020204" pitchFamily="34" charset="0"/>
              <a:buChar char="•"/>
            </a:pPr>
            <a:r>
              <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Depending on the project, you will be working alongside and supporting our other Civil Engineers on projects, or may be tasked with being the Civil Lead. For both supporting and leading roles you will be responsible for a level of project decision-making, so a sound level of judgement and steady hand is important.</a:t>
            </a:r>
          </a:p>
          <a:p>
            <a:pPr marL="171450" lvl="0" indent="-171450">
              <a:lnSpc>
                <a:spcPct val="107000"/>
              </a:lnSpc>
              <a:spcAft>
                <a:spcPts val="800"/>
              </a:spcAft>
              <a:buFont typeface="Arial" panose="020B0604020202020204" pitchFamily="34" charset="0"/>
              <a:buChar char="•"/>
            </a:pPr>
            <a:r>
              <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Support or lead civil design through external consultants to meet Meridian/project requirements, and then oversee implementation of that design. Civil design elements are different on every project and may include, but are not limited to:</a:t>
            </a:r>
          </a:p>
          <a:p>
            <a:pPr marL="628650" lvl="1" indent="-171450">
              <a:spcAft>
                <a:spcPts val="800"/>
              </a:spcAft>
              <a:buFont typeface="Arial" panose="020B0604020202020204" pitchFamily="34" charset="0"/>
              <a:buChar char="•"/>
            </a:pPr>
            <a:r>
              <a:rPr lang="en-NZ" sz="1000" kern="100" dirty="0">
                <a:solidFill>
                  <a:schemeClr val="bg1"/>
                </a:solidFill>
                <a:effectLst/>
                <a:latin typeface="Arial"/>
                <a:ea typeface="Aptos" panose="020B0004020202020204" pitchFamily="34" charset="0"/>
                <a:cs typeface="Arial"/>
              </a:rPr>
              <a:t>General layout for each site, including site access point, internal roads, site laydown areas, stormwater management, temporary facilities etc.</a:t>
            </a:r>
          </a:p>
          <a:p>
            <a:pPr marL="628650" lvl="1" indent="-171450">
              <a:spcAft>
                <a:spcPts val="800"/>
              </a:spcAft>
              <a:buFont typeface="Arial" panose="020B0604020202020204" pitchFamily="34" charset="0"/>
              <a:buChar char="•"/>
            </a:pPr>
            <a:r>
              <a:rPr lang="en-NZ" sz="1000" kern="100" dirty="0">
                <a:solidFill>
                  <a:schemeClr val="bg1"/>
                </a:solidFill>
                <a:latin typeface="Arial"/>
                <a:ea typeface="Aptos" panose="020B0004020202020204" pitchFamily="34" charset="0"/>
                <a:cs typeface="Arial"/>
              </a:rPr>
              <a:t>Upgrades to existing roads, intersections or State Highways</a:t>
            </a:r>
          </a:p>
          <a:p>
            <a:pPr marL="628650" lvl="1" indent="-171450">
              <a:spcAft>
                <a:spcPts val="800"/>
              </a:spcAft>
              <a:buFont typeface="Arial" panose="020B0604020202020204" pitchFamily="34" charset="0"/>
              <a:buChar char="•"/>
            </a:pPr>
            <a:r>
              <a:rPr lang="en-NZ" sz="1000" kern="100" dirty="0">
                <a:solidFill>
                  <a:schemeClr val="bg1"/>
                </a:solidFill>
                <a:effectLst/>
                <a:latin typeface="Arial"/>
                <a:ea typeface="Aptos" panose="020B0004020202020204" pitchFamily="34" charset="0"/>
                <a:cs typeface="Arial"/>
              </a:rPr>
              <a:t>Plant/equipment site specific requirements for hardstands, laydown areas, structures and foundations.</a:t>
            </a:r>
          </a:p>
          <a:p>
            <a:pPr marL="628650" lvl="1" indent="-171450">
              <a:spcAft>
                <a:spcPts val="800"/>
              </a:spcAft>
              <a:buFont typeface="Arial" panose="020B0604020202020204" pitchFamily="34" charset="0"/>
              <a:buChar char="•"/>
            </a:pPr>
            <a:r>
              <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Where necessary, lead coordination of buried and above-ground services, water and wastewater connections.</a:t>
            </a:r>
          </a:p>
          <a:p>
            <a:pPr marL="628650" lvl="1" indent="-171450">
              <a:spcAft>
                <a:spcPts val="800"/>
              </a:spcAft>
              <a:buFont typeface="Arial" panose="020B0604020202020204" pitchFamily="34" charset="0"/>
              <a:buChar char="•"/>
            </a:pPr>
            <a:r>
              <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O&amp;M, Store, and Switching Station buildings. </a:t>
            </a:r>
          </a:p>
          <a:p>
            <a:pPr marL="171450" marR="648970" indent="-171450">
              <a:lnSpc>
                <a:spcPct val="107000"/>
              </a:lnSpc>
              <a:spcBef>
                <a:spcPts val="300"/>
              </a:spcBef>
              <a:spcAft>
                <a:spcPts val="800"/>
              </a:spcAft>
              <a:buFont typeface="Arial" panose="020B0604020202020204" pitchFamily="34" charset="0"/>
              <a:buChar char="•"/>
            </a:pPr>
            <a:r>
              <a:rPr lang="en-NZ" sz="1000" kern="100" dirty="0">
                <a:solidFill>
                  <a:schemeClr val="bg1"/>
                </a:solidFill>
                <a:latin typeface="Arial" panose="020B0604020202020204" pitchFamily="34" charset="0"/>
                <a:cs typeface="Arial" panose="020B0604020202020204" pitchFamily="34" charset="0"/>
              </a:rPr>
              <a:t>Work with our in-house Environmental and Sustainability Specialists to ensure projects are delivered with the smallest possible carbon and environmental footprint and ensure compliance with our Resource Consent Conditions.</a:t>
            </a:r>
          </a:p>
          <a:p>
            <a:pPr marL="12700" marR="648970">
              <a:lnSpc>
                <a:spcPts val="1400"/>
              </a:lnSpc>
              <a:spcBef>
                <a:spcPts val="300"/>
              </a:spcBef>
              <a:spcAft>
                <a:spcPts val="300"/>
              </a:spcAft>
            </a:pPr>
            <a:endParaRPr lang="en-NZ" sz="1100" dirty="0">
              <a:solidFill>
                <a:srgbClr val="05EDB5"/>
              </a:solidFill>
              <a:latin typeface="Arial" panose="020B0604020202020204" pitchFamily="34" charset="0"/>
              <a:cs typeface="Arial" panose="020B0604020202020204" pitchFamily="34" charset="0"/>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788254" y="1207306"/>
            <a:ext cx="5048522" cy="348813"/>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spcBef>
                <a:spcPts val="200"/>
              </a:spcBef>
            </a:pPr>
            <a:r>
              <a:rPr lang="en-NZ" sz="1000" dirty="0">
                <a:solidFill>
                  <a:schemeClr val="bg1"/>
                </a:solidFill>
                <a:latin typeface="Arial"/>
                <a:cs typeface="Arial"/>
              </a:rPr>
              <a:t>Preferred location Christchurch   (or possibly Wellington or Palmerston North)</a:t>
            </a:r>
            <a:endParaRPr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object 22">
            <a:extLst>
              <a:ext uri="{FF2B5EF4-FFF2-40B4-BE49-F238E27FC236}">
                <a16:creationId xmlns:a16="http://schemas.microsoft.com/office/drawing/2014/main" id="{4430F701-86E1-6F47-8D85-029AF9D2D0A2}"/>
              </a:ext>
            </a:extLst>
          </p:cNvPr>
          <p:cNvSpPr txBox="1"/>
          <p:nvPr/>
        </p:nvSpPr>
        <p:spPr>
          <a:xfrm>
            <a:off x="502527" y="594651"/>
            <a:ext cx="3922081" cy="5855449"/>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Position accountabilities </a:t>
            </a:r>
            <a:r>
              <a:rPr lang="en-NZ" sz="1100" spc="10" dirty="0">
                <a:solidFill>
                  <a:srgbClr val="05EDB5"/>
                </a:solidFill>
                <a:latin typeface="Arial" panose="020B0604020202020204" pitchFamily="34" charset="0"/>
                <a:cs typeface="Arial" panose="020B0604020202020204" pitchFamily="34" charset="0"/>
              </a:rPr>
              <a:t>(What you’re responsible for continued)</a:t>
            </a:r>
            <a:br>
              <a:rPr lang="en-NZ" sz="1100" b="1" spc="10" dirty="0">
                <a:solidFill>
                  <a:srgbClr val="05EDB5"/>
                </a:solidFill>
                <a:latin typeface="Arial" panose="020B0604020202020204" pitchFamily="34" charset="0"/>
                <a:cs typeface="Arial" panose="020B0604020202020204" pitchFamily="34" charset="0"/>
              </a:rPr>
            </a:br>
            <a:endParaRPr lang="en-NZ" sz="1100" b="1" spc="10" dirty="0">
              <a:solidFill>
                <a:srgbClr val="05EDB5"/>
              </a:solidFill>
              <a:latin typeface="Arial" panose="020B0604020202020204" pitchFamily="34" charset="0"/>
              <a:cs typeface="Arial" panose="020B0604020202020204" pitchFamily="34" charset="0"/>
            </a:endParaRPr>
          </a:p>
          <a:p>
            <a:pPr marL="171450" lvl="0" indent="-171450">
              <a:lnSpc>
                <a:spcPct val="107000"/>
              </a:lnSpc>
              <a:spcAft>
                <a:spcPts val="800"/>
              </a:spcAft>
              <a:buFont typeface="Arial" panose="020B0604020202020204" pitchFamily="34" charset="0"/>
              <a:buChar char="•"/>
              <a:tabLst>
                <a:tab pos="457200" algn="l"/>
              </a:tabLst>
            </a:pPr>
            <a:r>
              <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Responsible for engaging engineering specialist consultants (whom do the majority of the design work), and work closely with many suppliers, contractors, and teams within Meridian.</a:t>
            </a:r>
          </a:p>
          <a:p>
            <a:pPr marL="171450" lvl="0" indent="-171450">
              <a:lnSpc>
                <a:spcPct val="107000"/>
              </a:lnSpc>
              <a:spcAft>
                <a:spcPts val="800"/>
              </a:spcAft>
              <a:buFont typeface="Arial" panose="020B0604020202020204" pitchFamily="34" charset="0"/>
              <a:buChar char="•"/>
            </a:pPr>
            <a:r>
              <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Tender/contract documentation preparation, tender elevation and contract negotiation working alongside our Procurement team. You’ll be involved in selecting contract type and contract special conditions in conjunction with our in-house legal team.  You will be involved in compiling technical specifications, and responsible for preparing principal’s requirements.</a:t>
            </a:r>
          </a:p>
          <a:p>
            <a:pPr marL="171450" lvl="0" indent="-171450">
              <a:lnSpc>
                <a:spcPct val="107000"/>
              </a:lnSpc>
              <a:spcAft>
                <a:spcPts val="800"/>
              </a:spcAft>
              <a:buFont typeface="Arial" panose="020B0604020202020204" pitchFamily="34" charset="0"/>
              <a:buChar char="•"/>
            </a:pPr>
            <a:r>
              <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Provide civil engineering support and leadership where necessary during construction to on-site teams.</a:t>
            </a:r>
          </a:p>
          <a:p>
            <a:pPr marL="171450" lvl="0" indent="-171450">
              <a:lnSpc>
                <a:spcPct val="107000"/>
              </a:lnSpc>
              <a:spcAft>
                <a:spcPts val="800"/>
              </a:spcAft>
              <a:buFont typeface="Arial" panose="020B0604020202020204" pitchFamily="34" charset="0"/>
              <a:buChar char="•"/>
            </a:pPr>
            <a:r>
              <a:rPr lang="en-US"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Support the Civil Engineering Manager who is accountable for quality and delivery of civil aspects of project.</a:t>
            </a:r>
            <a:endPar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07000"/>
              </a:lnSpc>
              <a:spcAft>
                <a:spcPts val="800"/>
              </a:spcAft>
              <a:buFont typeface="Arial" panose="020B0604020202020204" pitchFamily="34" charset="0"/>
              <a:buChar char="•"/>
            </a:pPr>
            <a:r>
              <a:rPr lang="en-US"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Depending on the construction contract type, act as ‘Principal’s Representative’ or support the ‘Engineer’s Representative’.</a:t>
            </a:r>
            <a:endPar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07000"/>
              </a:lnSpc>
              <a:spcAft>
                <a:spcPts val="800"/>
              </a:spcAft>
              <a:buFont typeface="Arial" panose="020B0604020202020204" pitchFamily="34" charset="0"/>
              <a:buChar char="•"/>
            </a:pPr>
            <a:r>
              <a:rPr lang="en-US"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Assist in the preparation of cost estimates and cost management of projects, alongside our Cost Controls Manager.</a:t>
            </a:r>
            <a:endPar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07000"/>
              </a:lnSpc>
              <a:spcAft>
                <a:spcPts val="800"/>
              </a:spcAft>
              <a:buFont typeface="Arial" panose="020B0604020202020204" pitchFamily="34" charset="0"/>
              <a:buChar char="•"/>
            </a:pPr>
            <a:r>
              <a:rPr lang="en-US"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Assist in the preparation of design and construction </a:t>
            </a:r>
            <a:r>
              <a:rPr lang="en-US" sz="1000" kern="100" dirty="0" err="1">
                <a:solidFill>
                  <a:schemeClr val="bg1"/>
                </a:solidFill>
                <a:latin typeface="Arial" panose="020B0604020202020204" pitchFamily="34" charset="0"/>
                <a:ea typeface="Aptos" panose="020B0004020202020204" pitchFamily="34" charset="0"/>
                <a:cs typeface="Arial" panose="020B0604020202020204" pitchFamily="34" charset="0"/>
              </a:rPr>
              <a:t>p</a:t>
            </a:r>
            <a:r>
              <a:rPr lang="en-US" sz="1000"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rogrammes</a:t>
            </a:r>
            <a:r>
              <a:rPr lang="en-US"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alongside our Programme Manager.   Management of this agreed Programme to ensure timeframes are met.</a:t>
            </a:r>
          </a:p>
          <a:p>
            <a:pPr marL="171450" indent="-171450">
              <a:lnSpc>
                <a:spcPct val="107000"/>
              </a:lnSpc>
              <a:spcAft>
                <a:spcPts val="800"/>
              </a:spcAft>
              <a:buFont typeface="Arial" panose="020B0604020202020204" pitchFamily="34" charset="0"/>
              <a:buChar char="•"/>
            </a:pPr>
            <a:r>
              <a:rPr lang="en-US" sz="1000" kern="100" dirty="0">
                <a:solidFill>
                  <a:schemeClr val="bg1"/>
                </a:solidFill>
                <a:latin typeface="Arial" panose="020B0604020202020204" pitchFamily="34" charset="0"/>
                <a:cs typeface="Arial" panose="020B0604020202020204" pitchFamily="34" charset="0"/>
              </a:rPr>
              <a:t>Support other Meridian teams in the development of future project early-options by providing general civil support, including geotechnical and structural inputs, and support to the Development and Environmental teams on Resource Consent applications.</a:t>
            </a:r>
            <a:endParaRPr lang="en-NZ" sz="1000" kern="100" dirty="0">
              <a:solidFill>
                <a:schemeClr val="bg1"/>
              </a:solidFill>
              <a:latin typeface="Arial" panose="020B0604020202020204" pitchFamily="34" charset="0"/>
              <a:cs typeface="Arial" panose="020B0604020202020204" pitchFamily="34" charset="0"/>
            </a:endParaRPr>
          </a:p>
          <a:p>
            <a:pPr marL="342900" lvl="0" indent="-342900">
              <a:lnSpc>
                <a:spcPct val="107000"/>
              </a:lnSpc>
              <a:spcAft>
                <a:spcPts val="800"/>
              </a:spcAft>
              <a:buFont typeface="Aptos" panose="020B0004020202020204" pitchFamily="34" charset="0"/>
              <a:buChar char="-"/>
            </a:pPr>
            <a:endParaRPr lang="en-NZ"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a:p>
            <a:pPr marL="184150" indent="-171450">
              <a:buFont typeface="Arial" panose="020B0604020202020204" pitchFamily="34" charset="0"/>
              <a:buChar char="•"/>
            </a:pPr>
            <a:endParaRPr lang="en-NZ" sz="1000" spc="10" dirty="0">
              <a:solidFill>
                <a:prstClr val="whit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DD0F6F8-5B26-4868-8E63-F7B9530A7D13}"/>
              </a:ext>
            </a:extLst>
          </p:cNvPr>
          <p:cNvSpPr txBox="1"/>
          <p:nvPr/>
        </p:nvSpPr>
        <p:spPr>
          <a:xfrm>
            <a:off x="4855531" y="795561"/>
            <a:ext cx="3922081" cy="5169428"/>
          </a:xfrm>
          <a:prstGeom prst="rect">
            <a:avLst/>
          </a:prstGeom>
          <a:noFill/>
        </p:spPr>
        <p:txBody>
          <a:bodyPr wrap="square" lIns="91440" tIns="45720" rIns="91440" bIns="45720" anchor="t">
            <a:spAutoFit/>
          </a:bodyPr>
          <a:lstStyle/>
          <a:p>
            <a:pPr lvl="0"/>
            <a:r>
              <a:rPr lang="en-NZ" sz="1000" b="1" spc="10" dirty="0">
                <a:solidFill>
                  <a:srgbClr val="05EDB5"/>
                </a:solidFill>
                <a:latin typeface="Arial" panose="020B0604020202020204" pitchFamily="34" charset="0"/>
                <a:cs typeface="Arial" panose="020B0604020202020204" pitchFamily="34" charset="0"/>
              </a:rPr>
              <a:t>Kn</a:t>
            </a:r>
            <a:r>
              <a:rPr lang="en-NZ" sz="1000" b="1" dirty="0">
                <a:solidFill>
                  <a:srgbClr val="05EDB5"/>
                </a:solidFill>
                <a:latin typeface="Arial" panose="020B0604020202020204" pitchFamily="34" charset="0"/>
                <a:cs typeface="Arial" panose="020B0604020202020204" pitchFamily="34" charset="0"/>
              </a:rPr>
              <a:t>o</a:t>
            </a:r>
            <a:r>
              <a:rPr lang="en-NZ" sz="1000" b="1" spc="35" dirty="0">
                <a:solidFill>
                  <a:srgbClr val="05EDB5"/>
                </a:solidFill>
                <a:latin typeface="Arial" panose="020B0604020202020204" pitchFamily="34" charset="0"/>
                <a:cs typeface="Arial" panose="020B0604020202020204" pitchFamily="34" charset="0"/>
              </a:rPr>
              <a:t>wle</a:t>
            </a:r>
            <a:r>
              <a:rPr lang="en-NZ" sz="1000" b="1" spc="25" dirty="0">
                <a:solidFill>
                  <a:srgbClr val="05EDB5"/>
                </a:solidFill>
                <a:latin typeface="Arial" panose="020B0604020202020204" pitchFamily="34" charset="0"/>
                <a:cs typeface="Arial" panose="020B0604020202020204" pitchFamily="34" charset="0"/>
              </a:rPr>
              <a:t>dge,</a:t>
            </a:r>
            <a:r>
              <a:rPr lang="en-NZ" sz="1000" b="1" spc="-35" dirty="0">
                <a:solidFill>
                  <a:srgbClr val="05EDB5"/>
                </a:solidFill>
                <a:latin typeface="Arial" panose="020B0604020202020204" pitchFamily="34" charset="0"/>
                <a:cs typeface="Arial" panose="020B0604020202020204" pitchFamily="34" charset="0"/>
              </a:rPr>
              <a:t> </a:t>
            </a:r>
            <a:r>
              <a:rPr lang="en-NZ" sz="1000" b="1" spc="-15" dirty="0">
                <a:solidFill>
                  <a:srgbClr val="05EDB5"/>
                </a:solidFill>
                <a:latin typeface="Arial" panose="020B0604020202020204" pitchFamily="34" charset="0"/>
                <a:cs typeface="Arial" panose="020B0604020202020204" pitchFamily="34" charset="0"/>
              </a:rPr>
              <a:t>e</a:t>
            </a:r>
            <a:r>
              <a:rPr lang="en-NZ" sz="1000" b="1" spc="35" dirty="0">
                <a:solidFill>
                  <a:srgbClr val="05EDB5"/>
                </a:solidFill>
                <a:latin typeface="Arial" panose="020B0604020202020204" pitchFamily="34" charset="0"/>
                <a:cs typeface="Arial" panose="020B0604020202020204" pitchFamily="34" charset="0"/>
              </a:rPr>
              <a:t>xp</a:t>
            </a:r>
            <a:r>
              <a:rPr lang="en-NZ" sz="1000" b="1" spc="10" dirty="0">
                <a:solidFill>
                  <a:srgbClr val="05EDB5"/>
                </a:solidFill>
                <a:latin typeface="Arial" panose="020B0604020202020204" pitchFamily="34" charset="0"/>
                <a:cs typeface="Arial" panose="020B0604020202020204" pitchFamily="34" charset="0"/>
              </a:rPr>
              <a:t>erience</a:t>
            </a:r>
            <a:r>
              <a:rPr lang="en-NZ" sz="1000" b="1" spc="-35" dirty="0">
                <a:solidFill>
                  <a:srgbClr val="05EDB5"/>
                </a:solidFill>
                <a:latin typeface="Arial" panose="020B0604020202020204" pitchFamily="34" charset="0"/>
                <a:cs typeface="Arial" panose="020B0604020202020204" pitchFamily="34" charset="0"/>
              </a:rPr>
              <a:t> </a:t>
            </a:r>
            <a:r>
              <a:rPr lang="en-NZ" sz="1000" b="1" spc="45" dirty="0">
                <a:solidFill>
                  <a:srgbClr val="05EDB5"/>
                </a:solidFill>
                <a:latin typeface="Arial" panose="020B0604020202020204" pitchFamily="34" charset="0"/>
                <a:cs typeface="Arial" panose="020B0604020202020204" pitchFamily="34" charset="0"/>
              </a:rPr>
              <a:t>and</a:t>
            </a:r>
            <a:r>
              <a:rPr lang="en-NZ" sz="1000" b="1" spc="-35" dirty="0">
                <a:solidFill>
                  <a:srgbClr val="05EDB5"/>
                </a:solidFill>
                <a:latin typeface="Arial" panose="020B0604020202020204" pitchFamily="34" charset="0"/>
                <a:cs typeface="Arial" panose="020B0604020202020204" pitchFamily="34" charset="0"/>
              </a:rPr>
              <a:t> </a:t>
            </a:r>
            <a:r>
              <a:rPr lang="en-NZ" sz="1000" b="1" dirty="0">
                <a:solidFill>
                  <a:srgbClr val="05EDB5"/>
                </a:solidFill>
                <a:latin typeface="Arial" panose="020B0604020202020204" pitchFamily="34" charset="0"/>
                <a:cs typeface="Arial" panose="020B0604020202020204" pitchFamily="34" charset="0"/>
              </a:rPr>
              <a:t>skills</a:t>
            </a:r>
          </a:p>
          <a:p>
            <a:pPr lvl="0"/>
            <a:endParaRPr lang="en-NZ" sz="1000" b="1" dirty="0">
              <a:solidFill>
                <a:srgbClr val="05EDB5"/>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000" kern="100" dirty="0">
                <a:solidFill>
                  <a:schemeClr val="bg1"/>
                </a:solidFill>
                <a:latin typeface="Arial"/>
                <a:cs typeface="Arial"/>
              </a:rPr>
              <a:t>Civil Engineering degree or equivalent Washington Accord qualification.</a:t>
            </a:r>
            <a:endParaRPr lang="en-NZ" sz="1000" kern="1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kern="100" dirty="0">
                <a:solidFill>
                  <a:schemeClr val="bg1"/>
                </a:solidFill>
                <a:latin typeface="Arial"/>
                <a:cs typeface="Arial"/>
              </a:rPr>
              <a:t>An experienced engineer with prior demonstrated achievement and success in working on multi-disciplinary projects.</a:t>
            </a:r>
            <a:endParaRPr lang="en-NZ" sz="1000" kern="100" dirty="0">
              <a:solidFill>
                <a:schemeClr val="bg1"/>
              </a:solidFill>
              <a:latin typeface="Arial"/>
              <a:cs typeface="Arial"/>
            </a:endParaRPr>
          </a:p>
          <a:p>
            <a:pPr marL="171450" lvl="0" indent="-171450">
              <a:buFont typeface="Arial" panose="020B0604020202020204" pitchFamily="34" charset="0"/>
              <a:buChar char="•"/>
            </a:pPr>
            <a:r>
              <a:rPr lang="en-US" sz="1000" kern="100" dirty="0">
                <a:solidFill>
                  <a:schemeClr val="bg1"/>
                </a:solidFill>
                <a:latin typeface="Arial"/>
                <a:cs typeface="Arial"/>
              </a:rPr>
              <a:t>Have a strong technical background in general civil engineering, ideally including experience in geotechnical design and testing.</a:t>
            </a:r>
            <a:endParaRPr lang="en-NZ" sz="1000" kern="100" dirty="0">
              <a:solidFill>
                <a:schemeClr val="bg1"/>
              </a:solidFill>
              <a:latin typeface="Arial"/>
              <a:cs typeface="Arial"/>
            </a:endParaRPr>
          </a:p>
          <a:p>
            <a:pPr marL="171450" lvl="0" indent="-171450">
              <a:buFont typeface="Arial" panose="020B0604020202020204" pitchFamily="34" charset="0"/>
              <a:buChar char="•"/>
            </a:pPr>
            <a:r>
              <a:rPr lang="en-US" sz="1000" kern="100" dirty="0">
                <a:solidFill>
                  <a:schemeClr val="bg1"/>
                </a:solidFill>
                <a:latin typeface="Arial"/>
                <a:cs typeface="Arial"/>
              </a:rPr>
              <a:t>Experience in drafting/compiling consultancy and site works contracts, including technical specifications. </a:t>
            </a:r>
          </a:p>
          <a:p>
            <a:pPr marL="171450" lvl="0" indent="-171450">
              <a:buFont typeface="Arial" panose="020B0604020202020204" pitchFamily="34" charset="0"/>
              <a:buChar char="•"/>
            </a:pPr>
            <a:r>
              <a:rPr lang="en-US" sz="1000" kern="100" dirty="0">
                <a:solidFill>
                  <a:schemeClr val="bg1"/>
                </a:solidFill>
                <a:latin typeface="Arial"/>
                <a:cs typeface="Arial"/>
              </a:rPr>
              <a:t>Experience in leading or participating in Safety in Design Workshops.</a:t>
            </a:r>
            <a:endParaRPr lang="en-NZ" sz="1000" kern="100" dirty="0">
              <a:solidFill>
                <a:schemeClr val="bg1"/>
              </a:solidFill>
              <a:latin typeface="Arial"/>
              <a:cs typeface="Arial"/>
            </a:endParaRPr>
          </a:p>
          <a:p>
            <a:pPr marL="171450" lvl="0" indent="-171450">
              <a:buFont typeface="Arial" panose="020B0604020202020204" pitchFamily="34" charset="0"/>
              <a:buChar char="•"/>
            </a:pPr>
            <a:r>
              <a:rPr lang="en-US" sz="1000" kern="100" dirty="0">
                <a:solidFill>
                  <a:schemeClr val="bg1"/>
                </a:solidFill>
                <a:latin typeface="Arial"/>
                <a:cs typeface="Arial"/>
              </a:rPr>
              <a:t>Ideally a reasonable level of construction site-based project experience, ideally including the approval of earthworks and earthworks QA.</a:t>
            </a:r>
            <a:endParaRPr lang="en-NZ" sz="1000" kern="100" dirty="0">
              <a:solidFill>
                <a:schemeClr val="bg1"/>
              </a:solidFill>
              <a:latin typeface="Arial"/>
              <a:cs typeface="Arial"/>
            </a:endParaRPr>
          </a:p>
          <a:p>
            <a:pPr marL="171450" lvl="0" indent="-171450">
              <a:buFont typeface="Arial" panose="020B0604020202020204" pitchFamily="34" charset="0"/>
              <a:buChar char="•"/>
            </a:pPr>
            <a:r>
              <a:rPr lang="en-US" sz="1000" kern="100" dirty="0">
                <a:solidFill>
                  <a:schemeClr val="bg1"/>
                </a:solidFill>
                <a:latin typeface="Arial"/>
                <a:cs typeface="Arial"/>
              </a:rPr>
              <a:t>A passion for protecting the environment and ensuring works are completed as sustainably as possible.</a:t>
            </a:r>
            <a:endParaRPr lang="en-NZ" sz="1000" kern="100" dirty="0">
              <a:solidFill>
                <a:schemeClr val="bg1"/>
              </a:solidFill>
              <a:latin typeface="Arial"/>
              <a:cs typeface="Arial"/>
            </a:endParaRPr>
          </a:p>
          <a:p>
            <a:pPr marL="171450" lvl="0" indent="-171450">
              <a:buFont typeface="Arial" panose="020B0604020202020204" pitchFamily="34" charset="0"/>
              <a:buChar char="•"/>
            </a:pPr>
            <a:r>
              <a:rPr lang="en-US" sz="1000" kern="100" dirty="0">
                <a:solidFill>
                  <a:schemeClr val="bg1"/>
                </a:solidFill>
                <a:latin typeface="Arial"/>
                <a:cs typeface="Arial"/>
              </a:rPr>
              <a:t>Speaks up when something isn’t right or doesn’t seem right. </a:t>
            </a:r>
            <a:endParaRPr lang="en-NZ" sz="1000" kern="100" dirty="0">
              <a:solidFill>
                <a:schemeClr val="bg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000" kern="100" dirty="0">
                <a:solidFill>
                  <a:schemeClr val="bg1"/>
                </a:solidFill>
                <a:latin typeface="Arial"/>
                <a:cs typeface="Arial"/>
              </a:rPr>
              <a:t>A self-directed individual who is comfortable working with a high level of independence and gets energy from integrating their work with the wider teams' requirements and demands.</a:t>
            </a:r>
          </a:p>
          <a:p>
            <a:pPr marL="171450" indent="-171450">
              <a:buFont typeface="Arial" panose="020B0604020202020204" pitchFamily="34" charset="0"/>
              <a:buChar char="•"/>
            </a:pPr>
            <a:r>
              <a:rPr lang="en-US" sz="1000" kern="100" dirty="0">
                <a:solidFill>
                  <a:schemeClr val="bg1"/>
                </a:solidFill>
                <a:latin typeface="Arial"/>
                <a:cs typeface="Arial"/>
              </a:rPr>
              <a:t>Have excellent written and oral communication skills.  Confident to attend/lead meetings with  Contractors, Consultants, Council officials, landowners, and affected parties.</a:t>
            </a:r>
          </a:p>
          <a:p>
            <a:pPr marL="171450" lvl="0" indent="-171450">
              <a:buFont typeface="Arial" panose="020B0604020202020204" pitchFamily="34" charset="0"/>
              <a:buChar char="•"/>
            </a:pPr>
            <a:r>
              <a:rPr lang="en-US" sz="1000" kern="100" dirty="0">
                <a:solidFill>
                  <a:schemeClr val="bg1"/>
                </a:solidFill>
                <a:latin typeface="Arial"/>
                <a:cs typeface="Arial"/>
              </a:rPr>
              <a:t>Have experience working under resource consent conditions and working with Planners to modify or vary resource consent conditions.</a:t>
            </a:r>
          </a:p>
          <a:p>
            <a:pPr marL="171450" lvl="0" indent="-171450">
              <a:buFont typeface="Arial" panose="020B0604020202020204" pitchFamily="34" charset="0"/>
              <a:buChar char="•"/>
            </a:pPr>
            <a:r>
              <a:rPr lang="en-US" sz="1000" kern="100" dirty="0">
                <a:solidFill>
                  <a:schemeClr val="bg1"/>
                </a:solidFill>
                <a:latin typeface="Arial"/>
                <a:cs typeface="Arial"/>
              </a:rPr>
              <a:t>While a credible specialist in your own right you will also be a team player.</a:t>
            </a:r>
          </a:p>
          <a:p>
            <a:pPr marL="171450" indent="-171450">
              <a:buFont typeface="Arial" panose="020B0604020202020204" pitchFamily="34" charset="0"/>
              <a:buChar char="•"/>
            </a:pPr>
            <a:r>
              <a:rPr lang="en-US" sz="1000" kern="100" dirty="0">
                <a:solidFill>
                  <a:schemeClr val="bg1"/>
                </a:solidFill>
                <a:latin typeface="Arial"/>
                <a:cs typeface="Arial"/>
              </a:rPr>
              <a:t>Ability to quickly respond to the challenges of complex construction interdependencies or identify potential conflicts.</a:t>
            </a:r>
          </a:p>
          <a:p>
            <a:pPr marL="342900" lvl="0" indent="-342900">
              <a:lnSpc>
                <a:spcPct val="107000"/>
              </a:lnSpc>
              <a:spcAft>
                <a:spcPts val="800"/>
              </a:spcAft>
              <a:buFont typeface="Aptos" panose="020B0004020202020204" pitchFamily="34" charset="0"/>
              <a:buChar char="-"/>
            </a:pPr>
            <a:endParaRPr lang="en-US" sz="10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3fbadee-b72b-4045-acd7-0c03f461bf4d">
      <UserInfo>
        <DisplayName>Nina Abbott</DisplayName>
        <AccountId>4140</AccountId>
        <AccountType/>
      </UserInfo>
    </SharedWithUsers>
    <TaxCatchAll xmlns="43fbadee-b72b-4045-acd7-0c03f461bf4d" xsi:nil="true"/>
    <lcf76f155ced4ddcb4097134ff3c332f xmlns="ce95a386-d309-4666-a335-0bed068636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FE2A2EB702884FAC9488F2F8948626" ma:contentTypeVersion="15" ma:contentTypeDescription="Create a new document." ma:contentTypeScope="" ma:versionID="ca15ae00e555d5c99b73df02012f42c2">
  <xsd:schema xmlns:xsd="http://www.w3.org/2001/XMLSchema" xmlns:xs="http://www.w3.org/2001/XMLSchema" xmlns:p="http://schemas.microsoft.com/office/2006/metadata/properties" xmlns:ns2="43fbadee-b72b-4045-acd7-0c03f461bf4d" xmlns:ns3="ce95a386-d309-4666-a335-0bed06863695" targetNamespace="http://schemas.microsoft.com/office/2006/metadata/properties" ma:root="true" ma:fieldsID="f1e78475e477ef79be5b3d44fbf59c70" ns2:_="" ns3:_="">
    <xsd:import namespace="43fbadee-b72b-4045-acd7-0c03f461bf4d"/>
    <xsd:import namespace="ce95a386-d309-4666-a335-0bed068636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5a386-d309-4666-a335-0bed068636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C055FC9B-5724-4E52-B7CF-0DA26C5E6734}">
  <ds:schemaRefs>
    <ds:schemaRef ds:uri="43fbadee-b72b-4045-acd7-0c03f461bf4d"/>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7177a2d8-c5fe-4c8b-bcb3-ef0eeed29b0e"/>
    <ds:schemaRef ds:uri="ce95a386-d309-4666-a335-0bed06863695"/>
  </ds:schemaRefs>
</ds:datastoreItem>
</file>

<file path=customXml/itemProps3.xml><?xml version="1.0" encoding="utf-8"?>
<ds:datastoreItem xmlns:ds="http://schemas.openxmlformats.org/officeDocument/2006/customXml" ds:itemID="{EEE7B5CC-2035-46DA-86C7-DA99E1F07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badee-b72b-4045-acd7-0c03f461bf4d"/>
    <ds:schemaRef ds:uri="ce95a386-d309-4666-a335-0bed06863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CD7C2C-FA82-4402-9305-2E15219D3E15}">
  <ds:schemaRefs>
    <ds:schemaRef ds:uri="http://schemas.microsoft.com/sharepoint/events"/>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1657</TotalTime>
  <Words>1939</Words>
  <Application>Microsoft Office PowerPoint</Application>
  <PresentationFormat>Custom</PresentationFormat>
  <Paragraphs>98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Calibri</vt:lpstr>
      <vt:lpstr>Calibri Light</vt:lpstr>
      <vt:lpstr>Courier New</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Beccy Warwick</cp:lastModifiedBy>
  <cp:revision>27</cp:revision>
  <dcterms:created xsi:type="dcterms:W3CDTF">2022-02-10T01:09:19Z</dcterms:created>
  <dcterms:modified xsi:type="dcterms:W3CDTF">2026-01-27T23:44:55Z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0x0101001DFE2A2EB702884FAC9488F2F8948626</vt:lpwstr>
  </property>
  <property fmtid="{D5CDD505-2E9C-101B-9397-08002B2CF9AE}" pid="3" name="MSIP_Label_888bb889-6f8a-47ae-9880-0aeded6e10b8_Enabled">
    <vt:lpwstr>true</vt:lpwstr>
  </property>
  <property fmtid="{D5CDD505-2E9C-101B-9397-08002B2CF9AE}" pid="4" name="MSIP_Label_888bb889-6f8a-47ae-9880-0aeded6e10b8_SetDate">
    <vt:lpwstr>2022-06-29T01:47:49Z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181d85fa-7b8f-4d2b-aba7-3c369ee6bd9a</vt:lpwstr>
  </property>
  <property fmtid="{D5CDD505-2E9C-101B-9397-08002B2CF9AE}" pid="9" name="MSIP_Label_888bb889-6f8a-47ae-9880-0aeded6e10b8_ContentBits">
    <vt:lpwstr>0</vt:lpwstr>
  </property>
  <property fmtid="{D5CDD505-2E9C-101B-9397-08002B2CF9AE}" pid="10" name="MediaServiceImageTags">
    <vt:lpwstr/>
  </property>
</Properties>
</file>