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4"/>
  </p:sldMasterIdLst>
  <p:sldIdLst>
    <p:sldId id="256" r:id="rId5"/>
    <p:sldId id="257" r:id="rId6"/>
  </p:sldIdLst>
  <p:sldSz cx="10680700" cy="75707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95CE13E-CF16-8678-FE7F-FD42A9CF86DC}" name="Nic Deller" initials="ND" userId="S::Nic.Deller@MeridianEnergy.co.nz::e3c04488-fd81-441c-bf54-7e7dab7b40df"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5EDB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1" dt="2026-10-18T18:17:39.748"/>
    <p1510:client id="{CA4E3237-605D-410B-B177-004B5C0747E8}" v="1" dt="2026-10-21T00:26:48.024"/>
    <p1510:client id="{FF7FE40B-E955-C32D-4F32-90B0B46C4ACF}" v="13" dt="2026-10-18T18:06:58.4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0" d="100"/>
          <a:sy n="50" d="100"/>
        </p:scale>
        <p:origin x="916"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8/10/relationships/authors" Targe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053" y="1239016"/>
            <a:ext cx="9078595" cy="2635756"/>
          </a:xfrm>
        </p:spPr>
        <p:txBody>
          <a:bodyPr anchor="b"/>
          <a:lstStyle>
            <a:lvl1pPr algn="ctr">
              <a:defRPr sz="6623"/>
            </a:lvl1pPr>
          </a:lstStyle>
          <a:p>
            <a:r>
              <a:rPr lang="en-GB"/>
              <a:t>Click to edit Master title style</a:t>
            </a:r>
            <a:endParaRPr lang="en-US"/>
          </a:p>
        </p:txBody>
      </p:sp>
      <p:sp>
        <p:nvSpPr>
          <p:cNvPr id="3" name="Subtitle 2"/>
          <p:cNvSpPr>
            <a:spLocks noGrp="1"/>
          </p:cNvSpPr>
          <p:nvPr>
            <p:ph type="subTitle" idx="1"/>
          </p:nvPr>
        </p:nvSpPr>
        <p:spPr>
          <a:xfrm>
            <a:off x="1335088" y="3976417"/>
            <a:ext cx="8010525" cy="1827854"/>
          </a:xfrm>
        </p:spPr>
        <p:txBody>
          <a:bodyPr/>
          <a:lstStyle>
            <a:lvl1pPr marL="0" indent="0" algn="ctr">
              <a:buNone/>
              <a:defRPr sz="2649"/>
            </a:lvl1pPr>
            <a:lvl2pPr marL="504703" indent="0" algn="ctr">
              <a:buNone/>
              <a:defRPr sz="2208"/>
            </a:lvl2pPr>
            <a:lvl3pPr marL="1009406" indent="0" algn="ctr">
              <a:buNone/>
              <a:defRPr sz="1987"/>
            </a:lvl3pPr>
            <a:lvl4pPr marL="1514109" indent="0" algn="ctr">
              <a:buNone/>
              <a:defRPr sz="1766"/>
            </a:lvl4pPr>
            <a:lvl5pPr marL="2018812" indent="0" algn="ctr">
              <a:buNone/>
              <a:defRPr sz="1766"/>
            </a:lvl5pPr>
            <a:lvl6pPr marL="2523515" indent="0" algn="ctr">
              <a:buNone/>
              <a:defRPr sz="1766"/>
            </a:lvl6pPr>
            <a:lvl7pPr marL="3028218" indent="0" algn="ctr">
              <a:buNone/>
              <a:defRPr sz="1766"/>
            </a:lvl7pPr>
            <a:lvl8pPr marL="3532922" indent="0" algn="ctr">
              <a:buNone/>
              <a:defRPr sz="1766"/>
            </a:lvl8pPr>
            <a:lvl9pPr marL="4037625" indent="0" algn="ctr">
              <a:buNone/>
              <a:defRPr sz="1766"/>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648F7E63-76AD-864C-9F37-9947DD773DD0}" type="datetimeFigureOut">
              <a:rPr lang="en-US" smtClean="0"/>
              <a:t>10/30/2026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7170079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48F7E63-76AD-864C-9F37-9947DD773DD0}" type="datetimeFigureOut">
              <a:rPr lang="en-US" smtClean="0"/>
              <a:t>10/30/2026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37474369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8736" y="1887442"/>
            <a:ext cx="9212104" cy="3149237"/>
          </a:xfrm>
        </p:spPr>
        <p:txBody>
          <a:bodyPr anchor="b"/>
          <a:lstStyle>
            <a:lvl1pPr>
              <a:defRPr sz="6623"/>
            </a:lvl1pPr>
          </a:lstStyle>
          <a:p>
            <a:r>
              <a:rPr lang="en-GB"/>
              <a:t>Click to edit Master title style</a:t>
            </a:r>
            <a:endParaRPr lang="en-US"/>
          </a:p>
        </p:txBody>
      </p:sp>
      <p:sp>
        <p:nvSpPr>
          <p:cNvPr id="3" name="Text Placeholder 2"/>
          <p:cNvSpPr>
            <a:spLocks noGrp="1"/>
          </p:cNvSpPr>
          <p:nvPr>
            <p:ph type="body" idx="1"/>
          </p:nvPr>
        </p:nvSpPr>
        <p:spPr>
          <a:xfrm>
            <a:off x="728736" y="5066472"/>
            <a:ext cx="9212104" cy="1656109"/>
          </a:xfrm>
        </p:spPr>
        <p:txBody>
          <a:bodyPr/>
          <a:lstStyle>
            <a:lvl1pPr marL="0" indent="0">
              <a:buNone/>
              <a:defRPr sz="2649">
                <a:solidFill>
                  <a:schemeClr val="tx1"/>
                </a:solidFill>
              </a:defRPr>
            </a:lvl1pPr>
            <a:lvl2pPr marL="504703" indent="0">
              <a:buNone/>
              <a:defRPr sz="2208">
                <a:solidFill>
                  <a:schemeClr val="tx1">
                    <a:tint val="75000"/>
                  </a:schemeClr>
                </a:solidFill>
              </a:defRPr>
            </a:lvl2pPr>
            <a:lvl3pPr marL="1009406" indent="0">
              <a:buNone/>
              <a:defRPr sz="1987">
                <a:solidFill>
                  <a:schemeClr val="tx1">
                    <a:tint val="75000"/>
                  </a:schemeClr>
                </a:solidFill>
              </a:defRPr>
            </a:lvl3pPr>
            <a:lvl4pPr marL="1514109" indent="0">
              <a:buNone/>
              <a:defRPr sz="1766">
                <a:solidFill>
                  <a:schemeClr val="tx1">
                    <a:tint val="75000"/>
                  </a:schemeClr>
                </a:solidFill>
              </a:defRPr>
            </a:lvl4pPr>
            <a:lvl5pPr marL="2018812" indent="0">
              <a:buNone/>
              <a:defRPr sz="1766">
                <a:solidFill>
                  <a:schemeClr val="tx1">
                    <a:tint val="75000"/>
                  </a:schemeClr>
                </a:solidFill>
              </a:defRPr>
            </a:lvl5pPr>
            <a:lvl6pPr marL="2523515" indent="0">
              <a:buNone/>
              <a:defRPr sz="1766">
                <a:solidFill>
                  <a:schemeClr val="tx1">
                    <a:tint val="75000"/>
                  </a:schemeClr>
                </a:solidFill>
              </a:defRPr>
            </a:lvl6pPr>
            <a:lvl7pPr marL="3028218" indent="0">
              <a:buNone/>
              <a:defRPr sz="1766">
                <a:solidFill>
                  <a:schemeClr val="tx1">
                    <a:tint val="75000"/>
                  </a:schemeClr>
                </a:solidFill>
              </a:defRPr>
            </a:lvl7pPr>
            <a:lvl8pPr marL="3532922" indent="0">
              <a:buNone/>
              <a:defRPr sz="1766">
                <a:solidFill>
                  <a:schemeClr val="tx1">
                    <a:tint val="75000"/>
                  </a:schemeClr>
                </a:solidFill>
              </a:defRPr>
            </a:lvl8pPr>
            <a:lvl9pPr marL="4037625" indent="0">
              <a:buNone/>
              <a:defRPr sz="1766">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48F7E63-76AD-864C-9F37-9947DD773DD0}" type="datetimeFigureOut">
              <a:rPr lang="en-US" smtClean="0"/>
              <a:t>10/30/2026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3011414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734298" y="2015372"/>
            <a:ext cx="4539298" cy="480359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407104" y="2015372"/>
            <a:ext cx="4539298" cy="480359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648F7E63-76AD-864C-9F37-9947DD773DD0}" type="datetimeFigureOut">
              <a:rPr lang="en-US" smtClean="0"/>
              <a:t>10/30/2026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1078845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5689" y="403076"/>
            <a:ext cx="9212104" cy="1463336"/>
          </a:xfrm>
        </p:spPr>
        <p:txBody>
          <a:bodyPr/>
          <a:lstStyle/>
          <a:p>
            <a:r>
              <a:rPr lang="en-GB"/>
              <a:t>Click to edit Master title style</a:t>
            </a:r>
            <a:endParaRPr lang="en-US"/>
          </a:p>
        </p:txBody>
      </p:sp>
      <p:sp>
        <p:nvSpPr>
          <p:cNvPr id="3" name="Text Placeholder 2"/>
          <p:cNvSpPr>
            <a:spLocks noGrp="1"/>
          </p:cNvSpPr>
          <p:nvPr>
            <p:ph type="body" idx="1"/>
          </p:nvPr>
        </p:nvSpPr>
        <p:spPr>
          <a:xfrm>
            <a:off x="735690" y="1855895"/>
            <a:ext cx="4518436" cy="909546"/>
          </a:xfrm>
        </p:spPr>
        <p:txBody>
          <a:bodyPr anchor="b"/>
          <a:lstStyle>
            <a:lvl1pPr marL="0" indent="0">
              <a:buNone/>
              <a:defRPr sz="2649" b="1"/>
            </a:lvl1pPr>
            <a:lvl2pPr marL="504703" indent="0">
              <a:buNone/>
              <a:defRPr sz="2208" b="1"/>
            </a:lvl2pPr>
            <a:lvl3pPr marL="1009406" indent="0">
              <a:buNone/>
              <a:defRPr sz="1987" b="1"/>
            </a:lvl3pPr>
            <a:lvl4pPr marL="1514109" indent="0">
              <a:buNone/>
              <a:defRPr sz="1766" b="1"/>
            </a:lvl4pPr>
            <a:lvl5pPr marL="2018812" indent="0">
              <a:buNone/>
              <a:defRPr sz="1766" b="1"/>
            </a:lvl5pPr>
            <a:lvl6pPr marL="2523515" indent="0">
              <a:buNone/>
              <a:defRPr sz="1766" b="1"/>
            </a:lvl6pPr>
            <a:lvl7pPr marL="3028218" indent="0">
              <a:buNone/>
              <a:defRPr sz="1766" b="1"/>
            </a:lvl7pPr>
            <a:lvl8pPr marL="3532922" indent="0">
              <a:buNone/>
              <a:defRPr sz="1766" b="1"/>
            </a:lvl8pPr>
            <a:lvl9pPr marL="4037625" indent="0">
              <a:buNone/>
              <a:defRPr sz="1766" b="1"/>
            </a:lvl9pPr>
          </a:lstStyle>
          <a:p>
            <a:pPr lvl="0"/>
            <a:r>
              <a:rPr lang="en-GB"/>
              <a:t>Click to edit Master text styles</a:t>
            </a:r>
          </a:p>
        </p:txBody>
      </p:sp>
      <p:sp>
        <p:nvSpPr>
          <p:cNvPr id="4" name="Content Placeholder 3"/>
          <p:cNvSpPr>
            <a:spLocks noGrp="1"/>
          </p:cNvSpPr>
          <p:nvPr>
            <p:ph sz="half" idx="2"/>
          </p:nvPr>
        </p:nvSpPr>
        <p:spPr>
          <a:xfrm>
            <a:off x="735690" y="2765440"/>
            <a:ext cx="4518436" cy="406754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5407105" y="1855895"/>
            <a:ext cx="4540689" cy="909546"/>
          </a:xfrm>
        </p:spPr>
        <p:txBody>
          <a:bodyPr anchor="b"/>
          <a:lstStyle>
            <a:lvl1pPr marL="0" indent="0">
              <a:buNone/>
              <a:defRPr sz="2649" b="1"/>
            </a:lvl1pPr>
            <a:lvl2pPr marL="504703" indent="0">
              <a:buNone/>
              <a:defRPr sz="2208" b="1"/>
            </a:lvl2pPr>
            <a:lvl3pPr marL="1009406" indent="0">
              <a:buNone/>
              <a:defRPr sz="1987" b="1"/>
            </a:lvl3pPr>
            <a:lvl4pPr marL="1514109" indent="0">
              <a:buNone/>
              <a:defRPr sz="1766" b="1"/>
            </a:lvl4pPr>
            <a:lvl5pPr marL="2018812" indent="0">
              <a:buNone/>
              <a:defRPr sz="1766" b="1"/>
            </a:lvl5pPr>
            <a:lvl6pPr marL="2523515" indent="0">
              <a:buNone/>
              <a:defRPr sz="1766" b="1"/>
            </a:lvl6pPr>
            <a:lvl7pPr marL="3028218" indent="0">
              <a:buNone/>
              <a:defRPr sz="1766" b="1"/>
            </a:lvl7pPr>
            <a:lvl8pPr marL="3532922" indent="0">
              <a:buNone/>
              <a:defRPr sz="1766" b="1"/>
            </a:lvl8pPr>
            <a:lvl9pPr marL="4037625" indent="0">
              <a:buNone/>
              <a:defRPr sz="1766" b="1"/>
            </a:lvl9pPr>
          </a:lstStyle>
          <a:p>
            <a:pPr lvl="0"/>
            <a:r>
              <a:rPr lang="en-GB"/>
              <a:t>Click to edit Master text styles</a:t>
            </a:r>
          </a:p>
        </p:txBody>
      </p:sp>
      <p:sp>
        <p:nvSpPr>
          <p:cNvPr id="6" name="Content Placeholder 5"/>
          <p:cNvSpPr>
            <a:spLocks noGrp="1"/>
          </p:cNvSpPr>
          <p:nvPr>
            <p:ph sz="quarter" idx="4"/>
          </p:nvPr>
        </p:nvSpPr>
        <p:spPr>
          <a:xfrm>
            <a:off x="5407105" y="2765440"/>
            <a:ext cx="4540689" cy="406754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648F7E63-76AD-864C-9F37-9947DD773DD0}" type="datetimeFigureOut">
              <a:rPr lang="en-US" smtClean="0"/>
              <a:t>10/30/2026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2031891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648F7E63-76AD-864C-9F37-9947DD773DD0}" type="datetimeFigureOut">
              <a:rPr lang="en-US" smtClean="0"/>
              <a:t>10/30/2026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1545612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8F7E63-76AD-864C-9F37-9947DD773DD0}" type="datetimeFigureOut">
              <a:rPr lang="en-US" smtClean="0"/>
              <a:t>10/30/2026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29345069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5689" y="504719"/>
            <a:ext cx="3444804" cy="1766517"/>
          </a:xfrm>
        </p:spPr>
        <p:txBody>
          <a:bodyPr anchor="b"/>
          <a:lstStyle>
            <a:lvl1pPr>
              <a:defRPr sz="3532"/>
            </a:lvl1pPr>
          </a:lstStyle>
          <a:p>
            <a:r>
              <a:rPr lang="en-GB"/>
              <a:t>Click to edit Master title style</a:t>
            </a:r>
            <a:endParaRPr lang="en-US"/>
          </a:p>
        </p:txBody>
      </p:sp>
      <p:sp>
        <p:nvSpPr>
          <p:cNvPr id="3" name="Content Placeholder 2"/>
          <p:cNvSpPr>
            <a:spLocks noGrp="1"/>
          </p:cNvSpPr>
          <p:nvPr>
            <p:ph idx="1"/>
          </p:nvPr>
        </p:nvSpPr>
        <p:spPr>
          <a:xfrm>
            <a:off x="4540689" y="1090055"/>
            <a:ext cx="5407104" cy="5380166"/>
          </a:xfrm>
        </p:spPr>
        <p:txBody>
          <a:bodyPr/>
          <a:lstStyle>
            <a:lvl1pPr>
              <a:defRPr sz="3532"/>
            </a:lvl1pPr>
            <a:lvl2pPr>
              <a:defRPr sz="3091"/>
            </a:lvl2pPr>
            <a:lvl3pPr>
              <a:defRPr sz="2649"/>
            </a:lvl3pPr>
            <a:lvl4pPr>
              <a:defRPr sz="2208"/>
            </a:lvl4pPr>
            <a:lvl5pPr>
              <a:defRPr sz="2208"/>
            </a:lvl5pPr>
            <a:lvl6pPr>
              <a:defRPr sz="2208"/>
            </a:lvl6pPr>
            <a:lvl7pPr>
              <a:defRPr sz="2208"/>
            </a:lvl7pPr>
            <a:lvl8pPr>
              <a:defRPr sz="2208"/>
            </a:lvl8pPr>
            <a:lvl9pPr>
              <a:defRPr sz="2208"/>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735689" y="2271237"/>
            <a:ext cx="3444804" cy="4207746"/>
          </a:xfrm>
        </p:spPr>
        <p:txBody>
          <a:bodyPr/>
          <a:lstStyle>
            <a:lvl1pPr marL="0" indent="0">
              <a:buNone/>
              <a:defRPr sz="1766"/>
            </a:lvl1pPr>
            <a:lvl2pPr marL="504703" indent="0">
              <a:buNone/>
              <a:defRPr sz="1545"/>
            </a:lvl2pPr>
            <a:lvl3pPr marL="1009406" indent="0">
              <a:buNone/>
              <a:defRPr sz="1325"/>
            </a:lvl3pPr>
            <a:lvl4pPr marL="1514109" indent="0">
              <a:buNone/>
              <a:defRPr sz="1104"/>
            </a:lvl4pPr>
            <a:lvl5pPr marL="2018812" indent="0">
              <a:buNone/>
              <a:defRPr sz="1104"/>
            </a:lvl5pPr>
            <a:lvl6pPr marL="2523515" indent="0">
              <a:buNone/>
              <a:defRPr sz="1104"/>
            </a:lvl6pPr>
            <a:lvl7pPr marL="3028218" indent="0">
              <a:buNone/>
              <a:defRPr sz="1104"/>
            </a:lvl7pPr>
            <a:lvl8pPr marL="3532922" indent="0">
              <a:buNone/>
              <a:defRPr sz="1104"/>
            </a:lvl8pPr>
            <a:lvl9pPr marL="4037625" indent="0">
              <a:buNone/>
              <a:defRPr sz="1104"/>
            </a:lvl9pPr>
          </a:lstStyle>
          <a:p>
            <a:pPr lvl="0"/>
            <a:r>
              <a:rPr lang="en-GB"/>
              <a:t>Click to edit Master text styles</a:t>
            </a:r>
          </a:p>
        </p:txBody>
      </p:sp>
      <p:sp>
        <p:nvSpPr>
          <p:cNvPr id="5" name="Date Placeholder 4"/>
          <p:cNvSpPr>
            <a:spLocks noGrp="1"/>
          </p:cNvSpPr>
          <p:nvPr>
            <p:ph type="dt" sz="half" idx="10"/>
          </p:nvPr>
        </p:nvSpPr>
        <p:spPr/>
        <p:txBody>
          <a:bodyPr/>
          <a:lstStyle/>
          <a:p>
            <a:fld id="{648F7E63-76AD-864C-9F37-9947DD773DD0}" type="datetimeFigureOut">
              <a:rPr lang="en-US" smtClean="0"/>
              <a:t>10/30/2026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4156132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5689" y="504719"/>
            <a:ext cx="3444804" cy="1766517"/>
          </a:xfrm>
        </p:spPr>
        <p:txBody>
          <a:bodyPr anchor="b"/>
          <a:lstStyle>
            <a:lvl1pPr>
              <a:defRPr sz="3532"/>
            </a:lvl1pPr>
          </a:lstStyle>
          <a:p>
            <a:r>
              <a:rPr lang="en-GB"/>
              <a:t>Click to edit Master title style</a:t>
            </a:r>
            <a:endParaRPr lang="en-US"/>
          </a:p>
        </p:txBody>
      </p:sp>
      <p:sp>
        <p:nvSpPr>
          <p:cNvPr id="3" name="Picture Placeholder 2"/>
          <p:cNvSpPr>
            <a:spLocks noGrp="1" noChangeAspect="1"/>
          </p:cNvSpPr>
          <p:nvPr>
            <p:ph type="pic" idx="1"/>
          </p:nvPr>
        </p:nvSpPr>
        <p:spPr>
          <a:xfrm>
            <a:off x="4540689" y="1090055"/>
            <a:ext cx="5407104" cy="5380166"/>
          </a:xfrm>
        </p:spPr>
        <p:txBody>
          <a:bodyPr anchor="t"/>
          <a:lstStyle>
            <a:lvl1pPr marL="0" indent="0">
              <a:buNone/>
              <a:defRPr sz="3532"/>
            </a:lvl1pPr>
            <a:lvl2pPr marL="504703" indent="0">
              <a:buNone/>
              <a:defRPr sz="3091"/>
            </a:lvl2pPr>
            <a:lvl3pPr marL="1009406" indent="0">
              <a:buNone/>
              <a:defRPr sz="2649"/>
            </a:lvl3pPr>
            <a:lvl4pPr marL="1514109" indent="0">
              <a:buNone/>
              <a:defRPr sz="2208"/>
            </a:lvl4pPr>
            <a:lvl5pPr marL="2018812" indent="0">
              <a:buNone/>
              <a:defRPr sz="2208"/>
            </a:lvl5pPr>
            <a:lvl6pPr marL="2523515" indent="0">
              <a:buNone/>
              <a:defRPr sz="2208"/>
            </a:lvl6pPr>
            <a:lvl7pPr marL="3028218" indent="0">
              <a:buNone/>
              <a:defRPr sz="2208"/>
            </a:lvl7pPr>
            <a:lvl8pPr marL="3532922" indent="0">
              <a:buNone/>
              <a:defRPr sz="2208"/>
            </a:lvl8pPr>
            <a:lvl9pPr marL="4037625" indent="0">
              <a:buNone/>
              <a:defRPr sz="2208"/>
            </a:lvl9pPr>
          </a:lstStyle>
          <a:p>
            <a:r>
              <a:rPr lang="en-GB"/>
              <a:t>Click icon to add picture</a:t>
            </a:r>
            <a:endParaRPr lang="en-US"/>
          </a:p>
        </p:txBody>
      </p:sp>
      <p:sp>
        <p:nvSpPr>
          <p:cNvPr id="4" name="Text Placeholder 3"/>
          <p:cNvSpPr>
            <a:spLocks noGrp="1"/>
          </p:cNvSpPr>
          <p:nvPr>
            <p:ph type="body" sz="half" idx="2"/>
          </p:nvPr>
        </p:nvSpPr>
        <p:spPr>
          <a:xfrm>
            <a:off x="735689" y="2271237"/>
            <a:ext cx="3444804" cy="4207746"/>
          </a:xfrm>
        </p:spPr>
        <p:txBody>
          <a:bodyPr/>
          <a:lstStyle>
            <a:lvl1pPr marL="0" indent="0">
              <a:buNone/>
              <a:defRPr sz="1766"/>
            </a:lvl1pPr>
            <a:lvl2pPr marL="504703" indent="0">
              <a:buNone/>
              <a:defRPr sz="1545"/>
            </a:lvl2pPr>
            <a:lvl3pPr marL="1009406" indent="0">
              <a:buNone/>
              <a:defRPr sz="1325"/>
            </a:lvl3pPr>
            <a:lvl4pPr marL="1514109" indent="0">
              <a:buNone/>
              <a:defRPr sz="1104"/>
            </a:lvl4pPr>
            <a:lvl5pPr marL="2018812" indent="0">
              <a:buNone/>
              <a:defRPr sz="1104"/>
            </a:lvl5pPr>
            <a:lvl6pPr marL="2523515" indent="0">
              <a:buNone/>
              <a:defRPr sz="1104"/>
            </a:lvl6pPr>
            <a:lvl7pPr marL="3028218" indent="0">
              <a:buNone/>
              <a:defRPr sz="1104"/>
            </a:lvl7pPr>
            <a:lvl8pPr marL="3532922" indent="0">
              <a:buNone/>
              <a:defRPr sz="1104"/>
            </a:lvl8pPr>
            <a:lvl9pPr marL="4037625" indent="0">
              <a:buNone/>
              <a:defRPr sz="1104"/>
            </a:lvl9pPr>
          </a:lstStyle>
          <a:p>
            <a:pPr lvl="0"/>
            <a:r>
              <a:rPr lang="en-GB"/>
              <a:t>Click to edit Master text styles</a:t>
            </a:r>
          </a:p>
        </p:txBody>
      </p:sp>
      <p:sp>
        <p:nvSpPr>
          <p:cNvPr id="5" name="Date Placeholder 4"/>
          <p:cNvSpPr>
            <a:spLocks noGrp="1"/>
          </p:cNvSpPr>
          <p:nvPr>
            <p:ph type="dt" sz="half" idx="10"/>
          </p:nvPr>
        </p:nvSpPr>
        <p:spPr/>
        <p:txBody>
          <a:bodyPr/>
          <a:lstStyle/>
          <a:p>
            <a:fld id="{648F7E63-76AD-864C-9F37-9947DD773DD0}" type="datetimeFigureOut">
              <a:rPr lang="en-US" smtClean="0"/>
              <a:t>10/30/2026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1500391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48F7E63-76AD-864C-9F37-9947DD773DD0}" type="datetimeFigureOut">
              <a:rPr lang="en-US" smtClean="0"/>
              <a:t>10/30/2026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12127423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43376" y="403074"/>
            <a:ext cx="2303026" cy="6415893"/>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734299" y="403074"/>
            <a:ext cx="6775569" cy="6415893"/>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48F7E63-76AD-864C-9F37-9947DD773DD0}" type="datetimeFigureOut">
              <a:rPr lang="en-US" smtClean="0"/>
              <a:t>10/30/2026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3182505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4298" y="403076"/>
            <a:ext cx="9212104" cy="1463336"/>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734298" y="2015372"/>
            <a:ext cx="9212104" cy="480359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734298" y="7017001"/>
            <a:ext cx="2403158" cy="403074"/>
          </a:xfrm>
          <a:prstGeom prst="rect">
            <a:avLst/>
          </a:prstGeom>
        </p:spPr>
        <p:txBody>
          <a:bodyPr vert="horz" lIns="91440" tIns="45720" rIns="91440" bIns="45720" rtlCol="0" anchor="ctr"/>
          <a:lstStyle>
            <a:lvl1pPr algn="l">
              <a:defRPr sz="1325">
                <a:solidFill>
                  <a:schemeClr val="tx1">
                    <a:tint val="75000"/>
                  </a:schemeClr>
                </a:solidFill>
              </a:defRPr>
            </a:lvl1pPr>
          </a:lstStyle>
          <a:p>
            <a:fld id="{648F7E63-76AD-864C-9F37-9947DD773DD0}" type="datetimeFigureOut">
              <a:rPr lang="en-US" smtClean="0"/>
              <a:t>10/30/2026</a:t>
            </a:fld>
            <a:endParaRPr lang="en-US"/>
          </a:p>
        </p:txBody>
      </p:sp>
      <p:sp>
        <p:nvSpPr>
          <p:cNvPr id="5" name="Footer Placeholder 4"/>
          <p:cNvSpPr>
            <a:spLocks noGrp="1"/>
          </p:cNvSpPr>
          <p:nvPr>
            <p:ph type="ftr" sz="quarter" idx="3"/>
          </p:nvPr>
        </p:nvSpPr>
        <p:spPr>
          <a:xfrm>
            <a:off x="3537982" y="7017001"/>
            <a:ext cx="3604736" cy="403074"/>
          </a:xfrm>
          <a:prstGeom prst="rect">
            <a:avLst/>
          </a:prstGeom>
        </p:spPr>
        <p:txBody>
          <a:bodyPr vert="horz" lIns="91440" tIns="45720" rIns="91440" bIns="45720" rtlCol="0" anchor="ctr"/>
          <a:lstStyle>
            <a:lvl1pPr algn="ctr">
              <a:defRPr sz="1325">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543244" y="7017001"/>
            <a:ext cx="2403158" cy="403074"/>
          </a:xfrm>
          <a:prstGeom prst="rect">
            <a:avLst/>
          </a:prstGeom>
        </p:spPr>
        <p:txBody>
          <a:bodyPr vert="horz" lIns="91440" tIns="45720" rIns="91440" bIns="45720" rtlCol="0" anchor="ctr"/>
          <a:lstStyle>
            <a:lvl1pPr algn="r">
              <a:defRPr sz="1325">
                <a:solidFill>
                  <a:schemeClr val="tx1">
                    <a:tint val="75000"/>
                  </a:schemeClr>
                </a:solidFill>
              </a:defRPr>
            </a:lvl1pPr>
          </a:lstStyle>
          <a:p>
            <a:fld id="{D66F584D-BE5E-D542-93A6-6151E93BBAAE}" type="slidenum">
              <a:rPr lang="en-US" smtClean="0"/>
              <a:t>‹#›</a:t>
            </a:fld>
            <a:endParaRPr lang="en-US"/>
          </a:p>
        </p:txBody>
      </p:sp>
    </p:spTree>
    <p:extLst>
      <p:ext uri="{BB962C8B-B14F-4D97-AF65-F5344CB8AC3E}">
        <p14:creationId xmlns:p14="http://schemas.microsoft.com/office/powerpoint/2010/main" val="120271445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1009406" rtl="0" eaLnBrk="1" latinLnBrk="0" hangingPunct="1">
        <a:lnSpc>
          <a:spcPct val="90000"/>
        </a:lnSpc>
        <a:spcBef>
          <a:spcPct val="0"/>
        </a:spcBef>
        <a:buNone/>
        <a:defRPr sz="4857" kern="1200">
          <a:solidFill>
            <a:schemeClr val="tx1"/>
          </a:solidFill>
          <a:latin typeface="+mj-lt"/>
          <a:ea typeface="+mj-ea"/>
          <a:cs typeface="+mj-cs"/>
        </a:defRPr>
      </a:lvl1pPr>
    </p:titleStyle>
    <p:bodyStyle>
      <a:lvl1pPr marL="252352" indent="-252352" algn="l" defTabSz="1009406" rtl="0" eaLnBrk="1" latinLnBrk="0" hangingPunct="1">
        <a:lnSpc>
          <a:spcPct val="90000"/>
        </a:lnSpc>
        <a:spcBef>
          <a:spcPts val="1104"/>
        </a:spcBef>
        <a:buFont typeface="Arial" panose="020B0604020202020204" pitchFamily="34" charset="0"/>
        <a:buChar char="•"/>
        <a:defRPr sz="3091" kern="1200">
          <a:solidFill>
            <a:schemeClr val="tx1"/>
          </a:solidFill>
          <a:latin typeface="+mn-lt"/>
          <a:ea typeface="+mn-ea"/>
          <a:cs typeface="+mn-cs"/>
        </a:defRPr>
      </a:lvl1pPr>
      <a:lvl2pPr marL="757055" indent="-252352" algn="l" defTabSz="1009406" rtl="0" eaLnBrk="1" latinLnBrk="0" hangingPunct="1">
        <a:lnSpc>
          <a:spcPct val="90000"/>
        </a:lnSpc>
        <a:spcBef>
          <a:spcPts val="552"/>
        </a:spcBef>
        <a:buFont typeface="Arial" panose="020B0604020202020204" pitchFamily="34" charset="0"/>
        <a:buChar char="•"/>
        <a:defRPr sz="2649" kern="1200">
          <a:solidFill>
            <a:schemeClr val="tx1"/>
          </a:solidFill>
          <a:latin typeface="+mn-lt"/>
          <a:ea typeface="+mn-ea"/>
          <a:cs typeface="+mn-cs"/>
        </a:defRPr>
      </a:lvl2pPr>
      <a:lvl3pPr marL="1261758" indent="-252352" algn="l" defTabSz="1009406" rtl="0" eaLnBrk="1" latinLnBrk="0" hangingPunct="1">
        <a:lnSpc>
          <a:spcPct val="90000"/>
        </a:lnSpc>
        <a:spcBef>
          <a:spcPts val="552"/>
        </a:spcBef>
        <a:buFont typeface="Arial" panose="020B0604020202020204" pitchFamily="34" charset="0"/>
        <a:buChar char="•"/>
        <a:defRPr sz="2208" kern="1200">
          <a:solidFill>
            <a:schemeClr val="tx1"/>
          </a:solidFill>
          <a:latin typeface="+mn-lt"/>
          <a:ea typeface="+mn-ea"/>
          <a:cs typeface="+mn-cs"/>
        </a:defRPr>
      </a:lvl3pPr>
      <a:lvl4pPr marL="1766461"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4pPr>
      <a:lvl5pPr marL="2271164"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5pPr>
      <a:lvl6pPr marL="2775867"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6pPr>
      <a:lvl7pPr marL="3280570"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7pPr>
      <a:lvl8pPr marL="3785273"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8pPr>
      <a:lvl9pPr marL="4289976"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9pPr>
    </p:bodyStyle>
    <p:otherStyle>
      <a:defPPr>
        <a:defRPr lang="en-US"/>
      </a:defPPr>
      <a:lvl1pPr marL="0" algn="l" defTabSz="1009406" rtl="0" eaLnBrk="1" latinLnBrk="0" hangingPunct="1">
        <a:defRPr sz="1987" kern="1200">
          <a:solidFill>
            <a:schemeClr val="tx1"/>
          </a:solidFill>
          <a:latin typeface="+mn-lt"/>
          <a:ea typeface="+mn-ea"/>
          <a:cs typeface="+mn-cs"/>
        </a:defRPr>
      </a:lvl1pPr>
      <a:lvl2pPr marL="504703" algn="l" defTabSz="1009406" rtl="0" eaLnBrk="1" latinLnBrk="0" hangingPunct="1">
        <a:defRPr sz="1987" kern="1200">
          <a:solidFill>
            <a:schemeClr val="tx1"/>
          </a:solidFill>
          <a:latin typeface="+mn-lt"/>
          <a:ea typeface="+mn-ea"/>
          <a:cs typeface="+mn-cs"/>
        </a:defRPr>
      </a:lvl2pPr>
      <a:lvl3pPr marL="1009406" algn="l" defTabSz="1009406" rtl="0" eaLnBrk="1" latinLnBrk="0" hangingPunct="1">
        <a:defRPr sz="1987" kern="1200">
          <a:solidFill>
            <a:schemeClr val="tx1"/>
          </a:solidFill>
          <a:latin typeface="+mn-lt"/>
          <a:ea typeface="+mn-ea"/>
          <a:cs typeface="+mn-cs"/>
        </a:defRPr>
      </a:lvl3pPr>
      <a:lvl4pPr marL="1514109" algn="l" defTabSz="1009406" rtl="0" eaLnBrk="1" latinLnBrk="0" hangingPunct="1">
        <a:defRPr sz="1987" kern="1200">
          <a:solidFill>
            <a:schemeClr val="tx1"/>
          </a:solidFill>
          <a:latin typeface="+mn-lt"/>
          <a:ea typeface="+mn-ea"/>
          <a:cs typeface="+mn-cs"/>
        </a:defRPr>
      </a:lvl4pPr>
      <a:lvl5pPr marL="2018812" algn="l" defTabSz="1009406" rtl="0" eaLnBrk="1" latinLnBrk="0" hangingPunct="1">
        <a:defRPr sz="1987" kern="1200">
          <a:solidFill>
            <a:schemeClr val="tx1"/>
          </a:solidFill>
          <a:latin typeface="+mn-lt"/>
          <a:ea typeface="+mn-ea"/>
          <a:cs typeface="+mn-cs"/>
        </a:defRPr>
      </a:lvl5pPr>
      <a:lvl6pPr marL="2523515" algn="l" defTabSz="1009406" rtl="0" eaLnBrk="1" latinLnBrk="0" hangingPunct="1">
        <a:defRPr sz="1987" kern="1200">
          <a:solidFill>
            <a:schemeClr val="tx1"/>
          </a:solidFill>
          <a:latin typeface="+mn-lt"/>
          <a:ea typeface="+mn-ea"/>
          <a:cs typeface="+mn-cs"/>
        </a:defRPr>
      </a:lvl6pPr>
      <a:lvl7pPr marL="3028218" algn="l" defTabSz="1009406" rtl="0" eaLnBrk="1" latinLnBrk="0" hangingPunct="1">
        <a:defRPr sz="1987" kern="1200">
          <a:solidFill>
            <a:schemeClr val="tx1"/>
          </a:solidFill>
          <a:latin typeface="+mn-lt"/>
          <a:ea typeface="+mn-ea"/>
          <a:cs typeface="+mn-cs"/>
        </a:defRPr>
      </a:lvl7pPr>
      <a:lvl8pPr marL="3532922" algn="l" defTabSz="1009406" rtl="0" eaLnBrk="1" latinLnBrk="0" hangingPunct="1">
        <a:defRPr sz="1987" kern="1200">
          <a:solidFill>
            <a:schemeClr val="tx1"/>
          </a:solidFill>
          <a:latin typeface="+mn-lt"/>
          <a:ea typeface="+mn-ea"/>
          <a:cs typeface="+mn-cs"/>
        </a:defRPr>
      </a:lvl8pPr>
      <a:lvl9pPr marL="4037625" algn="l" defTabSz="1009406" rtl="0" eaLnBrk="1" latinLnBrk="0" hangingPunct="1">
        <a:defRPr sz="198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object 20">
            <a:extLst>
              <a:ext uri="{FF2B5EF4-FFF2-40B4-BE49-F238E27FC236}">
                <a16:creationId xmlns:a16="http://schemas.microsoft.com/office/drawing/2014/main" id="{A5B11B46-AB73-234F-8BD5-0B11C9093D8F}"/>
              </a:ext>
            </a:extLst>
          </p:cNvPr>
          <p:cNvSpPr txBox="1"/>
          <p:nvPr/>
        </p:nvSpPr>
        <p:spPr>
          <a:xfrm>
            <a:off x="539750" y="1532988"/>
            <a:ext cx="2445612" cy="348813"/>
          </a:xfrm>
          <a:prstGeom prst="rect">
            <a:avLst/>
          </a:prstGeom>
        </p:spPr>
        <p:txBody>
          <a:bodyPr vert="horz" wrap="square" lIns="0" tIns="0" rIns="0" bIns="0" rtlCol="0" anchor="t">
            <a:spAutoFit/>
          </a:bodyPr>
          <a:lstStyle/>
          <a:p>
            <a:pPr marL="12700">
              <a:lnSpc>
                <a:spcPct val="100000"/>
              </a:lnSpc>
            </a:pPr>
            <a:r>
              <a:rPr lang="en-US" sz="1100" b="1">
                <a:solidFill>
                  <a:srgbClr val="05EDB5"/>
                </a:solidFill>
                <a:latin typeface="Arial"/>
                <a:cs typeface="Arial"/>
              </a:rPr>
              <a:t>Reporting </a:t>
            </a:r>
            <a:r>
              <a:rPr sz="1100" b="1">
                <a:solidFill>
                  <a:srgbClr val="05EDB5"/>
                </a:solidFill>
                <a:latin typeface="Arial"/>
                <a:cs typeface="Arial"/>
              </a:rPr>
              <a:t>to:</a:t>
            </a:r>
            <a:endParaRPr lang="en-US" sz="1100" b="1">
              <a:solidFill>
                <a:srgbClr val="05EDB5"/>
              </a:solidFill>
              <a:latin typeface="Arial"/>
              <a:cs typeface="Arial"/>
            </a:endParaRPr>
          </a:p>
          <a:p>
            <a:pPr marL="12700">
              <a:spcBef>
                <a:spcPts val="200"/>
              </a:spcBef>
            </a:pPr>
            <a:r>
              <a:rPr lang="en-NZ" sz="1000">
                <a:solidFill>
                  <a:schemeClr val="bg1"/>
                </a:solidFill>
                <a:latin typeface="Arial"/>
                <a:cs typeface="Arial"/>
              </a:rPr>
              <a:t>Portfolio Analytics Lead</a:t>
            </a:r>
            <a:endParaRPr lang="en-US" sz="1100" b="1">
              <a:solidFill>
                <a:srgbClr val="05EDB5"/>
              </a:solidFill>
              <a:latin typeface="Arial"/>
              <a:cs typeface="Arial"/>
            </a:endParaRPr>
          </a:p>
        </p:txBody>
      </p:sp>
      <p:sp>
        <p:nvSpPr>
          <p:cNvPr id="8" name="object 21">
            <a:extLst>
              <a:ext uri="{FF2B5EF4-FFF2-40B4-BE49-F238E27FC236}">
                <a16:creationId xmlns:a16="http://schemas.microsoft.com/office/drawing/2014/main" id="{695FE911-531B-BF4D-99CF-1C9DB1085BCF}"/>
              </a:ext>
            </a:extLst>
          </p:cNvPr>
          <p:cNvSpPr txBox="1"/>
          <p:nvPr/>
        </p:nvSpPr>
        <p:spPr>
          <a:xfrm>
            <a:off x="3377732" y="1522867"/>
            <a:ext cx="1040330" cy="348813"/>
          </a:xfrm>
          <a:prstGeom prst="rect">
            <a:avLst/>
          </a:prstGeom>
        </p:spPr>
        <p:txBody>
          <a:bodyPr vert="horz" wrap="square" lIns="0" tIns="0" rIns="0" bIns="0" rtlCol="0" anchor="t">
            <a:spAutoFit/>
          </a:bodyPr>
          <a:lstStyle/>
          <a:p>
            <a:pPr marL="12700">
              <a:lnSpc>
                <a:spcPct val="100000"/>
              </a:lnSpc>
            </a:pPr>
            <a:r>
              <a:rPr sz="1100" b="1">
                <a:solidFill>
                  <a:srgbClr val="05EDB5"/>
                </a:solidFill>
                <a:latin typeface="Arial"/>
                <a:cs typeface="Arial"/>
              </a:rPr>
              <a:t>Date:</a:t>
            </a:r>
          </a:p>
          <a:p>
            <a:pPr marL="12700">
              <a:spcBef>
                <a:spcPts val="200"/>
              </a:spcBef>
            </a:pPr>
            <a:r>
              <a:rPr lang="en-NZ" sz="1000">
                <a:solidFill>
                  <a:schemeClr val="bg1"/>
                </a:solidFill>
                <a:latin typeface="Arial"/>
                <a:cs typeface="Arial"/>
              </a:rPr>
              <a:t>October 2026</a:t>
            </a:r>
          </a:p>
        </p:txBody>
      </p:sp>
      <p:sp>
        <p:nvSpPr>
          <p:cNvPr id="9" name="object 29">
            <a:extLst>
              <a:ext uri="{FF2B5EF4-FFF2-40B4-BE49-F238E27FC236}">
                <a16:creationId xmlns:a16="http://schemas.microsoft.com/office/drawing/2014/main" id="{500A467D-8649-8E41-BACB-F069E69694AC}"/>
              </a:ext>
            </a:extLst>
          </p:cNvPr>
          <p:cNvSpPr txBox="1"/>
          <p:nvPr/>
        </p:nvSpPr>
        <p:spPr>
          <a:xfrm>
            <a:off x="539750" y="584200"/>
            <a:ext cx="5778672" cy="678712"/>
          </a:xfrm>
          <a:prstGeom prst="rect">
            <a:avLst/>
          </a:prstGeom>
        </p:spPr>
        <p:txBody>
          <a:bodyPr vert="horz" wrap="square" lIns="0" tIns="0" rIns="0" bIns="0" rtlCol="0" anchor="t">
            <a:spAutoFit/>
          </a:bodyPr>
          <a:lstStyle/>
          <a:p>
            <a:pPr marL="12700">
              <a:lnSpc>
                <a:spcPct val="150000"/>
              </a:lnSpc>
            </a:pPr>
            <a:r>
              <a:rPr sz="1100" b="1">
                <a:solidFill>
                  <a:srgbClr val="05EDB5"/>
                </a:solidFill>
                <a:latin typeface="Arial"/>
                <a:cs typeface="Arial"/>
              </a:rPr>
              <a:t>Position description:</a:t>
            </a:r>
          </a:p>
          <a:p>
            <a:pPr marL="12700">
              <a:lnSpc>
                <a:spcPct val="150000"/>
              </a:lnSpc>
              <a:spcBef>
                <a:spcPts val="140"/>
              </a:spcBef>
            </a:pPr>
            <a:r>
              <a:rPr lang="en-NZ" sz="2000" b="1">
                <a:solidFill>
                  <a:srgbClr val="FFFFFF"/>
                </a:solidFill>
                <a:latin typeface="Arial"/>
                <a:cs typeface="Arial"/>
              </a:rPr>
              <a:t>Portfolio Analyst</a:t>
            </a:r>
            <a:endParaRPr lang="en-NZ"/>
          </a:p>
        </p:txBody>
      </p:sp>
      <p:sp>
        <p:nvSpPr>
          <p:cNvPr id="11" name="object 22">
            <a:extLst>
              <a:ext uri="{FF2B5EF4-FFF2-40B4-BE49-F238E27FC236}">
                <a16:creationId xmlns:a16="http://schemas.microsoft.com/office/drawing/2014/main" id="{888BC5EF-D97F-2B4F-9AF6-FF87F954C531}"/>
              </a:ext>
            </a:extLst>
          </p:cNvPr>
          <p:cNvSpPr txBox="1"/>
          <p:nvPr/>
        </p:nvSpPr>
        <p:spPr>
          <a:xfrm>
            <a:off x="539496" y="2084831"/>
            <a:ext cx="3730752" cy="2194560"/>
          </a:xfrm>
          <a:prstGeom prst="rect">
            <a:avLst/>
          </a:prstGeom>
        </p:spPr>
        <p:txBody>
          <a:bodyPr vert="horz" wrap="square" lIns="0" tIns="0" rIns="0" bIns="0" rtlCol="0" anchor="t">
            <a:noAutofit/>
          </a:bodyPr>
          <a:lstStyle/>
          <a:p>
            <a:pPr>
              <a:spcBef>
                <a:spcPts val="300"/>
              </a:spcBef>
              <a:spcAft>
                <a:spcPts val="300"/>
              </a:spcAft>
            </a:pPr>
            <a:r>
              <a:rPr lang="en-US" sz="1100" b="1">
                <a:solidFill>
                  <a:srgbClr val="05EDB5"/>
                </a:solidFill>
                <a:latin typeface="Calibri"/>
                <a:ea typeface="Calibri"/>
                <a:cs typeface="Calibri"/>
              </a:rPr>
              <a:t>The role</a:t>
            </a:r>
            <a:endParaRPr lang="en-US"/>
          </a:p>
          <a:p>
            <a:pPr>
              <a:lnSpc>
                <a:spcPct val="95000"/>
              </a:lnSpc>
              <a:spcAft>
                <a:spcPts val="500"/>
              </a:spcAft>
            </a:pPr>
            <a:r>
              <a:rPr lang="en-US" sz="1100">
                <a:solidFill>
                  <a:srgbClr val="FFFFFF"/>
                </a:solidFill>
                <a:latin typeface="Calibri"/>
              </a:rPr>
              <a:t>Reporting to the Portfolio Analytics Lead, the Portfolio Analyst </a:t>
            </a:r>
            <a:r>
              <a:rPr lang="en-US" sz="1100" err="1">
                <a:solidFill>
                  <a:srgbClr val="FFFFFF"/>
                </a:solidFill>
                <a:latin typeface="Calibri"/>
              </a:rPr>
              <a:t>optimises</a:t>
            </a:r>
            <a:r>
              <a:rPr lang="en-US" sz="1100">
                <a:solidFill>
                  <a:srgbClr val="FFFFFF"/>
                </a:solidFill>
                <a:latin typeface="Calibri"/>
              </a:rPr>
              <a:t> Meridian’s Energy Margin while managing short- and longer-term portfolio risk. They provide analysis, valuations and pricing advice across Retail and Strategy and Portfolio to inform commercially sound decisions that consider sustainability and support growth.</a:t>
            </a:r>
            <a:endParaRPr lang="en-US" sz="1100">
              <a:solidFill>
                <a:srgbClr val="FFFFFF"/>
              </a:solidFill>
              <a:latin typeface="Calibri"/>
              <a:ea typeface="Calibri"/>
              <a:cs typeface="Calibri"/>
            </a:endParaRPr>
          </a:p>
          <a:p>
            <a:pPr>
              <a:lnSpc>
                <a:spcPct val="95000"/>
              </a:lnSpc>
              <a:spcAft>
                <a:spcPts val="500"/>
              </a:spcAft>
            </a:pPr>
            <a:r>
              <a:rPr lang="en-US" sz="1100">
                <a:solidFill>
                  <a:srgbClr val="FFFFFF"/>
                </a:solidFill>
                <a:latin typeface="Calibri"/>
              </a:rPr>
              <a:t>As automation develops, the role will increasingly focus on interpreting results, challenging assumptions and providing clear commercial advice. Strong analytical judgement and collaboration skills are critical to support effective risk management and the continuous improvement of analytical and operational frameworks.</a:t>
            </a:r>
          </a:p>
        </p:txBody>
      </p:sp>
      <p:sp>
        <p:nvSpPr>
          <p:cNvPr id="12" name="object 23">
            <a:extLst>
              <a:ext uri="{FF2B5EF4-FFF2-40B4-BE49-F238E27FC236}">
                <a16:creationId xmlns:a16="http://schemas.microsoft.com/office/drawing/2014/main" id="{16C00225-0221-D041-B785-CF36376C8BB4}"/>
              </a:ext>
            </a:extLst>
          </p:cNvPr>
          <p:cNvSpPr txBox="1"/>
          <p:nvPr/>
        </p:nvSpPr>
        <p:spPr>
          <a:xfrm>
            <a:off x="4496134" y="2059508"/>
            <a:ext cx="4245931" cy="3730752"/>
          </a:xfrm>
          <a:prstGeom prst="rect">
            <a:avLst/>
          </a:prstGeom>
        </p:spPr>
        <p:txBody>
          <a:bodyPr vert="horz" wrap="square" lIns="0" tIns="0" rIns="0" bIns="0" rtlCol="0" anchor="t">
            <a:noAutofit/>
          </a:bodyPr>
          <a:lstStyle/>
          <a:p>
            <a:pPr marL="12700" marR="648970">
              <a:lnSpc>
                <a:spcPct val="103499"/>
              </a:lnSpc>
            </a:pPr>
            <a:r>
              <a:rPr lang="en-NZ" sz="1100" b="1" spc="-85">
                <a:solidFill>
                  <a:srgbClr val="05EDB5"/>
                </a:solidFill>
                <a:latin typeface="Arial"/>
                <a:cs typeface="Arial"/>
              </a:rPr>
              <a:t>Responsibilities</a:t>
            </a:r>
            <a:endParaRPr lang="en-NZ" sz="1100">
              <a:solidFill>
                <a:srgbClr val="05EDB5"/>
              </a:solidFill>
              <a:latin typeface="Arial" panose="020B0604020202020204" pitchFamily="34" charset="0"/>
              <a:cs typeface="Arial" panose="020B0604020202020204" pitchFamily="34" charset="0"/>
            </a:endParaRPr>
          </a:p>
          <a:p>
            <a:pPr marL="171450" lvl="0" indent="-171450" fontAlgn="base">
              <a:lnSpc>
                <a:spcPct val="100000"/>
              </a:lnSpc>
              <a:spcAft>
                <a:spcPts val="400"/>
              </a:spcAft>
              <a:buFont typeface="Arial" panose="020B0604020202020204" pitchFamily="34" charset="0"/>
              <a:buChar char="•"/>
            </a:pPr>
            <a:r>
              <a:rPr lang="en-NZ" sz="1100">
                <a:solidFill>
                  <a:schemeClr val="bg1"/>
                </a:solidFill>
              </a:rPr>
              <a:t>Partner with Strategy and Portfolio, Retail and Generation teams to maintain and improve Meridian’s portfolio planning processes, optimise energy margin opportunities and support sales commitments.</a:t>
            </a:r>
          </a:p>
          <a:p>
            <a:pPr marL="171450" lvl="0" indent="-171450" fontAlgn="base">
              <a:lnSpc>
                <a:spcPct val="100000"/>
              </a:lnSpc>
              <a:spcAft>
                <a:spcPts val="400"/>
              </a:spcAft>
              <a:buFont typeface="Arial" panose="020B0604020202020204" pitchFamily="34" charset="0"/>
              <a:buChar char="•"/>
            </a:pPr>
            <a:r>
              <a:rPr lang="en-NZ" sz="1100">
                <a:solidFill>
                  <a:schemeClr val="bg1"/>
                </a:solidFill>
              </a:rPr>
              <a:t>Partner with Energy and Financial traders to optimise Meridian’s hydro storage, set trading tactics and manage the associated financial risks.</a:t>
            </a:r>
          </a:p>
          <a:p>
            <a:pPr marL="171450" lvl="0" indent="-171450" fontAlgn="base">
              <a:lnSpc>
                <a:spcPct val="100000"/>
              </a:lnSpc>
              <a:spcAft>
                <a:spcPts val="400"/>
              </a:spcAft>
              <a:buFont typeface="Arial" panose="020B0604020202020204" pitchFamily="34" charset="0"/>
              <a:buChar char="•"/>
            </a:pPr>
            <a:r>
              <a:rPr lang="en-NZ" sz="1100">
                <a:solidFill>
                  <a:schemeClr val="bg1"/>
                </a:solidFill>
              </a:rPr>
              <a:t>Provide expert advice on energy margin risks and opportunities arising from hydrology, wind, transmission and generation outages.</a:t>
            </a:r>
          </a:p>
          <a:p>
            <a:pPr marL="171450" lvl="0" indent="-171450" fontAlgn="base">
              <a:lnSpc>
                <a:spcPct val="100000"/>
              </a:lnSpc>
              <a:spcAft>
                <a:spcPts val="400"/>
              </a:spcAft>
              <a:buFont typeface="Arial" panose="020B0604020202020204" pitchFamily="34" charset="0"/>
              <a:buChar char="•"/>
            </a:pPr>
            <a:r>
              <a:rPr lang="en-NZ" sz="1100">
                <a:solidFill>
                  <a:schemeClr val="bg1"/>
                </a:solidFill>
              </a:rPr>
              <a:t>Track and forecast key developments in New Zealand electricity market, such as demand, fuel supply and prices, generation investment.</a:t>
            </a:r>
            <a:endParaRPr lang="en-NZ" sz="1100">
              <a:solidFill>
                <a:schemeClr val="bg1"/>
              </a:solidFill>
              <a:ea typeface="Calibri"/>
              <a:cs typeface="Calibri"/>
            </a:endParaRPr>
          </a:p>
          <a:p>
            <a:pPr marL="171450" lvl="0" indent="-171450" fontAlgn="base">
              <a:lnSpc>
                <a:spcPct val="100000"/>
              </a:lnSpc>
              <a:spcAft>
                <a:spcPts val="400"/>
              </a:spcAft>
              <a:buFont typeface="Arial" panose="020B0604020202020204" pitchFamily="34" charset="0"/>
              <a:buChar char="•"/>
            </a:pPr>
            <a:r>
              <a:rPr lang="en-NZ" sz="1100">
                <a:solidFill>
                  <a:schemeClr val="bg1"/>
                </a:solidFill>
              </a:rPr>
              <a:t>Work with other Portfolio Analysts to ensure portfolio management tools effectively support the management and optimisation of Meridian’s portfolio.</a:t>
            </a:r>
          </a:p>
          <a:p>
            <a:pPr marL="171450" lvl="0" indent="-171450" fontAlgn="base">
              <a:lnSpc>
                <a:spcPct val="100000"/>
              </a:lnSpc>
              <a:spcAft>
                <a:spcPts val="400"/>
              </a:spcAft>
              <a:buFont typeface="Arial" panose="020B0604020202020204" pitchFamily="34" charset="0"/>
              <a:buChar char="•"/>
            </a:pPr>
            <a:r>
              <a:rPr lang="en-NZ" sz="1100">
                <a:solidFill>
                  <a:schemeClr val="bg1"/>
                </a:solidFill>
              </a:rPr>
              <a:t>Provide deal valuations and pricing advice to Strategy and Portfolio and Retail to inform commercial decisions.</a:t>
            </a:r>
            <a:endParaRPr lang="en-NZ" sz="1100">
              <a:solidFill>
                <a:schemeClr val="bg1"/>
              </a:solidFill>
              <a:ea typeface="Calibri"/>
              <a:cs typeface="Calibri"/>
            </a:endParaRPr>
          </a:p>
          <a:p>
            <a:pPr marL="171450" lvl="0" indent="-171450" fontAlgn="base">
              <a:lnSpc>
                <a:spcPct val="100000"/>
              </a:lnSpc>
              <a:spcAft>
                <a:spcPts val="400"/>
              </a:spcAft>
              <a:buFont typeface="Arial" panose="020B0604020202020204" pitchFamily="34" charset="0"/>
              <a:buChar char="•"/>
            </a:pPr>
            <a:r>
              <a:rPr lang="en-NZ" sz="1100">
                <a:solidFill>
                  <a:schemeClr val="bg1"/>
                </a:solidFill>
              </a:rPr>
              <a:t>Run complex power-flow and electricity optimisation models and translate their outputs into clear portfolio optimisation and trading recommendations.</a:t>
            </a:r>
            <a:endParaRPr lang="en-NZ" sz="1100">
              <a:solidFill>
                <a:schemeClr val="bg1"/>
              </a:solidFill>
              <a:ea typeface="Calibri"/>
              <a:cs typeface="Calibri"/>
            </a:endParaRPr>
          </a:p>
        </p:txBody>
      </p:sp>
      <p:sp>
        <p:nvSpPr>
          <p:cNvPr id="13" name="object 21">
            <a:extLst>
              <a:ext uri="{FF2B5EF4-FFF2-40B4-BE49-F238E27FC236}">
                <a16:creationId xmlns:a16="http://schemas.microsoft.com/office/drawing/2014/main" id="{0B0B6F8B-9D95-7F46-83BE-DDFDA6FAC92F}"/>
              </a:ext>
            </a:extLst>
          </p:cNvPr>
          <p:cNvSpPr txBox="1"/>
          <p:nvPr/>
        </p:nvSpPr>
        <p:spPr>
          <a:xfrm>
            <a:off x="5001581" y="1521448"/>
            <a:ext cx="2223967" cy="346710"/>
          </a:xfrm>
          <a:prstGeom prst="rect">
            <a:avLst/>
          </a:prstGeom>
        </p:spPr>
        <p:txBody>
          <a:bodyPr vert="horz" wrap="square" lIns="0" tIns="0" rIns="0" bIns="0" rtlCol="0" anchor="t">
            <a:spAutoFit/>
          </a:bodyPr>
          <a:lstStyle/>
          <a:p>
            <a:pPr marL="12700">
              <a:lnSpc>
                <a:spcPct val="100000"/>
              </a:lnSpc>
            </a:pPr>
            <a:r>
              <a:rPr lang="en-US" sz="1100" b="1">
                <a:solidFill>
                  <a:srgbClr val="05EDB5"/>
                </a:solidFill>
                <a:latin typeface="Arial"/>
                <a:cs typeface="Arial"/>
              </a:rPr>
              <a:t>Location:</a:t>
            </a:r>
            <a:endParaRPr sz="1100" b="1">
              <a:solidFill>
                <a:srgbClr val="05EDB5"/>
              </a:solidFill>
              <a:latin typeface="Arial"/>
              <a:cs typeface="Arial"/>
            </a:endParaRPr>
          </a:p>
          <a:p>
            <a:pPr marL="12700">
              <a:spcBef>
                <a:spcPts val="200"/>
              </a:spcBef>
            </a:pPr>
            <a:r>
              <a:rPr lang="en-NZ" sz="1000">
                <a:solidFill>
                  <a:schemeClr val="bg1"/>
                </a:solidFill>
                <a:latin typeface="Arial"/>
                <a:cs typeface="Arial"/>
              </a:rPr>
              <a:t>Christchurch or Wellington</a:t>
            </a:r>
          </a:p>
        </p:txBody>
      </p:sp>
    </p:spTree>
    <p:extLst>
      <p:ext uri="{BB962C8B-B14F-4D97-AF65-F5344CB8AC3E}">
        <p14:creationId xmlns:p14="http://schemas.microsoft.com/office/powerpoint/2010/main" val="36000620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object 22">
            <a:extLst>
              <a:ext uri="{FF2B5EF4-FFF2-40B4-BE49-F238E27FC236}">
                <a16:creationId xmlns:a16="http://schemas.microsoft.com/office/drawing/2014/main" id="{4430F701-86E1-6F47-8D85-029AF9D2D0A2}"/>
              </a:ext>
            </a:extLst>
          </p:cNvPr>
          <p:cNvSpPr txBox="1"/>
          <p:nvPr/>
        </p:nvSpPr>
        <p:spPr>
          <a:xfrm>
            <a:off x="4617720" y="822960"/>
            <a:ext cx="4023360" cy="4301177"/>
          </a:xfrm>
          <a:prstGeom prst="rect">
            <a:avLst/>
          </a:prstGeom>
        </p:spPr>
        <p:txBody>
          <a:bodyPr vert="horz" wrap="square" lIns="0" tIns="0" rIns="0" bIns="0" rtlCol="0" anchor="t">
            <a:spAutoFit/>
          </a:bodyPr>
          <a:lstStyle/>
          <a:p>
            <a:pPr marL="12700" lvl="0"/>
            <a:r>
              <a:rPr lang="en-NZ" sz="1100" b="1" spc="10">
                <a:solidFill>
                  <a:srgbClr val="05EDB5"/>
                </a:solidFill>
                <a:latin typeface="Arial" panose="020B0604020202020204" pitchFamily="34" charset="0"/>
                <a:cs typeface="Arial" panose="020B0604020202020204" pitchFamily="34" charset="0"/>
              </a:rPr>
              <a:t>Knowledge, experience and skills</a:t>
            </a:r>
          </a:p>
          <a:p>
            <a:pPr marL="12700" lvl="0"/>
            <a:endParaRPr lang="en-NZ" sz="1100" b="1" spc="10">
              <a:solidFill>
                <a:srgbClr val="05EDB5"/>
              </a:solidFill>
              <a:latin typeface="Arial" panose="020B0604020202020204" pitchFamily="34" charset="0"/>
              <a:cs typeface="Arial" panose="020B0604020202020204" pitchFamily="34" charset="0"/>
            </a:endParaRPr>
          </a:p>
          <a:p>
            <a:pPr marL="171450" lvl="0" indent="-171450" fontAlgn="base">
              <a:lnSpc>
                <a:spcPct val="100000"/>
              </a:lnSpc>
              <a:spcAft>
                <a:spcPts val="300"/>
              </a:spcAft>
              <a:buFont typeface="Arial" panose="020B0604020202020204" pitchFamily="34" charset="0"/>
              <a:buChar char="•"/>
            </a:pPr>
            <a:r>
              <a:rPr lang="en-NZ" sz="1100">
                <a:solidFill>
                  <a:schemeClr val="bg1"/>
                </a:solidFill>
              </a:rPr>
              <a:t>Strong analytical judgement, including testing assumptions and drawing defensible conclusions.</a:t>
            </a:r>
          </a:p>
          <a:p>
            <a:pPr marL="171450" lvl="0" indent="-171450" fontAlgn="base">
              <a:lnSpc>
                <a:spcPct val="100000"/>
              </a:lnSpc>
              <a:spcAft>
                <a:spcPts val="300"/>
              </a:spcAft>
              <a:buFont typeface="Arial" panose="020B0604020202020204" pitchFamily="34" charset="0"/>
              <a:buChar char="•"/>
            </a:pPr>
            <a:r>
              <a:rPr lang="en-NZ" sz="1100">
                <a:solidFill>
                  <a:schemeClr val="bg1"/>
                </a:solidFill>
              </a:rPr>
              <a:t>Ability to clearly explain complex findings and give commercially relevant advice to decision-makers.</a:t>
            </a:r>
          </a:p>
          <a:p>
            <a:pPr marL="171450" lvl="0" indent="-171450" fontAlgn="base">
              <a:lnSpc>
                <a:spcPct val="100000"/>
              </a:lnSpc>
              <a:spcAft>
                <a:spcPts val="300"/>
              </a:spcAft>
              <a:buFont typeface="Arial" panose="020B0604020202020204" pitchFamily="34" charset="0"/>
              <a:buChar char="•"/>
            </a:pPr>
            <a:r>
              <a:rPr lang="en-NZ" sz="1100">
                <a:solidFill>
                  <a:schemeClr val="bg1"/>
                </a:solidFill>
              </a:rPr>
              <a:t>Understanding of modern analytics tools such as Databricks, Python, SQL, Power BI and competent use for analysis would be highly desirable.</a:t>
            </a:r>
            <a:endParaRPr lang="en-NZ" sz="1100">
              <a:solidFill>
                <a:schemeClr val="bg1"/>
              </a:solidFill>
              <a:ea typeface="Calibri"/>
              <a:cs typeface="Calibri"/>
            </a:endParaRPr>
          </a:p>
          <a:p>
            <a:pPr marL="171450" lvl="0" indent="-171450" fontAlgn="base">
              <a:lnSpc>
                <a:spcPct val="100000"/>
              </a:lnSpc>
              <a:spcAft>
                <a:spcPts val="300"/>
              </a:spcAft>
              <a:buFont typeface="Arial" panose="020B0604020202020204" pitchFamily="34" charset="0"/>
              <a:buChar char="•"/>
            </a:pPr>
            <a:r>
              <a:rPr lang="en-NZ" sz="1100">
                <a:solidFill>
                  <a:schemeClr val="bg1"/>
                </a:solidFill>
              </a:rPr>
              <a:t>Confidence assessing data quality and recognising the limitations of models and automated outputs.</a:t>
            </a:r>
          </a:p>
          <a:p>
            <a:pPr marL="171450" lvl="0" indent="-171450" fontAlgn="base">
              <a:lnSpc>
                <a:spcPct val="100000"/>
              </a:lnSpc>
              <a:spcAft>
                <a:spcPts val="300"/>
              </a:spcAft>
              <a:buFont typeface="Arial" panose="020B0604020202020204" pitchFamily="34" charset="0"/>
              <a:buChar char="•"/>
            </a:pPr>
            <a:r>
              <a:rPr lang="en-NZ" sz="1100">
                <a:solidFill>
                  <a:schemeClr val="bg1"/>
                </a:solidFill>
              </a:rPr>
              <a:t>Ability to learn new tools and adapt working practices as automation develops.</a:t>
            </a:r>
          </a:p>
          <a:p>
            <a:pPr marL="171450" indent="-171450" fontAlgn="base">
              <a:spcAft>
                <a:spcPts val="100"/>
              </a:spcAft>
              <a:buFont typeface="Arial" panose="020B0604020202020204" pitchFamily="34" charset="0"/>
              <a:buChar char="•"/>
            </a:pPr>
            <a:r>
              <a:rPr lang="en-NZ" sz="1100" spc="15">
                <a:solidFill>
                  <a:srgbClr val="FFFFFF"/>
                </a:solidFill>
              </a:rPr>
              <a:t>A tertiary qualification in a quantitative discipline is preferred.</a:t>
            </a:r>
            <a:r>
              <a:rPr lang="en-US" sz="1100">
                <a:solidFill>
                  <a:srgbClr val="FFFFFF"/>
                </a:solidFill>
              </a:rPr>
              <a:t>​</a:t>
            </a:r>
          </a:p>
          <a:p>
            <a:pPr marL="171450" indent="-171450" fontAlgn="base">
              <a:spcAft>
                <a:spcPts val="100"/>
              </a:spcAft>
              <a:buFont typeface="Arial" panose="020B0604020202020204" pitchFamily="34" charset="0"/>
              <a:buChar char="•"/>
            </a:pPr>
            <a:r>
              <a:rPr lang="en-NZ" sz="1100" spc="15">
                <a:solidFill>
                  <a:srgbClr val="FFFFFF"/>
                </a:solidFill>
              </a:rPr>
              <a:t>An understanding of New Zealand Electricity Market spot market and forward markets is desirable.</a:t>
            </a:r>
            <a:r>
              <a:rPr lang="en-US" sz="1100">
                <a:solidFill>
                  <a:srgbClr val="FFFFFF"/>
                </a:solidFill>
              </a:rPr>
              <a:t>​</a:t>
            </a:r>
          </a:p>
          <a:p>
            <a:pPr marL="171450" indent="-171450" fontAlgn="base">
              <a:spcAft>
                <a:spcPts val="100"/>
              </a:spcAft>
              <a:buFont typeface="Arial" panose="020B0604020202020204" pitchFamily="34" charset="0"/>
              <a:buChar char="•"/>
            </a:pPr>
            <a:r>
              <a:rPr lang="en-NZ" sz="1100" spc="15">
                <a:solidFill>
                  <a:srgbClr val="FFFFFF"/>
                </a:solidFill>
              </a:rPr>
              <a:t>Experience with electricity market optimisation models such as SDDP, Plexos or similar would be valuable</a:t>
            </a:r>
            <a:r>
              <a:rPr lang="en-NZ" sz="1100">
                <a:solidFill>
                  <a:srgbClr val="FFFFFF"/>
                </a:solidFill>
              </a:rPr>
              <a:t>​.</a:t>
            </a:r>
          </a:p>
          <a:p>
            <a:pPr marL="171450" lvl="0" indent="-171450" fontAlgn="base">
              <a:lnSpc>
                <a:spcPct val="100000"/>
              </a:lnSpc>
              <a:spcAft>
                <a:spcPts val="300"/>
              </a:spcAft>
              <a:buFont typeface="Arial" panose="020B0604020202020204" pitchFamily="34" charset="0"/>
              <a:buChar char="•"/>
            </a:pPr>
            <a:endParaRPr lang="en-NZ" sz="1100">
              <a:solidFill>
                <a:schemeClr val="bg1"/>
              </a:solidFill>
            </a:endParaRPr>
          </a:p>
          <a:p>
            <a:pPr marL="12700" lvl="0"/>
            <a:br>
              <a:rPr lang="en-NZ" sz="1100" b="1" spc="10">
                <a:latin typeface="Arial" panose="020B0604020202020204" pitchFamily="34" charset="0"/>
                <a:cs typeface="Arial" panose="020B0604020202020204" pitchFamily="34" charset="0"/>
              </a:rPr>
            </a:br>
            <a:endParaRPr lang="en-NZ" sz="1100" b="1" spc="10">
              <a:solidFill>
                <a:schemeClr val="bg1"/>
              </a:solidFill>
              <a:latin typeface="Arial" panose="020B0604020202020204" pitchFamily="34" charset="0"/>
              <a:cs typeface="Arial" panose="020B0604020202020204" pitchFamily="34" charset="0"/>
            </a:endParaRPr>
          </a:p>
          <a:p>
            <a:pPr marL="12700"/>
            <a:endParaRPr lang="en-NZ" sz="1100" spc="10">
              <a:solidFill>
                <a:schemeClr val="bg1"/>
              </a:solidFill>
              <a:latin typeface="Calibri"/>
              <a:cs typeface="Calibri"/>
            </a:endParaRPr>
          </a:p>
          <a:p>
            <a:br>
              <a:rPr lang="en-NZ" sz="1000">
                <a:latin typeface="Arial" panose="020B0604020202020204" pitchFamily="34" charset="0"/>
                <a:cs typeface="Arial" panose="020B0604020202020204" pitchFamily="34" charset="0"/>
              </a:rPr>
            </a:br>
            <a:endParaRPr lang="en-NZ" sz="1000">
              <a:solidFill>
                <a:prstClr val="white"/>
              </a:solidFill>
              <a:latin typeface="Arial" panose="020B0604020202020204" pitchFamily="34" charset="0"/>
              <a:cs typeface="Arial" panose="020B0604020202020204" pitchFamily="34" charset="0"/>
            </a:endParaRPr>
          </a:p>
        </p:txBody>
      </p:sp>
      <p:sp>
        <p:nvSpPr>
          <p:cNvPr id="14" name="object 23">
            <a:extLst>
              <a:ext uri="{FF2B5EF4-FFF2-40B4-BE49-F238E27FC236}">
                <a16:creationId xmlns:a16="http://schemas.microsoft.com/office/drawing/2014/main" id="{81A9F11A-3942-094A-B65F-99E786F0AE50}"/>
              </a:ext>
            </a:extLst>
          </p:cNvPr>
          <p:cNvSpPr txBox="1"/>
          <p:nvPr/>
        </p:nvSpPr>
        <p:spPr>
          <a:xfrm>
            <a:off x="484934" y="822960"/>
            <a:ext cx="3922081" cy="761747"/>
          </a:xfrm>
          <a:prstGeom prst="rect">
            <a:avLst/>
          </a:prstGeom>
        </p:spPr>
        <p:txBody>
          <a:bodyPr vert="horz" wrap="square" lIns="0" tIns="0" rIns="0" bIns="0" rtlCol="0" anchor="t">
            <a:spAutoFit/>
          </a:bodyPr>
          <a:lstStyle/>
          <a:p>
            <a:pPr marL="12700"/>
            <a:endParaRPr lang="en-NZ" sz="1100">
              <a:solidFill>
                <a:schemeClr val="bg1"/>
              </a:solidFill>
              <a:latin typeface="Calibri"/>
              <a:cs typeface="Calibri"/>
            </a:endParaRPr>
          </a:p>
          <a:p>
            <a:pPr>
              <a:lnSpc>
                <a:spcPct val="150000"/>
              </a:lnSpc>
            </a:pPr>
            <a:endParaRPr lang="en-NZ" sz="1100">
              <a:solidFill>
                <a:schemeClr val="bg1"/>
              </a:solidFill>
              <a:latin typeface="Calibri"/>
              <a:cs typeface="Calibri"/>
            </a:endParaRPr>
          </a:p>
          <a:p>
            <a:pPr>
              <a:buFont typeface="Symbol" panose="020B0604020202020204" pitchFamily="34" charset="0"/>
              <a:buChar char="•"/>
            </a:pPr>
            <a:endParaRPr lang="en-NZ" sz="1100">
              <a:solidFill>
                <a:schemeClr val="bg1"/>
              </a:solidFill>
              <a:latin typeface="Calibri"/>
              <a:cs typeface="Calibri"/>
            </a:endParaRPr>
          </a:p>
          <a:p>
            <a:pPr marL="171450" indent="-171450">
              <a:buFont typeface="Arial" panose="020B0604020202020204" pitchFamily="34" charset="0"/>
              <a:buChar char="•"/>
            </a:pPr>
            <a:endParaRPr lang="en-NZ" sz="1100">
              <a:solidFill>
                <a:schemeClr val="bg1"/>
              </a:solidFill>
              <a:latin typeface="Calibri"/>
              <a:cs typeface="Calibri"/>
            </a:endParaRPr>
          </a:p>
        </p:txBody>
      </p:sp>
      <p:sp>
        <p:nvSpPr>
          <p:cNvPr id="15" name="TextBox 14"/>
          <p:cNvSpPr txBox="1"/>
          <p:nvPr/>
        </p:nvSpPr>
        <p:spPr>
          <a:xfrm>
            <a:off x="484934" y="897318"/>
            <a:ext cx="3313343" cy="4645152"/>
          </a:xfrm>
          <a:prstGeom prst="rect">
            <a:avLst/>
          </a:prstGeom>
          <a:noFill/>
        </p:spPr>
        <p:txBody>
          <a:bodyPr wrap="square" lIns="0" tIns="0" rIns="0" bIns="0">
            <a:noAutofit/>
          </a:bodyPr>
          <a:lstStyle/>
          <a:p>
            <a:pPr marL="12700" marR="648970">
              <a:lnSpc>
                <a:spcPct val="100000"/>
              </a:lnSpc>
              <a:spcAft>
                <a:spcPts val="300"/>
              </a:spcAft>
            </a:pPr>
            <a:r>
              <a:rPr lang="en-NZ" sz="1100" b="1" spc="-85">
                <a:solidFill>
                  <a:srgbClr val="05EDB5"/>
                </a:solidFill>
                <a:latin typeface="Arial"/>
                <a:cs typeface="Arial"/>
              </a:rPr>
              <a:t>Responsibilities continued</a:t>
            </a:r>
          </a:p>
          <a:p>
            <a:pPr marL="12700" marR="648970">
              <a:lnSpc>
                <a:spcPct val="100000"/>
              </a:lnSpc>
              <a:spcAft>
                <a:spcPts val="300"/>
              </a:spcAft>
            </a:pPr>
            <a:endParaRPr lang="en-NZ" sz="1100">
              <a:solidFill>
                <a:srgbClr val="05EDB5"/>
              </a:solidFill>
              <a:latin typeface="Arial" panose="020B0604020202020204" pitchFamily="34" charset="0"/>
              <a:cs typeface="Arial" panose="020B0604020202020204" pitchFamily="34" charset="0"/>
            </a:endParaRPr>
          </a:p>
          <a:p>
            <a:pPr marL="171450" lvl="0" indent="-171450" fontAlgn="base">
              <a:lnSpc>
                <a:spcPct val="100000"/>
              </a:lnSpc>
              <a:spcAft>
                <a:spcPts val="300"/>
              </a:spcAft>
              <a:buFont typeface="Arial" panose="020B0604020202020204" pitchFamily="34" charset="0"/>
              <a:buChar char="•"/>
            </a:pPr>
            <a:r>
              <a:rPr lang="en-NZ" sz="1100">
                <a:solidFill>
                  <a:schemeClr val="bg1"/>
                </a:solidFill>
              </a:rPr>
              <a:t>Challenge model assumptions and automated outputs, investigate exceptions and explain uncertainty before recommending action.</a:t>
            </a:r>
          </a:p>
          <a:p>
            <a:pPr marL="171450" lvl="0" indent="-171450" fontAlgn="base">
              <a:lnSpc>
                <a:spcPct val="100000"/>
              </a:lnSpc>
              <a:spcAft>
                <a:spcPts val="300"/>
              </a:spcAft>
              <a:buFont typeface="Arial" panose="020B0604020202020204" pitchFamily="34" charset="0"/>
              <a:buChar char="•"/>
            </a:pPr>
            <a:r>
              <a:rPr lang="en-NZ" sz="1100">
                <a:solidFill>
                  <a:schemeClr val="bg1"/>
                </a:solidFill>
              </a:rPr>
              <a:t>Turn analysis into clear advice on portfolio options, explaining trade-offs and implications for energy margin and risk.</a:t>
            </a:r>
          </a:p>
          <a:p>
            <a:pPr marL="171450" lvl="0" indent="-171450" fontAlgn="base">
              <a:lnSpc>
                <a:spcPct val="100000"/>
              </a:lnSpc>
              <a:spcAft>
                <a:spcPts val="300"/>
              </a:spcAft>
              <a:buFont typeface="Arial" panose="020B0604020202020204" pitchFamily="34" charset="0"/>
              <a:buChar char="•"/>
            </a:pPr>
            <a:r>
              <a:rPr lang="en-NZ" sz="1100">
                <a:solidFill>
                  <a:schemeClr val="bg1"/>
                </a:solidFill>
              </a:rPr>
              <a:t>Work with analysts and portfolio intelligence programme to improve automated workflows, validate outputs and maintain appropriate human oversight.</a:t>
            </a:r>
          </a:p>
          <a:p>
            <a:pPr marL="171450" lvl="0" indent="-171450" fontAlgn="base">
              <a:lnSpc>
                <a:spcPct val="100000"/>
              </a:lnSpc>
              <a:spcAft>
                <a:spcPts val="300"/>
              </a:spcAft>
              <a:buFont typeface="Arial" panose="020B0604020202020204" pitchFamily="34" charset="0"/>
              <a:buChar char="•"/>
            </a:pPr>
            <a:endParaRPr lang="en-NZ" sz="1100">
              <a:solidFill>
                <a:schemeClr val="bg1"/>
              </a:solidFill>
            </a:endParaRPr>
          </a:p>
          <a:p>
            <a:pPr marL="171450" lvl="0" indent="-171450" fontAlgn="base">
              <a:lnSpc>
                <a:spcPct val="100000"/>
              </a:lnSpc>
              <a:spcAft>
                <a:spcPts val="300"/>
              </a:spcAft>
              <a:buFont typeface="Arial" panose="020B0604020202020204" pitchFamily="34" charset="0"/>
              <a:buChar char="•"/>
            </a:pPr>
            <a:endParaRPr lang="en-NZ" sz="1100">
              <a:solidFill>
                <a:schemeClr val="bg1"/>
              </a:solidFill>
            </a:endParaRPr>
          </a:p>
          <a:p>
            <a:pPr fontAlgn="base">
              <a:spcAft>
                <a:spcPts val="300"/>
              </a:spcAft>
            </a:pPr>
            <a:r>
              <a:rPr lang="en-NZ" sz="1100" b="1" spc="10">
                <a:solidFill>
                  <a:srgbClr val="05EDB5"/>
                </a:solidFill>
                <a:latin typeface="Arial" panose="020B0604020202020204" pitchFamily="34" charset="0"/>
                <a:cs typeface="Arial" panose="020B0604020202020204" pitchFamily="34" charset="0"/>
              </a:rPr>
              <a:t>Candidate profile</a:t>
            </a:r>
          </a:p>
          <a:p>
            <a:pPr lvl="0" fontAlgn="base">
              <a:lnSpc>
                <a:spcPct val="100000"/>
              </a:lnSpc>
              <a:spcAft>
                <a:spcPts val="300"/>
              </a:spcAft>
            </a:pPr>
            <a:r>
              <a:rPr lang="en-US" sz="1100" b="0">
                <a:solidFill>
                  <a:srgbClr val="FFFFFF"/>
                </a:solidFill>
              </a:rPr>
              <a:t>You bring a growth mindset and genuine curiosity, actively seeking feedback and opportunities to learn. You build strong working relationships, share ideas openly and value different perspectives when solving problems. Comfortable challenging established ways of working, you balance innovative thinking with commercial judgement, considering the value and risks of new ideas. You adapt positively to change and take initiative to turn ideas into practical improvements.</a:t>
            </a:r>
            <a:endParaRPr lang="en-NZ" sz="1100">
              <a:solidFill>
                <a:schemeClr val="bg1"/>
              </a:solidFill>
            </a:endParaRPr>
          </a:p>
        </p:txBody>
      </p:sp>
    </p:spTree>
    <p:extLst>
      <p:ext uri="{BB962C8B-B14F-4D97-AF65-F5344CB8AC3E}">
        <p14:creationId xmlns:p14="http://schemas.microsoft.com/office/powerpoint/2010/main" val="59696170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eri JD" id="{80015915-6F56-3245-8C45-4DA4442B1ACE}" vid="{829A69E3-043A-5845-85D3-8DFEF63EE9B2}"/>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E83C132ABBA9547A90C105B7FC1A297" ma:contentTypeVersion="12" ma:contentTypeDescription="Create a new document." ma:contentTypeScope="" ma:versionID="f7f16582081531697cbba9e6d78b74ef">
  <xsd:schema xmlns:xsd="http://www.w3.org/2001/XMLSchema" xmlns:xs="http://www.w3.org/2001/XMLSchema" xmlns:p="http://schemas.microsoft.com/office/2006/metadata/properties" xmlns:ns2="9a53a4ef-9a7e-42aa-81c4-1bf3ffa97993" xmlns:ns3="62e67af6-baa1-45c0-bad3-251edf21fcc0" targetNamespace="http://schemas.microsoft.com/office/2006/metadata/properties" ma:root="true" ma:fieldsID="118ea1d278c975a546b6628cb8a3ab6e" ns2:_="" ns3:_="">
    <xsd:import namespace="9a53a4ef-9a7e-42aa-81c4-1bf3ffa97993"/>
    <xsd:import namespace="62e67af6-baa1-45c0-bad3-251edf21fcc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53a4ef-9a7e-42aa-81c4-1bf3ffa9799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441f4d4e-d57f-4cf8-8d8c-5728bde0858f"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2e67af6-baa1-45c0-bad3-251edf21fcc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cb73587-288b-45c2-909e-a60b905b52ee}" ma:internalName="TaxCatchAll" ma:showField="CatchAllData" ma:web="62e67af6-baa1-45c0-bad3-251edf21fcc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62e67af6-baa1-45c0-bad3-251edf21fcc0"/>
    <lcf76f155ced4ddcb4097134ff3c332f xmlns="9a53a4ef-9a7e-42aa-81c4-1bf3ffa97993">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B5FED3F-D85E-4DE6-BE52-8676A4D1649C}">
  <ds:schemaRefs>
    <ds:schemaRef ds:uri="62e67af6-baa1-45c0-bad3-251edf21fcc0"/>
    <ds:schemaRef ds:uri="9a53a4ef-9a7e-42aa-81c4-1bf3ffa9799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C055FC9B-5724-4E52-B7CF-0DA26C5E6734}">
  <ds:schemaRefs>
    <ds:schemaRef ds:uri="http://purl.org/dc/elements/1.1/"/>
    <ds:schemaRef ds:uri="http://schemas.microsoft.com/office/infopath/2007/PartnerControls"/>
    <ds:schemaRef ds:uri="9a53a4ef-9a7e-42aa-81c4-1bf3ffa97993"/>
    <ds:schemaRef ds:uri="http://schemas.openxmlformats.org/package/2006/metadata/core-properties"/>
    <ds:schemaRef ds:uri="http://purl.org/dc/terms/"/>
    <ds:schemaRef ds:uri="http://schemas.microsoft.com/office/2006/documentManagement/types"/>
    <ds:schemaRef ds:uri="62e67af6-baa1-45c0-bad3-251edf21fcc0"/>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35EFD34A-D263-43A4-A04C-9ABCB4583055}">
  <ds:schemaRefs>
    <ds:schemaRef ds:uri="http://schemas.microsoft.com/sharepoint/v3/contenttype/forms"/>
  </ds:schemaRefs>
</ds:datastoreItem>
</file>

<file path=docMetadata/LabelInfo.xml><?xml version="1.0" encoding="utf-8"?>
<clbl:labelList xmlns:clbl="http://schemas.microsoft.com/office/2020/mipLabelMetadata">
  <clbl:label id="{888bb889-6f8a-47ae-9880-0aeded6e10b8}" enabled="1" method="Standard" siteId="{e6cf3f80-614d-4939-895c-3d5287c0f245}" removed="0"/>
</clbl:labelList>
</file>

<file path=docProps/app.xml><?xml version="1.0" encoding="utf-8"?>
<Properties xmlns="http://schemas.openxmlformats.org/officeDocument/2006/extended-properties" xmlns:vt="http://schemas.openxmlformats.org/officeDocument/2006/docPropsVTypes">
  <Template>Office Theme</Template>
  <TotalTime>0</TotalTime>
  <Words>526</Words>
  <Application>Microsoft Office PowerPoint</Application>
  <PresentationFormat>Custom</PresentationFormat>
  <Paragraphs>44</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Symbol</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 Yates</dc:creator>
  <cp:lastModifiedBy>Beccy Warwick</cp:lastModifiedBy>
  <cp:revision>2</cp:revision>
  <dcterms:created xsi:type="dcterms:W3CDTF">2022-02-10T01:09:19Z</dcterms:created>
  <dcterms:modified xsi:type="dcterms:W3CDTF">2026-10-30T03:01:01Z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0x010100CE83C132ABBA9547A90C105B7FC1A297</vt:lpwstr>
  </property>
  <property fmtid="{D5CDD505-2E9C-101B-9397-08002B2CF9AE}" pid="3" name="MRDSecurityClassification">
    <vt:lpwstr/>
  </property>
  <property fmtid="{D5CDD505-2E9C-101B-9397-08002B2CF9AE}" pid="4" name="MRDFinancialYear">
    <vt:lpwstr/>
  </property>
  <property fmtid="{D5CDD505-2E9C-101B-9397-08002B2CF9AE}" pid="5" name="MRDDocumentType">
    <vt:lpwstr/>
  </property>
  <property fmtid="{D5CDD505-2E9C-101B-9397-08002B2CF9AE}" pid="6" name="MRDBusinessFunction">
    <vt:lpwstr/>
  </property>
  <property fmtid="{D5CDD505-2E9C-101B-9397-08002B2CF9AE}" pid="7" name="MRDDocumentStatus">
    <vt:lpwstr/>
  </property>
  <property fmtid="{D5CDD505-2E9C-101B-9397-08002B2CF9AE}" pid="8" name="MSIP_Label_888bb889-6f8a-47ae-9880-0aeded6e10b8_Enabled">
    <vt:lpwstr>true</vt:lpwstr>
  </property>
  <property fmtid="{D5CDD505-2E9C-101B-9397-08002B2CF9AE}" pid="9" name="MSIP_Label_888bb889-6f8a-47ae-9880-0aeded6e10b8_SetDate">
    <vt:lpwstr>2023-06-19T00:25:47Z</vt:lpwstr>
  </property>
  <property fmtid="{D5CDD505-2E9C-101B-9397-08002B2CF9AE}" pid="10" name="MSIP_Label_888bb889-6f8a-47ae-9880-0aeded6e10b8_Method">
    <vt:lpwstr>Standard</vt:lpwstr>
  </property>
  <property fmtid="{D5CDD505-2E9C-101B-9397-08002B2CF9AE}" pid="11" name="MSIP_Label_888bb889-6f8a-47ae-9880-0aeded6e10b8_Name">
    <vt:lpwstr>888bb889-6f8a-47ae-9880-0aeded6e10b8</vt:lpwstr>
  </property>
  <property fmtid="{D5CDD505-2E9C-101B-9397-08002B2CF9AE}" pid="12" name="MSIP_Label_888bb889-6f8a-47ae-9880-0aeded6e10b8_SiteId">
    <vt:lpwstr>e6cf3f80-614d-4939-895c-3d5287c0f245</vt:lpwstr>
  </property>
  <property fmtid="{D5CDD505-2E9C-101B-9397-08002B2CF9AE}" pid="13" name="MSIP_Label_888bb889-6f8a-47ae-9880-0aeded6e10b8_ActionId">
    <vt:lpwstr>3f622c7a-844b-4344-9cee-c9df23f2fc59</vt:lpwstr>
  </property>
  <property fmtid="{D5CDD505-2E9C-101B-9397-08002B2CF9AE}" pid="14" name="MSIP_Label_888bb889-6f8a-47ae-9880-0aeded6e10b8_ContentBits">
    <vt:lpwstr>0</vt:lpwstr>
  </property>
  <property fmtid="{D5CDD505-2E9C-101B-9397-08002B2CF9AE}" pid="15" name="MediaServiceImageTags">
    <vt:lpwstr/>
  </property>
</Properties>
</file>