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38" autoAdjust="0"/>
    <p:restoredTop sz="94660"/>
  </p:normalViewPr>
  <p:slideViewPr>
    <p:cSldViewPr snapToGrid="0">
      <p:cViewPr>
        <p:scale>
          <a:sx n="100" d="100"/>
          <a:sy n="100" d="100"/>
        </p:scale>
        <p:origin x="20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11/19/2025</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64202"/>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pPr marL="12700">
              <a:lnSpc>
                <a:spcPct val="100000"/>
              </a:lnSpc>
              <a:spcBef>
                <a:spcPts val="200"/>
              </a:spcBef>
            </a:pPr>
            <a:r>
              <a:rPr lang="en-NZ" sz="1100" dirty="0">
                <a:solidFill>
                  <a:schemeClr val="bg1"/>
                </a:solidFill>
                <a:cs typeface="Arial"/>
              </a:rPr>
              <a:t>Senior Project Manager - Construction</a:t>
            </a:r>
            <a:endParaRPr sz="1100" dirty="0">
              <a:solidFill>
                <a:schemeClr val="bg1"/>
              </a:solidFil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32988"/>
            <a:ext cx="1124820" cy="364202"/>
          </a:xfrm>
          <a:prstGeom prst="rect">
            <a:avLst/>
          </a:prstGeom>
        </p:spPr>
        <p:txBody>
          <a:bodyPr vert="horz" wrap="square" lIns="0" tIns="0" rIns="0" bIns="0" rtlCol="0" anchor="t">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100" dirty="0">
                <a:solidFill>
                  <a:schemeClr val="bg1"/>
                </a:solidFill>
                <a:cs typeface="Arial"/>
              </a:rPr>
              <a:t>November 2025</a:t>
            </a:r>
            <a:endParaRPr sz="1000" dirty="0">
              <a:solidFill>
                <a:schemeClr val="bg1"/>
              </a:solidFil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Construction Manager</a:t>
            </a:r>
            <a:endParaRPr sz="2000" b="1" dirty="0">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091197"/>
            <a:ext cx="3922081" cy="3893374"/>
          </a:xfrm>
          <a:prstGeom prst="rect">
            <a:avLst/>
          </a:prstGeom>
        </p:spPr>
        <p:txBody>
          <a:bodyPr vert="horz" wrap="square" lIns="0" tIns="0" rIns="0" bIns="0" rtlCol="0">
            <a:spAutoFit/>
          </a:bodyPr>
          <a:lstStyle/>
          <a:p>
            <a:pPr marL="12700"/>
            <a:r>
              <a:rPr sz="1100" b="1" dirty="0">
                <a:solidFill>
                  <a:srgbClr val="05EDB5"/>
                </a:solidFill>
                <a:latin typeface="Arial"/>
                <a:cs typeface="Arial"/>
              </a:rPr>
              <a:t>The role</a:t>
            </a:r>
            <a:endParaRPr lang="en-NZ" sz="1100" b="1" dirty="0">
              <a:solidFill>
                <a:srgbClr val="05EDB5"/>
              </a:solidFill>
              <a:latin typeface="Arial"/>
              <a:cs typeface="Arial"/>
            </a:endParaRPr>
          </a:p>
          <a:p>
            <a:pPr marL="184150" indent="-171450">
              <a:buFont typeface="Arial" panose="020B0604020202020204" pitchFamily="34" charset="0"/>
              <a:buChar char="•"/>
            </a:pPr>
            <a:r>
              <a:rPr lang="en-NZ" sz="1100" dirty="0">
                <a:solidFill>
                  <a:schemeClr val="bg1"/>
                </a:solidFill>
                <a:cs typeface="Calibri" panose="020F0502020204030204" pitchFamily="34" charset="0"/>
              </a:rPr>
              <a:t>You’ll be part of the Renewable Construction Team within the Development Business Unit. </a:t>
            </a:r>
            <a:r>
              <a:rPr lang="en-NZ" sz="1100" kern="100" dirty="0">
                <a:solidFill>
                  <a:schemeClr val="bg1"/>
                </a:solidFill>
                <a:ea typeface="Aptos" panose="020B0004020202020204" pitchFamily="34" charset="0"/>
                <a:cs typeface="Arial" panose="020B0604020202020204" pitchFamily="34" charset="0"/>
              </a:rPr>
              <a:t>  This team is responsible for managing the design, procurement, construction and commissioning of new generation sites (primarily wind, solar and grid-scale battery projects), to help meet Meridian meet its goal to decarbonise NZ. </a:t>
            </a:r>
          </a:p>
          <a:p>
            <a:pPr marL="184150" indent="-171450">
              <a:buFont typeface="Arial" panose="020B0604020202020204" pitchFamily="34" charset="0"/>
              <a:buChar char="•"/>
            </a:pPr>
            <a:r>
              <a:rPr lang="en-NZ" sz="1100" dirty="0">
                <a:solidFill>
                  <a:schemeClr val="bg1"/>
                </a:solidFill>
                <a:cs typeface="Calibri" panose="020F0502020204030204" pitchFamily="34" charset="0"/>
              </a:rPr>
              <a:t>This is a full time, fixed term site based role for the duration of the Te Rere Hau Wind Farm Repowering project, through the final stages of pre-FID works and then for the duration of the wind farm construction.</a:t>
            </a:r>
          </a:p>
          <a:p>
            <a:pPr marL="184150" indent="-171450">
              <a:buFont typeface="Arial" panose="020B0604020202020204" pitchFamily="34" charset="0"/>
              <a:buChar char="•"/>
            </a:pPr>
            <a:r>
              <a:rPr lang="en-NZ" sz="1100" dirty="0">
                <a:solidFill>
                  <a:schemeClr val="bg1"/>
                </a:solidFill>
                <a:cs typeface="Calibri" panose="020F0502020204030204" pitchFamily="34" charset="0"/>
              </a:rPr>
              <a:t>The Construction Manager is responsible for managing the site and all construction aspects of the Te Rere Hau Wind Farm Repowering project, including earthworks, civil works, buildings, electrical works, control systems, SCADA, ICT services, and hand over to Generation. This role requires a high level of proactiveness, </a:t>
            </a:r>
            <a:r>
              <a:rPr lang="en-NZ" sz="1100" spc="-40" dirty="0">
                <a:solidFill>
                  <a:srgbClr val="FFFFFF"/>
                </a:solidFill>
                <a:cs typeface="Calibri" panose="020F0502020204030204" pitchFamily="34" charset="0"/>
              </a:rPr>
              <a:t>communication, cooperation and attention to detail to successfully deliver in all areas of construction management across the project.</a:t>
            </a:r>
          </a:p>
          <a:p>
            <a:pPr marL="184150" indent="-171450">
              <a:buFont typeface="Arial" panose="020B0604020202020204" pitchFamily="34" charset="0"/>
              <a:buChar char="•"/>
            </a:pPr>
            <a:r>
              <a:rPr lang="en-NZ" sz="1100" dirty="0">
                <a:solidFill>
                  <a:schemeClr val="bg1"/>
                </a:solidFill>
                <a:cs typeface="Calibri" panose="020F0502020204030204" pitchFamily="34" charset="0"/>
              </a:rPr>
              <a:t>The role will be part of the site management team who will be collectively responsible for safe, healthy, sustainable delivery and handover of the project to the requirements of Meridian, to the approved programme and budget.</a:t>
            </a:r>
          </a:p>
        </p:txBody>
      </p:sp>
      <p:sp>
        <p:nvSpPr>
          <p:cNvPr id="12" name="object 23">
            <a:extLst>
              <a:ext uri="{FF2B5EF4-FFF2-40B4-BE49-F238E27FC236}">
                <a16:creationId xmlns:a16="http://schemas.microsoft.com/office/drawing/2014/main" id="{16C00225-0221-D041-B785-CF36376C8BB4}"/>
              </a:ext>
            </a:extLst>
          </p:cNvPr>
          <p:cNvSpPr txBox="1"/>
          <p:nvPr/>
        </p:nvSpPr>
        <p:spPr>
          <a:xfrm>
            <a:off x="5001581" y="2069958"/>
            <a:ext cx="4002719" cy="4006161"/>
          </a:xfrm>
          <a:custGeom>
            <a:avLst/>
            <a:gdLst>
              <a:gd name="connsiteX0" fmla="*/ 0 w 4211867"/>
              <a:gd name="connsiteY0" fmla="*/ 0 h 3898440"/>
              <a:gd name="connsiteX1" fmla="*/ 4211867 w 4211867"/>
              <a:gd name="connsiteY1" fmla="*/ 0 h 3898440"/>
              <a:gd name="connsiteX2" fmla="*/ 4211867 w 4211867"/>
              <a:gd name="connsiteY2" fmla="*/ 3898440 h 3898440"/>
              <a:gd name="connsiteX3" fmla="*/ 0 w 4211867"/>
              <a:gd name="connsiteY3" fmla="*/ 3898440 h 3898440"/>
              <a:gd name="connsiteX4" fmla="*/ 0 w 4211867"/>
              <a:gd name="connsiteY4" fmla="*/ 0 h 3898440"/>
              <a:gd name="connsiteX0" fmla="*/ 0 w 4211867"/>
              <a:gd name="connsiteY0" fmla="*/ 0 h 3898440"/>
              <a:gd name="connsiteX1" fmla="*/ 4211867 w 4211867"/>
              <a:gd name="connsiteY1" fmla="*/ 0 h 3898440"/>
              <a:gd name="connsiteX2" fmla="*/ 3526067 w 4211867"/>
              <a:gd name="connsiteY2" fmla="*/ 3892090 h 3898440"/>
              <a:gd name="connsiteX3" fmla="*/ 0 w 4211867"/>
              <a:gd name="connsiteY3" fmla="*/ 3898440 h 3898440"/>
              <a:gd name="connsiteX4" fmla="*/ 0 w 4211867"/>
              <a:gd name="connsiteY4" fmla="*/ 0 h 389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867" h="3898440">
                <a:moveTo>
                  <a:pt x="0" y="0"/>
                </a:moveTo>
                <a:lnTo>
                  <a:pt x="4211867" y="0"/>
                </a:lnTo>
                <a:lnTo>
                  <a:pt x="3526067" y="3892090"/>
                </a:lnTo>
                <a:lnTo>
                  <a:pt x="0" y="3898440"/>
                </a:lnTo>
                <a:lnTo>
                  <a:pt x="0" y="0"/>
                </a:lnTo>
                <a:close/>
              </a:path>
            </a:pathLst>
          </a:custGeom>
          <a:noFill/>
        </p:spPr>
        <p:txBody>
          <a:bodyPr vert="horz" wrap="square" lIns="0" tIns="0" rIns="0" bIns="0" rtlCol="0">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lang="en-NZ" sz="1100" b="1" spc="-40" dirty="0">
                <a:solidFill>
                  <a:srgbClr val="05EDB5"/>
                </a:solidFill>
                <a:latin typeface="Arial" panose="020B0604020202020204" pitchFamily="34" charset="0"/>
                <a:cs typeface="Arial" panose="020B0604020202020204" pitchFamily="34" charset="0"/>
              </a:rPr>
              <a:t> </a:t>
            </a:r>
            <a:r>
              <a:rPr lang="en-NZ" sz="1100" b="1" spc="-25" dirty="0">
                <a:solidFill>
                  <a:srgbClr val="05EDB5"/>
                </a:solidFill>
                <a:latin typeface="Arial" panose="020B0604020202020204" pitchFamily="34" charset="0"/>
                <a:cs typeface="Arial" panose="020B0604020202020204" pitchFamily="34" charset="0"/>
              </a:rPr>
              <a:t>acc</a:t>
            </a:r>
            <a:r>
              <a:rPr lang="en-NZ" sz="1100" b="1" spc="-30" dirty="0">
                <a:solidFill>
                  <a:srgbClr val="05EDB5"/>
                </a:solidFill>
                <a:latin typeface="Arial" panose="020B0604020202020204" pitchFamily="34" charset="0"/>
                <a:cs typeface="Arial" panose="020B0604020202020204" pitchFamily="34" charset="0"/>
              </a:rPr>
              <a:t>o</a:t>
            </a:r>
            <a:r>
              <a:rPr lang="en-NZ" sz="1100" b="1" spc="-15" dirty="0">
                <a:solidFill>
                  <a:srgbClr val="05EDB5"/>
                </a:solidFill>
                <a:latin typeface="Arial" panose="020B0604020202020204" pitchFamily="34" charset="0"/>
                <a:cs typeface="Arial" panose="020B0604020202020204" pitchFamily="34" charset="0"/>
              </a:rPr>
              <a:t>u</a:t>
            </a:r>
            <a:r>
              <a:rPr lang="en-NZ" sz="1100" b="1" spc="-20" dirty="0">
                <a:solidFill>
                  <a:srgbClr val="05EDB5"/>
                </a:solidFill>
                <a:latin typeface="Arial" panose="020B0604020202020204" pitchFamily="34" charset="0"/>
                <a:cs typeface="Arial" panose="020B0604020202020204" pitchFamily="34" charset="0"/>
              </a:rPr>
              <a:t>n</a:t>
            </a:r>
            <a:r>
              <a:rPr lang="en-NZ" sz="1100" b="1" spc="30" dirty="0">
                <a:solidFill>
                  <a:srgbClr val="05EDB5"/>
                </a:solidFill>
                <a:latin typeface="Arial" panose="020B0604020202020204" pitchFamily="34" charset="0"/>
                <a:cs typeface="Arial" panose="020B0604020202020204" pitchFamily="34" charset="0"/>
              </a:rPr>
              <a:t>t</a:t>
            </a:r>
            <a:r>
              <a:rPr lang="en-NZ" sz="1100" b="1" spc="15" dirty="0">
                <a:solidFill>
                  <a:srgbClr val="05EDB5"/>
                </a:solidFill>
                <a:latin typeface="Arial" panose="020B0604020202020204" pitchFamily="34" charset="0"/>
                <a:cs typeface="Arial" panose="020B0604020202020204" pitchFamily="34" charset="0"/>
              </a:rPr>
              <a:t>abili</a:t>
            </a:r>
            <a:r>
              <a:rPr lang="en-NZ" sz="1100" b="1" spc="20" dirty="0">
                <a:solidFill>
                  <a:srgbClr val="05EDB5"/>
                </a:solidFill>
                <a:latin typeface="Arial" panose="020B0604020202020204" pitchFamily="34" charset="0"/>
                <a:cs typeface="Arial" panose="020B0604020202020204" pitchFamily="34" charset="0"/>
              </a:rPr>
              <a:t>t</a:t>
            </a:r>
            <a:r>
              <a:rPr lang="en-NZ" sz="1100" b="1" dirty="0">
                <a:solidFill>
                  <a:srgbClr val="05EDB5"/>
                </a:solidFill>
                <a:latin typeface="Arial" panose="020B0604020202020204" pitchFamily="34" charset="0"/>
                <a:cs typeface="Arial" panose="020B0604020202020204" pitchFamily="34" charset="0"/>
              </a:rPr>
              <a:t>ie</a:t>
            </a:r>
            <a:r>
              <a:rPr lang="en-NZ" sz="1100" b="1" spc="-85" dirty="0">
                <a:solidFill>
                  <a:srgbClr val="05EDB5"/>
                </a:solidFill>
                <a:latin typeface="Arial" panose="020B0604020202020204" pitchFamily="34" charset="0"/>
                <a:cs typeface="Arial" panose="020B0604020202020204" pitchFamily="34" charset="0"/>
              </a:rPr>
              <a:t>s</a:t>
            </a:r>
            <a:endParaRPr lang="en-NZ" sz="1100" dirty="0">
              <a:solidFill>
                <a:srgbClr val="05EDB5"/>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solidFill>
                  <a:schemeClr val="bg1"/>
                </a:solidFill>
              </a:rPr>
              <a:t>Ensure safe, healthy, and sustainable work practices onsite, protecting people and the environment.</a:t>
            </a:r>
          </a:p>
          <a:p>
            <a:pPr marL="171450" indent="-171450">
              <a:buFont typeface="Arial" panose="020B0604020202020204" pitchFamily="34" charset="0"/>
              <a:buChar char="•"/>
            </a:pPr>
            <a:r>
              <a:rPr lang="en-US" sz="1100" dirty="0">
                <a:solidFill>
                  <a:schemeClr val="bg1"/>
                </a:solidFill>
              </a:rPr>
              <a:t>Lead by example to create a united, collaborative team onsite – bringing contractors and direct reports together and setting the tone for open, no-surprises communication.</a:t>
            </a:r>
            <a:endParaRPr lang="en-NZ" sz="1100" dirty="0">
              <a:solidFill>
                <a:schemeClr val="bg1"/>
              </a:solidFill>
            </a:endParaRPr>
          </a:p>
          <a:p>
            <a:pPr marL="171450" indent="-171450">
              <a:buFont typeface="Arial" panose="020B0604020202020204" pitchFamily="34" charset="0"/>
              <a:buChar char="•"/>
            </a:pPr>
            <a:r>
              <a:rPr lang="en-NZ" sz="1100" dirty="0">
                <a:solidFill>
                  <a:schemeClr val="bg1"/>
                </a:solidFill>
              </a:rPr>
              <a:t>Supporting the Project Manager in delivering the project.</a:t>
            </a:r>
          </a:p>
          <a:p>
            <a:pPr marL="171450" indent="-171450">
              <a:buFont typeface="Arial" panose="020B0604020202020204" pitchFamily="34" charset="0"/>
              <a:buChar char="•"/>
            </a:pPr>
            <a:r>
              <a:rPr lang="en-NZ" sz="1100" dirty="0">
                <a:solidFill>
                  <a:schemeClr val="bg1"/>
                </a:solidFill>
              </a:rPr>
              <a:t>Build and maintain constructive relationships with all project stakeholders including Contractors, consultants and the wider Renewable Construction team.</a:t>
            </a:r>
          </a:p>
          <a:p>
            <a:pPr marL="171450" lvl="0" indent="-171450">
              <a:buFont typeface="Arial" panose="020B0604020202020204" pitchFamily="34" charset="0"/>
              <a:buChar char="•"/>
            </a:pPr>
            <a:r>
              <a:rPr lang="en-NZ" sz="1100" dirty="0">
                <a:solidFill>
                  <a:schemeClr val="bg1"/>
                </a:solidFill>
              </a:rPr>
              <a:t>Lead, manage, and, where appropriate, mentor the site team on a day to day basis.</a:t>
            </a:r>
          </a:p>
          <a:p>
            <a:pPr marL="171450" indent="-171450">
              <a:buFont typeface="Arial" panose="020B0604020202020204" pitchFamily="34" charset="0"/>
              <a:buChar char="•"/>
            </a:pPr>
            <a:r>
              <a:rPr lang="en-NZ" sz="1100" dirty="0">
                <a:solidFill>
                  <a:schemeClr val="bg1"/>
                </a:solidFill>
              </a:rPr>
              <a:t>Ensure that risks and issues are identified, captured, and effectively and promptly managed or resolved to ensure these do not impact upon the project objectives.</a:t>
            </a:r>
          </a:p>
          <a:p>
            <a:pPr marL="171450" indent="-171450">
              <a:buFont typeface="Arial" panose="020B0604020202020204" pitchFamily="34" charset="0"/>
              <a:buChar char="•"/>
            </a:pPr>
            <a:r>
              <a:rPr lang="en-NZ" sz="1100" dirty="0">
                <a:solidFill>
                  <a:schemeClr val="bg1"/>
                </a:solidFill>
              </a:rPr>
              <a:t>Site contract management (oversee)of civil works contracts.</a:t>
            </a:r>
          </a:p>
          <a:p>
            <a:pPr marL="171450" indent="-171450">
              <a:buFont typeface="Arial" panose="020B0604020202020204" pitchFamily="34" charset="0"/>
              <a:buChar char="•"/>
            </a:pPr>
            <a:r>
              <a:rPr lang="en-NZ" sz="1100" dirty="0">
                <a:solidFill>
                  <a:schemeClr val="bg1"/>
                </a:solidFill>
              </a:rPr>
              <a:t>Provide site and contract input into the project budget, ensuring accurate cost management and forecasting.</a:t>
            </a:r>
          </a:p>
          <a:p>
            <a:pPr marL="171450" indent="-171450">
              <a:buFont typeface="Arial" panose="020B0604020202020204" pitchFamily="34" charset="0"/>
              <a:buChar char="•"/>
            </a:pPr>
            <a:r>
              <a:rPr lang="en-NZ" sz="1100" dirty="0">
                <a:solidFill>
                  <a:schemeClr val="bg1"/>
                </a:solidFill>
              </a:rPr>
              <a:t>Provide site and contract input into the project schedule,          ensuring accurate progress reporting and forecasting.</a:t>
            </a:r>
          </a:p>
          <a:p>
            <a:pPr marL="171450" indent="-171450">
              <a:buFont typeface="Arial" panose="020B0604020202020204" pitchFamily="34" charset="0"/>
              <a:buChar char="•"/>
            </a:pPr>
            <a:r>
              <a:rPr lang="en-NZ" sz="1100" dirty="0">
                <a:solidFill>
                  <a:schemeClr val="bg1"/>
                </a:solidFill>
              </a:rPr>
              <a:t>Preparing project reports, including physical and financial        progress, successes, risks and issues.</a:t>
            </a:r>
          </a:p>
          <a:p>
            <a:endParaRPr lang="en-NZ" sz="1100" dirty="0">
              <a:solidFill>
                <a:schemeClr val="bg1"/>
              </a:solidFill>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5001581" y="1521448"/>
            <a:ext cx="2223967" cy="364202"/>
          </a:xfrm>
          <a:prstGeom prst="rect">
            <a:avLst/>
          </a:prstGeom>
        </p:spPr>
        <p:txBody>
          <a:bodyPr vert="horz" wrap="square" lIns="0" tIns="0" rIns="0" bIns="0" rtlCol="0" anchor="t">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spcBef>
                <a:spcPts val="200"/>
              </a:spcBef>
            </a:pPr>
            <a:r>
              <a:rPr lang="en-NZ" sz="1100" dirty="0">
                <a:solidFill>
                  <a:schemeClr val="bg1"/>
                </a:solidFill>
                <a:cs typeface="Arial"/>
              </a:rPr>
              <a:t>Manawatu</a:t>
            </a:r>
            <a:endParaRPr sz="1100" dirty="0">
              <a:solidFill>
                <a:schemeClr val="bg1"/>
              </a:solidFil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4FBCF5-4712-6118-D0EA-B87D5B849058}"/>
              </a:ext>
            </a:extLst>
          </p:cNvPr>
          <p:cNvSpPr>
            <a:spLocks noChangeArrowheads="1"/>
          </p:cNvSpPr>
          <p:nvPr/>
        </p:nvSpPr>
        <p:spPr bwMode="auto">
          <a:xfrm>
            <a:off x="429581" y="-127708"/>
            <a:ext cx="418871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p>
          <a:p>
            <a:pPr defTabSz="914400" eaLnBrk="0" fontAlgn="base" hangingPunct="0">
              <a:spcBef>
                <a:spcPct val="0"/>
              </a:spcBef>
              <a:spcAft>
                <a:spcPct val="0"/>
              </a:spcAft>
            </a:pPr>
            <a:endParaRPr lang="en-NZ" sz="1100" b="1" dirty="0">
              <a:solidFill>
                <a:srgbClr val="05EDB5"/>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r>
              <a:rPr lang="en-US" altLang="en-US" sz="1100" dirty="0">
                <a:solidFill>
                  <a:schemeClr val="bg1"/>
                </a:solidFill>
              </a:rPr>
              <a:t>Holds relevant tertiary or industry qualifications in project or construction management. </a:t>
            </a:r>
          </a:p>
          <a:p>
            <a:pPr marL="171450" indent="-171450" fontAlgn="base">
              <a:spcBef>
                <a:spcPct val="0"/>
              </a:spcBef>
              <a:spcAft>
                <a:spcPct val="0"/>
              </a:spcAft>
              <a:buFont typeface="Arial" panose="020B0604020202020204" pitchFamily="34" charset="0"/>
              <a:buChar char="•"/>
            </a:pPr>
            <a:r>
              <a:rPr lang="en-US" altLang="en-US" sz="1100" dirty="0">
                <a:solidFill>
                  <a:schemeClr val="bg1"/>
                </a:solidFill>
              </a:rPr>
              <a:t>Proven ability to deliver complex infrastructure or large technical capital projects from planning through to operational handover. </a:t>
            </a:r>
          </a:p>
          <a:p>
            <a:pPr marL="171450" indent="-171450" fontAlgn="base">
              <a:spcBef>
                <a:spcPct val="0"/>
              </a:spcBef>
              <a:spcAft>
                <a:spcPct val="0"/>
              </a:spcAft>
              <a:buFont typeface="Arial" panose="020B0604020202020204" pitchFamily="34" charset="0"/>
              <a:buChar char="•"/>
            </a:pPr>
            <a:r>
              <a:rPr lang="en-US" altLang="en-US" sz="1100" dirty="0">
                <a:solidFill>
                  <a:schemeClr val="bg1"/>
                </a:solidFill>
              </a:rPr>
              <a:t>Skilled in leading multi-disciplinary teams in both onsite and virtual environments.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Excellent communication and relationship-building skills.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Strong experience in contractor management and performance oversight.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Highly effective at coordinating and integrating multiple workstreams and contractors.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Proactive, collaborative, and solutions-focused approach to problem solving.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Experienced in navigating multi-stakeholder environments and achieving collaborative outcomes.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Confident in planning, progress reporting, and managing operational handover.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Comfortable working in detail while maintaining strategic oversight. </a:t>
            </a:r>
          </a:p>
          <a:p>
            <a:pPr marL="171450" lvl="0" indent="-171450" fontAlgn="base">
              <a:spcBef>
                <a:spcPct val="0"/>
              </a:spcBef>
              <a:spcAft>
                <a:spcPct val="0"/>
              </a:spcAft>
              <a:buFont typeface="Arial" panose="020B0604020202020204" pitchFamily="34" charset="0"/>
              <a:buChar char="•"/>
            </a:pPr>
            <a:r>
              <a:rPr lang="en-US" altLang="en-US" sz="1100" dirty="0">
                <a:solidFill>
                  <a:schemeClr val="bg1"/>
                </a:solidFill>
              </a:rPr>
              <a:t>Demonstrated experience in project close-out and operational transition. </a:t>
            </a:r>
          </a:p>
          <a:p>
            <a:pPr marL="171450" indent="-171450" fontAlgn="base">
              <a:spcBef>
                <a:spcPct val="0"/>
              </a:spcBef>
              <a:spcAft>
                <a:spcPct val="0"/>
              </a:spcAft>
              <a:buFont typeface="Arial" panose="020B0604020202020204" pitchFamily="34" charset="0"/>
              <a:buChar char="•"/>
            </a:pPr>
            <a:r>
              <a:rPr lang="en-NZ" sz="1100" dirty="0">
                <a:solidFill>
                  <a:schemeClr val="bg1"/>
                </a:solidFill>
              </a:rPr>
              <a:t>Ability to speak up when something isn’t right or doesn’t seem right, to capture and resolve issues prior to crystalising a cost, time delay or reputational issue.</a:t>
            </a:r>
          </a:p>
          <a:p>
            <a:pPr marL="171450" indent="-171450" fontAlgn="base">
              <a:spcBef>
                <a:spcPct val="0"/>
              </a:spcBef>
              <a:spcAft>
                <a:spcPct val="0"/>
              </a:spcAft>
              <a:buFont typeface="Arial" panose="020B0604020202020204" pitchFamily="34" charset="0"/>
              <a:buChar char="•"/>
            </a:pPr>
            <a:r>
              <a:rPr lang="en-NZ" sz="1100" dirty="0">
                <a:solidFill>
                  <a:schemeClr val="bg1"/>
                </a:solidFill>
              </a:rPr>
              <a:t>Commitment to Meridian’s values: Be gutsy, Be a good human, Be in the waka</a:t>
            </a:r>
            <a:endParaRPr lang="en-US" altLang="en-US" sz="1100" dirty="0">
              <a:solidFill>
                <a:schemeClr val="bg1"/>
              </a:solidFill>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492e2f-da12-4722-8c3b-e0f3a202f301">
      <Terms xmlns="http://schemas.microsoft.com/office/infopath/2007/PartnerControls"/>
    </lcf76f155ced4ddcb4097134ff3c332f>
    <TaxCatchAll xmlns="bcdbd5cd-e422-404b-ad90-a7075eb26069" xsi:nil="true"/>
    <SharedWithUsers xmlns="43fbadee-b72b-4045-acd7-0c03f461bf4d">
      <UserInfo>
        <DisplayName>Caroline Rea</DisplayName>
        <AccountId>95</AccountId>
        <AccountType/>
      </UserInfo>
      <UserInfo>
        <DisplayName>Alison Durnford</DisplayName>
        <AccountId>4115</AccountId>
        <AccountType/>
      </UserInfo>
      <UserInfo>
        <DisplayName>Lloyd Clark</DisplayName>
        <AccountId>2530</AccountId>
        <AccountType/>
      </UserInfo>
      <UserInfo>
        <DisplayName>Craig Brown</DisplayName>
        <AccountId>355</AccountId>
        <AccountType/>
      </UserInfo>
      <UserInfo>
        <DisplayName>Keiran Te Tau</DisplayName>
        <AccountId>121</AccountId>
        <AccountType/>
      </UserInfo>
      <UserInfo>
        <DisplayName>Chris More</DisplayName>
        <AccountId>266</AccountId>
        <AccountType/>
      </UserInfo>
      <UserInfo>
        <DisplayName>Alan de Lima</DisplayName>
        <AccountId>4531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4A9AA0E03D374284E9C0B5F111F3A6" ma:contentTypeVersion="11" ma:contentTypeDescription="Create a new document." ma:contentTypeScope="" ma:versionID="dd0d306ff0d353262e2b961308d4c3fb">
  <xsd:schema xmlns:xsd="http://www.w3.org/2001/XMLSchema" xmlns:xs="http://www.w3.org/2001/XMLSchema" xmlns:p="http://schemas.microsoft.com/office/2006/metadata/properties" xmlns:ns2="43fbadee-b72b-4045-acd7-0c03f461bf4d" xmlns:ns3="47492e2f-da12-4722-8c3b-e0f3a202f301" xmlns:ns4="bcdbd5cd-e422-404b-ad90-a7075eb26069" targetNamespace="http://schemas.microsoft.com/office/2006/metadata/properties" ma:root="true" ma:fieldsID="ab673e041a5b8ac48e02f5abf9727464" ns2:_="" ns3:_="" ns4:_="">
    <xsd:import namespace="43fbadee-b72b-4045-acd7-0c03f461bf4d"/>
    <xsd:import namespace="47492e2f-da12-4722-8c3b-e0f3a202f301"/>
    <xsd:import namespace="bcdbd5cd-e422-404b-ad90-a7075eb2606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492e2f-da12-4722-8c3b-e0f3a202f30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dbd5cd-e422-404b-ad90-a7075eb260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76f0753-a569-4cb5-89f2-c8543193d8a6}" ma:internalName="TaxCatchAll" ma:showField="CatchAllData" ma:web="43fbadee-b72b-4045-acd7-0c03f461bf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833F32-4FFB-41F3-856A-8953BE484E3C}">
  <ds:schemaRefs>
    <ds:schemaRef ds:uri="http://schemas.microsoft.com/sharepoint/events"/>
  </ds:schemaRefs>
</ds:datastoreItem>
</file>

<file path=customXml/itemProps2.xml><?xml version="1.0" encoding="utf-8"?>
<ds:datastoreItem xmlns:ds="http://schemas.openxmlformats.org/officeDocument/2006/customXml" ds:itemID="{C055FC9B-5724-4E52-B7CF-0DA26C5E6734}">
  <ds:schemaRefs>
    <ds:schemaRef ds:uri="http://purl.org/dc/elements/1.1/"/>
    <ds:schemaRef ds:uri="47492e2f-da12-4722-8c3b-e0f3a202f301"/>
    <ds:schemaRef ds:uri="http://schemas.microsoft.com/office/2006/documentManagement/types"/>
    <ds:schemaRef ds:uri="http://purl.org/dc/terms/"/>
    <ds:schemaRef ds:uri="http://www.w3.org/XML/1998/namespace"/>
    <ds:schemaRef ds:uri="http://purl.org/dc/dcmitype/"/>
    <ds:schemaRef ds:uri="43fbadee-b72b-4045-acd7-0c03f461bf4d"/>
    <ds:schemaRef ds:uri="http://schemas.microsoft.com/office/2006/metadata/properties"/>
    <ds:schemaRef ds:uri="http://schemas.microsoft.com/office/infopath/2007/PartnerControls"/>
    <ds:schemaRef ds:uri="http://schemas.openxmlformats.org/package/2006/metadata/core-properties"/>
    <ds:schemaRef ds:uri="bcdbd5cd-e422-404b-ad90-a7075eb26069"/>
  </ds:schemaRefs>
</ds:datastoreItem>
</file>

<file path=customXml/itemProps3.xml><?xml version="1.0" encoding="utf-8"?>
<ds:datastoreItem xmlns:ds="http://schemas.openxmlformats.org/officeDocument/2006/customXml" ds:itemID="{75A26C22-02A5-4F81-8C84-61217343B6A4}">
  <ds:schemaRefs>
    <ds:schemaRef ds:uri="43fbadee-b72b-4045-acd7-0c03f461bf4d"/>
    <ds:schemaRef ds:uri="47492e2f-da12-4722-8c3b-e0f3a202f301"/>
    <ds:schemaRef ds:uri="bcdbd5cd-e422-404b-ad90-a7075eb260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35EFD34A-D263-43A4-A04C-9ABCB4583055}">
  <ds:schemaRefs>
    <ds:schemaRef ds:uri="http://schemas.microsoft.com/sharepoint/v3/contenttype/form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530</TotalTime>
  <Words>590</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Beccy Warwick</cp:lastModifiedBy>
  <cp:revision>7</cp:revision>
  <dcterms:created xsi:type="dcterms:W3CDTF">2022-02-10T01:09:19Z</dcterms:created>
  <dcterms:modified xsi:type="dcterms:W3CDTF">2025-11-19T02:54:12Z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0x010100924A9AA0E03D374284E9C0B5F111F3A6</vt:lpwstr>
  </property>
  <property fmtid="{D5CDD505-2E9C-101B-9397-08002B2CF9AE}" pid="3" name="MSIP_Label_888bb889-6f8a-47ae-9880-0aeded6e10b8_Enabled">
    <vt:lpwstr>true</vt:lpwstr>
  </property>
  <property fmtid="{D5CDD505-2E9C-101B-9397-08002B2CF9AE}" pid="4" name="MSIP_Label_888bb889-6f8a-47ae-9880-0aeded6e10b8_SetDate">
    <vt:lpwstr>2022-10-20T21:46:56Z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5f28bb6a-d7f4-4702-a91f-cc249042733b</vt:lpwstr>
  </property>
  <property fmtid="{D5CDD505-2E9C-101B-9397-08002B2CF9AE}" pid="9" name="MSIP_Label_888bb889-6f8a-47ae-9880-0aeded6e10b8_ContentBits">
    <vt:lpwstr>0</vt:lpwstr>
  </property>
  <property fmtid="{D5CDD505-2E9C-101B-9397-08002B2CF9AE}" pid="10" name="MediaServiceImageTags">
    <vt:lpwstr/>
  </property>
</Properties>
</file>