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801600" cy="9601200" type="A3"/>
  <p:notesSz cx="6797675" cy="9926638"/>
  <p:defaultTextStyle>
    <a:defPPr>
      <a:defRPr lang="en-US"/>
    </a:defPPr>
    <a:lvl1pPr marL="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4">
          <p15:clr>
            <a:srgbClr val="A4A3A4"/>
          </p15:clr>
        </p15:guide>
        <p15:guide id="2" pos="403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6000" y="558"/>
      </p:cViewPr>
      <p:guideLst>
        <p:guide orient="horz" pos="3024"/>
        <p:guide pos="403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2982596"/>
            <a:ext cx="10881360" cy="205803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B2908-3C76-4B9D-BC89-37FB7264BCAA}" type="datetimeFigureOut">
              <a:rPr lang="en-US" smtClean="0"/>
              <a:pPr/>
              <a:t>6/18/2025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647AD-B596-4463-B015-7BA2B72A8E57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B2908-3C76-4B9D-BC89-37FB7264BCAA}" type="datetimeFigureOut">
              <a:rPr lang="en-US" smtClean="0"/>
              <a:pPr/>
              <a:t>6/18/2025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647AD-B596-4463-B015-7BA2B72A8E57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81160" y="384494"/>
            <a:ext cx="2880360" cy="81921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0080" y="384494"/>
            <a:ext cx="8427720" cy="819213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B2908-3C76-4B9D-BC89-37FB7264BCAA}" type="datetimeFigureOut">
              <a:rPr lang="en-US" smtClean="0"/>
              <a:pPr/>
              <a:t>6/18/2025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647AD-B596-4463-B015-7BA2B72A8E57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B2908-3C76-4B9D-BC89-37FB7264BCAA}" type="datetimeFigureOut">
              <a:rPr lang="en-US" smtClean="0"/>
              <a:pPr/>
              <a:t>6/18/2025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647AD-B596-4463-B015-7BA2B72A8E57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238" y="6169661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1238" y="4069399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B2908-3C76-4B9D-BC89-37FB7264BCAA}" type="datetimeFigureOut">
              <a:rPr lang="en-US" smtClean="0"/>
              <a:pPr/>
              <a:t>6/18/2025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647AD-B596-4463-B015-7BA2B72A8E57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0080" y="2240281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7480" y="2240281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B2908-3C76-4B9D-BC89-37FB7264BCAA}" type="datetimeFigureOut">
              <a:rPr lang="en-US" smtClean="0"/>
              <a:pPr/>
              <a:t>6/18/2025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647AD-B596-4463-B015-7BA2B72A8E57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03036" y="2149158"/>
            <a:ext cx="5658485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03036" y="3044825"/>
            <a:ext cx="5658485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B2908-3C76-4B9D-BC89-37FB7264BCAA}" type="datetimeFigureOut">
              <a:rPr lang="en-US" smtClean="0"/>
              <a:pPr/>
              <a:t>6/18/2025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647AD-B596-4463-B015-7BA2B72A8E57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B2908-3C76-4B9D-BC89-37FB7264BCAA}" type="datetimeFigureOut">
              <a:rPr lang="en-US" smtClean="0"/>
              <a:pPr/>
              <a:t>6/18/2025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647AD-B596-4463-B015-7BA2B72A8E57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B2908-3C76-4B9D-BC89-37FB7264BCAA}" type="datetimeFigureOut">
              <a:rPr lang="en-US" smtClean="0"/>
              <a:pPr/>
              <a:t>6/18/2025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647AD-B596-4463-B015-7BA2B72A8E57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1" y="382270"/>
            <a:ext cx="4211638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5070" y="382271"/>
            <a:ext cx="7156450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0081" y="2009141"/>
            <a:ext cx="4211638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B2908-3C76-4B9D-BC89-37FB7264BCAA}" type="datetimeFigureOut">
              <a:rPr lang="en-US" smtClean="0"/>
              <a:pPr/>
              <a:t>6/18/2025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647AD-B596-4463-B015-7BA2B72A8E57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B2908-3C76-4B9D-BC89-37FB7264BCAA}" type="datetimeFigureOut">
              <a:rPr lang="en-US" smtClean="0"/>
              <a:pPr/>
              <a:t>6/18/2025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647AD-B596-4463-B015-7BA2B72A8E57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" y="2240281"/>
            <a:ext cx="11521440" cy="6336348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5B2908-3C76-4B9D-BC89-37FB7264BCAA}" type="datetimeFigureOut">
              <a:rPr lang="en-US" smtClean="0"/>
              <a:pPr/>
              <a:t>6/18/2025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73880" y="8898891"/>
            <a:ext cx="40538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744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6647AD-B596-4463-B015-7BA2B72A8E57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0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C2537EE-0305-5687-2ABA-D451CD3FCDB3}"/>
              </a:ext>
            </a:extLst>
          </p:cNvPr>
          <p:cNvCxnSpPr>
            <a:cxnSpLocks/>
          </p:cNvCxnSpPr>
          <p:nvPr/>
        </p:nvCxnSpPr>
        <p:spPr>
          <a:xfrm>
            <a:off x="1150818" y="7697174"/>
            <a:ext cx="10252397" cy="6890"/>
          </a:xfrm>
          <a:prstGeom prst="line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88" name="Straight Connector 87"/>
          <p:cNvCxnSpPr>
            <a:cxnSpLocks/>
          </p:cNvCxnSpPr>
          <p:nvPr/>
        </p:nvCxnSpPr>
        <p:spPr>
          <a:xfrm>
            <a:off x="1144216" y="7378564"/>
            <a:ext cx="0" cy="525762"/>
          </a:xfrm>
          <a:prstGeom prst="line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709B2DD9-4337-4977-9871-8721F2F3EF53}"/>
              </a:ext>
            </a:extLst>
          </p:cNvPr>
          <p:cNvCxnSpPr>
            <a:cxnSpLocks/>
            <a:stCxn id="7" idx="2"/>
            <a:endCxn id="51" idx="0"/>
          </p:cNvCxnSpPr>
          <p:nvPr/>
        </p:nvCxnSpPr>
        <p:spPr>
          <a:xfrm flipH="1">
            <a:off x="4242278" y="3828282"/>
            <a:ext cx="612" cy="25082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Connector: Elbow 149">
            <a:extLst>
              <a:ext uri="{FF2B5EF4-FFF2-40B4-BE49-F238E27FC236}">
                <a16:creationId xmlns:a16="http://schemas.microsoft.com/office/drawing/2014/main" id="{AF71A0D9-F340-46E8-9661-0363AF5D2D1E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2247879" y="4344337"/>
            <a:ext cx="1980463" cy="69850"/>
          </a:xfrm>
          <a:prstGeom prst="bentConnector3">
            <a:avLst>
              <a:gd name="adj1" fmla="val 9956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>
            <a:cxnSpLocks/>
            <a:stCxn id="53" idx="2"/>
          </p:cNvCxnSpPr>
          <p:nvPr/>
        </p:nvCxnSpPr>
        <p:spPr>
          <a:xfrm>
            <a:off x="2620962" y="7382667"/>
            <a:ext cx="2692" cy="484601"/>
          </a:xfrm>
          <a:prstGeom prst="line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sp>
        <p:nvSpPr>
          <p:cNvPr id="4" name="Flowchart: Process 3"/>
          <p:cNvSpPr/>
          <p:nvPr/>
        </p:nvSpPr>
        <p:spPr>
          <a:xfrm>
            <a:off x="4556259" y="1980016"/>
            <a:ext cx="2700356" cy="799153"/>
          </a:xfrm>
          <a:prstGeom prst="flowChartProcess">
            <a:avLst/>
          </a:prstGeom>
          <a:solidFill>
            <a:srgbClr val="FF0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en-AU" sz="1600" b="1" dirty="0"/>
              <a:t>Pro Vice Chancellor </a:t>
            </a:r>
          </a:p>
          <a:p>
            <a:pPr algn="ctr"/>
            <a:r>
              <a:rPr lang="en-AU" sz="1600" b="1" dirty="0"/>
              <a:t>Arts, Education and Law </a:t>
            </a:r>
            <a:endParaRPr lang="en-AU" sz="1600" b="1" dirty="0">
              <a:cs typeface="Calib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3294" y="6065418"/>
            <a:ext cx="1594451" cy="301622"/>
          </a:xfrm>
          <a:prstGeom prst="rect">
            <a:avLst/>
          </a:prstGeom>
        </p:spPr>
        <p:txBody>
          <a:bodyPr wrap="square" lIns="128016" tIns="64008" rIns="128016" bIns="64008">
            <a:spAutoFit/>
          </a:bodyPr>
          <a:lstStyle/>
          <a:p>
            <a:pPr lvl="0" algn="ctr"/>
            <a:r>
              <a:rPr lang="en-AU" sz="1100" dirty="0">
                <a:solidFill>
                  <a:prstClr val="white"/>
                </a:solidFill>
              </a:rPr>
              <a:t>AEL</a:t>
            </a:r>
          </a:p>
        </p:txBody>
      </p:sp>
      <p:cxnSp>
        <p:nvCxnSpPr>
          <p:cNvPr id="62" name="Straight Connector 61"/>
          <p:cNvCxnSpPr>
            <a:cxnSpLocks/>
          </p:cNvCxnSpPr>
          <p:nvPr/>
        </p:nvCxnSpPr>
        <p:spPr>
          <a:xfrm>
            <a:off x="952909" y="5358375"/>
            <a:ext cx="10145830" cy="2652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>
            <a:cxnSpLocks/>
          </p:cNvCxnSpPr>
          <p:nvPr/>
        </p:nvCxnSpPr>
        <p:spPr>
          <a:xfrm flipH="1">
            <a:off x="12365757" y="4976494"/>
            <a:ext cx="2244" cy="271038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5681282" y="3032880"/>
            <a:ext cx="1935599" cy="78936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800" tIns="64800" rIns="64800" bIns="64800" rtlCol="0" anchor="ctr"/>
          <a:lstStyle/>
          <a:p>
            <a:pPr algn="ctr">
              <a:spcAft>
                <a:spcPts val="600"/>
              </a:spcAft>
            </a:pPr>
            <a:r>
              <a:rPr lang="en-AU" sz="1600" b="1" dirty="0">
                <a:solidFill>
                  <a:schemeClr val="bg1"/>
                </a:solidFill>
              </a:rPr>
              <a:t>Dean (Learning and Teaching) </a:t>
            </a:r>
          </a:p>
        </p:txBody>
      </p:sp>
      <p:sp>
        <p:nvSpPr>
          <p:cNvPr id="84" name="Flowchart: Process 83"/>
          <p:cNvSpPr/>
          <p:nvPr/>
        </p:nvSpPr>
        <p:spPr>
          <a:xfrm>
            <a:off x="2108495" y="7902575"/>
            <a:ext cx="1591759" cy="1146497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64008" rIns="72000" bIns="64008" rtlCol="0" anchor="ctr"/>
          <a:lstStyle/>
          <a:p>
            <a:pPr algn="ctr"/>
            <a:r>
              <a:rPr lang="en-AU" sz="1400" b="1" dirty="0">
                <a:solidFill>
                  <a:schemeClr val="tx1"/>
                </a:solidFill>
                <a:latin typeface="+mj-lt"/>
              </a:rPr>
              <a:t>Griffith Centre for Social and Cultural Research (GCSCR)</a:t>
            </a:r>
          </a:p>
          <a:p>
            <a:pPr algn="ctr"/>
            <a:r>
              <a:rPr lang="en-AU" sz="1200" dirty="0">
                <a:solidFill>
                  <a:schemeClr val="tx1"/>
                </a:solidFill>
                <a:latin typeface="+mj-lt"/>
              </a:rPr>
              <a:t>Director </a:t>
            </a:r>
          </a:p>
        </p:txBody>
      </p:sp>
      <p:sp>
        <p:nvSpPr>
          <p:cNvPr id="90" name="Flowchart: Process 89"/>
          <p:cNvSpPr/>
          <p:nvPr/>
        </p:nvSpPr>
        <p:spPr>
          <a:xfrm>
            <a:off x="322726" y="7900349"/>
            <a:ext cx="1656184" cy="1148723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64008" rIns="72000" bIns="64008" rtlCol="0" anchor="ctr"/>
          <a:lstStyle/>
          <a:p>
            <a:pPr algn="ctr"/>
            <a:r>
              <a:rPr lang="en-AU" sz="1400" b="1" dirty="0">
                <a:solidFill>
                  <a:schemeClr val="tx1"/>
                </a:solidFill>
                <a:latin typeface="+mj-lt"/>
              </a:rPr>
              <a:t>Griffith Institute for Educational Research (GIER)</a:t>
            </a:r>
          </a:p>
          <a:p>
            <a:pPr algn="ctr"/>
            <a:r>
              <a:rPr lang="en-AU" sz="1200" dirty="0">
                <a:solidFill>
                  <a:schemeClr val="tx1"/>
                </a:solidFill>
                <a:latin typeface="+mj-lt"/>
              </a:rPr>
              <a:t>Director</a:t>
            </a:r>
          </a:p>
        </p:txBody>
      </p:sp>
      <p:sp>
        <p:nvSpPr>
          <p:cNvPr id="91" name="Flowchart: Process 90"/>
          <p:cNvSpPr/>
          <p:nvPr/>
        </p:nvSpPr>
        <p:spPr>
          <a:xfrm>
            <a:off x="3882497" y="7903702"/>
            <a:ext cx="1510191" cy="1145370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64008" rIns="72000" bIns="64008" rtlCol="0" anchor="ctr"/>
          <a:lstStyle/>
          <a:p>
            <a:pPr algn="ctr"/>
            <a:r>
              <a:rPr lang="en-AU" sz="1400" b="1" dirty="0">
                <a:solidFill>
                  <a:schemeClr val="tx1"/>
                </a:solidFill>
                <a:latin typeface="+mj-lt"/>
              </a:rPr>
              <a:t>Griffith Criminology Institute</a:t>
            </a:r>
          </a:p>
          <a:p>
            <a:pPr algn="ctr"/>
            <a:r>
              <a:rPr lang="en-AU" sz="1400" b="1" dirty="0">
                <a:solidFill>
                  <a:schemeClr val="tx1"/>
                </a:solidFill>
                <a:latin typeface="+mj-lt"/>
              </a:rPr>
              <a:t>(GCI)</a:t>
            </a:r>
          </a:p>
          <a:p>
            <a:pPr algn="ctr"/>
            <a:r>
              <a:rPr lang="en-AU" sz="1200" dirty="0">
                <a:solidFill>
                  <a:schemeClr val="tx1"/>
                </a:solidFill>
                <a:latin typeface="+mj-lt"/>
              </a:rPr>
              <a:t>Director </a:t>
            </a:r>
          </a:p>
        </p:txBody>
      </p:sp>
      <p:cxnSp>
        <p:nvCxnSpPr>
          <p:cNvPr id="96" name="Straight Connector 95"/>
          <p:cNvCxnSpPr>
            <a:cxnSpLocks/>
          </p:cNvCxnSpPr>
          <p:nvPr/>
        </p:nvCxnSpPr>
        <p:spPr>
          <a:xfrm flipV="1">
            <a:off x="11403215" y="7689014"/>
            <a:ext cx="947932" cy="8160"/>
          </a:xfrm>
          <a:prstGeom prst="line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sp>
        <p:nvSpPr>
          <p:cNvPr id="63" name="Flowchart: Process 62"/>
          <p:cNvSpPr/>
          <p:nvPr/>
        </p:nvSpPr>
        <p:spPr>
          <a:xfrm>
            <a:off x="10429535" y="7894163"/>
            <a:ext cx="1947361" cy="1154908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64008" rIns="72000" bIns="64008" rtlCol="0" anchor="ctr"/>
          <a:lstStyle/>
          <a:p>
            <a:pPr algn="ctr"/>
            <a:r>
              <a:rPr lang="en-AU" sz="1400" b="1" dirty="0">
                <a:solidFill>
                  <a:schemeClr val="tx1"/>
                </a:solidFill>
                <a:latin typeface="+mj-lt"/>
              </a:rPr>
              <a:t>Creative Arts Research Institute </a:t>
            </a:r>
          </a:p>
          <a:p>
            <a:pPr algn="ctr"/>
            <a:r>
              <a:rPr lang="en-AU" sz="1400" b="1" dirty="0">
                <a:solidFill>
                  <a:schemeClr val="tx1"/>
                </a:solidFill>
                <a:latin typeface="+mj-lt"/>
              </a:rPr>
              <a:t>(CARI)</a:t>
            </a:r>
          </a:p>
          <a:p>
            <a:pPr algn="ctr"/>
            <a:r>
              <a:rPr lang="en-AU" sz="1200" dirty="0">
                <a:solidFill>
                  <a:schemeClr val="tx1"/>
                </a:solidFill>
                <a:latin typeface="+mj-lt"/>
              </a:rPr>
              <a:t>Director </a:t>
            </a:r>
          </a:p>
        </p:txBody>
      </p:sp>
      <p:cxnSp>
        <p:nvCxnSpPr>
          <p:cNvPr id="107" name="Straight Connector 106"/>
          <p:cNvCxnSpPr>
            <a:cxnSpLocks/>
          </p:cNvCxnSpPr>
          <p:nvPr/>
        </p:nvCxnSpPr>
        <p:spPr>
          <a:xfrm>
            <a:off x="11395464" y="7686879"/>
            <a:ext cx="0" cy="198213"/>
          </a:xfrm>
          <a:prstGeom prst="line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68" name="Straight Connector 67"/>
          <p:cNvCxnSpPr>
            <a:cxnSpLocks/>
          </p:cNvCxnSpPr>
          <p:nvPr/>
        </p:nvCxnSpPr>
        <p:spPr>
          <a:xfrm>
            <a:off x="2720337" y="5358375"/>
            <a:ext cx="0" cy="48135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Flowchart: Process 31"/>
          <p:cNvSpPr>
            <a:spLocks/>
          </p:cNvSpPr>
          <p:nvPr/>
        </p:nvSpPr>
        <p:spPr>
          <a:xfrm>
            <a:off x="136104" y="5718108"/>
            <a:ext cx="1594892" cy="1660456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64008" rIns="72000" bIns="64008" rtlCol="0" anchor="ctr"/>
          <a:lstStyle/>
          <a:p>
            <a:pPr algn="ctr"/>
            <a:endParaRPr lang="en-AU" sz="1400" b="1" dirty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en-AU" sz="1400" b="1" dirty="0">
                <a:solidFill>
                  <a:schemeClr val="tx1"/>
                </a:solidFill>
                <a:latin typeface="+mj-lt"/>
              </a:rPr>
              <a:t>School of Education </a:t>
            </a:r>
          </a:p>
          <a:p>
            <a:pPr algn="ctr"/>
            <a:r>
              <a:rPr lang="en-AU" sz="1400" b="1" dirty="0">
                <a:solidFill>
                  <a:schemeClr val="tx1"/>
                </a:solidFill>
                <a:latin typeface="+mj-lt"/>
              </a:rPr>
              <a:t>and Professional Studies</a:t>
            </a:r>
          </a:p>
          <a:p>
            <a:pPr algn="ctr"/>
            <a:r>
              <a:rPr lang="en-AU" sz="1400" b="1" dirty="0">
                <a:solidFill>
                  <a:schemeClr val="tx1"/>
                </a:solidFill>
                <a:latin typeface="+mj-lt"/>
              </a:rPr>
              <a:t>(EPS)</a:t>
            </a:r>
          </a:p>
          <a:p>
            <a:pPr algn="ctr"/>
            <a:endParaRPr lang="en-AU" sz="1400" b="1" dirty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en-AU" sz="1200" dirty="0">
                <a:solidFill>
                  <a:schemeClr val="tx1"/>
                </a:solidFill>
                <a:latin typeface="+mj-lt"/>
              </a:rPr>
              <a:t>Head of School/Dean </a:t>
            </a:r>
          </a:p>
          <a:p>
            <a:pPr algn="ctr"/>
            <a:r>
              <a:rPr lang="en-AU" sz="1200" dirty="0">
                <a:solidFill>
                  <a:schemeClr val="tx1"/>
                </a:solidFill>
                <a:latin typeface="+mj-lt"/>
              </a:rPr>
              <a:t> </a:t>
            </a:r>
          </a:p>
        </p:txBody>
      </p:sp>
      <p:sp>
        <p:nvSpPr>
          <p:cNvPr id="54" name="Flowchart: Process 53"/>
          <p:cNvSpPr>
            <a:spLocks/>
          </p:cNvSpPr>
          <p:nvPr/>
        </p:nvSpPr>
        <p:spPr>
          <a:xfrm>
            <a:off x="3513777" y="5710403"/>
            <a:ext cx="1604157" cy="1668162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64008" rIns="72000" bIns="64008" rtlCol="0" anchor="ctr"/>
          <a:lstStyle/>
          <a:p>
            <a:pPr algn="ctr"/>
            <a:endParaRPr lang="en-AU" sz="1400" b="1" dirty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en-AU" sz="1400" b="1" dirty="0">
                <a:solidFill>
                  <a:schemeClr val="tx1"/>
                </a:solidFill>
                <a:latin typeface="+mj-lt"/>
              </a:rPr>
              <a:t>School of Criminology </a:t>
            </a:r>
          </a:p>
          <a:p>
            <a:pPr algn="ctr"/>
            <a:r>
              <a:rPr lang="en-AU" sz="1400" b="1" dirty="0">
                <a:solidFill>
                  <a:schemeClr val="tx1"/>
                </a:solidFill>
                <a:latin typeface="+mj-lt"/>
              </a:rPr>
              <a:t>and Criminal Justice</a:t>
            </a:r>
          </a:p>
          <a:p>
            <a:pPr algn="ctr"/>
            <a:r>
              <a:rPr lang="en-AU" sz="1400" b="1" dirty="0">
                <a:solidFill>
                  <a:schemeClr val="tx1"/>
                </a:solidFill>
                <a:latin typeface="+mj-lt"/>
              </a:rPr>
              <a:t>(CCJ)</a:t>
            </a:r>
          </a:p>
          <a:p>
            <a:pPr algn="ctr"/>
            <a:endParaRPr lang="en-AU" sz="1200" b="1" dirty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en-AU" sz="1100" dirty="0">
                <a:solidFill>
                  <a:schemeClr val="tx1"/>
                </a:solidFill>
                <a:latin typeface="+mj-lt"/>
              </a:rPr>
              <a:t>Head of School </a:t>
            </a:r>
            <a:endParaRPr lang="en-AU" sz="1200" dirty="0">
              <a:solidFill>
                <a:schemeClr val="tx1"/>
              </a:solidFill>
              <a:latin typeface="+mj-lt"/>
            </a:endParaRPr>
          </a:p>
          <a:p>
            <a:pPr algn="ctr"/>
            <a:endParaRPr lang="en-AU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8" name="Flowchart: Process 57"/>
          <p:cNvSpPr>
            <a:spLocks/>
          </p:cNvSpPr>
          <p:nvPr/>
        </p:nvSpPr>
        <p:spPr>
          <a:xfrm>
            <a:off x="5201900" y="5701605"/>
            <a:ext cx="1606291" cy="1664056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64008" rIns="72000" bIns="64008" rtlCol="0" anchor="ctr"/>
          <a:lstStyle/>
          <a:p>
            <a:pPr marL="0" algn="ctr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en-AU" sz="14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Griffith Law School</a:t>
            </a:r>
            <a:endParaRPr lang="en-AU" sz="800" dirty="0">
              <a:effectLst/>
            </a:endParaRPr>
          </a:p>
          <a:p>
            <a:pPr marL="0" algn="ctr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en-AU" sz="14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(GLS)</a:t>
            </a:r>
          </a:p>
          <a:p>
            <a:pPr marL="0" algn="ctr" rtl="0" eaLnBrk="1" latinLnBrk="0" hangingPunct="1">
              <a:spcBef>
                <a:spcPts val="0"/>
              </a:spcBef>
              <a:spcAft>
                <a:spcPts val="0"/>
              </a:spcAft>
            </a:pPr>
            <a:endParaRPr lang="en-AU" sz="800" dirty="0">
              <a:effectLst/>
            </a:endParaRPr>
          </a:p>
          <a:p>
            <a:pPr algn="ctr"/>
            <a:r>
              <a:rPr lang="en-AU" sz="1200" kern="120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Head of School/Dean</a:t>
            </a:r>
            <a:r>
              <a:rPr lang="en-AU" sz="1200" dirty="0">
                <a:solidFill>
                  <a:srgbClr val="000000"/>
                </a:solidFill>
                <a:latin typeface="Calibri"/>
                <a:cs typeface="Calibri"/>
              </a:rPr>
              <a:t> </a:t>
            </a:r>
            <a:endParaRPr lang="en-AU" sz="1200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sp>
        <p:nvSpPr>
          <p:cNvPr id="59" name="Flowchart: Process 58"/>
          <p:cNvSpPr>
            <a:spLocks/>
          </p:cNvSpPr>
          <p:nvPr/>
        </p:nvSpPr>
        <p:spPr>
          <a:xfrm>
            <a:off x="6904679" y="5702500"/>
            <a:ext cx="1597874" cy="1663159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64008" rIns="72000" bIns="64008" rtlCol="0" anchor="ctr"/>
          <a:lstStyle/>
          <a:p>
            <a:pPr algn="ctr"/>
            <a:r>
              <a:rPr lang="en-AU" sz="1400" b="1" dirty="0">
                <a:solidFill>
                  <a:schemeClr val="tx1"/>
                </a:solidFill>
                <a:latin typeface="+mj-lt"/>
              </a:rPr>
              <a:t>Griffith Film School (GFS)</a:t>
            </a:r>
          </a:p>
          <a:p>
            <a:pPr algn="ctr"/>
            <a:endParaRPr lang="en-AU" sz="1200" b="1" dirty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en-AU" sz="1100" dirty="0">
                <a:solidFill>
                  <a:schemeClr val="tx1"/>
                </a:solidFill>
                <a:latin typeface="+mj-lt"/>
              </a:rPr>
              <a:t>Director</a:t>
            </a:r>
          </a:p>
        </p:txBody>
      </p:sp>
      <p:sp>
        <p:nvSpPr>
          <p:cNvPr id="60" name="Flowchart: Process 59"/>
          <p:cNvSpPr>
            <a:spLocks/>
          </p:cNvSpPr>
          <p:nvPr/>
        </p:nvSpPr>
        <p:spPr>
          <a:xfrm>
            <a:off x="8602548" y="5696013"/>
            <a:ext cx="1593681" cy="1653851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64008" rIns="72000" bIns="64008" rtlCol="0" anchor="ctr"/>
          <a:lstStyle/>
          <a:p>
            <a:pPr algn="ctr"/>
            <a:endParaRPr lang="en-AU" sz="1400" b="1" dirty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en-AU" sz="1400" b="1" kern="120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Queensland College of Art </a:t>
            </a:r>
            <a:r>
              <a:rPr lang="en-AU" sz="1400" b="1" dirty="0">
                <a:solidFill>
                  <a:srgbClr val="000000"/>
                </a:solidFill>
                <a:latin typeface="Calibri"/>
                <a:cs typeface="Calibri"/>
              </a:rPr>
              <a:t>and Design</a:t>
            </a:r>
            <a:endParaRPr lang="en-AU" sz="1400" dirty="0">
              <a:effectLst/>
            </a:endParaRPr>
          </a:p>
          <a:p>
            <a:pPr marL="0" algn="ctr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en-AU" sz="1400" b="1" kern="1200">
                <a:solidFill>
                  <a:srgbClr val="000000"/>
                </a:solidFill>
                <a:effectLst/>
                <a:latin typeface="Calibri"/>
                <a:cs typeface="Calibri"/>
              </a:rPr>
              <a:t>(</a:t>
            </a:r>
            <a:r>
              <a:rPr lang="en-AU" sz="1400" b="1">
                <a:solidFill>
                  <a:srgbClr val="000000"/>
                </a:solidFill>
                <a:latin typeface="Calibri"/>
                <a:cs typeface="Calibri"/>
              </a:rPr>
              <a:t>QCAD</a:t>
            </a:r>
            <a:r>
              <a:rPr lang="en-AU" sz="1400" b="1" kern="1200">
                <a:solidFill>
                  <a:srgbClr val="000000"/>
                </a:solidFill>
                <a:effectLst/>
                <a:latin typeface="Calibri"/>
                <a:cs typeface="Calibri"/>
              </a:rPr>
              <a:t>)</a:t>
            </a:r>
          </a:p>
          <a:p>
            <a:pPr marL="0" algn="ctr" rtl="0" eaLnBrk="1" latinLnBrk="0" hangingPunct="1">
              <a:spcBef>
                <a:spcPts val="0"/>
              </a:spcBef>
              <a:spcAft>
                <a:spcPts val="0"/>
              </a:spcAft>
            </a:pPr>
            <a:endParaRPr lang="en-AU" sz="1400" dirty="0">
              <a:effectLst/>
            </a:endParaRPr>
          </a:p>
          <a:p>
            <a:pPr marL="0" algn="ctr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Director</a:t>
            </a:r>
            <a:endParaRPr lang="en-AU" sz="1200" dirty="0">
              <a:effectLst/>
            </a:endParaRPr>
          </a:p>
          <a:p>
            <a:pPr algn="ctr"/>
            <a:endParaRPr lang="en-AU" sz="1200" dirty="0">
              <a:solidFill>
                <a:schemeClr val="tx1"/>
              </a:solidFill>
              <a:latin typeface="+mj-lt"/>
            </a:endParaRPr>
          </a:p>
          <a:p>
            <a:pPr algn="ctr"/>
            <a:endParaRPr lang="en-AU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3" name="Flowchart: Process 52"/>
          <p:cNvSpPr>
            <a:spLocks/>
          </p:cNvSpPr>
          <p:nvPr/>
        </p:nvSpPr>
        <p:spPr>
          <a:xfrm>
            <a:off x="1820463" y="5709307"/>
            <a:ext cx="1600997" cy="1673360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64008" rIns="72000" bIns="64008" rtlCol="0" anchor="ctr"/>
          <a:lstStyle/>
          <a:p>
            <a:pPr algn="ctr"/>
            <a:endParaRPr lang="en-AU" sz="1400" b="1" dirty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en-AU" sz="1400" b="1" dirty="0">
                <a:solidFill>
                  <a:schemeClr val="tx1"/>
                </a:solidFill>
                <a:latin typeface="+mj-lt"/>
              </a:rPr>
              <a:t>School of Humanities, Languages</a:t>
            </a:r>
            <a:br>
              <a:rPr lang="en-AU" sz="1400" b="1" dirty="0">
                <a:solidFill>
                  <a:schemeClr val="tx1"/>
                </a:solidFill>
                <a:latin typeface="+mj-lt"/>
              </a:rPr>
            </a:br>
            <a:r>
              <a:rPr lang="en-AU" sz="1400" b="1" dirty="0">
                <a:solidFill>
                  <a:schemeClr val="tx1"/>
                </a:solidFill>
                <a:latin typeface="+mj-lt"/>
              </a:rPr>
              <a:t>and Social Science</a:t>
            </a:r>
          </a:p>
          <a:p>
            <a:pPr algn="ctr"/>
            <a:r>
              <a:rPr lang="en-AU" sz="1400" b="1" dirty="0">
                <a:solidFill>
                  <a:schemeClr val="tx1"/>
                </a:solidFill>
                <a:latin typeface="+mj-lt"/>
              </a:rPr>
              <a:t>(HLSS)</a:t>
            </a:r>
          </a:p>
          <a:p>
            <a:pPr algn="ctr"/>
            <a:endParaRPr lang="en-AU" sz="1400" b="1" dirty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en-AU" sz="1200" dirty="0">
                <a:solidFill>
                  <a:schemeClr val="tx1"/>
                </a:solidFill>
                <a:latin typeface="+mj-lt"/>
              </a:rPr>
              <a:t>Head of School</a:t>
            </a:r>
            <a:br>
              <a:rPr lang="en-AU" sz="1400" b="1" dirty="0">
                <a:solidFill>
                  <a:schemeClr val="tx1"/>
                </a:solidFill>
                <a:latin typeface="+mj-lt"/>
              </a:rPr>
            </a:br>
            <a:endParaRPr lang="en-AU" sz="1400" b="1" dirty="0">
              <a:solidFill>
                <a:schemeClr val="tx1"/>
              </a:solidFill>
              <a:latin typeface="+mj-lt"/>
            </a:endParaRPr>
          </a:p>
        </p:txBody>
      </p:sp>
      <p:cxnSp>
        <p:nvCxnSpPr>
          <p:cNvPr id="73" name="Straight Connector 72"/>
          <p:cNvCxnSpPr>
            <a:cxnSpLocks/>
          </p:cNvCxnSpPr>
          <p:nvPr/>
        </p:nvCxnSpPr>
        <p:spPr>
          <a:xfrm>
            <a:off x="7624223" y="5397830"/>
            <a:ext cx="6387" cy="28848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cxnSpLocks/>
            <a:endCxn id="32" idx="0"/>
          </p:cNvCxnSpPr>
          <p:nvPr/>
        </p:nvCxnSpPr>
        <p:spPr>
          <a:xfrm>
            <a:off x="940003" y="5345469"/>
            <a:ext cx="6451" cy="35973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>
            <a:cxnSpLocks/>
          </p:cNvCxnSpPr>
          <p:nvPr/>
        </p:nvCxnSpPr>
        <p:spPr>
          <a:xfrm>
            <a:off x="11111643" y="5378777"/>
            <a:ext cx="0" cy="31723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>
            <a:cxnSpLocks/>
          </p:cNvCxnSpPr>
          <p:nvPr/>
        </p:nvCxnSpPr>
        <p:spPr>
          <a:xfrm flipH="1">
            <a:off x="5908067" y="5371278"/>
            <a:ext cx="1" cy="32936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Flowchart: Process 47"/>
          <p:cNvSpPr>
            <a:spLocks/>
          </p:cNvSpPr>
          <p:nvPr/>
        </p:nvSpPr>
        <p:spPr>
          <a:xfrm>
            <a:off x="10287988" y="5686516"/>
            <a:ext cx="1595691" cy="1665211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64008" rIns="72000" bIns="64008" rtlCol="0" anchor="ctr"/>
          <a:lstStyle/>
          <a:p>
            <a:pPr marL="0" algn="ctr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en-AU" sz="14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Queensland Conservatorium</a:t>
            </a:r>
            <a:endParaRPr lang="en-AU" sz="1050" dirty="0">
              <a:effectLst/>
            </a:endParaRPr>
          </a:p>
          <a:p>
            <a:pPr marL="0" algn="ctr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en-AU" sz="14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(QCGU)</a:t>
            </a:r>
            <a:endParaRPr lang="en-AU" sz="1050" dirty="0">
              <a:effectLst/>
            </a:endParaRPr>
          </a:p>
          <a:p>
            <a:pPr marL="0" algn="ctr" rtl="0" eaLnBrk="1" latinLnBrk="0" hangingPunct="1">
              <a:spcBef>
                <a:spcPts val="0"/>
              </a:spcBef>
              <a:spcAft>
                <a:spcPts val="0"/>
              </a:spcAft>
            </a:pPr>
            <a:endParaRPr lang="en-AU" sz="1200" kern="1200" dirty="0">
              <a:solidFill>
                <a:srgbClr val="000000"/>
              </a:solidFill>
              <a:effectLst/>
              <a:latin typeface="Calibri" panose="020F0502020204030204" pitchFamily="34" charset="0"/>
              <a:ea typeface="+mn-ea"/>
              <a:cs typeface="+mn-cs"/>
            </a:endParaRPr>
          </a:p>
          <a:p>
            <a:pPr marL="0" algn="ctr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Director</a:t>
            </a:r>
            <a:endParaRPr lang="en-AU" sz="1400" b="1" dirty="0">
              <a:solidFill>
                <a:schemeClr val="tx1"/>
              </a:solidFill>
              <a:latin typeface="+mj-lt"/>
            </a:endParaRPr>
          </a:p>
          <a:p>
            <a:pPr algn="ctr"/>
            <a:endParaRPr lang="en-AU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73035" y="3041445"/>
            <a:ext cx="1939709" cy="78683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800" tIns="64800" rIns="64800" bIns="64800" rtlCol="0" anchor="ctr"/>
          <a:lstStyle/>
          <a:p>
            <a:pPr algn="ctr">
              <a:spcAft>
                <a:spcPts val="600"/>
              </a:spcAft>
            </a:pPr>
            <a:r>
              <a:rPr lang="en-AU" sz="1600" b="1" dirty="0">
                <a:solidFill>
                  <a:schemeClr val="bg1"/>
                </a:solidFill>
              </a:rPr>
              <a:t>Dean (Academic) </a:t>
            </a:r>
          </a:p>
        </p:txBody>
      </p:sp>
      <p:cxnSp>
        <p:nvCxnSpPr>
          <p:cNvPr id="64" name="Straight Connector 63"/>
          <p:cNvCxnSpPr>
            <a:cxnSpLocks/>
          </p:cNvCxnSpPr>
          <p:nvPr/>
        </p:nvCxnSpPr>
        <p:spPr>
          <a:xfrm>
            <a:off x="4251598" y="5375247"/>
            <a:ext cx="0" cy="31268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3872465" y="927875"/>
            <a:ext cx="420358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b="1" dirty="0"/>
              <a:t>Organisational chart</a:t>
            </a:r>
          </a:p>
          <a:p>
            <a:pPr algn="ctr"/>
            <a:r>
              <a:rPr lang="en-AU" i="1" dirty="0"/>
              <a:t>Arts, Education and Law Group</a:t>
            </a: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B2907ED7-4D27-46B1-91FE-642BC1718E01}"/>
              </a:ext>
            </a:extLst>
          </p:cNvPr>
          <p:cNvCxnSpPr>
            <a:cxnSpLocks/>
          </p:cNvCxnSpPr>
          <p:nvPr/>
        </p:nvCxnSpPr>
        <p:spPr>
          <a:xfrm>
            <a:off x="9349199" y="5375247"/>
            <a:ext cx="1" cy="30142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42974E6E-31A4-4E81-AD22-ED64219F6F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77" y="154503"/>
            <a:ext cx="1171048" cy="1198798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365AF680-707A-441D-AD63-F6906FD3FB33}"/>
              </a:ext>
            </a:extLst>
          </p:cNvPr>
          <p:cNvSpPr/>
          <p:nvPr/>
        </p:nvSpPr>
        <p:spPr>
          <a:xfrm>
            <a:off x="3459963" y="4079103"/>
            <a:ext cx="1564630" cy="51776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800" tIns="64800" rIns="64800" bIns="64800" rtlCol="0" anchor="ctr"/>
          <a:lstStyle/>
          <a:p>
            <a:pPr algn="ctr">
              <a:spcAft>
                <a:spcPts val="600"/>
              </a:spcAft>
            </a:pPr>
            <a:r>
              <a:rPr lang="en-AU" sz="1400" b="1" dirty="0">
                <a:solidFill>
                  <a:schemeClr val="bg1"/>
                </a:solidFill>
              </a:rPr>
              <a:t>Director, International</a:t>
            </a:r>
          </a:p>
        </p:txBody>
      </p:sp>
      <p:cxnSp>
        <p:nvCxnSpPr>
          <p:cNvPr id="50" name="Connector: Elbow 49">
            <a:extLst>
              <a:ext uri="{FF2B5EF4-FFF2-40B4-BE49-F238E27FC236}">
                <a16:creationId xmlns:a16="http://schemas.microsoft.com/office/drawing/2014/main" id="{D8EF2B3A-F2F5-47D8-A994-33FBE18F2939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1853807" y="2895288"/>
            <a:ext cx="7172715" cy="139841"/>
          </a:xfrm>
          <a:prstGeom prst="bentConnector2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173395E2-6227-4224-AA44-62CB788A30CC}"/>
              </a:ext>
            </a:extLst>
          </p:cNvPr>
          <p:cNvCxnSpPr>
            <a:cxnSpLocks/>
          </p:cNvCxnSpPr>
          <p:nvPr/>
        </p:nvCxnSpPr>
        <p:spPr>
          <a:xfrm>
            <a:off x="1853807" y="2915424"/>
            <a:ext cx="0" cy="81795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0E436AA2-2528-41C5-992D-50F1D593E673}"/>
              </a:ext>
            </a:extLst>
          </p:cNvPr>
          <p:cNvCxnSpPr>
            <a:cxnSpLocks/>
          </p:cNvCxnSpPr>
          <p:nvPr/>
        </p:nvCxnSpPr>
        <p:spPr>
          <a:xfrm>
            <a:off x="4242889" y="2895288"/>
            <a:ext cx="0" cy="11611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5F7A968A-B557-331E-5B2F-58BAB59CCDF4}"/>
              </a:ext>
            </a:extLst>
          </p:cNvPr>
          <p:cNvSpPr/>
          <p:nvPr/>
        </p:nvSpPr>
        <p:spPr>
          <a:xfrm>
            <a:off x="1255940" y="3389030"/>
            <a:ext cx="1540370" cy="68869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800" tIns="64800" rIns="64800" bIns="64800" rtlCol="0" anchor="ctr"/>
          <a:lstStyle/>
          <a:p>
            <a:pPr algn="ctr">
              <a:spcAft>
                <a:spcPts val="600"/>
              </a:spcAft>
            </a:pPr>
            <a:r>
              <a:rPr lang="en-AU" sz="1400" b="1" dirty="0">
                <a:solidFill>
                  <a:schemeClr val="bg1"/>
                </a:solidFill>
              </a:rPr>
              <a:t>Director, Engagement</a:t>
            </a:r>
            <a:r>
              <a:rPr lang="en-AU" sz="1600" b="1" dirty="0">
                <a:solidFill>
                  <a:schemeClr val="bg1"/>
                </a:solidFill>
              </a:rPr>
              <a:t>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E142688-9ACD-3698-3736-21B39708F9CF}"/>
              </a:ext>
            </a:extLst>
          </p:cNvPr>
          <p:cNvCxnSpPr>
            <a:cxnSpLocks/>
          </p:cNvCxnSpPr>
          <p:nvPr/>
        </p:nvCxnSpPr>
        <p:spPr>
          <a:xfrm>
            <a:off x="6649081" y="2907769"/>
            <a:ext cx="1" cy="11745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4E1E95C-E006-E7C7-4120-8F046858BF9C}"/>
              </a:ext>
            </a:extLst>
          </p:cNvPr>
          <p:cNvCxnSpPr>
            <a:cxnSpLocks/>
          </p:cNvCxnSpPr>
          <p:nvPr/>
        </p:nvCxnSpPr>
        <p:spPr>
          <a:xfrm>
            <a:off x="5888689" y="2782959"/>
            <a:ext cx="0" cy="12256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Connector: Elbow 145">
            <a:extLst>
              <a:ext uri="{FF2B5EF4-FFF2-40B4-BE49-F238E27FC236}">
                <a16:creationId xmlns:a16="http://schemas.microsoft.com/office/drawing/2014/main" id="{45C934FA-EB3E-4470-AD21-FE5D9E80D5FD}"/>
              </a:ext>
            </a:extLst>
          </p:cNvPr>
          <p:cNvCxnSpPr>
            <a:cxnSpLocks/>
          </p:cNvCxnSpPr>
          <p:nvPr/>
        </p:nvCxnSpPr>
        <p:spPr>
          <a:xfrm>
            <a:off x="8904014" y="3775923"/>
            <a:ext cx="3447902" cy="1195742"/>
          </a:xfrm>
          <a:prstGeom prst="bentConnector3">
            <a:avLst>
              <a:gd name="adj1" fmla="val -646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8059898" y="3035129"/>
            <a:ext cx="1933247" cy="78711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800" tIns="64800" rIns="64800" bIns="64800" rtlCol="0" anchor="ctr"/>
          <a:lstStyle/>
          <a:p>
            <a:pPr algn="ctr">
              <a:spcAft>
                <a:spcPts val="600"/>
              </a:spcAft>
            </a:pPr>
            <a:r>
              <a:rPr lang="en-AU" sz="1600" b="1" dirty="0">
                <a:solidFill>
                  <a:schemeClr val="bg1"/>
                </a:solidFill>
              </a:rPr>
              <a:t>Dean (Research)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387BAA4-7467-E043-9A19-3434F05FCE48}"/>
              </a:ext>
            </a:extLst>
          </p:cNvPr>
          <p:cNvCxnSpPr>
            <a:cxnSpLocks/>
          </p:cNvCxnSpPr>
          <p:nvPr/>
        </p:nvCxnSpPr>
        <p:spPr>
          <a:xfrm>
            <a:off x="4617056" y="7398540"/>
            <a:ext cx="2692" cy="484601"/>
          </a:xfrm>
          <a:prstGeom prst="line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SharedWithUsers xmlns="33621838-062c-4000-852d-d1e868c51a3c">
      <UserInfo>
        <DisplayName/>
        <AccountId xsi:nil="true"/>
        <AccountType/>
      </UserInfo>
    </SharedWithUsers>
    <Dateheld xmlns="3eefa086-2d88-4c1c-9c07-9dd2fff430b8">HR/Staff</Dateheld>
    <Element xmlns="3eefa086-2d88-4c1c-9c07-9dd2fff430b8">PVC AEL</Element>
    <Information_x0020_Type xmlns="3eefa086-2d88-4c1c-9c07-9dd2fff430b8" xsi:nil="true"/>
    <TaxCatchAll xmlns="33621838-062c-4000-852d-d1e868c51a3c" xsi:nil="true"/>
    <lcf76f155ced4ddcb4097134ff3c332f xmlns="3eefa086-2d88-4c1c-9c07-9dd2fff430b8">
      <Terms xmlns="http://schemas.microsoft.com/office/infopath/2007/PartnerControls"/>
    </lcf76f155ced4ddcb4097134ff3c332f>
    <Year xmlns="3eefa086-2d88-4c1c-9c07-9dd2fff430b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C4EF8290559C469CE013138306B438" ma:contentTypeVersion="24" ma:contentTypeDescription="Create a new document." ma:contentTypeScope="" ma:versionID="f03c53f6a6c3f19ce783e1b64c592e60">
  <xsd:schema xmlns:xsd="http://www.w3.org/2001/XMLSchema" xmlns:xs="http://www.w3.org/2001/XMLSchema" xmlns:p="http://schemas.microsoft.com/office/2006/metadata/properties" xmlns:ns1="http://schemas.microsoft.com/sharepoint/v3" xmlns:ns2="3eefa086-2d88-4c1c-9c07-9dd2fff430b8" xmlns:ns3="33621838-062c-4000-852d-d1e868c51a3c" targetNamespace="http://schemas.microsoft.com/office/2006/metadata/properties" ma:root="true" ma:fieldsID="7c78e4fa4496581b909143723412ddfc" ns1:_="" ns2:_="" ns3:_="">
    <xsd:import namespace="http://schemas.microsoft.com/sharepoint/v3"/>
    <xsd:import namespace="3eefa086-2d88-4c1c-9c07-9dd2fff430b8"/>
    <xsd:import namespace="33621838-062c-4000-852d-d1e868c51a3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1:_ip_UnifiedCompliancePolicyProperties" minOccurs="0"/>
                <xsd:element ref="ns1:_ip_UnifiedCompliancePolicyUIAc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Information_x0020_Type" minOccurs="0"/>
                <xsd:element ref="ns2:Element"/>
                <xsd:element ref="ns2:Dateheld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Year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efa086-2d88-4c1c-9c07-9dd2fff430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Information_x0020_Type" ma:index="21" nillable="true" ma:displayName="Sub-category" ma:format="Dropdown" ma:internalName="Information_x0020_Type">
      <xsd:simpleType>
        <xsd:restriction base="dms:Choice">
          <xsd:enumeration value="Agreement"/>
          <xsd:enumeration value="Proposal"/>
          <xsd:enumeration value="Agenda"/>
          <xsd:enumeration value="Agenda - PVC copy"/>
          <xsd:enumeration value="Terms of Reference"/>
          <xsd:enumeration value="Notes"/>
          <xsd:enumeration value="Invoice"/>
          <xsd:enumeration value="Payment request"/>
          <xsd:enumeration value="Purchase request"/>
          <xsd:enumeration value="Recording"/>
          <xsd:enumeration value="Powerpoint presentation"/>
          <xsd:enumeration value="Reports/Papers"/>
        </xsd:restriction>
      </xsd:simpleType>
    </xsd:element>
    <xsd:element name="Element" ma:index="22" ma:displayName="Element" ma:default="PVC AEL" ma:description="Group Structure Selection" ma:format="Dropdown" ma:internalName="Element">
      <xsd:simpleType>
        <xsd:restriction base="dms:Choice">
          <xsd:enumeration value="PVC AEL"/>
          <xsd:enumeration value="EPS"/>
          <xsd:enumeration value="CCJ"/>
          <xsd:enumeration value="GLS"/>
          <xsd:enumeration value="HLSS"/>
          <xsd:enumeration value="QCA"/>
          <xsd:enumeration value="QCGU"/>
          <xsd:enumeration value="GFS"/>
        </xsd:restriction>
      </xsd:simpleType>
    </xsd:element>
    <xsd:element name="Dateheld" ma:index="23" nillable="true" ma:displayName="Category" ma:description="Macro information type" ma:format="Dropdown" ma:internalName="Dateheld">
      <xsd:simpleType>
        <xsd:restriction base="dms:Choice">
          <xsd:enumeration value="Finance"/>
          <xsd:enumeration value="HR/Staff"/>
          <xsd:enumeration value="Meetings/Events"/>
          <xsd:enumeration value="Sponsorships"/>
        </xsd:restriction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5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7" nillable="true" ma:taxonomy="true" ma:internalName="lcf76f155ced4ddcb4097134ff3c332f" ma:taxonomyFieldName="MediaServiceImageTags" ma:displayName="Image Tags" ma:readOnly="false" ma:fieldId="{5cf76f15-5ced-4ddc-b409-7134ff3c332f}" ma:taxonomyMulti="true" ma:sspId="d7fcee89-5a73-4a7b-ac3d-7e05f09405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Year" ma:index="29" nillable="true" ma:displayName="Year" ma:format="Dropdown" ma:internalName="Year">
      <xsd:simpleType>
        <xsd:union memberTypes="dms:Text">
          <xsd:simpleType>
            <xsd:restriction base="dms:Choice">
              <xsd:enumeration value="2019"/>
              <xsd:enumeration value="2020"/>
              <xsd:enumeration value="2021"/>
              <xsd:enumeration value="2022"/>
              <xsd:enumeration value="2023"/>
            </xsd:restriction>
          </xsd:simpleType>
        </xsd:union>
      </xsd:simpleType>
    </xsd:element>
    <xsd:element name="MediaServiceObjectDetectorVersions" ma:index="3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621838-062c-4000-852d-d1e868c51a3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8" nillable="true" ma:displayName="Taxonomy Catch All Column" ma:hidden="true" ma:list="{db9846be-facb-4e98-88d8-55657f3f4c3e}" ma:internalName="TaxCatchAll" ma:showField="CatchAllData" ma:web="33621838-062c-4000-852d-d1e868c51a3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C2E6BF3-294A-4F3E-B675-B9D581C22C0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B29EF55-503E-437D-B1DB-B28A5024008F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33621838-062c-4000-852d-d1e868c51a3c"/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3eefa086-2d88-4c1c-9c07-9dd2fff430b8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0AC4F3F-A77D-4B51-8E36-97A3194FA6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3eefa086-2d88-4c1c-9c07-9dd2fff430b8"/>
    <ds:schemaRef ds:uri="33621838-062c-4000-852d-d1e868c51a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0507654c-1543-47e1-81c5-300c2627be14}" enabled="1" method="Standard" siteId="{5a7cc8ab-a4dc-4f9b-bf60-66714049ad62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8880</TotalTime>
  <Words>149</Words>
  <Application>Microsoft Office PowerPoint</Application>
  <PresentationFormat>A3 Paper (297x420 mm)</PresentationFormat>
  <Paragraphs>54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Griffith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Ellis</dc:creator>
  <cp:lastModifiedBy>Carol Ha</cp:lastModifiedBy>
  <cp:revision>595</cp:revision>
  <cp:lastPrinted>2018-12-10T01:49:35Z</cp:lastPrinted>
  <dcterms:created xsi:type="dcterms:W3CDTF">2010-12-06T01:57:50Z</dcterms:created>
  <dcterms:modified xsi:type="dcterms:W3CDTF">2025-06-18T07:02:17Z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0x010100C6C4EF8290559C469CE013138306B438</vt:lpwstr>
  </property>
  <property fmtid="{D5CDD505-2E9C-101B-9397-08002B2CF9AE}" pid="3" name="ComplianceAssetId">
    <vt:lpwstr/>
  </property>
  <property fmtid="{D5CDD505-2E9C-101B-9397-08002B2CF9AE}" pid="4" name="MediaServiceImageTags">
    <vt:lpwstr/>
  </property>
</Properties>
</file>