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B468CD5" w14:textId="77777777" w:rsidR="00BA110D" w:rsidRDefault="00BA110D"/>
    <w:tbl>
      <w:tblPr>
        <w:tblW w:w="109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91"/>
        <w:gridCol w:w="7536"/>
      </w:tblGrid>
      <w:tr w:rsidR="0012007F" w:rsidRPr="006B2270" w14:paraId="7B468CD8" w14:textId="77777777" w:rsidTr="00615F66">
        <w:trPr>
          <w:trHeight w:val="352"/>
        </w:trPr>
        <w:tc>
          <w:tcPr>
            <w:tcW w:w="3391" w:type="dxa"/>
            <w:tcBorders>
              <w:bottom w:val="single" w:sz="4" w:space="0" w:color="auto"/>
            </w:tcBorders>
            <w:shd w:val="clear" w:color="auto" w:fill="auto"/>
            <w:vAlign w:val="center"/>
          </w:tcPr>
          <w:p w14:paraId="7B468CD6" w14:textId="77777777" w:rsidR="0012007F" w:rsidRPr="006B2270" w:rsidRDefault="0012007F" w:rsidP="0012007F">
            <w:pPr>
              <w:rPr>
                <w:rFonts w:ascii="Arial" w:hAnsi="Arial" w:cs="Arial"/>
                <w:b/>
                <w:sz w:val="20"/>
                <w:szCs w:val="20"/>
              </w:rPr>
            </w:pPr>
            <w:permStart w:id="446722492" w:edGrp="everyone" w:colFirst="1" w:colLast="1"/>
            <w:r w:rsidRPr="006B2270">
              <w:rPr>
                <w:rFonts w:ascii="Arial" w:hAnsi="Arial" w:cs="Arial"/>
                <w:b/>
                <w:sz w:val="20"/>
                <w:szCs w:val="20"/>
              </w:rPr>
              <w:t>Title</w:t>
            </w:r>
          </w:p>
        </w:tc>
        <w:tc>
          <w:tcPr>
            <w:tcW w:w="7536" w:type="dxa"/>
            <w:tcBorders>
              <w:bottom w:val="single" w:sz="4" w:space="0" w:color="auto"/>
            </w:tcBorders>
            <w:shd w:val="clear" w:color="auto" w:fill="auto"/>
            <w:vAlign w:val="center"/>
          </w:tcPr>
          <w:p w14:paraId="7B468CD7" w14:textId="4E5F2A95" w:rsidR="0012007F" w:rsidRPr="006B2270" w:rsidRDefault="00283D9B" w:rsidP="0012007F">
            <w:pPr>
              <w:rPr>
                <w:rFonts w:ascii="Arial" w:hAnsi="Arial" w:cs="Arial"/>
                <w:b/>
                <w:sz w:val="20"/>
                <w:szCs w:val="20"/>
              </w:rPr>
            </w:pPr>
            <w:r>
              <w:rPr>
                <w:rFonts w:ascii="Arial" w:hAnsi="Arial" w:cs="Arial"/>
                <w:b/>
                <w:sz w:val="20"/>
                <w:szCs w:val="20"/>
              </w:rPr>
              <w:t xml:space="preserve"> </w:t>
            </w:r>
            <w:r w:rsidR="00B26281">
              <w:rPr>
                <w:rFonts w:ascii="Arial" w:hAnsi="Arial" w:cs="Arial"/>
                <w:b/>
                <w:sz w:val="20"/>
                <w:szCs w:val="20"/>
              </w:rPr>
              <w:t>Software Asset Controller</w:t>
            </w:r>
            <w:r>
              <w:rPr>
                <w:rFonts w:ascii="Arial" w:hAnsi="Arial" w:cs="Arial"/>
                <w:b/>
                <w:sz w:val="20"/>
                <w:szCs w:val="20"/>
              </w:rPr>
              <w:t xml:space="preserve">    </w:t>
            </w:r>
          </w:p>
        </w:tc>
      </w:tr>
      <w:tr w:rsidR="0012007F" w:rsidRPr="006B2270" w14:paraId="7B468CDB" w14:textId="77777777" w:rsidTr="00615F66">
        <w:trPr>
          <w:trHeight w:val="352"/>
        </w:trPr>
        <w:tc>
          <w:tcPr>
            <w:tcW w:w="3391" w:type="dxa"/>
            <w:vAlign w:val="center"/>
          </w:tcPr>
          <w:p w14:paraId="7B468CD9" w14:textId="77777777" w:rsidR="0012007F" w:rsidRPr="006B2270" w:rsidRDefault="00CB30E9" w:rsidP="0012007F">
            <w:pPr>
              <w:rPr>
                <w:rFonts w:ascii="Arial" w:hAnsi="Arial" w:cs="Arial"/>
                <w:sz w:val="18"/>
                <w:szCs w:val="18"/>
              </w:rPr>
            </w:pPr>
            <w:r>
              <w:rPr>
                <w:rFonts w:ascii="Arial" w:hAnsi="Arial" w:cs="Arial"/>
                <w:sz w:val="18"/>
                <w:szCs w:val="18"/>
              </w:rPr>
              <w:t>Performs work for</w:t>
            </w:r>
            <w:permStart w:id="1060647900" w:edGrp="everyone" w:colFirst="1" w:colLast="1"/>
            <w:permEnd w:id="446722492"/>
          </w:p>
        </w:tc>
        <w:tc>
          <w:tcPr>
            <w:tcW w:w="7536" w:type="dxa"/>
            <w:vAlign w:val="center"/>
          </w:tcPr>
          <w:p w14:paraId="7B468CDA" w14:textId="258B0AB4" w:rsidR="0012007F" w:rsidRPr="006B2270" w:rsidRDefault="00283D9B" w:rsidP="0012007F">
            <w:pPr>
              <w:rPr>
                <w:rFonts w:ascii="Arial" w:hAnsi="Arial" w:cs="Arial"/>
                <w:sz w:val="18"/>
                <w:szCs w:val="18"/>
              </w:rPr>
            </w:pPr>
            <w:r>
              <w:rPr>
                <w:rFonts w:ascii="Arial" w:hAnsi="Arial" w:cs="Arial"/>
                <w:sz w:val="18"/>
                <w:szCs w:val="18"/>
              </w:rPr>
              <w:t xml:space="preserve">  </w:t>
            </w:r>
          </w:p>
        </w:tc>
      </w:tr>
      <w:permEnd w:id="1060647900"/>
      <w:tr w:rsidR="000B381C" w:rsidRPr="006B2270" w14:paraId="7B468CDE" w14:textId="77777777" w:rsidTr="00615F66">
        <w:trPr>
          <w:trHeight w:val="352"/>
        </w:trPr>
        <w:tc>
          <w:tcPr>
            <w:tcW w:w="3391" w:type="dxa"/>
            <w:vAlign w:val="center"/>
          </w:tcPr>
          <w:p w14:paraId="7B468CDC" w14:textId="77777777" w:rsidR="000B381C" w:rsidRPr="006B2270" w:rsidRDefault="000B381C" w:rsidP="0012007F">
            <w:pPr>
              <w:rPr>
                <w:rFonts w:ascii="Arial" w:hAnsi="Arial" w:cs="Arial"/>
                <w:sz w:val="18"/>
                <w:szCs w:val="18"/>
              </w:rPr>
            </w:pPr>
            <w:r w:rsidRPr="006B2270">
              <w:rPr>
                <w:rFonts w:ascii="Arial" w:hAnsi="Arial" w:cs="Arial"/>
                <w:sz w:val="18"/>
                <w:szCs w:val="18"/>
              </w:rPr>
              <w:t>Location</w:t>
            </w:r>
          </w:p>
        </w:tc>
        <w:tc>
          <w:tcPr>
            <w:tcW w:w="7536" w:type="dxa"/>
            <w:vAlign w:val="center"/>
          </w:tcPr>
          <w:p w14:paraId="7B468CDD" w14:textId="4E93FB16" w:rsidR="000B381C" w:rsidRPr="006B2270" w:rsidRDefault="00B26281" w:rsidP="0012007F">
            <w:pPr>
              <w:rPr>
                <w:rFonts w:ascii="Arial" w:hAnsi="Arial" w:cs="Arial"/>
                <w:sz w:val="18"/>
                <w:szCs w:val="18"/>
              </w:rPr>
            </w:pPr>
            <w:permStart w:id="1859286680" w:edGrp="everyone"/>
            <w:r>
              <w:rPr>
                <w:rFonts w:ascii="Arial" w:hAnsi="Arial" w:cs="Arial"/>
                <w:sz w:val="18"/>
                <w:szCs w:val="18"/>
              </w:rPr>
              <w:t xml:space="preserve">Oakdale, Wales                    </w:t>
            </w:r>
            <w:r w:rsidR="00283D9B">
              <w:rPr>
                <w:rFonts w:ascii="Arial" w:hAnsi="Arial" w:cs="Arial"/>
                <w:sz w:val="18"/>
                <w:szCs w:val="18"/>
              </w:rPr>
              <w:t xml:space="preserve">           </w:t>
            </w:r>
            <w:r w:rsidR="0017251A">
              <w:rPr>
                <w:rFonts w:ascii="Arial" w:hAnsi="Arial" w:cs="Arial"/>
                <w:sz w:val="18"/>
                <w:szCs w:val="18"/>
              </w:rPr>
              <w:t xml:space="preserve">  </w:t>
            </w:r>
            <w:permEnd w:id="1859286680"/>
          </w:p>
        </w:tc>
      </w:tr>
      <w:tr w:rsidR="00376E49" w:rsidRPr="006B2270" w14:paraId="7B468CE1" w14:textId="77777777" w:rsidTr="00615F66">
        <w:trPr>
          <w:trHeight w:val="352"/>
        </w:trPr>
        <w:tc>
          <w:tcPr>
            <w:tcW w:w="3391" w:type="dxa"/>
            <w:vAlign w:val="center"/>
          </w:tcPr>
          <w:p w14:paraId="7B468CDF" w14:textId="77777777" w:rsidR="00376E49" w:rsidRDefault="00376E49" w:rsidP="0012007F">
            <w:pPr>
              <w:rPr>
                <w:rFonts w:ascii="Arial" w:hAnsi="Arial" w:cs="Arial"/>
                <w:sz w:val="18"/>
                <w:szCs w:val="18"/>
              </w:rPr>
            </w:pPr>
            <w:r>
              <w:rPr>
                <w:rFonts w:ascii="Arial" w:hAnsi="Arial" w:cs="Arial"/>
                <w:sz w:val="18"/>
                <w:szCs w:val="18"/>
              </w:rPr>
              <w:t>Date Written/Revised</w:t>
            </w:r>
          </w:p>
        </w:tc>
        <w:tc>
          <w:tcPr>
            <w:tcW w:w="7536" w:type="dxa"/>
            <w:vAlign w:val="center"/>
          </w:tcPr>
          <w:p w14:paraId="7B468CE0" w14:textId="12E74821" w:rsidR="00376E49" w:rsidRDefault="00283D9B" w:rsidP="00007AE0">
            <w:pPr>
              <w:rPr>
                <w:rFonts w:ascii="Arial" w:hAnsi="Arial" w:cs="Arial"/>
                <w:sz w:val="18"/>
                <w:szCs w:val="18"/>
              </w:rPr>
            </w:pPr>
            <w:permStart w:id="931151593" w:edGrp="everyone"/>
            <w:r>
              <w:rPr>
                <w:rFonts w:ascii="Arial" w:hAnsi="Arial" w:cs="Arial"/>
                <w:sz w:val="18"/>
                <w:szCs w:val="18"/>
              </w:rPr>
              <w:t xml:space="preserve">   </w:t>
            </w:r>
            <w:r w:rsidR="00B26281">
              <w:rPr>
                <w:rFonts w:ascii="Arial" w:hAnsi="Arial" w:cs="Arial"/>
                <w:sz w:val="18"/>
                <w:szCs w:val="18"/>
              </w:rPr>
              <w:t xml:space="preserve">09/07/2024 </w:t>
            </w:r>
            <w:r>
              <w:rPr>
                <w:rFonts w:ascii="Arial" w:hAnsi="Arial" w:cs="Arial"/>
                <w:sz w:val="18"/>
                <w:szCs w:val="18"/>
              </w:rPr>
              <w:t xml:space="preserve">  </w:t>
            </w:r>
            <w:permEnd w:id="931151593"/>
          </w:p>
        </w:tc>
      </w:tr>
    </w:tbl>
    <w:p w14:paraId="7B468CE2" w14:textId="77777777" w:rsidR="0012007F" w:rsidRPr="00CC59E9" w:rsidRDefault="0012007F">
      <w:pPr>
        <w:rPr>
          <w:rFonts w:ascii="Arial" w:hAnsi="Arial" w:cs="Arial"/>
          <w:sz w:val="18"/>
          <w:szCs w:val="18"/>
        </w:rPr>
      </w:pPr>
    </w:p>
    <w:p w14:paraId="7B468CE3" w14:textId="77777777" w:rsidR="00CC59E9" w:rsidRPr="00CC59E9" w:rsidRDefault="00CC59E9">
      <w:pPr>
        <w:rPr>
          <w:rFonts w:ascii="Arial" w:hAnsi="Arial" w:cs="Arial"/>
          <w:sz w:val="18"/>
          <w:szCs w:val="18"/>
        </w:rPr>
      </w:pPr>
    </w:p>
    <w:tbl>
      <w:tblPr>
        <w:tblW w:w="109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927"/>
      </w:tblGrid>
      <w:tr w:rsidR="008B2019" w:rsidRPr="006B2270" w14:paraId="7B468CE5" w14:textId="77777777" w:rsidTr="00615F66">
        <w:trPr>
          <w:trHeight w:val="361"/>
        </w:trPr>
        <w:tc>
          <w:tcPr>
            <w:tcW w:w="10927" w:type="dxa"/>
            <w:shd w:val="clear" w:color="auto" w:fill="E0E0E0"/>
            <w:vAlign w:val="center"/>
          </w:tcPr>
          <w:p w14:paraId="7B468CE4" w14:textId="77777777" w:rsidR="008B2019" w:rsidRPr="006B2270" w:rsidRDefault="00CB30E9" w:rsidP="008B2019">
            <w:pPr>
              <w:rPr>
                <w:rFonts w:ascii="Arial" w:hAnsi="Arial" w:cs="Arial"/>
                <w:b/>
                <w:sz w:val="20"/>
                <w:szCs w:val="20"/>
              </w:rPr>
            </w:pPr>
            <w:r>
              <w:rPr>
                <w:rFonts w:ascii="Arial" w:hAnsi="Arial" w:cs="Arial"/>
                <w:b/>
                <w:sz w:val="20"/>
                <w:szCs w:val="20"/>
              </w:rPr>
              <w:t>Work</w:t>
            </w:r>
            <w:r w:rsidR="008B2019" w:rsidRPr="006B2270">
              <w:rPr>
                <w:rFonts w:ascii="Arial" w:hAnsi="Arial" w:cs="Arial"/>
                <w:b/>
                <w:sz w:val="20"/>
                <w:szCs w:val="20"/>
              </w:rPr>
              <w:t xml:space="preserve"> Objective</w:t>
            </w:r>
          </w:p>
        </w:tc>
      </w:tr>
      <w:tr w:rsidR="008B2019" w:rsidRPr="006B2270" w14:paraId="7B468CEE" w14:textId="77777777" w:rsidTr="00615F66">
        <w:trPr>
          <w:trHeight w:val="361"/>
        </w:trPr>
        <w:tc>
          <w:tcPr>
            <w:tcW w:w="10927" w:type="dxa"/>
            <w:vAlign w:val="center"/>
          </w:tcPr>
          <w:p w14:paraId="7B468CE8" w14:textId="77777777" w:rsidR="00F8054F" w:rsidRPr="006B2270" w:rsidRDefault="00F8054F" w:rsidP="008B2019">
            <w:pPr>
              <w:rPr>
                <w:rFonts w:ascii="Arial" w:hAnsi="Arial" w:cs="Arial"/>
                <w:sz w:val="18"/>
                <w:szCs w:val="18"/>
              </w:rPr>
            </w:pPr>
            <w:permStart w:id="1412654302" w:edGrp="everyone"/>
          </w:p>
          <w:p w14:paraId="7B468CEA" w14:textId="603B15AB" w:rsidR="0096650D" w:rsidRPr="006B2270" w:rsidRDefault="00B26281" w:rsidP="0096650D">
            <w:pPr>
              <w:rPr>
                <w:rFonts w:ascii="Arial" w:hAnsi="Arial" w:cs="Arial"/>
                <w:sz w:val="18"/>
                <w:szCs w:val="18"/>
              </w:rPr>
            </w:pPr>
            <w:r>
              <w:rPr>
                <w:rFonts w:ascii="Arial" w:hAnsi="Arial" w:cs="Arial"/>
                <w:iCs/>
                <w:sz w:val="18"/>
                <w:szCs w:val="18"/>
              </w:rPr>
              <w:t xml:space="preserve">The Software Asset Controller will provide full Software Asset Management (SAM) lifecycle services from software acquisition and commercial review to software </w:t>
            </w:r>
            <w:proofErr w:type="spellStart"/>
            <w:r>
              <w:rPr>
                <w:rFonts w:ascii="Arial" w:hAnsi="Arial" w:cs="Arial"/>
                <w:iCs/>
                <w:sz w:val="18"/>
                <w:szCs w:val="18"/>
              </w:rPr>
              <w:t>Licence</w:t>
            </w:r>
            <w:proofErr w:type="spellEnd"/>
            <w:r>
              <w:rPr>
                <w:rFonts w:ascii="Arial" w:hAnsi="Arial" w:cs="Arial"/>
                <w:iCs/>
                <w:sz w:val="18"/>
                <w:szCs w:val="18"/>
              </w:rPr>
              <w:t xml:space="preserve"> management and full technology road maps. Experience of supporting supplier contract management, negotiation of commercial terms including software </w:t>
            </w:r>
            <w:proofErr w:type="spellStart"/>
            <w:r>
              <w:rPr>
                <w:rFonts w:ascii="Arial" w:hAnsi="Arial" w:cs="Arial"/>
                <w:iCs/>
                <w:sz w:val="18"/>
                <w:szCs w:val="18"/>
              </w:rPr>
              <w:t>Licence</w:t>
            </w:r>
            <w:proofErr w:type="spellEnd"/>
            <w:r>
              <w:rPr>
                <w:rFonts w:ascii="Arial" w:hAnsi="Arial" w:cs="Arial"/>
                <w:iCs/>
                <w:sz w:val="18"/>
                <w:szCs w:val="18"/>
              </w:rPr>
              <w:t xml:space="preserve"> loans and agreements is essential. The Software Asset Controller will be the main point of contact for </w:t>
            </w:r>
            <w:proofErr w:type="spellStart"/>
            <w:r>
              <w:rPr>
                <w:rFonts w:ascii="Arial" w:hAnsi="Arial" w:cs="Arial"/>
                <w:iCs/>
                <w:sz w:val="18"/>
                <w:szCs w:val="18"/>
              </w:rPr>
              <w:t>programme</w:t>
            </w:r>
            <w:proofErr w:type="spellEnd"/>
            <w:r>
              <w:rPr>
                <w:rFonts w:ascii="Arial" w:hAnsi="Arial" w:cs="Arial"/>
                <w:iCs/>
                <w:sz w:val="18"/>
                <w:szCs w:val="18"/>
              </w:rPr>
              <w:t xml:space="preserve"> software lifecycle and support supply chain commercial requirements across the General Dynamics Mission Systems (GDMS) UK business units.</w:t>
            </w:r>
          </w:p>
          <w:p w14:paraId="7B468CEB" w14:textId="77777777" w:rsidR="0096650D" w:rsidRPr="006B2270" w:rsidRDefault="0096650D" w:rsidP="0096650D">
            <w:pPr>
              <w:rPr>
                <w:rFonts w:ascii="Arial" w:hAnsi="Arial" w:cs="Arial"/>
                <w:sz w:val="18"/>
                <w:szCs w:val="18"/>
              </w:rPr>
            </w:pPr>
          </w:p>
          <w:p w14:paraId="7B468CEC" w14:textId="77777777" w:rsidR="0096650D" w:rsidRPr="006B2270" w:rsidRDefault="0096650D" w:rsidP="0096650D">
            <w:pPr>
              <w:rPr>
                <w:rFonts w:ascii="Arial" w:hAnsi="Arial" w:cs="Arial"/>
                <w:sz w:val="18"/>
                <w:szCs w:val="18"/>
              </w:rPr>
            </w:pPr>
          </w:p>
          <w:permEnd w:id="1412654302"/>
          <w:p w14:paraId="7B468CED" w14:textId="77777777" w:rsidR="0096650D" w:rsidRPr="006B2270" w:rsidRDefault="0096650D" w:rsidP="0096650D">
            <w:pPr>
              <w:rPr>
                <w:rFonts w:ascii="Arial" w:hAnsi="Arial" w:cs="Arial"/>
                <w:sz w:val="18"/>
                <w:szCs w:val="18"/>
              </w:rPr>
            </w:pPr>
          </w:p>
        </w:tc>
      </w:tr>
    </w:tbl>
    <w:p w14:paraId="7B468CEF" w14:textId="77777777" w:rsidR="000F0E74" w:rsidRDefault="000F0E74">
      <w:pPr>
        <w:rPr>
          <w:rFonts w:ascii="Arial" w:hAnsi="Arial" w:cs="Arial"/>
          <w:sz w:val="18"/>
          <w:szCs w:val="18"/>
        </w:rPr>
      </w:pPr>
    </w:p>
    <w:p w14:paraId="7B468CF0" w14:textId="77777777" w:rsidR="00CC59E9" w:rsidRPr="00CC59E9" w:rsidRDefault="00CC59E9">
      <w:pPr>
        <w:rPr>
          <w:rFonts w:ascii="Arial" w:hAnsi="Arial" w:cs="Arial"/>
          <w:sz w:val="18"/>
          <w:szCs w:val="18"/>
        </w:rPr>
      </w:pPr>
    </w:p>
    <w:p w14:paraId="7B468CF1" w14:textId="77777777" w:rsidR="00CC59E9" w:rsidRDefault="00CC59E9">
      <w:pPr>
        <w:rPr>
          <w:rFonts w:ascii="Arial" w:hAnsi="Arial" w:cs="Arial"/>
          <w:sz w:val="20"/>
          <w:szCs w:val="20"/>
        </w:rPr>
      </w:pPr>
    </w:p>
    <w:tbl>
      <w:tblPr>
        <w:tblW w:w="109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95"/>
        <w:gridCol w:w="7544"/>
      </w:tblGrid>
      <w:tr w:rsidR="00817F55" w:rsidRPr="006B2270" w14:paraId="7B468CF3" w14:textId="77777777" w:rsidTr="00615F66">
        <w:trPr>
          <w:trHeight w:val="337"/>
        </w:trPr>
        <w:tc>
          <w:tcPr>
            <w:tcW w:w="10939" w:type="dxa"/>
            <w:gridSpan w:val="2"/>
            <w:shd w:val="clear" w:color="auto" w:fill="E0E0E0"/>
            <w:vAlign w:val="center"/>
          </w:tcPr>
          <w:p w14:paraId="7B468CF2" w14:textId="77777777" w:rsidR="00817F55" w:rsidRPr="006B2270" w:rsidRDefault="00CB30E9" w:rsidP="00817F55">
            <w:pPr>
              <w:rPr>
                <w:rFonts w:ascii="Arial" w:hAnsi="Arial" w:cs="Arial"/>
                <w:b/>
                <w:sz w:val="20"/>
                <w:szCs w:val="20"/>
              </w:rPr>
            </w:pPr>
            <w:r>
              <w:rPr>
                <w:rFonts w:ascii="Arial" w:hAnsi="Arial" w:cs="Arial"/>
                <w:b/>
                <w:sz w:val="20"/>
                <w:szCs w:val="20"/>
              </w:rPr>
              <w:t>Specific Work Tasks</w:t>
            </w:r>
          </w:p>
        </w:tc>
      </w:tr>
      <w:tr w:rsidR="00817F55" w:rsidRPr="006B2270" w14:paraId="7B468D02" w14:textId="77777777" w:rsidTr="00615F66">
        <w:trPr>
          <w:trHeight w:val="1902"/>
        </w:trPr>
        <w:tc>
          <w:tcPr>
            <w:tcW w:w="3395" w:type="dxa"/>
          </w:tcPr>
          <w:p w14:paraId="7B468CF4" w14:textId="77777777" w:rsidR="00892085" w:rsidRDefault="00892085" w:rsidP="00817F55">
            <w:pPr>
              <w:rPr>
                <w:rFonts w:ascii="Arial" w:hAnsi="Arial" w:cs="Arial"/>
                <w:bCs/>
                <w:sz w:val="18"/>
                <w:szCs w:val="18"/>
              </w:rPr>
            </w:pPr>
            <w:permStart w:id="822608276" w:edGrp="everyone" w:colFirst="0" w:colLast="0"/>
            <w:permStart w:id="1817324949" w:edGrp="everyone" w:colFirst="1" w:colLast="1"/>
          </w:p>
          <w:p w14:paraId="7B468CF5" w14:textId="77777777" w:rsidR="00F8054F" w:rsidRDefault="00F8054F" w:rsidP="00817F55">
            <w:pPr>
              <w:rPr>
                <w:rFonts w:ascii="Arial" w:hAnsi="Arial" w:cs="Arial"/>
                <w:bCs/>
                <w:sz w:val="18"/>
                <w:szCs w:val="18"/>
              </w:rPr>
            </w:pPr>
          </w:p>
          <w:p w14:paraId="7B468CF6" w14:textId="77777777" w:rsidR="00F8054F" w:rsidRPr="006B2270" w:rsidRDefault="00F8054F" w:rsidP="00817F55">
            <w:pPr>
              <w:rPr>
                <w:rFonts w:ascii="Arial" w:hAnsi="Arial" w:cs="Arial"/>
                <w:bCs/>
                <w:sz w:val="18"/>
                <w:szCs w:val="18"/>
              </w:rPr>
            </w:pPr>
          </w:p>
          <w:p w14:paraId="7B468CF7" w14:textId="77777777" w:rsidR="00817F55" w:rsidRDefault="00CB30E9" w:rsidP="00817F55">
            <w:pPr>
              <w:rPr>
                <w:rFonts w:ascii="Arial" w:hAnsi="Arial" w:cs="Arial"/>
                <w:bCs/>
                <w:sz w:val="18"/>
                <w:szCs w:val="18"/>
              </w:rPr>
            </w:pPr>
            <w:r>
              <w:rPr>
                <w:rFonts w:ascii="Arial" w:hAnsi="Arial" w:cs="Arial"/>
                <w:bCs/>
                <w:sz w:val="18"/>
                <w:szCs w:val="18"/>
              </w:rPr>
              <w:t>Work Tasks</w:t>
            </w:r>
            <w:r w:rsidR="00996600" w:rsidRPr="006B2270">
              <w:rPr>
                <w:rFonts w:ascii="Arial" w:hAnsi="Arial" w:cs="Arial"/>
                <w:bCs/>
                <w:sz w:val="18"/>
                <w:szCs w:val="18"/>
              </w:rPr>
              <w:t xml:space="preserve"> Include</w:t>
            </w:r>
          </w:p>
          <w:p w14:paraId="7B468CF8" w14:textId="77777777" w:rsidR="00F8054F" w:rsidRDefault="00F8054F" w:rsidP="00817F55">
            <w:pPr>
              <w:rPr>
                <w:rFonts w:ascii="Arial" w:hAnsi="Arial" w:cs="Arial"/>
                <w:bCs/>
                <w:sz w:val="18"/>
                <w:szCs w:val="18"/>
              </w:rPr>
            </w:pPr>
          </w:p>
          <w:p w14:paraId="7B468CF9" w14:textId="77777777" w:rsidR="00F8054F" w:rsidRDefault="00F8054F" w:rsidP="00817F55">
            <w:pPr>
              <w:rPr>
                <w:rFonts w:ascii="Arial" w:hAnsi="Arial" w:cs="Arial"/>
                <w:bCs/>
                <w:sz w:val="18"/>
                <w:szCs w:val="18"/>
              </w:rPr>
            </w:pPr>
          </w:p>
          <w:p w14:paraId="7B468CFA" w14:textId="77777777" w:rsidR="00F8054F" w:rsidRPr="006B2270" w:rsidRDefault="00F8054F" w:rsidP="00817F55">
            <w:pPr>
              <w:rPr>
                <w:rFonts w:ascii="Arial" w:hAnsi="Arial" w:cs="Arial"/>
                <w:sz w:val="18"/>
                <w:szCs w:val="18"/>
              </w:rPr>
            </w:pPr>
          </w:p>
        </w:tc>
        <w:tc>
          <w:tcPr>
            <w:tcW w:w="7544" w:type="dxa"/>
          </w:tcPr>
          <w:p w14:paraId="3A915ECA" w14:textId="77777777" w:rsidR="00B26281" w:rsidRDefault="00B26281" w:rsidP="00B26281">
            <w:pPr>
              <w:rPr>
                <w:rFonts w:ascii="Arial" w:hAnsi="Arial" w:cs="Arial"/>
                <w:b/>
                <w:sz w:val="18"/>
                <w:szCs w:val="18"/>
              </w:rPr>
            </w:pPr>
            <w:r>
              <w:rPr>
                <w:rFonts w:ascii="Arial" w:hAnsi="Arial" w:cs="Arial"/>
                <w:b/>
                <w:sz w:val="18"/>
                <w:szCs w:val="18"/>
              </w:rPr>
              <w:t xml:space="preserve">SW </w:t>
            </w:r>
            <w:proofErr w:type="spellStart"/>
            <w:r>
              <w:rPr>
                <w:rFonts w:ascii="Arial" w:hAnsi="Arial" w:cs="Arial"/>
                <w:b/>
                <w:sz w:val="18"/>
                <w:szCs w:val="18"/>
              </w:rPr>
              <w:t>Licence</w:t>
            </w:r>
            <w:proofErr w:type="spellEnd"/>
            <w:r>
              <w:rPr>
                <w:rFonts w:ascii="Arial" w:hAnsi="Arial" w:cs="Arial"/>
                <w:b/>
                <w:sz w:val="18"/>
                <w:szCs w:val="18"/>
              </w:rPr>
              <w:t xml:space="preserve"> Risk Review &amp; Procurement</w:t>
            </w:r>
          </w:p>
          <w:p w14:paraId="75EE3BA1"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Provides commercial software </w:t>
            </w:r>
            <w:proofErr w:type="spellStart"/>
            <w:r>
              <w:rPr>
                <w:rFonts w:ascii="Arial" w:hAnsi="Arial" w:cs="Arial"/>
                <w:sz w:val="18"/>
                <w:szCs w:val="18"/>
              </w:rPr>
              <w:t>Licence</w:t>
            </w:r>
            <w:proofErr w:type="spellEnd"/>
            <w:r>
              <w:rPr>
                <w:rFonts w:ascii="Arial" w:hAnsi="Arial" w:cs="Arial"/>
                <w:sz w:val="18"/>
                <w:szCs w:val="18"/>
              </w:rPr>
              <w:t xml:space="preserve"> terms review and assessment of risks across the GDMS UK business units</w:t>
            </w:r>
          </w:p>
          <w:p w14:paraId="4F727DEF"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Ensure that GDUK meets the legal and commercial obligations including future </w:t>
            </w:r>
            <w:proofErr w:type="spellStart"/>
            <w:r>
              <w:rPr>
                <w:rFonts w:ascii="Arial" w:hAnsi="Arial" w:cs="Arial"/>
                <w:sz w:val="18"/>
                <w:szCs w:val="18"/>
              </w:rPr>
              <w:t>Licence</w:t>
            </w:r>
            <w:proofErr w:type="spellEnd"/>
            <w:r>
              <w:rPr>
                <w:rFonts w:ascii="Arial" w:hAnsi="Arial" w:cs="Arial"/>
                <w:sz w:val="18"/>
                <w:szCs w:val="18"/>
              </w:rPr>
              <w:t xml:space="preserve"> use required regarding the deployment of software </w:t>
            </w:r>
            <w:proofErr w:type="spellStart"/>
            <w:r>
              <w:rPr>
                <w:rFonts w:ascii="Arial" w:hAnsi="Arial" w:cs="Arial"/>
                <w:sz w:val="18"/>
                <w:szCs w:val="18"/>
              </w:rPr>
              <w:t>Licences</w:t>
            </w:r>
            <w:proofErr w:type="spellEnd"/>
            <w:r>
              <w:rPr>
                <w:rFonts w:ascii="Arial" w:hAnsi="Arial" w:cs="Arial"/>
                <w:sz w:val="18"/>
                <w:szCs w:val="18"/>
              </w:rPr>
              <w:t xml:space="preserve"> within GDMS UK and </w:t>
            </w:r>
            <w:proofErr w:type="spellStart"/>
            <w:proofErr w:type="gramStart"/>
            <w:r>
              <w:rPr>
                <w:rFonts w:ascii="Arial" w:hAnsi="Arial" w:cs="Arial"/>
                <w:sz w:val="18"/>
                <w:szCs w:val="18"/>
              </w:rPr>
              <w:t>it’s</w:t>
            </w:r>
            <w:proofErr w:type="spellEnd"/>
            <w:proofErr w:type="gramEnd"/>
            <w:r>
              <w:rPr>
                <w:rFonts w:ascii="Arial" w:hAnsi="Arial" w:cs="Arial"/>
                <w:sz w:val="18"/>
                <w:szCs w:val="18"/>
              </w:rPr>
              <w:t xml:space="preserve"> customers </w:t>
            </w:r>
          </w:p>
          <w:p w14:paraId="765609C5"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Ensure that all software </w:t>
            </w:r>
            <w:proofErr w:type="spellStart"/>
            <w:r>
              <w:rPr>
                <w:rFonts w:ascii="Arial" w:hAnsi="Arial" w:cs="Arial"/>
                <w:sz w:val="18"/>
                <w:szCs w:val="18"/>
              </w:rPr>
              <w:t>Licence</w:t>
            </w:r>
            <w:proofErr w:type="spellEnd"/>
            <w:r>
              <w:rPr>
                <w:rFonts w:ascii="Arial" w:hAnsi="Arial" w:cs="Arial"/>
                <w:sz w:val="18"/>
                <w:szCs w:val="18"/>
              </w:rPr>
              <w:t xml:space="preserve"> orders, renewals and procurements are processed accurately and efficiently in line with Acquisition of COTS Software Products procedure</w:t>
            </w:r>
          </w:p>
          <w:p w14:paraId="5DC1C380" w14:textId="77777777" w:rsidR="00B26281" w:rsidRDefault="00B26281" w:rsidP="00B26281">
            <w:pPr>
              <w:numPr>
                <w:ilvl w:val="0"/>
                <w:numId w:val="13"/>
              </w:numPr>
              <w:rPr>
                <w:rFonts w:ascii="Arial" w:hAnsi="Arial" w:cs="Arial"/>
                <w:sz w:val="18"/>
                <w:szCs w:val="18"/>
              </w:rPr>
            </w:pPr>
            <w:r>
              <w:rPr>
                <w:rFonts w:ascii="Arial" w:hAnsi="Arial" w:cs="Arial"/>
                <w:sz w:val="18"/>
                <w:szCs w:val="18"/>
              </w:rPr>
              <w:t>Support the Supply Chain procurement of COTS and FOSS software downloads</w:t>
            </w:r>
          </w:p>
          <w:p w14:paraId="6D75E5EE" w14:textId="77777777" w:rsidR="00B26281" w:rsidRDefault="00B26281" w:rsidP="00B26281">
            <w:pPr>
              <w:numPr>
                <w:ilvl w:val="0"/>
                <w:numId w:val="13"/>
              </w:numPr>
              <w:rPr>
                <w:rFonts w:ascii="Arial" w:hAnsi="Arial" w:cs="Arial"/>
                <w:sz w:val="18"/>
                <w:szCs w:val="18"/>
              </w:rPr>
            </w:pPr>
            <w:r>
              <w:rPr>
                <w:rFonts w:ascii="Arial" w:hAnsi="Arial" w:cs="Arial"/>
                <w:sz w:val="18"/>
                <w:szCs w:val="18"/>
              </w:rPr>
              <w:t>Support internal stakeholder’s issues pertaining to Intellectual Property Rights (IPR), Export Administration Regulations (EAR) and International Trade of Arms Regulations (ITAR) with respect to the procurement of software and software documentation from vendors.</w:t>
            </w:r>
          </w:p>
          <w:p w14:paraId="5F02D2E5" w14:textId="77777777" w:rsidR="00B26281" w:rsidRDefault="00B26281" w:rsidP="00B26281">
            <w:pPr>
              <w:rPr>
                <w:rFonts w:ascii="Arial" w:hAnsi="Arial" w:cs="Arial"/>
                <w:sz w:val="18"/>
                <w:szCs w:val="18"/>
              </w:rPr>
            </w:pPr>
          </w:p>
          <w:p w14:paraId="0A6189B7" w14:textId="77777777" w:rsidR="00B26281" w:rsidRDefault="00B26281" w:rsidP="00B26281">
            <w:pPr>
              <w:rPr>
                <w:rFonts w:ascii="Arial" w:hAnsi="Arial" w:cs="Arial"/>
                <w:b/>
                <w:sz w:val="18"/>
                <w:szCs w:val="18"/>
              </w:rPr>
            </w:pPr>
            <w:r>
              <w:rPr>
                <w:rFonts w:ascii="Arial" w:hAnsi="Arial" w:cs="Arial"/>
                <w:b/>
                <w:sz w:val="18"/>
                <w:szCs w:val="18"/>
              </w:rPr>
              <w:t>SW Asset Management post Procurement</w:t>
            </w:r>
          </w:p>
          <w:p w14:paraId="5AECE1E2"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The management of software assets and </w:t>
            </w:r>
            <w:proofErr w:type="spellStart"/>
            <w:r>
              <w:rPr>
                <w:rFonts w:ascii="Arial" w:hAnsi="Arial" w:cs="Arial"/>
                <w:sz w:val="18"/>
                <w:szCs w:val="18"/>
              </w:rPr>
              <w:t>Licences</w:t>
            </w:r>
            <w:proofErr w:type="spellEnd"/>
            <w:r>
              <w:rPr>
                <w:rFonts w:ascii="Arial" w:hAnsi="Arial" w:cs="Arial"/>
                <w:sz w:val="18"/>
                <w:szCs w:val="18"/>
              </w:rPr>
              <w:t xml:space="preserve"> throughout the </w:t>
            </w:r>
            <w:proofErr w:type="spellStart"/>
            <w:r>
              <w:rPr>
                <w:rFonts w:ascii="Arial" w:hAnsi="Arial" w:cs="Arial"/>
                <w:sz w:val="18"/>
                <w:szCs w:val="18"/>
              </w:rPr>
              <w:t>Programme</w:t>
            </w:r>
            <w:proofErr w:type="spellEnd"/>
            <w:r>
              <w:rPr>
                <w:rFonts w:ascii="Arial" w:hAnsi="Arial" w:cs="Arial"/>
                <w:sz w:val="18"/>
                <w:szCs w:val="18"/>
              </w:rPr>
              <w:t xml:space="preserve"> Lifecycle Understanding all software inventory items and their licensing use while providing the appropriate advice and guidance to </w:t>
            </w:r>
            <w:proofErr w:type="spellStart"/>
            <w:r>
              <w:rPr>
                <w:rFonts w:ascii="Arial" w:hAnsi="Arial" w:cs="Arial"/>
                <w:sz w:val="18"/>
                <w:szCs w:val="18"/>
              </w:rPr>
              <w:t>programmes</w:t>
            </w:r>
            <w:proofErr w:type="spellEnd"/>
            <w:r>
              <w:rPr>
                <w:rFonts w:ascii="Arial" w:hAnsi="Arial" w:cs="Arial"/>
                <w:sz w:val="18"/>
                <w:szCs w:val="18"/>
              </w:rPr>
              <w:t>.</w:t>
            </w:r>
          </w:p>
          <w:p w14:paraId="4CA281FA"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Co-ordinate the through-life transition of software from the procurement and receipt of individual Configuration Items (CIs) from vendors to their incorporation into builds and sell off to the Customer. This will include taking ownership of software inventory items and managing software </w:t>
            </w:r>
            <w:proofErr w:type="spellStart"/>
            <w:r>
              <w:rPr>
                <w:rFonts w:ascii="Arial" w:hAnsi="Arial" w:cs="Arial"/>
                <w:sz w:val="18"/>
                <w:szCs w:val="18"/>
              </w:rPr>
              <w:t>Licences</w:t>
            </w:r>
            <w:proofErr w:type="spellEnd"/>
            <w:r>
              <w:rPr>
                <w:rFonts w:ascii="Arial" w:hAnsi="Arial" w:cs="Arial"/>
                <w:sz w:val="18"/>
                <w:szCs w:val="18"/>
              </w:rPr>
              <w:t xml:space="preserve"> for development, experimentation and production release.</w:t>
            </w:r>
          </w:p>
          <w:p w14:paraId="11613CB9"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Support Engineering/CM Departments in the creation of software </w:t>
            </w:r>
            <w:proofErr w:type="spellStart"/>
            <w:r>
              <w:rPr>
                <w:rFonts w:ascii="Arial" w:hAnsi="Arial" w:cs="Arial"/>
                <w:sz w:val="18"/>
                <w:szCs w:val="18"/>
              </w:rPr>
              <w:t>licence</w:t>
            </w:r>
            <w:proofErr w:type="spellEnd"/>
            <w:r>
              <w:rPr>
                <w:rFonts w:ascii="Arial" w:hAnsi="Arial" w:cs="Arial"/>
                <w:sz w:val="18"/>
                <w:szCs w:val="18"/>
              </w:rPr>
              <w:t xml:space="preserve"> Bills of Materials (BoMs) and their release into Oracle ERP.</w:t>
            </w:r>
          </w:p>
          <w:p w14:paraId="5A634412"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Facilitate regular audits to reconcile installed software against purchased software </w:t>
            </w:r>
            <w:proofErr w:type="spellStart"/>
            <w:r>
              <w:rPr>
                <w:rFonts w:ascii="Arial" w:hAnsi="Arial" w:cs="Arial"/>
                <w:sz w:val="18"/>
                <w:szCs w:val="18"/>
              </w:rPr>
              <w:t>licences</w:t>
            </w:r>
            <w:proofErr w:type="spellEnd"/>
            <w:r>
              <w:rPr>
                <w:rFonts w:ascii="Arial" w:hAnsi="Arial" w:cs="Arial"/>
                <w:sz w:val="18"/>
                <w:szCs w:val="18"/>
              </w:rPr>
              <w:t xml:space="preserve"> to verify compliance.</w:t>
            </w:r>
          </w:p>
          <w:p w14:paraId="2D374F97"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Validate and report on the </w:t>
            </w:r>
            <w:proofErr w:type="spellStart"/>
            <w:r>
              <w:rPr>
                <w:rFonts w:ascii="Arial" w:hAnsi="Arial" w:cs="Arial"/>
                <w:sz w:val="18"/>
                <w:szCs w:val="18"/>
              </w:rPr>
              <w:t>programme</w:t>
            </w:r>
            <w:proofErr w:type="spellEnd"/>
            <w:r>
              <w:rPr>
                <w:rFonts w:ascii="Arial" w:hAnsi="Arial" w:cs="Arial"/>
                <w:sz w:val="18"/>
                <w:szCs w:val="18"/>
              </w:rPr>
              <w:t xml:space="preserve"> software </w:t>
            </w:r>
            <w:proofErr w:type="spellStart"/>
            <w:r>
              <w:rPr>
                <w:rFonts w:ascii="Arial" w:hAnsi="Arial" w:cs="Arial"/>
                <w:sz w:val="18"/>
                <w:szCs w:val="18"/>
              </w:rPr>
              <w:t>licence</w:t>
            </w:r>
            <w:proofErr w:type="spellEnd"/>
            <w:r>
              <w:rPr>
                <w:rFonts w:ascii="Arial" w:hAnsi="Arial" w:cs="Arial"/>
                <w:sz w:val="18"/>
                <w:szCs w:val="18"/>
              </w:rPr>
              <w:t xml:space="preserve"> status.</w:t>
            </w:r>
          </w:p>
          <w:p w14:paraId="3DF520A8" w14:textId="77777777" w:rsidR="00B26281" w:rsidRDefault="00B26281" w:rsidP="00B26281">
            <w:pPr>
              <w:numPr>
                <w:ilvl w:val="0"/>
                <w:numId w:val="13"/>
              </w:numPr>
              <w:rPr>
                <w:rFonts w:ascii="Arial" w:hAnsi="Arial" w:cs="Arial"/>
                <w:sz w:val="18"/>
                <w:szCs w:val="18"/>
              </w:rPr>
            </w:pPr>
            <w:r>
              <w:rPr>
                <w:rFonts w:ascii="Arial" w:hAnsi="Arial" w:cs="Arial"/>
                <w:sz w:val="18"/>
                <w:szCs w:val="18"/>
              </w:rPr>
              <w:t>Undertake Key Performance Indicator (KPI) reporting in line with Software Asset Management requirements.</w:t>
            </w:r>
          </w:p>
          <w:p w14:paraId="7FF2ADD6"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Support the </w:t>
            </w:r>
            <w:proofErr w:type="spellStart"/>
            <w:r>
              <w:rPr>
                <w:rFonts w:ascii="Arial" w:hAnsi="Arial" w:cs="Arial"/>
                <w:sz w:val="18"/>
                <w:szCs w:val="18"/>
              </w:rPr>
              <w:t>programme</w:t>
            </w:r>
            <w:proofErr w:type="spellEnd"/>
            <w:r>
              <w:rPr>
                <w:rFonts w:ascii="Arial" w:hAnsi="Arial" w:cs="Arial"/>
                <w:sz w:val="18"/>
                <w:szCs w:val="18"/>
              </w:rPr>
              <w:t xml:space="preserve"> Government furnished equipment managers to facilitate equipment issuance from customers. </w:t>
            </w:r>
          </w:p>
          <w:p w14:paraId="1C03DEA9" w14:textId="77777777" w:rsidR="00B26281" w:rsidRDefault="00B26281" w:rsidP="00B26281">
            <w:pPr>
              <w:numPr>
                <w:ilvl w:val="0"/>
                <w:numId w:val="13"/>
              </w:numPr>
              <w:rPr>
                <w:rFonts w:ascii="Arial" w:hAnsi="Arial" w:cs="Arial"/>
                <w:sz w:val="18"/>
                <w:szCs w:val="18"/>
              </w:rPr>
            </w:pPr>
            <w:r>
              <w:rPr>
                <w:rFonts w:ascii="Arial" w:hAnsi="Arial" w:cs="Arial"/>
                <w:sz w:val="18"/>
                <w:szCs w:val="18"/>
              </w:rPr>
              <w:t xml:space="preserve">Facilitate regular audits to reconcile installed software against purchased software </w:t>
            </w:r>
            <w:proofErr w:type="spellStart"/>
            <w:r>
              <w:rPr>
                <w:rFonts w:ascii="Arial" w:hAnsi="Arial" w:cs="Arial"/>
                <w:sz w:val="18"/>
                <w:szCs w:val="18"/>
              </w:rPr>
              <w:t>licences</w:t>
            </w:r>
            <w:proofErr w:type="spellEnd"/>
            <w:r>
              <w:rPr>
                <w:rFonts w:ascii="Arial" w:hAnsi="Arial" w:cs="Arial"/>
                <w:sz w:val="18"/>
                <w:szCs w:val="18"/>
              </w:rPr>
              <w:t xml:space="preserve"> to verify compliance.</w:t>
            </w:r>
          </w:p>
          <w:p w14:paraId="5B81ACDE" w14:textId="77777777" w:rsidR="00B26281" w:rsidRDefault="00B26281" w:rsidP="00B26281">
            <w:pPr>
              <w:rPr>
                <w:rFonts w:ascii="Arial" w:hAnsi="Arial" w:cs="Arial"/>
                <w:sz w:val="18"/>
                <w:szCs w:val="18"/>
              </w:rPr>
            </w:pPr>
          </w:p>
          <w:p w14:paraId="18D1B8B0" w14:textId="77777777" w:rsidR="00B26281" w:rsidRDefault="00B26281" w:rsidP="00B26281">
            <w:pPr>
              <w:rPr>
                <w:rFonts w:ascii="Arial" w:hAnsi="Arial" w:cs="Arial"/>
                <w:b/>
                <w:bCs/>
                <w:sz w:val="18"/>
                <w:szCs w:val="18"/>
              </w:rPr>
            </w:pPr>
            <w:r>
              <w:rPr>
                <w:rFonts w:ascii="Arial" w:hAnsi="Arial" w:cs="Arial"/>
                <w:b/>
                <w:bCs/>
                <w:sz w:val="18"/>
                <w:szCs w:val="18"/>
              </w:rPr>
              <w:t>Commercial Background</w:t>
            </w:r>
          </w:p>
          <w:p w14:paraId="40A6EAF7" w14:textId="77777777" w:rsidR="00B26281" w:rsidRDefault="00B26281" w:rsidP="00B26281">
            <w:pPr>
              <w:numPr>
                <w:ilvl w:val="0"/>
                <w:numId w:val="14"/>
              </w:numPr>
              <w:rPr>
                <w:rFonts w:ascii="Arial" w:hAnsi="Arial" w:cs="Arial"/>
                <w:color w:val="000000"/>
                <w:sz w:val="18"/>
                <w:szCs w:val="18"/>
                <w:lang w:eastAsia="en-GB"/>
              </w:rPr>
            </w:pPr>
            <w:r>
              <w:rPr>
                <w:rFonts w:ascii="Arial" w:hAnsi="Arial" w:cs="Arial"/>
                <w:sz w:val="18"/>
                <w:szCs w:val="18"/>
              </w:rPr>
              <w:t xml:space="preserve">Able to support pre-contractual phase of subcontract management, including the </w:t>
            </w:r>
            <w:r>
              <w:rPr>
                <w:rFonts w:ascii="Arial" w:hAnsi="Arial" w:cs="Arial"/>
                <w:sz w:val="18"/>
                <w:szCs w:val="18"/>
              </w:rPr>
              <w:lastRenderedPageBreak/>
              <w:t xml:space="preserve">completion of due diligence, </w:t>
            </w:r>
            <w:proofErr w:type="spellStart"/>
            <w:proofErr w:type="gramStart"/>
            <w:r>
              <w:rPr>
                <w:rFonts w:ascii="Arial" w:hAnsi="Arial" w:cs="Arial"/>
                <w:sz w:val="18"/>
                <w:szCs w:val="18"/>
              </w:rPr>
              <w:t>Non Disclosure</w:t>
            </w:r>
            <w:proofErr w:type="spellEnd"/>
            <w:proofErr w:type="gramEnd"/>
            <w:r>
              <w:rPr>
                <w:rFonts w:ascii="Arial" w:hAnsi="Arial" w:cs="Arial"/>
                <w:sz w:val="18"/>
                <w:szCs w:val="18"/>
              </w:rPr>
              <w:t xml:space="preserve"> Agreements, bailment agreements, collateral agreements including but not limited to Teaming Agreements, letter of Intent, </w:t>
            </w:r>
            <w:r>
              <w:rPr>
                <w:rFonts w:ascii="Arial" w:hAnsi="Arial" w:cs="Arial"/>
                <w:color w:val="000000"/>
                <w:sz w:val="18"/>
                <w:szCs w:val="18"/>
                <w:lang w:eastAsia="en-GB"/>
              </w:rPr>
              <w:t>Confidentiality, Intercompany Agreements (ISAs)</w:t>
            </w:r>
            <w:r>
              <w:rPr>
                <w:rFonts w:ascii="Arial" w:hAnsi="Arial" w:cs="Arial"/>
                <w:sz w:val="18"/>
                <w:szCs w:val="18"/>
              </w:rPr>
              <w:t xml:space="preserve"> etc. with minimal or no oversight.</w:t>
            </w:r>
          </w:p>
          <w:p w14:paraId="5E90D3F4" w14:textId="77777777" w:rsidR="00B26281" w:rsidRDefault="00B26281" w:rsidP="00B26281">
            <w:pPr>
              <w:numPr>
                <w:ilvl w:val="0"/>
                <w:numId w:val="14"/>
              </w:numPr>
              <w:rPr>
                <w:rFonts w:ascii="Arial" w:hAnsi="Arial" w:cs="Arial"/>
                <w:color w:val="000000"/>
                <w:sz w:val="18"/>
                <w:szCs w:val="18"/>
                <w:lang w:eastAsia="en-GB"/>
              </w:rPr>
            </w:pPr>
            <w:r>
              <w:rPr>
                <w:rFonts w:ascii="Arial" w:hAnsi="Arial" w:cs="Arial"/>
                <w:color w:val="000000"/>
                <w:sz w:val="18"/>
                <w:szCs w:val="18"/>
                <w:lang w:eastAsia="en-GB"/>
              </w:rPr>
              <w:t>Creation and negotiation of subcontract commercial agreements and proposals.</w:t>
            </w:r>
          </w:p>
          <w:p w14:paraId="752029C1" w14:textId="77777777" w:rsidR="00B26281" w:rsidRDefault="00B26281" w:rsidP="00B26281">
            <w:pPr>
              <w:numPr>
                <w:ilvl w:val="0"/>
                <w:numId w:val="14"/>
              </w:numPr>
              <w:rPr>
                <w:rFonts w:ascii="Arial" w:hAnsi="Arial" w:cs="Arial"/>
                <w:color w:val="000000"/>
                <w:sz w:val="18"/>
                <w:szCs w:val="18"/>
                <w:lang w:eastAsia="en-GB"/>
              </w:rPr>
            </w:pPr>
            <w:r>
              <w:rPr>
                <w:rFonts w:ascii="Arial" w:hAnsi="Arial" w:cs="Arial"/>
                <w:color w:val="000000"/>
                <w:sz w:val="18"/>
                <w:szCs w:val="18"/>
                <w:lang w:eastAsia="en-GB"/>
              </w:rPr>
              <w:t>Ensure all employees are aware of corporate and company standards in contract drafting and negotiation.</w:t>
            </w:r>
          </w:p>
          <w:p w14:paraId="6DEEC374" w14:textId="77777777" w:rsidR="00B26281" w:rsidRDefault="00B26281" w:rsidP="00B26281">
            <w:pPr>
              <w:numPr>
                <w:ilvl w:val="0"/>
                <w:numId w:val="14"/>
              </w:numPr>
              <w:ind w:left="720" w:hanging="720"/>
              <w:rPr>
                <w:rFonts w:ascii="Arial" w:hAnsi="Arial" w:cs="Arial"/>
                <w:color w:val="000000"/>
                <w:sz w:val="18"/>
                <w:szCs w:val="18"/>
                <w:lang w:eastAsia="en-GB"/>
              </w:rPr>
            </w:pPr>
            <w:r>
              <w:rPr>
                <w:rFonts w:ascii="Arial" w:hAnsi="Arial" w:cs="Arial"/>
                <w:color w:val="000000"/>
                <w:sz w:val="18"/>
                <w:szCs w:val="18"/>
                <w:lang w:eastAsia="en-GB"/>
              </w:rPr>
              <w:t>Terms &amp; Conditions – Thorough understanding, review and supplier negotiation.</w:t>
            </w:r>
          </w:p>
          <w:p w14:paraId="7BCD1A2B" w14:textId="77777777" w:rsidR="00B26281" w:rsidRDefault="00B26281" w:rsidP="00B26281">
            <w:pPr>
              <w:numPr>
                <w:ilvl w:val="0"/>
                <w:numId w:val="14"/>
              </w:numPr>
              <w:rPr>
                <w:rFonts w:ascii="Arial" w:hAnsi="Arial" w:cs="Arial"/>
                <w:color w:val="000000"/>
                <w:sz w:val="18"/>
                <w:szCs w:val="18"/>
                <w:lang w:eastAsia="en-GB"/>
              </w:rPr>
            </w:pPr>
            <w:r>
              <w:rPr>
                <w:rFonts w:ascii="Arial" w:hAnsi="Arial" w:cs="Arial"/>
                <w:color w:val="000000"/>
                <w:sz w:val="18"/>
                <w:szCs w:val="18"/>
                <w:lang w:eastAsia="en-GB"/>
              </w:rPr>
              <w:t>Software Licensing Agreements (COTS, FOSS)</w:t>
            </w:r>
          </w:p>
          <w:p w14:paraId="0671EC85" w14:textId="77777777" w:rsidR="00B26281" w:rsidRDefault="00B26281" w:rsidP="00B26281">
            <w:pPr>
              <w:numPr>
                <w:ilvl w:val="0"/>
                <w:numId w:val="14"/>
              </w:numPr>
              <w:rPr>
                <w:rFonts w:ascii="Arial" w:hAnsi="Arial" w:cs="Arial"/>
                <w:color w:val="000000"/>
                <w:sz w:val="18"/>
                <w:szCs w:val="18"/>
                <w:lang w:eastAsia="en-GB"/>
              </w:rPr>
            </w:pPr>
            <w:r>
              <w:rPr>
                <w:rFonts w:ascii="Arial" w:hAnsi="Arial" w:cs="Arial"/>
                <w:color w:val="000000"/>
                <w:sz w:val="18"/>
                <w:szCs w:val="18"/>
                <w:lang w:eastAsia="en-GB"/>
              </w:rPr>
              <w:t>Leasing and Loan agreements</w:t>
            </w:r>
          </w:p>
          <w:p w14:paraId="5B8B5865" w14:textId="77777777" w:rsidR="00B26281" w:rsidRDefault="00B26281" w:rsidP="00B26281">
            <w:pPr>
              <w:numPr>
                <w:ilvl w:val="0"/>
                <w:numId w:val="14"/>
              </w:numPr>
              <w:tabs>
                <w:tab w:val="clear" w:pos="360"/>
              </w:tabs>
              <w:rPr>
                <w:rFonts w:ascii="Arial" w:hAnsi="Arial" w:cs="Arial"/>
                <w:color w:val="000000"/>
                <w:sz w:val="18"/>
                <w:szCs w:val="18"/>
                <w:lang w:eastAsia="en-GB"/>
              </w:rPr>
            </w:pPr>
            <w:r>
              <w:rPr>
                <w:rFonts w:ascii="Arial" w:hAnsi="Arial" w:cs="Arial"/>
                <w:color w:val="000000"/>
                <w:sz w:val="18"/>
                <w:szCs w:val="18"/>
                <w:lang w:eastAsia="en-GB"/>
              </w:rPr>
              <w:t>Preparation and compliance with business procedures and review of issues arising</w:t>
            </w:r>
          </w:p>
          <w:p w14:paraId="7B468CFF" w14:textId="77777777" w:rsidR="0096650D" w:rsidRPr="006B2270" w:rsidRDefault="0096650D" w:rsidP="0096650D">
            <w:pPr>
              <w:rPr>
                <w:rFonts w:ascii="Arial" w:hAnsi="Arial" w:cs="Arial"/>
                <w:sz w:val="18"/>
                <w:szCs w:val="18"/>
              </w:rPr>
            </w:pPr>
          </w:p>
          <w:p w14:paraId="7B468D00" w14:textId="77777777" w:rsidR="0096650D" w:rsidRPr="006B2270" w:rsidRDefault="0096650D" w:rsidP="0096650D">
            <w:pPr>
              <w:rPr>
                <w:rFonts w:ascii="Arial" w:hAnsi="Arial" w:cs="Arial"/>
                <w:sz w:val="18"/>
                <w:szCs w:val="18"/>
              </w:rPr>
            </w:pPr>
          </w:p>
          <w:p w14:paraId="7B468D01" w14:textId="77777777" w:rsidR="0096650D" w:rsidRPr="006B2270" w:rsidRDefault="0096650D" w:rsidP="0096650D">
            <w:pPr>
              <w:rPr>
                <w:rFonts w:ascii="Arial" w:hAnsi="Arial" w:cs="Arial"/>
                <w:sz w:val="18"/>
                <w:szCs w:val="18"/>
              </w:rPr>
            </w:pPr>
          </w:p>
        </w:tc>
      </w:tr>
      <w:permEnd w:id="822608276"/>
      <w:permEnd w:id="1817324949"/>
    </w:tbl>
    <w:p w14:paraId="7B468D03" w14:textId="77777777" w:rsidR="0036016A" w:rsidRPr="00CD5A63" w:rsidRDefault="0036016A">
      <w:pPr>
        <w:rPr>
          <w:rFonts w:ascii="Arial" w:hAnsi="Arial" w:cs="Arial"/>
          <w:sz w:val="18"/>
          <w:szCs w:val="18"/>
        </w:rPr>
      </w:pPr>
    </w:p>
    <w:p w14:paraId="7B468D04" w14:textId="77777777" w:rsidR="00CC59E9" w:rsidRPr="00CD5A63" w:rsidRDefault="00CC59E9">
      <w:pPr>
        <w:rPr>
          <w:rFonts w:ascii="Arial" w:hAnsi="Arial" w:cs="Arial"/>
          <w:sz w:val="18"/>
          <w:szCs w:val="18"/>
        </w:rPr>
      </w:pPr>
    </w:p>
    <w:tbl>
      <w:tblPr>
        <w:tblW w:w="109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91"/>
        <w:gridCol w:w="7536"/>
      </w:tblGrid>
      <w:tr w:rsidR="00996600" w:rsidRPr="006B2270" w14:paraId="7B468D06" w14:textId="77777777" w:rsidTr="00615F66">
        <w:trPr>
          <w:trHeight w:val="367"/>
        </w:trPr>
        <w:tc>
          <w:tcPr>
            <w:tcW w:w="10927" w:type="dxa"/>
            <w:gridSpan w:val="2"/>
            <w:shd w:val="clear" w:color="auto" w:fill="E0E0E0"/>
            <w:vAlign w:val="center"/>
          </w:tcPr>
          <w:p w14:paraId="7B468D05" w14:textId="77777777" w:rsidR="00996600" w:rsidRPr="006B2270" w:rsidRDefault="00CB30E9" w:rsidP="00996600">
            <w:pPr>
              <w:rPr>
                <w:rFonts w:ascii="Arial" w:hAnsi="Arial" w:cs="Arial"/>
                <w:b/>
                <w:sz w:val="20"/>
                <w:szCs w:val="20"/>
              </w:rPr>
            </w:pPr>
            <w:r>
              <w:rPr>
                <w:rFonts w:ascii="Arial" w:hAnsi="Arial" w:cs="Arial"/>
                <w:b/>
                <w:sz w:val="20"/>
                <w:szCs w:val="20"/>
              </w:rPr>
              <w:t>Work Experience and Knowledge Required</w:t>
            </w:r>
          </w:p>
        </w:tc>
      </w:tr>
      <w:tr w:rsidR="00996600" w:rsidRPr="006B2270" w14:paraId="7B468D15" w14:textId="77777777" w:rsidTr="00615F66">
        <w:trPr>
          <w:trHeight w:val="2069"/>
        </w:trPr>
        <w:tc>
          <w:tcPr>
            <w:tcW w:w="3391" w:type="dxa"/>
          </w:tcPr>
          <w:p w14:paraId="7B468D07" w14:textId="77777777" w:rsidR="00892085" w:rsidRDefault="00892085" w:rsidP="00996600">
            <w:pPr>
              <w:rPr>
                <w:rFonts w:ascii="Arial" w:hAnsi="Arial" w:cs="Arial"/>
                <w:bCs/>
                <w:sz w:val="18"/>
                <w:szCs w:val="18"/>
              </w:rPr>
            </w:pPr>
            <w:permStart w:id="1089167010" w:edGrp="everyone" w:colFirst="0" w:colLast="0"/>
            <w:permStart w:id="950160033" w:edGrp="everyone" w:colFirst="1" w:colLast="1"/>
          </w:p>
          <w:p w14:paraId="7B468D08" w14:textId="77777777" w:rsidR="00F8054F" w:rsidRDefault="00F8054F" w:rsidP="00996600">
            <w:pPr>
              <w:rPr>
                <w:rFonts w:ascii="Arial" w:hAnsi="Arial" w:cs="Arial"/>
                <w:bCs/>
                <w:sz w:val="18"/>
                <w:szCs w:val="18"/>
              </w:rPr>
            </w:pPr>
          </w:p>
          <w:p w14:paraId="7B468D09" w14:textId="77777777" w:rsidR="00F8054F" w:rsidRPr="006B2270" w:rsidRDefault="00F8054F" w:rsidP="00996600">
            <w:pPr>
              <w:rPr>
                <w:rFonts w:ascii="Arial" w:hAnsi="Arial" w:cs="Arial"/>
                <w:bCs/>
                <w:sz w:val="18"/>
                <w:szCs w:val="18"/>
              </w:rPr>
            </w:pPr>
          </w:p>
          <w:p w14:paraId="7B468D0A" w14:textId="77777777" w:rsidR="00996600" w:rsidRDefault="00996600" w:rsidP="00996600">
            <w:pPr>
              <w:rPr>
                <w:rFonts w:ascii="Arial" w:hAnsi="Arial" w:cs="Arial"/>
                <w:bCs/>
                <w:sz w:val="18"/>
                <w:szCs w:val="18"/>
              </w:rPr>
            </w:pPr>
            <w:r w:rsidRPr="006B2270">
              <w:rPr>
                <w:rFonts w:ascii="Arial" w:hAnsi="Arial" w:cs="Arial"/>
                <w:bCs/>
                <w:sz w:val="18"/>
                <w:szCs w:val="18"/>
              </w:rPr>
              <w:t xml:space="preserve">Required </w:t>
            </w:r>
            <w:r w:rsidR="00CB30E9">
              <w:rPr>
                <w:rFonts w:ascii="Arial" w:hAnsi="Arial" w:cs="Arial"/>
                <w:bCs/>
                <w:sz w:val="18"/>
                <w:szCs w:val="18"/>
              </w:rPr>
              <w:t>Experience and Knowledge</w:t>
            </w:r>
          </w:p>
          <w:p w14:paraId="7B468D0B" w14:textId="77777777" w:rsidR="00F8054F" w:rsidRDefault="00F8054F" w:rsidP="00996600">
            <w:pPr>
              <w:rPr>
                <w:rFonts w:ascii="Arial" w:hAnsi="Arial" w:cs="Arial"/>
                <w:bCs/>
                <w:sz w:val="18"/>
                <w:szCs w:val="18"/>
              </w:rPr>
            </w:pPr>
          </w:p>
          <w:p w14:paraId="7B468D0C" w14:textId="77777777" w:rsidR="00F8054F" w:rsidRDefault="00F8054F" w:rsidP="00996600">
            <w:pPr>
              <w:rPr>
                <w:rFonts w:ascii="Arial" w:hAnsi="Arial" w:cs="Arial"/>
                <w:bCs/>
                <w:sz w:val="18"/>
                <w:szCs w:val="18"/>
              </w:rPr>
            </w:pPr>
          </w:p>
          <w:p w14:paraId="7B468D0D" w14:textId="77777777" w:rsidR="00F8054F" w:rsidRPr="006B2270" w:rsidRDefault="00F8054F" w:rsidP="00996600">
            <w:pPr>
              <w:rPr>
                <w:rFonts w:ascii="Arial" w:hAnsi="Arial" w:cs="Arial"/>
                <w:sz w:val="18"/>
                <w:szCs w:val="18"/>
              </w:rPr>
            </w:pPr>
          </w:p>
        </w:tc>
        <w:tc>
          <w:tcPr>
            <w:tcW w:w="7536" w:type="dxa"/>
          </w:tcPr>
          <w:p w14:paraId="1AEACF38" w14:textId="77777777" w:rsidR="00B26281" w:rsidRDefault="00B26281" w:rsidP="00B26281">
            <w:pPr>
              <w:numPr>
                <w:ilvl w:val="0"/>
                <w:numId w:val="15"/>
              </w:numPr>
              <w:rPr>
                <w:rFonts w:ascii="Arial" w:hAnsi="Arial" w:cs="Arial"/>
                <w:sz w:val="18"/>
                <w:szCs w:val="18"/>
              </w:rPr>
            </w:pPr>
            <w:r>
              <w:rPr>
                <w:rFonts w:ascii="Arial" w:hAnsi="Arial" w:cs="Arial"/>
                <w:sz w:val="18"/>
                <w:szCs w:val="18"/>
              </w:rPr>
              <w:t>Experience in software asset management (SAM)</w:t>
            </w:r>
          </w:p>
          <w:p w14:paraId="3D1C6A11" w14:textId="77777777" w:rsidR="00B26281" w:rsidRDefault="00B26281" w:rsidP="00B26281">
            <w:pPr>
              <w:numPr>
                <w:ilvl w:val="0"/>
                <w:numId w:val="15"/>
              </w:numPr>
              <w:rPr>
                <w:rFonts w:ascii="Arial" w:hAnsi="Arial" w:cs="Arial"/>
                <w:sz w:val="18"/>
                <w:szCs w:val="18"/>
              </w:rPr>
            </w:pPr>
            <w:r>
              <w:rPr>
                <w:rFonts w:ascii="Arial" w:hAnsi="Arial" w:cs="Arial"/>
                <w:sz w:val="18"/>
                <w:szCs w:val="18"/>
              </w:rPr>
              <w:t xml:space="preserve">Experience in software procurement and End User </w:t>
            </w:r>
            <w:proofErr w:type="spellStart"/>
            <w:r>
              <w:rPr>
                <w:rFonts w:ascii="Arial" w:hAnsi="Arial" w:cs="Arial"/>
                <w:sz w:val="18"/>
                <w:szCs w:val="18"/>
              </w:rPr>
              <w:t>Licence</w:t>
            </w:r>
            <w:proofErr w:type="spellEnd"/>
            <w:r>
              <w:rPr>
                <w:rFonts w:ascii="Arial" w:hAnsi="Arial" w:cs="Arial"/>
                <w:sz w:val="18"/>
                <w:szCs w:val="18"/>
              </w:rPr>
              <w:t xml:space="preserve"> Agreements (EULA)</w:t>
            </w:r>
          </w:p>
          <w:p w14:paraId="061DD609" w14:textId="77777777" w:rsidR="00B26281" w:rsidRDefault="00B26281" w:rsidP="00B26281">
            <w:pPr>
              <w:numPr>
                <w:ilvl w:val="0"/>
                <w:numId w:val="15"/>
              </w:numPr>
              <w:rPr>
                <w:rFonts w:ascii="Arial" w:hAnsi="Arial" w:cs="Arial"/>
                <w:sz w:val="18"/>
                <w:szCs w:val="18"/>
              </w:rPr>
            </w:pPr>
            <w:r>
              <w:rPr>
                <w:rFonts w:ascii="Arial" w:hAnsi="Arial" w:cs="Arial"/>
                <w:sz w:val="18"/>
                <w:szCs w:val="18"/>
              </w:rPr>
              <w:t>Commercial terms and acumen</w:t>
            </w:r>
          </w:p>
          <w:p w14:paraId="41A8D22A" w14:textId="77777777" w:rsidR="00B26281" w:rsidRDefault="00B26281" w:rsidP="00B26281">
            <w:pPr>
              <w:numPr>
                <w:ilvl w:val="0"/>
                <w:numId w:val="15"/>
              </w:numPr>
              <w:rPr>
                <w:rFonts w:ascii="Arial" w:hAnsi="Arial" w:cs="Arial"/>
                <w:sz w:val="18"/>
                <w:szCs w:val="18"/>
              </w:rPr>
            </w:pPr>
            <w:r>
              <w:rPr>
                <w:rFonts w:ascii="Arial" w:hAnsi="Arial" w:cs="Arial"/>
                <w:sz w:val="18"/>
                <w:szCs w:val="18"/>
              </w:rPr>
              <w:t>Desirable – Legal knowledge and application of EULA</w:t>
            </w:r>
          </w:p>
          <w:p w14:paraId="04936642" w14:textId="77777777" w:rsidR="00B26281" w:rsidRDefault="00B26281" w:rsidP="00B26281">
            <w:pPr>
              <w:numPr>
                <w:ilvl w:val="0"/>
                <w:numId w:val="15"/>
              </w:numPr>
              <w:rPr>
                <w:rFonts w:ascii="Arial" w:hAnsi="Arial" w:cs="Arial"/>
                <w:sz w:val="18"/>
                <w:szCs w:val="18"/>
              </w:rPr>
            </w:pPr>
            <w:r>
              <w:rPr>
                <w:rFonts w:ascii="Arial" w:hAnsi="Arial" w:cs="Arial"/>
                <w:sz w:val="18"/>
                <w:szCs w:val="18"/>
              </w:rPr>
              <w:t>Good understanding of procurement laws and regulations</w:t>
            </w:r>
          </w:p>
          <w:p w14:paraId="25C6B304" w14:textId="77777777" w:rsidR="00B26281" w:rsidRDefault="00B26281" w:rsidP="00B26281">
            <w:pPr>
              <w:numPr>
                <w:ilvl w:val="0"/>
                <w:numId w:val="15"/>
              </w:numPr>
              <w:rPr>
                <w:rFonts w:ascii="Arial" w:hAnsi="Arial" w:cs="Arial"/>
                <w:sz w:val="18"/>
                <w:szCs w:val="18"/>
              </w:rPr>
            </w:pPr>
            <w:r>
              <w:rPr>
                <w:rFonts w:ascii="Arial" w:hAnsi="Arial" w:cs="Arial"/>
                <w:sz w:val="18"/>
                <w:szCs w:val="18"/>
              </w:rPr>
              <w:t>Proficient with IT systems</w:t>
            </w:r>
          </w:p>
          <w:p w14:paraId="7B468D14" w14:textId="51656132" w:rsidR="00F8054F" w:rsidRPr="00B26281" w:rsidRDefault="00B26281" w:rsidP="0096650D">
            <w:pPr>
              <w:pStyle w:val="ListParagraph"/>
              <w:numPr>
                <w:ilvl w:val="0"/>
                <w:numId w:val="15"/>
              </w:numPr>
              <w:rPr>
                <w:rFonts w:ascii="Arial" w:hAnsi="Arial" w:cs="Arial"/>
                <w:i/>
                <w:sz w:val="18"/>
                <w:szCs w:val="18"/>
              </w:rPr>
            </w:pPr>
            <w:r w:rsidRPr="00B26281">
              <w:rPr>
                <w:rFonts w:ascii="Arial" w:hAnsi="Arial" w:cs="Arial"/>
                <w:sz w:val="18"/>
                <w:szCs w:val="18"/>
              </w:rPr>
              <w:t>Proficient with Excel and other Microsoft packages</w:t>
            </w:r>
          </w:p>
        </w:tc>
      </w:tr>
      <w:permEnd w:id="1089167010"/>
      <w:permEnd w:id="950160033"/>
    </w:tbl>
    <w:p w14:paraId="7B468D16" w14:textId="77777777" w:rsidR="00996600" w:rsidRPr="00CD5A63" w:rsidRDefault="00996600">
      <w:pPr>
        <w:rPr>
          <w:rFonts w:ascii="Arial" w:hAnsi="Arial" w:cs="Arial"/>
          <w:sz w:val="18"/>
          <w:szCs w:val="18"/>
        </w:rPr>
      </w:pPr>
    </w:p>
    <w:p w14:paraId="7B468D17" w14:textId="77777777" w:rsidR="00CC59E9" w:rsidRPr="00CD5A63" w:rsidRDefault="00CC59E9">
      <w:pPr>
        <w:rPr>
          <w:rFonts w:ascii="Arial" w:hAnsi="Arial" w:cs="Arial"/>
          <w:sz w:val="18"/>
          <w:szCs w:val="18"/>
        </w:rPr>
      </w:pPr>
    </w:p>
    <w:p w14:paraId="7B468D18" w14:textId="77777777" w:rsidR="00996600" w:rsidRDefault="00996600">
      <w:pPr>
        <w:rPr>
          <w:rFonts w:ascii="Arial" w:hAnsi="Arial" w:cs="Arial"/>
          <w:sz w:val="20"/>
          <w:szCs w:val="20"/>
        </w:rPr>
      </w:pPr>
    </w:p>
    <w:p w14:paraId="334B912F" w14:textId="77777777" w:rsidR="00EB591C" w:rsidRPr="00996600" w:rsidRDefault="00EB591C">
      <w:pPr>
        <w:rPr>
          <w:rFonts w:ascii="Arial" w:hAnsi="Arial" w:cs="Arial"/>
          <w:sz w:val="20"/>
          <w:szCs w:val="20"/>
        </w:rPr>
      </w:pPr>
    </w:p>
    <w:sectPr w:rsidR="00EB591C" w:rsidRPr="00996600" w:rsidSect="00BA110D">
      <w:headerReference w:type="even" r:id="rId13"/>
      <w:headerReference w:type="default" r:id="rId14"/>
      <w:footerReference w:type="even" r:id="rId15"/>
      <w:footerReference w:type="default" r:id="rId16"/>
      <w:headerReference w:type="first" r:id="rId17"/>
      <w:footerReference w:type="first" r:id="rId18"/>
      <w:pgSz w:w="12240" w:h="15840"/>
      <w:pgMar w:top="720" w:right="720" w:bottom="720" w:left="720" w:header="432"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468D1D" w14:textId="77777777" w:rsidR="00EE44EF" w:rsidRDefault="00EE44EF">
      <w:r>
        <w:separator/>
      </w:r>
    </w:p>
  </w:endnote>
  <w:endnote w:type="continuationSeparator" w:id="0">
    <w:p w14:paraId="7B468D1E" w14:textId="77777777" w:rsidR="00EE44EF" w:rsidRDefault="00EE44E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468D24" w14:textId="77777777" w:rsidR="0056447A" w:rsidRDefault="0056447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468D25" w14:textId="77777777" w:rsidR="009E09B8" w:rsidRPr="005A692C" w:rsidRDefault="009E09B8" w:rsidP="005A692C">
    <w:pPr>
      <w:pStyle w:val="Footer"/>
      <w:jc w:val="right"/>
      <w:rPr>
        <w:i/>
        <w:color w:val="808080"/>
        <w:sz w:val="20"/>
        <w:szCs w:val="20"/>
      </w:rPr>
    </w:pPr>
    <w:r w:rsidRPr="005A692C">
      <w:rPr>
        <w:i/>
        <w:color w:val="808080"/>
        <w:sz w:val="20"/>
        <w:szCs w:val="20"/>
      </w:rPr>
      <w:t xml:space="preserve">Page </w:t>
    </w:r>
    <w:r w:rsidRPr="005A692C">
      <w:rPr>
        <w:i/>
        <w:color w:val="808080"/>
        <w:sz w:val="20"/>
        <w:szCs w:val="20"/>
      </w:rPr>
      <w:fldChar w:fldCharType="begin"/>
    </w:r>
    <w:r w:rsidRPr="005A692C">
      <w:rPr>
        <w:i/>
        <w:color w:val="808080"/>
        <w:sz w:val="20"/>
        <w:szCs w:val="20"/>
      </w:rPr>
      <w:instrText xml:space="preserve"> PAGE </w:instrText>
    </w:r>
    <w:r w:rsidRPr="005A692C">
      <w:rPr>
        <w:i/>
        <w:color w:val="808080"/>
        <w:sz w:val="20"/>
        <w:szCs w:val="20"/>
      </w:rPr>
      <w:fldChar w:fldCharType="separate"/>
    </w:r>
    <w:r w:rsidR="001617B2">
      <w:rPr>
        <w:i/>
        <w:noProof/>
        <w:color w:val="808080"/>
        <w:sz w:val="20"/>
        <w:szCs w:val="20"/>
      </w:rPr>
      <w:t>1</w:t>
    </w:r>
    <w:r w:rsidRPr="005A692C">
      <w:rPr>
        <w:i/>
        <w:color w:val="808080"/>
        <w:sz w:val="20"/>
        <w:szCs w:val="20"/>
      </w:rPr>
      <w:fldChar w:fldCharType="end"/>
    </w:r>
    <w:r w:rsidRPr="005A692C">
      <w:rPr>
        <w:i/>
        <w:color w:val="808080"/>
        <w:sz w:val="20"/>
        <w:szCs w:val="20"/>
      </w:rPr>
      <w:t xml:space="preserve"> of </w:t>
    </w:r>
    <w:r w:rsidRPr="005A692C">
      <w:rPr>
        <w:i/>
        <w:color w:val="808080"/>
        <w:sz w:val="20"/>
        <w:szCs w:val="20"/>
      </w:rPr>
      <w:fldChar w:fldCharType="begin"/>
    </w:r>
    <w:r w:rsidRPr="005A692C">
      <w:rPr>
        <w:i/>
        <w:color w:val="808080"/>
        <w:sz w:val="20"/>
        <w:szCs w:val="20"/>
      </w:rPr>
      <w:instrText xml:space="preserve"> NUMPAGES </w:instrText>
    </w:r>
    <w:r w:rsidRPr="005A692C">
      <w:rPr>
        <w:i/>
        <w:color w:val="808080"/>
        <w:sz w:val="20"/>
        <w:szCs w:val="20"/>
      </w:rPr>
      <w:fldChar w:fldCharType="separate"/>
    </w:r>
    <w:r w:rsidR="001617B2">
      <w:rPr>
        <w:i/>
        <w:noProof/>
        <w:color w:val="808080"/>
        <w:sz w:val="20"/>
        <w:szCs w:val="20"/>
      </w:rPr>
      <w:t>1</w:t>
    </w:r>
    <w:r w:rsidRPr="005A692C">
      <w:rPr>
        <w:i/>
        <w:color w:val="808080"/>
        <w:sz w:val="20"/>
        <w:szCs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468D27" w14:textId="77777777" w:rsidR="0056447A" w:rsidRDefault="0056447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468D1B" w14:textId="77777777" w:rsidR="00EE44EF" w:rsidRDefault="00EE44EF">
      <w:r>
        <w:separator/>
      </w:r>
    </w:p>
  </w:footnote>
  <w:footnote w:type="continuationSeparator" w:id="0">
    <w:p w14:paraId="7B468D1C" w14:textId="77777777" w:rsidR="00EE44EF" w:rsidRDefault="00EE44E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468D1F" w14:textId="77777777" w:rsidR="0056447A" w:rsidRDefault="0056447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468D20" w14:textId="77777777" w:rsidR="00BA110D" w:rsidRDefault="00F91F8E" w:rsidP="00BA110D">
    <w:pPr>
      <w:pStyle w:val="Header"/>
    </w:pPr>
    <w:r>
      <w:rPr>
        <w:noProof/>
        <w:lang w:val="en-GB" w:eastAsia="en-GB"/>
      </w:rPr>
      <w:drawing>
        <wp:anchor distT="0" distB="0" distL="114300" distR="114300" simplePos="0" relativeHeight="251657728" behindDoc="0" locked="0" layoutInCell="1" allowOverlap="1" wp14:anchorId="7B468D28" wp14:editId="7B468D29">
          <wp:simplePos x="0" y="0"/>
          <wp:positionH relativeFrom="column">
            <wp:posOffset>51435</wp:posOffset>
          </wp:positionH>
          <wp:positionV relativeFrom="paragraph">
            <wp:posOffset>185420</wp:posOffset>
          </wp:positionV>
          <wp:extent cx="2926080" cy="408940"/>
          <wp:effectExtent l="0" t="0" r="7620" b="0"/>
          <wp:wrapNone/>
          <wp:docPr id="2" name="Picture 2" descr="UK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Klog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926080" cy="40894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B468D21" w14:textId="77777777" w:rsidR="0056447A" w:rsidRDefault="0056447A" w:rsidP="00BA110D">
    <w:pPr>
      <w:pStyle w:val="Header"/>
    </w:pPr>
  </w:p>
  <w:p w14:paraId="7B468D22" w14:textId="77777777" w:rsidR="0056447A" w:rsidRDefault="0056447A" w:rsidP="00BA110D">
    <w:pPr>
      <w:pStyle w:val="Header"/>
    </w:pPr>
  </w:p>
  <w:p w14:paraId="7B468D23" w14:textId="77777777" w:rsidR="0056447A" w:rsidRDefault="0056447A" w:rsidP="00BA110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468D26" w14:textId="77777777" w:rsidR="0056447A" w:rsidRDefault="0056447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DD2DAA"/>
    <w:multiLevelType w:val="hybridMultilevel"/>
    <w:tmpl w:val="0F3277E2"/>
    <w:lvl w:ilvl="0" w:tplc="476C80E8">
      <w:start w:val="1"/>
      <w:numFmt w:val="bullet"/>
      <w:lvlText w:val="-"/>
      <w:lvlJc w:val="left"/>
      <w:pPr>
        <w:tabs>
          <w:tab w:val="num" w:pos="720"/>
        </w:tabs>
        <w:ind w:left="720" w:hanging="360"/>
      </w:pPr>
      <w:rPr>
        <w:rFonts w:ascii="Arial" w:hAnsi="Aria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909435A"/>
    <w:multiLevelType w:val="hybridMultilevel"/>
    <w:tmpl w:val="7CF645F6"/>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2" w15:restartNumberingAfterBreak="0">
    <w:nsid w:val="1487397E"/>
    <w:multiLevelType w:val="hybridMultilevel"/>
    <w:tmpl w:val="8B20AAE0"/>
    <w:lvl w:ilvl="0" w:tplc="B45A5EEA">
      <w:start w:val="1"/>
      <w:numFmt w:val="bullet"/>
      <w:lvlText w:val=""/>
      <w:lvlJc w:val="left"/>
      <w:pPr>
        <w:tabs>
          <w:tab w:val="num" w:pos="1440"/>
        </w:tabs>
        <w:ind w:left="1440" w:hanging="360"/>
      </w:pPr>
      <w:rPr>
        <w:rFonts w:ascii="Wingdings" w:hAnsi="Wingdings" w:hint="default"/>
        <w:color w:val="auto"/>
        <w:sz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1AC248B0"/>
    <w:multiLevelType w:val="hybridMultilevel"/>
    <w:tmpl w:val="A506666C"/>
    <w:lvl w:ilvl="0" w:tplc="B45A5EEA">
      <w:start w:val="1"/>
      <w:numFmt w:val="bullet"/>
      <w:lvlText w:val=""/>
      <w:lvlJc w:val="left"/>
      <w:pPr>
        <w:tabs>
          <w:tab w:val="num" w:pos="720"/>
        </w:tabs>
        <w:ind w:left="720" w:hanging="360"/>
      </w:pPr>
      <w:rPr>
        <w:rFonts w:ascii="Wingdings" w:hAnsi="Wingdings" w:hint="default"/>
        <w:color w:val="auto"/>
        <w:sz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1B6A64B0"/>
    <w:multiLevelType w:val="hybridMultilevel"/>
    <w:tmpl w:val="17FEE36A"/>
    <w:lvl w:ilvl="0" w:tplc="08090001">
      <w:start w:val="1"/>
      <w:numFmt w:val="bullet"/>
      <w:lvlText w:val=""/>
      <w:lvlJc w:val="left"/>
      <w:pPr>
        <w:tabs>
          <w:tab w:val="num" w:pos="360"/>
        </w:tabs>
        <w:ind w:left="360" w:hanging="360"/>
      </w:pPr>
      <w:rPr>
        <w:rFonts w:ascii="Symbol" w:hAnsi="Symbol" w:hint="default"/>
      </w:rPr>
    </w:lvl>
    <w:lvl w:ilvl="1" w:tplc="08090003">
      <w:start w:val="1"/>
      <w:numFmt w:val="bullet"/>
      <w:lvlText w:val="o"/>
      <w:lvlJc w:val="left"/>
      <w:pPr>
        <w:tabs>
          <w:tab w:val="num" w:pos="1080"/>
        </w:tabs>
        <w:ind w:left="1080" w:hanging="360"/>
      </w:pPr>
      <w:rPr>
        <w:rFonts w:ascii="Courier New" w:hAnsi="Courier New" w:cs="Courier New" w:hint="default"/>
      </w:rPr>
    </w:lvl>
    <w:lvl w:ilvl="2" w:tplc="08090005">
      <w:start w:val="1"/>
      <w:numFmt w:val="bullet"/>
      <w:lvlText w:val=""/>
      <w:lvlJc w:val="left"/>
      <w:pPr>
        <w:tabs>
          <w:tab w:val="num" w:pos="1800"/>
        </w:tabs>
        <w:ind w:left="1800" w:hanging="360"/>
      </w:pPr>
      <w:rPr>
        <w:rFonts w:ascii="Wingdings" w:hAnsi="Wingdings" w:hint="default"/>
      </w:rPr>
    </w:lvl>
    <w:lvl w:ilvl="3" w:tplc="08090001">
      <w:start w:val="1"/>
      <w:numFmt w:val="bullet"/>
      <w:lvlText w:val=""/>
      <w:lvlJc w:val="left"/>
      <w:pPr>
        <w:tabs>
          <w:tab w:val="num" w:pos="2520"/>
        </w:tabs>
        <w:ind w:left="2520" w:hanging="360"/>
      </w:pPr>
      <w:rPr>
        <w:rFonts w:ascii="Symbol" w:hAnsi="Symbol" w:hint="default"/>
      </w:rPr>
    </w:lvl>
    <w:lvl w:ilvl="4" w:tplc="08090003">
      <w:start w:val="1"/>
      <w:numFmt w:val="bullet"/>
      <w:lvlText w:val="o"/>
      <w:lvlJc w:val="left"/>
      <w:pPr>
        <w:tabs>
          <w:tab w:val="num" w:pos="3240"/>
        </w:tabs>
        <w:ind w:left="3240" w:hanging="360"/>
      </w:pPr>
      <w:rPr>
        <w:rFonts w:ascii="Courier New" w:hAnsi="Courier New" w:cs="Courier New" w:hint="default"/>
      </w:rPr>
    </w:lvl>
    <w:lvl w:ilvl="5" w:tplc="08090005">
      <w:start w:val="1"/>
      <w:numFmt w:val="bullet"/>
      <w:lvlText w:val=""/>
      <w:lvlJc w:val="left"/>
      <w:pPr>
        <w:tabs>
          <w:tab w:val="num" w:pos="3960"/>
        </w:tabs>
        <w:ind w:left="3960" w:hanging="360"/>
      </w:pPr>
      <w:rPr>
        <w:rFonts w:ascii="Wingdings" w:hAnsi="Wingdings" w:hint="default"/>
      </w:rPr>
    </w:lvl>
    <w:lvl w:ilvl="6" w:tplc="08090001">
      <w:start w:val="1"/>
      <w:numFmt w:val="bullet"/>
      <w:lvlText w:val=""/>
      <w:lvlJc w:val="left"/>
      <w:pPr>
        <w:tabs>
          <w:tab w:val="num" w:pos="4680"/>
        </w:tabs>
        <w:ind w:left="4680" w:hanging="360"/>
      </w:pPr>
      <w:rPr>
        <w:rFonts w:ascii="Symbol" w:hAnsi="Symbol" w:hint="default"/>
      </w:rPr>
    </w:lvl>
    <w:lvl w:ilvl="7" w:tplc="08090003">
      <w:start w:val="1"/>
      <w:numFmt w:val="bullet"/>
      <w:lvlText w:val="o"/>
      <w:lvlJc w:val="left"/>
      <w:pPr>
        <w:tabs>
          <w:tab w:val="num" w:pos="5400"/>
        </w:tabs>
        <w:ind w:left="5400" w:hanging="360"/>
      </w:pPr>
      <w:rPr>
        <w:rFonts w:ascii="Courier New" w:hAnsi="Courier New" w:cs="Courier New" w:hint="default"/>
      </w:rPr>
    </w:lvl>
    <w:lvl w:ilvl="8" w:tplc="08090005">
      <w:start w:val="1"/>
      <w:numFmt w:val="bullet"/>
      <w:lvlText w:val=""/>
      <w:lvlJc w:val="left"/>
      <w:pPr>
        <w:tabs>
          <w:tab w:val="num" w:pos="6120"/>
        </w:tabs>
        <w:ind w:left="6120" w:hanging="360"/>
      </w:pPr>
      <w:rPr>
        <w:rFonts w:ascii="Wingdings" w:hAnsi="Wingdings" w:hint="default"/>
      </w:rPr>
    </w:lvl>
  </w:abstractNum>
  <w:abstractNum w:abstractNumId="5" w15:restartNumberingAfterBreak="0">
    <w:nsid w:val="1F96691D"/>
    <w:multiLevelType w:val="hybridMultilevel"/>
    <w:tmpl w:val="96665A6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A802E08"/>
    <w:multiLevelType w:val="hybridMultilevel"/>
    <w:tmpl w:val="6F102338"/>
    <w:lvl w:ilvl="0" w:tplc="B45A5EEA">
      <w:start w:val="1"/>
      <w:numFmt w:val="bullet"/>
      <w:lvlText w:val=""/>
      <w:lvlJc w:val="left"/>
      <w:pPr>
        <w:tabs>
          <w:tab w:val="num" w:pos="720"/>
        </w:tabs>
        <w:ind w:left="720" w:hanging="360"/>
      </w:pPr>
      <w:rPr>
        <w:rFonts w:ascii="Wingdings" w:hAnsi="Wingdings" w:hint="default"/>
        <w:color w:val="auto"/>
        <w:sz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2B1036F6"/>
    <w:multiLevelType w:val="multilevel"/>
    <w:tmpl w:val="DFF688B4"/>
    <w:lvl w:ilvl="0">
      <w:start w:val="1"/>
      <w:numFmt w:val="bullet"/>
      <w:lvlText w:val="-"/>
      <w:lvlJc w:val="left"/>
      <w:pPr>
        <w:tabs>
          <w:tab w:val="num" w:pos="720"/>
        </w:tabs>
        <w:ind w:left="720" w:hanging="360"/>
      </w:pPr>
      <w:rPr>
        <w:rFonts w:ascii="Arial" w:hAnsi="Arial"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35623EDF"/>
    <w:multiLevelType w:val="multilevel"/>
    <w:tmpl w:val="6B0664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422C50B8"/>
    <w:multiLevelType w:val="hybridMultilevel"/>
    <w:tmpl w:val="E13A166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0" w15:restartNumberingAfterBreak="0">
    <w:nsid w:val="43097A91"/>
    <w:multiLevelType w:val="hybridMultilevel"/>
    <w:tmpl w:val="CA84D76C"/>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5336040C"/>
    <w:multiLevelType w:val="hybridMultilevel"/>
    <w:tmpl w:val="DFF688B4"/>
    <w:lvl w:ilvl="0" w:tplc="476C80E8">
      <w:start w:val="1"/>
      <w:numFmt w:val="bullet"/>
      <w:lvlText w:val="-"/>
      <w:lvlJc w:val="left"/>
      <w:pPr>
        <w:tabs>
          <w:tab w:val="num" w:pos="720"/>
        </w:tabs>
        <w:ind w:left="720" w:hanging="360"/>
      </w:pPr>
      <w:rPr>
        <w:rFonts w:ascii="Arial" w:hAnsi="Aria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597A5874"/>
    <w:multiLevelType w:val="multilevel"/>
    <w:tmpl w:val="0F3277E2"/>
    <w:lvl w:ilvl="0">
      <w:start w:val="1"/>
      <w:numFmt w:val="bullet"/>
      <w:lvlText w:val="-"/>
      <w:lvlJc w:val="left"/>
      <w:pPr>
        <w:tabs>
          <w:tab w:val="num" w:pos="720"/>
        </w:tabs>
        <w:ind w:left="720" w:hanging="360"/>
      </w:pPr>
      <w:rPr>
        <w:rFonts w:ascii="Arial" w:hAnsi="Arial" w:hint="default"/>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5C200BE1"/>
    <w:multiLevelType w:val="hybridMultilevel"/>
    <w:tmpl w:val="CD4C784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6D8F55BF"/>
    <w:multiLevelType w:val="hybridMultilevel"/>
    <w:tmpl w:val="928EE118"/>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7CCA23BF"/>
    <w:multiLevelType w:val="hybridMultilevel"/>
    <w:tmpl w:val="0488160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668904618">
    <w:abstractNumId w:val="5"/>
  </w:num>
  <w:num w:numId="2" w16cid:durableId="675881553">
    <w:abstractNumId w:val="13"/>
  </w:num>
  <w:num w:numId="3" w16cid:durableId="2041514264">
    <w:abstractNumId w:val="10"/>
  </w:num>
  <w:num w:numId="4" w16cid:durableId="1293556446">
    <w:abstractNumId w:val="15"/>
  </w:num>
  <w:num w:numId="5" w16cid:durableId="1204054164">
    <w:abstractNumId w:val="14"/>
  </w:num>
  <w:num w:numId="6" w16cid:durableId="206451360">
    <w:abstractNumId w:val="2"/>
  </w:num>
  <w:num w:numId="7" w16cid:durableId="1580679282">
    <w:abstractNumId w:val="0"/>
  </w:num>
  <w:num w:numId="8" w16cid:durableId="745609572">
    <w:abstractNumId w:val="12"/>
  </w:num>
  <w:num w:numId="9" w16cid:durableId="932199977">
    <w:abstractNumId w:val="3"/>
  </w:num>
  <w:num w:numId="10" w16cid:durableId="407730996">
    <w:abstractNumId w:val="11"/>
  </w:num>
  <w:num w:numId="11" w16cid:durableId="595014286">
    <w:abstractNumId w:val="7"/>
  </w:num>
  <w:num w:numId="12" w16cid:durableId="1094859640">
    <w:abstractNumId w:val="6"/>
  </w:num>
  <w:num w:numId="13" w16cid:durableId="1225287984">
    <w:abstractNumId w:val="9"/>
  </w:num>
  <w:num w:numId="14" w16cid:durableId="386489810">
    <w:abstractNumId w:val="4"/>
  </w:num>
  <w:num w:numId="15" w16cid:durableId="159201495">
    <w:abstractNumId w:val="1"/>
  </w:num>
  <w:num w:numId="16" w16cid:durableId="110903457">
    <w:abstractNumId w:val="1"/>
  </w:num>
  <w:num w:numId="17" w16cid:durableId="710880473">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720"/>
  <w:characterSpacingControl w:val="doNotCompress"/>
  <w:hdrShapeDefaults>
    <o:shapedefaults v:ext="edit" spidmax="10241"/>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A04919"/>
    <w:rsid w:val="00007AE0"/>
    <w:rsid w:val="00070A7B"/>
    <w:rsid w:val="000A0BBE"/>
    <w:rsid w:val="000B381C"/>
    <w:rsid w:val="000D2F8E"/>
    <w:rsid w:val="000F0E74"/>
    <w:rsid w:val="000F2DBB"/>
    <w:rsid w:val="001027B0"/>
    <w:rsid w:val="0012007F"/>
    <w:rsid w:val="0015637D"/>
    <w:rsid w:val="001577D8"/>
    <w:rsid w:val="001617B2"/>
    <w:rsid w:val="0017251A"/>
    <w:rsid w:val="00227FB7"/>
    <w:rsid w:val="0023037E"/>
    <w:rsid w:val="002749C0"/>
    <w:rsid w:val="00283D9B"/>
    <w:rsid w:val="002F6262"/>
    <w:rsid w:val="00331B1D"/>
    <w:rsid w:val="0034463B"/>
    <w:rsid w:val="00357E88"/>
    <w:rsid w:val="0036016A"/>
    <w:rsid w:val="00376E49"/>
    <w:rsid w:val="003B7303"/>
    <w:rsid w:val="003C2883"/>
    <w:rsid w:val="003F60E5"/>
    <w:rsid w:val="0043708A"/>
    <w:rsid w:val="004A19ED"/>
    <w:rsid w:val="004B1005"/>
    <w:rsid w:val="004C58DF"/>
    <w:rsid w:val="004F02A8"/>
    <w:rsid w:val="00512CE3"/>
    <w:rsid w:val="00546D6C"/>
    <w:rsid w:val="00550A83"/>
    <w:rsid w:val="005532AF"/>
    <w:rsid w:val="00553A88"/>
    <w:rsid w:val="0056447A"/>
    <w:rsid w:val="00573546"/>
    <w:rsid w:val="00587981"/>
    <w:rsid w:val="005A692C"/>
    <w:rsid w:val="005C7520"/>
    <w:rsid w:val="005D45DA"/>
    <w:rsid w:val="00615F66"/>
    <w:rsid w:val="006B2270"/>
    <w:rsid w:val="006F288F"/>
    <w:rsid w:val="00797428"/>
    <w:rsid w:val="008030BF"/>
    <w:rsid w:val="00817EEA"/>
    <w:rsid w:val="00817F55"/>
    <w:rsid w:val="00840D9B"/>
    <w:rsid w:val="00892085"/>
    <w:rsid w:val="008B2019"/>
    <w:rsid w:val="008D0757"/>
    <w:rsid w:val="008D23DB"/>
    <w:rsid w:val="00954930"/>
    <w:rsid w:val="00960D95"/>
    <w:rsid w:val="00966198"/>
    <w:rsid w:val="0096650D"/>
    <w:rsid w:val="00996600"/>
    <w:rsid w:val="009A52FE"/>
    <w:rsid w:val="009C4A42"/>
    <w:rsid w:val="009C6E76"/>
    <w:rsid w:val="009E09B8"/>
    <w:rsid w:val="009F3A3F"/>
    <w:rsid w:val="00A04919"/>
    <w:rsid w:val="00A836BA"/>
    <w:rsid w:val="00A852D1"/>
    <w:rsid w:val="00B0769C"/>
    <w:rsid w:val="00B20358"/>
    <w:rsid w:val="00B26281"/>
    <w:rsid w:val="00B31FB6"/>
    <w:rsid w:val="00B54122"/>
    <w:rsid w:val="00B66BC7"/>
    <w:rsid w:val="00BA110D"/>
    <w:rsid w:val="00BF355A"/>
    <w:rsid w:val="00C02E1A"/>
    <w:rsid w:val="00C26C2D"/>
    <w:rsid w:val="00C47053"/>
    <w:rsid w:val="00C81205"/>
    <w:rsid w:val="00CA4D7F"/>
    <w:rsid w:val="00CA723D"/>
    <w:rsid w:val="00CB30E9"/>
    <w:rsid w:val="00CC59E9"/>
    <w:rsid w:val="00CD5A63"/>
    <w:rsid w:val="00E267FA"/>
    <w:rsid w:val="00E41A55"/>
    <w:rsid w:val="00E6481D"/>
    <w:rsid w:val="00E7666F"/>
    <w:rsid w:val="00E86856"/>
    <w:rsid w:val="00E879F4"/>
    <w:rsid w:val="00EB591C"/>
    <w:rsid w:val="00EE44EF"/>
    <w:rsid w:val="00EE5124"/>
    <w:rsid w:val="00F60C83"/>
    <w:rsid w:val="00F739FD"/>
    <w:rsid w:val="00F8054F"/>
    <w:rsid w:val="00F91F8E"/>
    <w:rsid w:val="00F94512"/>
    <w:rsid w:val="00FB4898"/>
    <w:rsid w:val="00FC6419"/>
    <w:rsid w:val="00FC7F0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41"/>
    <o:shapelayout v:ext="edit">
      <o:idmap v:ext="edit" data="1"/>
    </o:shapelayout>
  </w:shapeDefaults>
  <w:decimalSymbol w:val="."/>
  <w:listSeparator w:val=","/>
  <w14:docId w14:val="7B468CD5"/>
  <w15:docId w15:val="{4550E755-637C-4FE6-92FD-A21EC3A699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header" w:uiPriority="99"/>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sz w:val="24"/>
      <w:szCs w:val="24"/>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rsid w:val="00546D6C"/>
    <w:rPr>
      <w:rFonts w:ascii="Tahoma" w:hAnsi="Tahoma" w:cs="Tahoma"/>
      <w:sz w:val="16"/>
      <w:szCs w:val="16"/>
    </w:rPr>
  </w:style>
  <w:style w:type="table" w:styleId="TableGrid">
    <w:name w:val="Table Grid"/>
    <w:basedOn w:val="TableNormal"/>
    <w:rsid w:val="0012007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rsid w:val="005A692C"/>
    <w:pPr>
      <w:tabs>
        <w:tab w:val="center" w:pos="4320"/>
        <w:tab w:val="right" w:pos="8640"/>
      </w:tabs>
    </w:pPr>
  </w:style>
  <w:style w:type="paragraph" w:styleId="Footer">
    <w:name w:val="footer"/>
    <w:basedOn w:val="Normal"/>
    <w:rsid w:val="005A692C"/>
    <w:pPr>
      <w:tabs>
        <w:tab w:val="center" w:pos="4320"/>
        <w:tab w:val="right" w:pos="8640"/>
      </w:tabs>
    </w:pPr>
  </w:style>
  <w:style w:type="character" w:customStyle="1" w:styleId="HeaderChar">
    <w:name w:val="Header Char"/>
    <w:link w:val="Header"/>
    <w:uiPriority w:val="99"/>
    <w:rsid w:val="00E86856"/>
    <w:rPr>
      <w:sz w:val="24"/>
      <w:szCs w:val="24"/>
    </w:rPr>
  </w:style>
  <w:style w:type="paragraph" w:styleId="ListParagraph">
    <w:name w:val="List Paragraph"/>
    <w:basedOn w:val="Normal"/>
    <w:uiPriority w:val="34"/>
    <w:qFormat/>
    <w:rsid w:val="00B26281"/>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2850776">
      <w:bodyDiv w:val="1"/>
      <w:marLeft w:val="0"/>
      <w:marRight w:val="0"/>
      <w:marTop w:val="0"/>
      <w:marBottom w:val="0"/>
      <w:divBdr>
        <w:top w:val="none" w:sz="0" w:space="0" w:color="auto"/>
        <w:left w:val="none" w:sz="0" w:space="0" w:color="auto"/>
        <w:bottom w:val="none" w:sz="0" w:space="0" w:color="auto"/>
        <w:right w:val="none" w:sz="0" w:space="0" w:color="auto"/>
      </w:divBdr>
    </w:div>
    <w:div w:id="542908970">
      <w:bodyDiv w:val="1"/>
      <w:marLeft w:val="0"/>
      <w:marRight w:val="0"/>
      <w:marTop w:val="0"/>
      <w:marBottom w:val="0"/>
      <w:divBdr>
        <w:top w:val="none" w:sz="0" w:space="0" w:color="auto"/>
        <w:left w:val="none" w:sz="0" w:space="0" w:color="auto"/>
        <w:bottom w:val="none" w:sz="0" w:space="0" w:color="auto"/>
        <w:right w:val="none" w:sz="0" w:space="0" w:color="auto"/>
      </w:divBdr>
    </w:div>
    <w:div w:id="650790961">
      <w:bodyDiv w:val="1"/>
      <w:marLeft w:val="0"/>
      <w:marRight w:val="0"/>
      <w:marTop w:val="0"/>
      <w:marBottom w:val="0"/>
      <w:divBdr>
        <w:top w:val="none" w:sz="0" w:space="0" w:color="auto"/>
        <w:left w:val="none" w:sz="0" w:space="0" w:color="auto"/>
        <w:bottom w:val="none" w:sz="0" w:space="0" w:color="auto"/>
        <w:right w:val="none" w:sz="0" w:space="0" w:color="auto"/>
      </w:divBdr>
    </w:div>
    <w:div w:id="742217843">
      <w:bodyDiv w:val="1"/>
      <w:marLeft w:val="0"/>
      <w:marRight w:val="0"/>
      <w:marTop w:val="0"/>
      <w:marBottom w:val="0"/>
      <w:divBdr>
        <w:top w:val="none" w:sz="0" w:space="0" w:color="auto"/>
        <w:left w:val="none" w:sz="0" w:space="0" w:color="auto"/>
        <w:bottom w:val="none" w:sz="0" w:space="0" w:color="auto"/>
        <w:right w:val="none" w:sz="0" w:space="0" w:color="auto"/>
      </w:divBdr>
    </w:div>
    <w:div w:id="767624930">
      <w:bodyDiv w:val="1"/>
      <w:marLeft w:val="0"/>
      <w:marRight w:val="0"/>
      <w:marTop w:val="0"/>
      <w:marBottom w:val="0"/>
      <w:divBdr>
        <w:top w:val="none" w:sz="0" w:space="0" w:color="auto"/>
        <w:left w:val="none" w:sz="0" w:space="0" w:color="auto"/>
        <w:bottom w:val="none" w:sz="0" w:space="0" w:color="auto"/>
        <w:right w:val="none" w:sz="0" w:space="0" w:color="auto"/>
      </w:divBdr>
    </w:div>
    <w:div w:id="980891327">
      <w:bodyDiv w:val="1"/>
      <w:marLeft w:val="0"/>
      <w:marRight w:val="0"/>
      <w:marTop w:val="0"/>
      <w:marBottom w:val="0"/>
      <w:divBdr>
        <w:top w:val="none" w:sz="0" w:space="0" w:color="auto"/>
        <w:left w:val="none" w:sz="0" w:space="0" w:color="auto"/>
        <w:bottom w:val="none" w:sz="0" w:space="0" w:color="auto"/>
        <w:right w:val="none" w:sz="0" w:space="0" w:color="auto"/>
      </w:divBdr>
    </w:div>
    <w:div w:id="1062217579">
      <w:bodyDiv w:val="1"/>
      <w:marLeft w:val="0"/>
      <w:marRight w:val="0"/>
      <w:marTop w:val="0"/>
      <w:marBottom w:val="0"/>
      <w:divBdr>
        <w:top w:val="none" w:sz="0" w:space="0" w:color="auto"/>
        <w:left w:val="none" w:sz="0" w:space="0" w:color="auto"/>
        <w:bottom w:val="none" w:sz="0" w:space="0" w:color="auto"/>
        <w:right w:val="none" w:sz="0" w:space="0" w:color="auto"/>
      </w:divBdr>
    </w:div>
    <w:div w:id="1103384238">
      <w:bodyDiv w:val="1"/>
      <w:marLeft w:val="0"/>
      <w:marRight w:val="0"/>
      <w:marTop w:val="0"/>
      <w:marBottom w:val="0"/>
      <w:divBdr>
        <w:top w:val="none" w:sz="0" w:space="0" w:color="auto"/>
        <w:left w:val="none" w:sz="0" w:space="0" w:color="auto"/>
        <w:bottom w:val="none" w:sz="0" w:space="0" w:color="auto"/>
        <w:right w:val="none" w:sz="0" w:space="0" w:color="auto"/>
      </w:divBdr>
    </w:div>
    <w:div w:id="1226839718">
      <w:bodyDiv w:val="1"/>
      <w:marLeft w:val="0"/>
      <w:marRight w:val="0"/>
      <w:marTop w:val="0"/>
      <w:marBottom w:val="0"/>
      <w:divBdr>
        <w:top w:val="none" w:sz="0" w:space="0" w:color="auto"/>
        <w:left w:val="none" w:sz="0" w:space="0" w:color="auto"/>
        <w:bottom w:val="none" w:sz="0" w:space="0" w:color="auto"/>
        <w:right w:val="none" w:sz="0" w:space="0" w:color="auto"/>
      </w:divBdr>
    </w:div>
    <w:div w:id="13355689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8e707bbe-73cb-4167-a42c-b1f37d76146f" ContentTypeId="0x010100F9FC22B7E577CB4CB653915B5A68B867" PreviousValue="false"/>
</file>

<file path=customXml/item3.xml><?xml version="1.0" encoding="utf-8"?>
<p:properties xmlns:p="http://schemas.microsoft.com/office/2006/metadata/properties" xmlns:xsi="http://www.w3.org/2001/XMLSchema-instance" xmlns:pc="http://schemas.microsoft.com/office/infopath/2007/PartnerControls">
  <documentManagement>
    <_dlc_DocId xmlns="f07a21b4-de9f-4943-a892-9f0320b0bf33">DOCID-23-8656</_dlc_DocId>
    <_dlc_DocIdUrl xmlns="f07a21b4-de9f-4943-a892-9f0320b0bf33">
      <Url>http://gdukportal/sites/bpl/DCD/_layouts/DocIdRedir.aspx?ID=DOCID-23-8656</Url>
      <Description>DOCID-23-8656</Description>
    </_dlc_DocIdUrl>
    <i1da0e82f87c4fc3ad848333d334a34c xmlns="f07a21b4-de9f-4943-a892-9f0320b0bf33">
      <Terms xmlns="http://schemas.microsoft.com/office/infopath/2007/PartnerControls"/>
    </i1da0e82f87c4fc3ad848333d334a34c>
    <o2c82eda06a14aab9ad882e09b9e558a xmlns="f07a21b4-de9f-4943-a892-9f0320b0bf33">
      <Terms xmlns="http://schemas.microsoft.com/office/infopath/2007/PartnerControls"/>
    </o2c82eda06a14aab9ad882e09b9e558a>
    <i5bba6a847434eeea0a5fefdf4b6af77 xmlns="f07a21b4-de9f-4943-a892-9f0320b0bf33">
      <Terms xmlns="http://schemas.microsoft.com/office/infopath/2007/PartnerControls"/>
    </i5bba6a847434eeea0a5fefdf4b6af77>
    <TaxCatchAll xmlns="f07a21b4-de9f-4943-a892-9f0320b0bf33"/>
    <gc2fb6cad12d4d47b68af611003aaed3 xmlns="f07a21b4-de9f-4943-a892-9f0320b0bf33">
      <Terms xmlns="http://schemas.microsoft.com/office/infopath/2007/PartnerControls"/>
    </gc2fb6cad12d4d47b68af611003aaed3>
    <LLDocumentID xmlns="f07a21b4-de9f-4943-a892-9f0320b0bf33" xsi:nil="true"/>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Generic GD Document" ma:contentTypeID="0x010100F9FC22B7E577CB4CB653915B5A68B86700FC2DC96F29B86B44B35303732A8F17E2" ma:contentTypeVersion="76" ma:contentTypeDescription="" ma:contentTypeScope="" ma:versionID="101fc1c41fcaa78644642e839ce55ff0">
  <xsd:schema xmlns:xsd="http://www.w3.org/2001/XMLSchema" xmlns:xs="http://www.w3.org/2001/XMLSchema" xmlns:p="http://schemas.microsoft.com/office/2006/metadata/properties" xmlns:ns2="f07a21b4-de9f-4943-a892-9f0320b0bf33" targetNamespace="http://schemas.microsoft.com/office/2006/metadata/properties" ma:root="true" ma:fieldsID="ab7db4c7f7c7ea9427734728af42d518" ns2:_="">
    <xsd:import namespace="f07a21b4-de9f-4943-a892-9f0320b0bf33"/>
    <xsd:element name="properties">
      <xsd:complexType>
        <xsd:sequence>
          <xsd:element name="documentManagement">
            <xsd:complexType>
              <xsd:all>
                <xsd:element ref="ns2:_dlc_DocId" minOccurs="0"/>
                <xsd:element ref="ns2:_dlc_DocIdUrl" minOccurs="0"/>
                <xsd:element ref="ns2:_dlc_DocIdPersistId" minOccurs="0"/>
                <xsd:element ref="ns2:TaxCatchAll" minOccurs="0"/>
                <xsd:element ref="ns2:TaxCatchAllLabel" minOccurs="0"/>
                <xsd:element ref="ns2:o2c82eda06a14aab9ad882e09b9e558a" minOccurs="0"/>
                <xsd:element ref="ns2:i1da0e82f87c4fc3ad848333d334a34c" minOccurs="0"/>
                <xsd:element ref="ns2:i5bba6a847434eeea0a5fefdf4b6af77" minOccurs="0"/>
                <xsd:element ref="ns2:gc2fb6cad12d4d47b68af611003aaed3" minOccurs="0"/>
                <xsd:element ref="ns2:LLDocumen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7a21b4-de9f-4943-a892-9f0320b0bf33"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1" nillable="true" ma:displayName="Taxonomy Catch All Column" ma:hidden="true" ma:list="{7da02bec-daed-4b52-901b-a324d04e28ab}" ma:internalName="TaxCatchAll" ma:showField="CatchAllData" ma:web="cbed1141-436a-4bbc-9fa7-1a34e7d02228">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7da02bec-daed-4b52-901b-a324d04e28ab}" ma:internalName="TaxCatchAllLabel" ma:readOnly="true" ma:showField="CatchAllDataLabel" ma:web="cbed1141-436a-4bbc-9fa7-1a34e7d02228">
      <xsd:complexType>
        <xsd:complexContent>
          <xsd:extension base="dms:MultiChoiceLookup">
            <xsd:sequence>
              <xsd:element name="Value" type="dms:Lookup" maxOccurs="unbounded" minOccurs="0" nillable="true"/>
            </xsd:sequence>
          </xsd:extension>
        </xsd:complexContent>
      </xsd:complexType>
    </xsd:element>
    <xsd:element name="o2c82eda06a14aab9ad882e09b9e558a" ma:index="14" nillable="true" ma:taxonomy="true" ma:internalName="o2c82eda06a14aab9ad882e09b9e558a" ma:taxonomyFieldName="Export_x0020_Class" ma:displayName="Export Classification" ma:default="" ma:fieldId="{82c82eda-06a1-4aab-9ad8-82e09b9e558a}" ma:sspId="8e707bbe-73cb-4167-a42c-b1f37d76146f" ma:termSetId="e6caa24b-cc73-424a-92cc-e322cf2ee262" ma:anchorId="00000000-0000-0000-0000-000000000000" ma:open="false" ma:isKeyword="false">
      <xsd:complexType>
        <xsd:sequence>
          <xsd:element ref="pc:Terms" minOccurs="0" maxOccurs="1"/>
        </xsd:sequence>
      </xsd:complexType>
    </xsd:element>
    <xsd:element name="i1da0e82f87c4fc3ad848333d334a34c" ma:index="15" nillable="true" ma:taxonomy="true" ma:internalName="i1da0e82f87c4fc3ad848333d334a34c" ma:taxonomyFieldName="Security_x0020_Marking" ma:displayName="Security Markings" ma:default="" ma:fieldId="{21da0e82-f87c-4fc3-ad84-8333d334a34c}" ma:sspId="8e707bbe-73cb-4167-a42c-b1f37d76146f" ma:termSetId="fecf6076-060b-4bea-9a38-11af4df963aa" ma:anchorId="4d03b5c7-0548-44a0-b3d5-84234e7abf02" ma:open="false" ma:isKeyword="false">
      <xsd:complexType>
        <xsd:sequence>
          <xsd:element ref="pc:Terms" minOccurs="0" maxOccurs="1"/>
        </xsd:sequence>
      </xsd:complexType>
    </xsd:element>
    <xsd:element name="i5bba6a847434eeea0a5fefdf4b6af77" ma:index="17" nillable="true" ma:taxonomy="true" ma:internalName="i5bba6a847434eeea0a5fefdf4b6af77" ma:taxonomyFieldName="Series_x0020_Code" ma:displayName="Series Code" ma:default="" ma:fieldId="{25bba6a8-4743-4eee-a0a5-fefdf4b6af77}" ma:sspId="8e707bbe-73cb-4167-a42c-b1f37d76146f" ma:termSetId="eb629aeb-e773-49b9-af7d-5e559a3c8053" ma:anchorId="00000000-0000-0000-0000-000000000000" ma:open="false" ma:isKeyword="false">
      <xsd:complexType>
        <xsd:sequence>
          <xsd:element ref="pc:Terms" minOccurs="0" maxOccurs="1"/>
        </xsd:sequence>
      </xsd:complexType>
    </xsd:element>
    <xsd:element name="gc2fb6cad12d4d47b68af611003aaed3" ma:index="18" nillable="true" ma:taxonomy="true" ma:internalName="gc2fb6cad12d4d47b68af611003aaed3" ma:taxonomyFieldName="Company_x0020_Marking" ma:displayName="Company Markings" ma:default="" ma:fieldId="{0c2fb6ca-d12d-4d47-b68a-f611003aaed3}" ma:sspId="8e707bbe-73cb-4167-a42c-b1f37d76146f" ma:termSetId="43815478-217c-4fff-9e46-453bff94651b" ma:anchorId="00000000-0000-0000-0000-000000000000" ma:open="false" ma:isKeyword="false">
      <xsd:complexType>
        <xsd:sequence>
          <xsd:element ref="pc:Terms" minOccurs="0" maxOccurs="1"/>
        </xsd:sequence>
      </xsd:complexType>
    </xsd:element>
    <xsd:element name="LLDocumentID" ma:index="19" nillable="true" ma:displayName="LLDocumentID" ma:hidden="true" ma:internalName="LLDocumentID"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00FBD5-6536-44DF-BDE3-76B6088EFD03}">
  <ds:schemaRefs>
    <ds:schemaRef ds:uri="http://schemas.microsoft.com/sharepoint/events"/>
  </ds:schemaRefs>
</ds:datastoreItem>
</file>

<file path=customXml/itemProps2.xml><?xml version="1.0" encoding="utf-8"?>
<ds:datastoreItem xmlns:ds="http://schemas.openxmlformats.org/officeDocument/2006/customXml" ds:itemID="{40709D5A-5D23-43F9-931E-CE1A689DCF8D}">
  <ds:schemaRefs>
    <ds:schemaRef ds:uri="Microsoft.SharePoint.Taxonomy.ContentTypeSync"/>
  </ds:schemaRefs>
</ds:datastoreItem>
</file>

<file path=customXml/itemProps3.xml><?xml version="1.0" encoding="utf-8"?>
<ds:datastoreItem xmlns:ds="http://schemas.openxmlformats.org/officeDocument/2006/customXml" ds:itemID="{2F0027AD-3DD8-43EC-8CF5-CD381EA8D3C6}">
  <ds:schemaRefs>
    <ds:schemaRef ds:uri="http://www.w3.org/XML/1998/namespace"/>
    <ds:schemaRef ds:uri="http://schemas.microsoft.com/office/2006/documentManagement/types"/>
    <ds:schemaRef ds:uri="http://purl.org/dc/dcmitype/"/>
    <ds:schemaRef ds:uri="f07a21b4-de9f-4943-a892-9f0320b0bf33"/>
    <ds:schemaRef ds:uri="http://schemas.microsoft.com/office/infopath/2007/PartnerControls"/>
    <ds:schemaRef ds:uri="http://schemas.microsoft.com/office/2006/metadata/properties"/>
    <ds:schemaRef ds:uri="http://schemas.openxmlformats.org/package/2006/metadata/core-properties"/>
    <ds:schemaRef ds:uri="http://purl.org/dc/terms/"/>
    <ds:schemaRef ds:uri="http://purl.org/dc/elements/1.1/"/>
  </ds:schemaRefs>
</ds:datastoreItem>
</file>

<file path=customXml/itemProps4.xml><?xml version="1.0" encoding="utf-8"?>
<ds:datastoreItem xmlns:ds="http://schemas.openxmlformats.org/officeDocument/2006/customXml" ds:itemID="{1E3E1D7E-4DDE-4182-B2D4-56BAD7CEF8A3}">
  <ds:schemaRefs>
    <ds:schemaRef ds:uri="http://schemas.openxmlformats.org/officeDocument/2006/bibliography"/>
  </ds:schemaRefs>
</ds:datastoreItem>
</file>

<file path=customXml/itemProps5.xml><?xml version="1.0" encoding="utf-8"?>
<ds:datastoreItem xmlns:ds="http://schemas.openxmlformats.org/officeDocument/2006/customXml" ds:itemID="{0E88020B-594E-4C9A-9692-0C825444F744}">
  <ds:schemaRefs>
    <ds:schemaRef ds:uri="http://schemas.microsoft.com/sharepoint/v3/contenttype/forms"/>
  </ds:schemaRefs>
</ds:datastoreItem>
</file>

<file path=customXml/itemProps6.xml><?xml version="1.0" encoding="utf-8"?>
<ds:datastoreItem xmlns:ds="http://schemas.openxmlformats.org/officeDocument/2006/customXml" ds:itemID="{256903F8-F59A-4FEC-A04A-44A44B0C40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07a21b4-de9f-4943-a892-9f0320b0bf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defa4170-0d19-0005-0004-bc88714345d2}" enabled="1" method="Standard" siteId="{27f52091-606b-431f-bc74-4aaec2a82414}" contentBits="0" removed="0"/>
</clbl:labelList>
</file>

<file path=docProps/app.xml><?xml version="1.0" encoding="utf-8"?>
<Properties xmlns="http://schemas.openxmlformats.org/officeDocument/2006/extended-properties" xmlns:vt="http://schemas.openxmlformats.org/officeDocument/2006/docPropsVTypes">
  <Template>Normal</Template>
  <TotalTime>1</TotalTime>
  <Pages>2</Pages>
  <Words>607</Words>
  <Characters>3464</Characters>
  <Application>Microsoft Office Word</Application>
  <DocSecurity>0</DocSecurity>
  <Lines>28</Lines>
  <Paragraphs>8</Paragraphs>
  <ScaleCrop>false</ScaleCrop>
  <HeadingPairs>
    <vt:vector size="2" baseType="variant">
      <vt:variant>
        <vt:lpstr>Title</vt:lpstr>
      </vt:variant>
      <vt:variant>
        <vt:i4>1</vt:i4>
      </vt:variant>
    </vt:vector>
  </HeadingPairs>
  <TitlesOfParts>
    <vt:vector size="1" baseType="lpstr">
      <vt:lpstr>Manager of Internal Communications</vt:lpstr>
    </vt:vector>
  </TitlesOfParts>
  <Company>General Dynamics Canada</Company>
  <LinksUpToDate>false</LinksUpToDate>
  <CharactersWithSpaces>4063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Manager of Internal Communications</dc:title>
  <dc:creator>c10143</dc:creator>
  <cp:lastModifiedBy>Fern Harrhy</cp:lastModifiedBy>
  <cp:revision>3</cp:revision>
  <cp:lastPrinted>2008-08-28T11:13:00Z</cp:lastPrinted>
  <dcterms:created xsi:type="dcterms:W3CDTF">2025-08-08T15:03:00Z</dcterms:created>
  <dcterms:modified xsi:type="dcterms:W3CDTF">2025-08-08T15:05:00Z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0x010100F9FC22B7E577CB4CB653915B5A68B86700FC2DC96F29B86B44B35303732A8F17E2</vt:lpwstr>
  </property>
  <property fmtid="{D5CDD505-2E9C-101B-9397-08002B2CF9AE}" pid="3" name="_dlc_DocIdItemGuid">
    <vt:lpwstr>d5564c3c-a5ec-4140-89b3-3781fc6a890d</vt:lpwstr>
  </property>
</Properties>
</file>