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3" d="100"/>
          <a:sy n="73" d="100"/>
        </p:scale>
        <p:origin x="314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Ginnelly" userId="5b2f1636-8b61-4dcf-8cf8-b2d6e98202b1" providerId="ADAL" clId="{90E02E55-8A9C-4A14-BE97-928211BA725E}"/>
    <pc:docChg chg="custSel modSld">
      <pc:chgData name="Nick Ginnelly" userId="5b2f1636-8b61-4dcf-8cf8-b2d6e98202b1" providerId="ADAL" clId="{90E02E55-8A9C-4A14-BE97-928211BA725E}" dt="2026-02-26T09:10:08.293" v="111" actId="20577"/>
      <pc:docMkLst>
        <pc:docMk/>
      </pc:docMkLst>
      <pc:sldChg chg="modSp mod">
        <pc:chgData name="Nick Ginnelly" userId="5b2f1636-8b61-4dcf-8cf8-b2d6e98202b1" providerId="ADAL" clId="{90E02E55-8A9C-4A14-BE97-928211BA725E}" dt="2026-02-26T09:10:08.293" v="111" actId="20577"/>
        <pc:sldMkLst>
          <pc:docMk/>
          <pc:sldMk cId="237388638" sldId="256"/>
        </pc:sldMkLst>
        <pc:spChg chg="mod">
          <ac:chgData name="Nick Ginnelly" userId="5b2f1636-8b61-4dcf-8cf8-b2d6e98202b1" providerId="ADAL" clId="{90E02E55-8A9C-4A14-BE97-928211BA725E}" dt="2026-02-26T09:10:08.293" v="111" actId="20577"/>
          <ac:spMkLst>
            <pc:docMk/>
            <pc:sldMk cId="237388638" sldId="256"/>
            <ac:spMk id="7" creationId="{6CE81162-781B-099D-A5E0-A0A05EF695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2CC2F-4A11-412C-8456-E837F3CE0421}" type="datetimeFigureOut">
              <a:rPr lang="en-GB" smtClean="0"/>
              <a:t>26/02/2026</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1A889-8279-4D4B-B8C6-D7F8CBA51C93}" type="slidenum">
              <a:rPr lang="en-GB" smtClean="0"/>
              <a:t>‹#›</a:t>
            </a:fld>
            <a:endParaRPr lang="en-GB" dirty="0"/>
          </a:p>
        </p:txBody>
      </p:sp>
    </p:spTree>
    <p:extLst>
      <p:ext uri="{BB962C8B-B14F-4D97-AF65-F5344CB8AC3E}">
        <p14:creationId xmlns:p14="http://schemas.microsoft.com/office/powerpoint/2010/main" val="370534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E1A889-8279-4D4B-B8C6-D7F8CBA51C93}" type="slidenum">
              <a:rPr lang="en-GB" smtClean="0"/>
              <a:t>2</a:t>
            </a:fld>
            <a:endParaRPr lang="en-GB" dirty="0"/>
          </a:p>
        </p:txBody>
      </p:sp>
    </p:spTree>
    <p:extLst>
      <p:ext uri="{BB962C8B-B14F-4D97-AF65-F5344CB8AC3E}">
        <p14:creationId xmlns:p14="http://schemas.microsoft.com/office/powerpoint/2010/main" val="366462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52C41F-7F21-4BF5-8BEB-E4927EE39010}" type="datetimeFigureOut">
              <a:rPr lang="en-GB" smtClean="0"/>
              <a:t>26/02/2026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21277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2C41F-7F21-4BF5-8BEB-E4927EE39010}" type="datetimeFigureOut">
              <a:rPr lang="en-GB" smtClean="0"/>
              <a:t>26/02/2026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44775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2C41F-7F21-4BF5-8BEB-E4927EE39010}" type="datetimeFigureOut">
              <a:rPr lang="en-GB" smtClean="0"/>
              <a:t>26/02/2026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59563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2C41F-7F21-4BF5-8BEB-E4927EE39010}" type="datetimeFigureOut">
              <a:rPr lang="en-GB" smtClean="0"/>
              <a:t>26/02/2026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20379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2C41F-7F21-4BF5-8BEB-E4927EE39010}" type="datetimeFigureOut">
              <a:rPr lang="en-GB" smtClean="0"/>
              <a:t>26/02/2026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21828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52C41F-7F21-4BF5-8BEB-E4927EE39010}" type="datetimeFigureOut">
              <a:rPr lang="en-GB" smtClean="0"/>
              <a:t>26/02/2026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352466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52C41F-7F21-4BF5-8BEB-E4927EE39010}" type="datetimeFigureOut">
              <a:rPr lang="en-GB" smtClean="0"/>
              <a:t>26/02/2026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37071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52C41F-7F21-4BF5-8BEB-E4927EE39010}" type="datetimeFigureOut">
              <a:rPr lang="en-GB" smtClean="0"/>
              <a:t>26/02/2026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88539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2C41F-7F21-4BF5-8BEB-E4927EE39010}" type="datetimeFigureOut">
              <a:rPr lang="en-GB" smtClean="0"/>
              <a:t>26/02/2026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90344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52C41F-7F21-4BF5-8BEB-E4927EE39010}" type="datetimeFigureOut">
              <a:rPr lang="en-GB" smtClean="0"/>
              <a:t>26/02/2026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423357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52C41F-7F21-4BF5-8BEB-E4927EE39010}" type="datetimeFigureOut">
              <a:rPr lang="en-GB" smtClean="0"/>
              <a:t>26/02/2026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C3D572-ABF7-46C9-976B-7214960A4F08}" type="slidenum">
              <a:rPr lang="en-GB" smtClean="0"/>
              <a:t>‹#›</a:t>
            </a:fld>
            <a:endParaRPr lang="en-GB" dirty="0"/>
          </a:p>
        </p:txBody>
      </p:sp>
    </p:spTree>
    <p:extLst>
      <p:ext uri="{BB962C8B-B14F-4D97-AF65-F5344CB8AC3E}">
        <p14:creationId xmlns:p14="http://schemas.microsoft.com/office/powerpoint/2010/main" val="293221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7752C41F-7F21-4BF5-8BEB-E4927EE39010}" type="datetimeFigureOut">
              <a:rPr lang="en-GB" smtClean="0"/>
              <a:t>26/02/2026</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AAC3D572-ABF7-46C9-976B-7214960A4F08}" type="slidenum">
              <a:rPr lang="en-GB" smtClean="0"/>
              <a:t>‹#›</a:t>
            </a:fld>
            <a:endParaRPr lang="en-GB" dirty="0"/>
          </a:p>
        </p:txBody>
      </p:sp>
    </p:spTree>
    <p:extLst>
      <p:ext uri="{BB962C8B-B14F-4D97-AF65-F5344CB8AC3E}">
        <p14:creationId xmlns:p14="http://schemas.microsoft.com/office/powerpoint/2010/main" val="3215692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A4595-65A9-4ABA-2522-404CBC38CF3D}"/>
              </a:ext>
            </a:extLst>
          </p:cNvPr>
          <p:cNvPicPr>
            <a:picLocks noChangeAspect="1"/>
          </p:cNvPicPr>
          <p:nvPr/>
        </p:nvPicPr>
        <p:blipFill>
          <a:blip r:embed="rId2"/>
          <a:srcRect l="2756" r="2756"/>
          <a:stretch>
            <a:fillRect/>
          </a:stretch>
        </p:blipFill>
        <p:spPr>
          <a:xfrm>
            <a:off x="0" y="0"/>
            <a:ext cx="6858000" cy="1022985"/>
          </a:xfrm>
          <a:prstGeom prst="rect">
            <a:avLst/>
          </a:prstGeom>
        </p:spPr>
      </p:pic>
      <p:sp>
        <p:nvSpPr>
          <p:cNvPr id="7" name="Text Box 2">
            <a:extLst>
              <a:ext uri="{FF2B5EF4-FFF2-40B4-BE49-F238E27FC236}">
                <a16:creationId xmlns:a16="http://schemas.microsoft.com/office/drawing/2014/main" id="{6CE81162-781B-099D-A5E0-A0A05EF69580}"/>
              </a:ext>
            </a:extLst>
          </p:cNvPr>
          <p:cNvSpPr txBox="1">
            <a:spLocks noChangeArrowheads="1"/>
          </p:cNvSpPr>
          <p:nvPr/>
        </p:nvSpPr>
        <p:spPr bwMode="auto">
          <a:xfrm>
            <a:off x="0" y="823776"/>
            <a:ext cx="4060825" cy="1828800"/>
          </a:xfrm>
          <a:prstGeom prst="rect">
            <a:avLst/>
          </a:prstGeom>
          <a:solidFill>
            <a:srgbClr val="F0AB00">
              <a:alpha val="10000"/>
            </a:srgbClr>
          </a:solidFill>
          <a:ln w="9525">
            <a:noFill/>
            <a:miter lim="800000"/>
            <a:headEnd/>
            <a:tailEnd/>
          </a:ln>
        </p:spPr>
        <p:txBody>
          <a:bodyPr rot="0" vert="horz" wrap="square" lIns="180000" tIns="45720" rIns="108000" bIns="45720" anchor="ctr" anchorCtr="0">
            <a:noAutofit/>
          </a:bodyPr>
          <a:lstStyle/>
          <a:p>
            <a:pPr>
              <a:buNone/>
            </a:pPr>
            <a:r>
              <a:rPr lang="en-GB" sz="1400" b="1" noProof="0"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Sales Consultant </a:t>
            </a:r>
          </a:p>
          <a:p>
            <a:pPr>
              <a:buNone/>
            </a:pPr>
            <a:r>
              <a:rPr lang="en-GB" sz="1400" b="1" noProof="0" dirty="0">
                <a:solidFill>
                  <a:srgbClr val="C00000"/>
                </a:solidFill>
                <a:latin typeface="Arial" panose="020B0604020202020204" pitchFamily="34" charset="0"/>
                <a:ea typeface="MS PGothic" panose="020B0600070205080204" pitchFamily="34" charset="-128"/>
                <a:cs typeface="Arial" panose="020B0604020202020204" pitchFamily="34" charset="0"/>
              </a:rPr>
              <a:t>Public Sector Team</a:t>
            </a:r>
            <a:r>
              <a:rPr lang="en-GB" sz="1400" b="1" noProof="0"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 </a:t>
            </a:r>
            <a:r>
              <a:rPr lang="en-GB" sz="1400" noProof="0" dirty="0">
                <a:effectLst/>
                <a:latin typeface="Arial" panose="020B0604020202020204" pitchFamily="34" charset="0"/>
                <a:ea typeface="MS PGothic" panose="020B0600070205080204" pitchFamily="34" charset="-128"/>
                <a:cs typeface="Arial" panose="020B0604020202020204" pitchFamily="34" charset="0"/>
              </a:rPr>
              <a:t> </a:t>
            </a:r>
          </a:p>
          <a:p>
            <a:pPr marL="457200" indent="-228600">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Sales Role</a:t>
            </a:r>
          </a:p>
          <a:p>
            <a:pPr marL="457200" indent="-228600">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Competitive Salary &amp; Commission</a:t>
            </a:r>
          </a:p>
          <a:p>
            <a:pPr marL="457200" indent="-228600">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Company Vehicle</a:t>
            </a:r>
          </a:p>
          <a:p>
            <a:pPr marL="457200" indent="-228600">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Company Profit Share and </a:t>
            </a:r>
            <a:r>
              <a:rPr lang="en-GB" sz="1100" dirty="0">
                <a:latin typeface="Arial" panose="020B0604020202020204" pitchFamily="34" charset="0"/>
                <a:ea typeface="MS PGothic" panose="020B0600070205080204" pitchFamily="34" charset="-128"/>
                <a:cs typeface="Arial" panose="020B0604020202020204" pitchFamily="34" charset="0"/>
              </a:rPr>
              <a:t>B</a:t>
            </a:r>
            <a:r>
              <a:rPr lang="en-GB" sz="1100" noProof="0" dirty="0">
                <a:effectLst/>
                <a:latin typeface="Arial" panose="020B0604020202020204" pitchFamily="34" charset="0"/>
                <a:ea typeface="MS PGothic" panose="020B0600070205080204" pitchFamily="34" charset="-128"/>
                <a:cs typeface="Arial" panose="020B0604020202020204" pitchFamily="34" charset="0"/>
              </a:rPr>
              <a:t>enefits</a:t>
            </a:r>
          </a:p>
          <a:p>
            <a:pPr marL="457200" indent="-228600">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Coverage : Leeds &amp; Surrounding Area’s</a:t>
            </a:r>
          </a:p>
          <a:p>
            <a:pPr marL="457200" indent="-228600">
              <a:buNone/>
            </a:pPr>
            <a:endParaRPr lang="en-GB" sz="1100" noProof="0" dirty="0">
              <a:effectLst/>
              <a:latin typeface="Arial" panose="020B0604020202020204" pitchFamily="34" charset="0"/>
              <a:ea typeface="MS PGothic" panose="020B0600070205080204" pitchFamily="34" charset="-128"/>
              <a:cs typeface="Arial" panose="020B0604020202020204" pitchFamily="34" charset="0"/>
            </a:endParaRPr>
          </a:p>
        </p:txBody>
      </p:sp>
      <p:sp>
        <p:nvSpPr>
          <p:cNvPr id="9" name="Text Box 2">
            <a:extLst>
              <a:ext uri="{FF2B5EF4-FFF2-40B4-BE49-F238E27FC236}">
                <a16:creationId xmlns:a16="http://schemas.microsoft.com/office/drawing/2014/main" id="{4BC99C15-457A-BC5A-1518-DE53BB4FC6A7}"/>
              </a:ext>
            </a:extLst>
          </p:cNvPr>
          <p:cNvSpPr txBox="1">
            <a:spLocks noChangeArrowheads="1"/>
          </p:cNvSpPr>
          <p:nvPr/>
        </p:nvSpPr>
        <p:spPr bwMode="auto">
          <a:xfrm>
            <a:off x="0" y="2652576"/>
            <a:ext cx="6798365" cy="6866255"/>
          </a:xfrm>
          <a:custGeom>
            <a:avLst/>
            <a:gdLst>
              <a:gd name="csX0" fmla="*/ 0 w 6798365"/>
              <a:gd name="csY0" fmla="*/ 0 h 6866255"/>
              <a:gd name="csX1" fmla="*/ 611853 w 6798365"/>
              <a:gd name="csY1" fmla="*/ 0 h 6866255"/>
              <a:gd name="csX2" fmla="*/ 1087738 w 6798365"/>
              <a:gd name="csY2" fmla="*/ 0 h 6866255"/>
              <a:gd name="csX3" fmla="*/ 1903542 w 6798365"/>
              <a:gd name="csY3" fmla="*/ 0 h 6866255"/>
              <a:gd name="csX4" fmla="*/ 2515395 w 6798365"/>
              <a:gd name="csY4" fmla="*/ 0 h 6866255"/>
              <a:gd name="csX5" fmla="*/ 3127248 w 6798365"/>
              <a:gd name="csY5" fmla="*/ 0 h 6866255"/>
              <a:gd name="csX6" fmla="*/ 3943052 w 6798365"/>
              <a:gd name="csY6" fmla="*/ 0 h 6866255"/>
              <a:gd name="csX7" fmla="*/ 4486921 w 6798365"/>
              <a:gd name="csY7" fmla="*/ 0 h 6866255"/>
              <a:gd name="csX8" fmla="*/ 5302725 w 6798365"/>
              <a:gd name="csY8" fmla="*/ 0 h 6866255"/>
              <a:gd name="csX9" fmla="*/ 6118529 w 6798365"/>
              <a:gd name="csY9" fmla="*/ 0 h 6866255"/>
              <a:gd name="csX10" fmla="*/ 6798365 w 6798365"/>
              <a:gd name="csY10" fmla="*/ 0 h 6866255"/>
              <a:gd name="csX11" fmla="*/ 6798365 w 6798365"/>
              <a:gd name="csY11" fmla="*/ 823951 h 6866255"/>
              <a:gd name="csX12" fmla="*/ 6798365 w 6798365"/>
              <a:gd name="csY12" fmla="*/ 1579239 h 6866255"/>
              <a:gd name="csX13" fmla="*/ 6798365 w 6798365"/>
              <a:gd name="csY13" fmla="*/ 2059877 h 6866255"/>
              <a:gd name="csX14" fmla="*/ 6798365 w 6798365"/>
              <a:gd name="csY14" fmla="*/ 2746502 h 6866255"/>
              <a:gd name="csX15" fmla="*/ 6798365 w 6798365"/>
              <a:gd name="csY15" fmla="*/ 3433128 h 6866255"/>
              <a:gd name="csX16" fmla="*/ 6798365 w 6798365"/>
              <a:gd name="csY16" fmla="*/ 4119753 h 6866255"/>
              <a:gd name="csX17" fmla="*/ 6798365 w 6798365"/>
              <a:gd name="csY17" fmla="*/ 4875041 h 6866255"/>
              <a:gd name="csX18" fmla="*/ 6798365 w 6798365"/>
              <a:gd name="csY18" fmla="*/ 5630329 h 6866255"/>
              <a:gd name="csX19" fmla="*/ 6798365 w 6798365"/>
              <a:gd name="csY19" fmla="*/ 6866255 h 6866255"/>
              <a:gd name="csX20" fmla="*/ 6322479 w 6798365"/>
              <a:gd name="csY20" fmla="*/ 6866255 h 6866255"/>
              <a:gd name="csX21" fmla="*/ 5506676 w 6798365"/>
              <a:gd name="csY21" fmla="*/ 6866255 h 6866255"/>
              <a:gd name="csX22" fmla="*/ 4826839 w 6798365"/>
              <a:gd name="csY22" fmla="*/ 6866255 h 6866255"/>
              <a:gd name="csX23" fmla="*/ 4282970 w 6798365"/>
              <a:gd name="csY23" fmla="*/ 6866255 h 6866255"/>
              <a:gd name="csX24" fmla="*/ 3603133 w 6798365"/>
              <a:gd name="csY24" fmla="*/ 6866255 h 6866255"/>
              <a:gd name="csX25" fmla="*/ 3127248 w 6798365"/>
              <a:gd name="csY25" fmla="*/ 6866255 h 6866255"/>
              <a:gd name="csX26" fmla="*/ 2651362 w 6798365"/>
              <a:gd name="csY26" fmla="*/ 6866255 h 6866255"/>
              <a:gd name="csX27" fmla="*/ 1971526 w 6798365"/>
              <a:gd name="csY27" fmla="*/ 6866255 h 6866255"/>
              <a:gd name="csX28" fmla="*/ 1427657 w 6798365"/>
              <a:gd name="csY28" fmla="*/ 6866255 h 6866255"/>
              <a:gd name="csX29" fmla="*/ 679836 w 6798365"/>
              <a:gd name="csY29" fmla="*/ 6866255 h 6866255"/>
              <a:gd name="csX30" fmla="*/ 0 w 6798365"/>
              <a:gd name="csY30" fmla="*/ 6866255 h 6866255"/>
              <a:gd name="csX31" fmla="*/ 0 w 6798365"/>
              <a:gd name="csY31" fmla="*/ 6110967 h 6866255"/>
              <a:gd name="csX32" fmla="*/ 0 w 6798365"/>
              <a:gd name="csY32" fmla="*/ 5355679 h 6866255"/>
              <a:gd name="csX33" fmla="*/ 0 w 6798365"/>
              <a:gd name="csY33" fmla="*/ 4806379 h 6866255"/>
              <a:gd name="csX34" fmla="*/ 0 w 6798365"/>
              <a:gd name="csY34" fmla="*/ 4051090 h 6866255"/>
              <a:gd name="csX35" fmla="*/ 0 w 6798365"/>
              <a:gd name="csY35" fmla="*/ 3227140 h 6866255"/>
              <a:gd name="csX36" fmla="*/ 0 w 6798365"/>
              <a:gd name="csY36" fmla="*/ 2609177 h 6866255"/>
              <a:gd name="csX37" fmla="*/ 0 w 6798365"/>
              <a:gd name="csY37" fmla="*/ 1785226 h 6866255"/>
              <a:gd name="csX38" fmla="*/ 0 w 6798365"/>
              <a:gd name="csY38" fmla="*/ 1235926 h 6866255"/>
              <a:gd name="csX39" fmla="*/ 0 w 6798365"/>
              <a:gd name="csY39" fmla="*/ 755288 h 6866255"/>
              <a:gd name="csX40" fmla="*/ 0 w 6798365"/>
              <a:gd name="csY40" fmla="*/ 0 h 68662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6798365" h="6866255" extrusionOk="0">
                <a:moveTo>
                  <a:pt x="0" y="0"/>
                </a:moveTo>
                <a:cubicBezTo>
                  <a:pt x="234766" y="-10107"/>
                  <a:pt x="414308" y="20429"/>
                  <a:pt x="611853" y="0"/>
                </a:cubicBezTo>
                <a:cubicBezTo>
                  <a:pt x="809398" y="-20429"/>
                  <a:pt x="888409" y="1914"/>
                  <a:pt x="1087738" y="0"/>
                </a:cubicBezTo>
                <a:cubicBezTo>
                  <a:pt x="1287068" y="-1914"/>
                  <a:pt x="1593321" y="32865"/>
                  <a:pt x="1903542" y="0"/>
                </a:cubicBezTo>
                <a:cubicBezTo>
                  <a:pt x="2213763" y="-32865"/>
                  <a:pt x="2293955" y="12978"/>
                  <a:pt x="2515395" y="0"/>
                </a:cubicBezTo>
                <a:cubicBezTo>
                  <a:pt x="2736835" y="-12978"/>
                  <a:pt x="2888250" y="6316"/>
                  <a:pt x="3127248" y="0"/>
                </a:cubicBezTo>
                <a:cubicBezTo>
                  <a:pt x="3366246" y="-6316"/>
                  <a:pt x="3747499" y="1747"/>
                  <a:pt x="3943052" y="0"/>
                </a:cubicBezTo>
                <a:cubicBezTo>
                  <a:pt x="4138605" y="-1747"/>
                  <a:pt x="4262389" y="-256"/>
                  <a:pt x="4486921" y="0"/>
                </a:cubicBezTo>
                <a:cubicBezTo>
                  <a:pt x="4711453" y="256"/>
                  <a:pt x="4910974" y="36778"/>
                  <a:pt x="5302725" y="0"/>
                </a:cubicBezTo>
                <a:cubicBezTo>
                  <a:pt x="5694476" y="-36778"/>
                  <a:pt x="5766847" y="-31974"/>
                  <a:pt x="6118529" y="0"/>
                </a:cubicBezTo>
                <a:cubicBezTo>
                  <a:pt x="6470211" y="31974"/>
                  <a:pt x="6559125" y="-1471"/>
                  <a:pt x="6798365" y="0"/>
                </a:cubicBezTo>
                <a:cubicBezTo>
                  <a:pt x="6830463" y="266936"/>
                  <a:pt x="6769031" y="462616"/>
                  <a:pt x="6798365" y="823951"/>
                </a:cubicBezTo>
                <a:cubicBezTo>
                  <a:pt x="6827699" y="1185286"/>
                  <a:pt x="6768283" y="1320368"/>
                  <a:pt x="6798365" y="1579239"/>
                </a:cubicBezTo>
                <a:cubicBezTo>
                  <a:pt x="6828447" y="1838110"/>
                  <a:pt x="6798354" y="1937715"/>
                  <a:pt x="6798365" y="2059877"/>
                </a:cubicBezTo>
                <a:cubicBezTo>
                  <a:pt x="6798376" y="2182039"/>
                  <a:pt x="6802270" y="2428976"/>
                  <a:pt x="6798365" y="2746502"/>
                </a:cubicBezTo>
                <a:cubicBezTo>
                  <a:pt x="6794460" y="3064028"/>
                  <a:pt x="6806972" y="3221453"/>
                  <a:pt x="6798365" y="3433128"/>
                </a:cubicBezTo>
                <a:cubicBezTo>
                  <a:pt x="6789758" y="3644803"/>
                  <a:pt x="6765525" y="3982322"/>
                  <a:pt x="6798365" y="4119753"/>
                </a:cubicBezTo>
                <a:cubicBezTo>
                  <a:pt x="6831205" y="4257185"/>
                  <a:pt x="6767748" y="4514794"/>
                  <a:pt x="6798365" y="4875041"/>
                </a:cubicBezTo>
                <a:cubicBezTo>
                  <a:pt x="6828982" y="5235288"/>
                  <a:pt x="6807060" y="5311044"/>
                  <a:pt x="6798365" y="5630329"/>
                </a:cubicBezTo>
                <a:cubicBezTo>
                  <a:pt x="6789670" y="5949614"/>
                  <a:pt x="6799472" y="6391075"/>
                  <a:pt x="6798365" y="6866255"/>
                </a:cubicBezTo>
                <a:cubicBezTo>
                  <a:pt x="6561267" y="6875811"/>
                  <a:pt x="6451829" y="6843426"/>
                  <a:pt x="6322479" y="6866255"/>
                </a:cubicBezTo>
                <a:cubicBezTo>
                  <a:pt x="6193129" y="6889084"/>
                  <a:pt x="5812385" y="6900299"/>
                  <a:pt x="5506676" y="6866255"/>
                </a:cubicBezTo>
                <a:cubicBezTo>
                  <a:pt x="5200967" y="6832211"/>
                  <a:pt x="5152561" y="6886582"/>
                  <a:pt x="4826839" y="6866255"/>
                </a:cubicBezTo>
                <a:cubicBezTo>
                  <a:pt x="4501117" y="6845928"/>
                  <a:pt x="4499432" y="6887441"/>
                  <a:pt x="4282970" y="6866255"/>
                </a:cubicBezTo>
                <a:cubicBezTo>
                  <a:pt x="4066508" y="6845069"/>
                  <a:pt x="3804471" y="6861116"/>
                  <a:pt x="3603133" y="6866255"/>
                </a:cubicBezTo>
                <a:cubicBezTo>
                  <a:pt x="3401795" y="6871394"/>
                  <a:pt x="3256646" y="6875950"/>
                  <a:pt x="3127248" y="6866255"/>
                </a:cubicBezTo>
                <a:cubicBezTo>
                  <a:pt x="2997851" y="6856560"/>
                  <a:pt x="2808004" y="6864951"/>
                  <a:pt x="2651362" y="6866255"/>
                </a:cubicBezTo>
                <a:cubicBezTo>
                  <a:pt x="2494720" y="6867559"/>
                  <a:pt x="2116857" y="6840944"/>
                  <a:pt x="1971526" y="6866255"/>
                </a:cubicBezTo>
                <a:cubicBezTo>
                  <a:pt x="1826195" y="6891566"/>
                  <a:pt x="1579480" y="6845278"/>
                  <a:pt x="1427657" y="6866255"/>
                </a:cubicBezTo>
                <a:cubicBezTo>
                  <a:pt x="1275834" y="6887232"/>
                  <a:pt x="834239" y="6853376"/>
                  <a:pt x="679836" y="6866255"/>
                </a:cubicBezTo>
                <a:cubicBezTo>
                  <a:pt x="525433" y="6879134"/>
                  <a:pt x="337437" y="6872072"/>
                  <a:pt x="0" y="6866255"/>
                </a:cubicBezTo>
                <a:cubicBezTo>
                  <a:pt x="-10753" y="6607455"/>
                  <a:pt x="-11243" y="6362045"/>
                  <a:pt x="0" y="6110967"/>
                </a:cubicBezTo>
                <a:cubicBezTo>
                  <a:pt x="11243" y="5859889"/>
                  <a:pt x="25417" y="5629286"/>
                  <a:pt x="0" y="5355679"/>
                </a:cubicBezTo>
                <a:cubicBezTo>
                  <a:pt x="-25417" y="5082072"/>
                  <a:pt x="6599" y="5038237"/>
                  <a:pt x="0" y="4806379"/>
                </a:cubicBezTo>
                <a:cubicBezTo>
                  <a:pt x="-6599" y="4574521"/>
                  <a:pt x="-33070" y="4356194"/>
                  <a:pt x="0" y="4051090"/>
                </a:cubicBezTo>
                <a:cubicBezTo>
                  <a:pt x="33070" y="3745986"/>
                  <a:pt x="-32169" y="3515940"/>
                  <a:pt x="0" y="3227140"/>
                </a:cubicBezTo>
                <a:cubicBezTo>
                  <a:pt x="32169" y="2938340"/>
                  <a:pt x="-11547" y="2815915"/>
                  <a:pt x="0" y="2609177"/>
                </a:cubicBezTo>
                <a:cubicBezTo>
                  <a:pt x="11547" y="2402439"/>
                  <a:pt x="-32923" y="2190140"/>
                  <a:pt x="0" y="1785226"/>
                </a:cubicBezTo>
                <a:cubicBezTo>
                  <a:pt x="32923" y="1380312"/>
                  <a:pt x="10732" y="1407554"/>
                  <a:pt x="0" y="1235926"/>
                </a:cubicBezTo>
                <a:cubicBezTo>
                  <a:pt x="-10732" y="1064298"/>
                  <a:pt x="1238" y="992285"/>
                  <a:pt x="0" y="755288"/>
                </a:cubicBezTo>
                <a:cubicBezTo>
                  <a:pt x="-1238" y="518291"/>
                  <a:pt x="-22542" y="267331"/>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GB" sz="800" noProof="0" dirty="0">
                <a:effectLst/>
                <a:latin typeface="Arial" panose="020B0604020202020204" pitchFamily="34" charset="0"/>
                <a:ea typeface="MS PGothic" panose="020B0600070205080204" pitchFamily="34" charset="-128"/>
                <a:cs typeface="Arial" panose="020B0604020202020204" pitchFamily="34" charset="0"/>
              </a:rPr>
              <a:t> </a:t>
            </a:r>
          </a:p>
          <a:p>
            <a:pPr>
              <a:buNone/>
            </a:pPr>
            <a:endParaRPr lang="en-GB" sz="800" dirty="0">
              <a:latin typeface="Arial" panose="020B0604020202020204" pitchFamily="34" charset="0"/>
              <a:ea typeface="MS PGothic" panose="020B0600070205080204" pitchFamily="34" charset="-128"/>
              <a:cs typeface="Arial" panose="020B0604020202020204" pitchFamily="34" charset="0"/>
            </a:endParaRPr>
          </a:p>
          <a:p>
            <a:pPr>
              <a:buNone/>
            </a:pPr>
            <a:endParaRPr lang="en-GB" sz="1100" noProof="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GB" sz="2000" b="1" noProof="0"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What will I be doing? </a:t>
            </a:r>
            <a:endParaRPr lang="en-GB" sz="1100" noProof="0" dirty="0">
              <a:solidFill>
                <a:srgbClr val="C00000"/>
              </a:solidFill>
              <a:effectLst/>
              <a:latin typeface="Arial" panose="020B0604020202020204" pitchFamily="34" charset="0"/>
              <a:ea typeface="MS PGothic" panose="020B0600070205080204" pitchFamily="34" charset="-128"/>
              <a:cs typeface="Arial" panose="020B0604020202020204" pitchFamily="34" charset="0"/>
            </a:endParaRPr>
          </a:p>
          <a:p>
            <a:pPr>
              <a:buNone/>
            </a:pPr>
            <a:r>
              <a:rPr lang="en-GB" sz="600" b="1" u="sng" noProof="0" dirty="0">
                <a:solidFill>
                  <a:srgbClr val="F0AB00"/>
                </a:solidFill>
                <a:effectLst/>
                <a:latin typeface="Arial" panose="020B0604020202020204" pitchFamily="34" charset="0"/>
                <a:ea typeface="MS PGothic" panose="020B0600070205080204" pitchFamily="34" charset="-128"/>
                <a:cs typeface="Arial" panose="020B0604020202020204" pitchFamily="34" charset="0"/>
              </a:rPr>
              <a:t> </a:t>
            </a:r>
            <a:endParaRPr lang="en-GB" sz="1100" noProof="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GB" sz="1100" noProof="0" dirty="0">
                <a:effectLst/>
                <a:latin typeface="Aptos" panose="020B0004020202020204" pitchFamily="34" charset="0"/>
                <a:ea typeface="MS PGothic" panose="020B0600070205080204" pitchFamily="34" charset="-128"/>
                <a:cs typeface="Arial" panose="020B0604020202020204" pitchFamily="34" charset="0"/>
              </a:rPr>
              <a:t>Stannah has a world class reputation for treating all of its customers with upmost respect and offering a world  class service. Nothing is too much. Whenever you are dealing with a Local Authority, the customer is Stannah’s reason for being. </a:t>
            </a:r>
          </a:p>
          <a:p>
            <a:pPr>
              <a:lnSpc>
                <a:spcPts val="1400"/>
              </a:lnSpc>
              <a:buNone/>
            </a:pPr>
            <a:r>
              <a:rPr lang="en-GB" sz="1100" noProof="0" dirty="0">
                <a:effectLst/>
                <a:latin typeface="Aptos" panose="020B0004020202020204" pitchFamily="34" charset="0"/>
                <a:ea typeface="MS PGothic" panose="020B0600070205080204" pitchFamily="34" charset="-128"/>
                <a:cs typeface="Arial" panose="020B0604020202020204" pitchFamily="34" charset="0"/>
              </a:rPr>
              <a:t> </a:t>
            </a:r>
          </a:p>
          <a:p>
            <a:pPr>
              <a:lnSpc>
                <a:spcPts val="1400"/>
              </a:lnSpc>
              <a:buNone/>
            </a:pPr>
            <a:r>
              <a:rPr lang="en-GB" sz="1100" noProof="0" dirty="0">
                <a:effectLst/>
                <a:latin typeface="Aptos" panose="020B0004020202020204" pitchFamily="34" charset="0"/>
                <a:ea typeface="MS PGothic" panose="020B0600070205080204" pitchFamily="34" charset="-128"/>
                <a:cs typeface="Arial" panose="020B0604020202020204" pitchFamily="34" charset="0"/>
              </a:rPr>
              <a:t>As a Sales Consultant for the Public Sector Team you will be responsible for the profitable achievement of stairlift sales targets and  to provide a customer focused solution throughout the sales process. </a:t>
            </a:r>
          </a:p>
          <a:p>
            <a:pPr>
              <a:lnSpc>
                <a:spcPts val="1400"/>
              </a:lnSpc>
              <a:buNone/>
            </a:pPr>
            <a:endParaRPr lang="en-GB" sz="1100" dirty="0">
              <a:latin typeface="Aptos" panose="020B0004020202020204" pitchFamily="34" charset="0"/>
              <a:ea typeface="MS PGothic" panose="020B0600070205080204" pitchFamily="34" charset="-128"/>
              <a:cs typeface="Arial" panose="020B0604020202020204" pitchFamily="34" charset="0"/>
            </a:endParaRPr>
          </a:p>
          <a:p>
            <a:pPr>
              <a:lnSpc>
                <a:spcPts val="1400"/>
              </a:lnSpc>
              <a:buNone/>
            </a:pPr>
            <a:r>
              <a:rPr lang="en-GB" sz="1100" noProof="0" dirty="0">
                <a:effectLst/>
                <a:latin typeface="Aptos" panose="020B0004020202020204" pitchFamily="34" charset="0"/>
                <a:ea typeface="MS PGothic" panose="020B0600070205080204" pitchFamily="34" charset="-128"/>
                <a:cs typeface="Arial" panose="020B0604020202020204" pitchFamily="34" charset="0"/>
              </a:rPr>
              <a:t>As part of this role, you will</a:t>
            </a:r>
            <a:r>
              <a:rPr lang="en-GB" sz="1100" noProof="0" dirty="0">
                <a:latin typeface="Aptos" panose="020B0004020202020204" pitchFamily="34" charset="0"/>
                <a:ea typeface="MS PGothic" panose="020B0600070205080204" pitchFamily="34" charset="-128"/>
                <a:cs typeface="Arial" panose="020B0604020202020204" pitchFamily="34" charset="0"/>
              </a:rPr>
              <a:t>:</a:t>
            </a:r>
          </a:p>
          <a:p>
            <a:pPr>
              <a:lnSpc>
                <a:spcPct val="150000"/>
              </a:lnSpc>
            </a:pPr>
            <a:endParaRPr lang="en-GB" sz="1100" noProof="0" dirty="0">
              <a:latin typeface="Aptos" panose="020B0004020202020204" pitchFamily="34" charset="0"/>
              <a:ea typeface="MS PGothic" panose="020B0600070205080204" pitchFamily="34" charset="-128"/>
              <a:cs typeface="Arial" panose="020B0604020202020204" pitchFamily="34" charset="0"/>
            </a:endParaRP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Work to achieve forecast sales and other targets that may be set by Sales Management Team</a:t>
            </a:r>
          </a:p>
          <a:p>
            <a:pPr marL="171450" indent="-171450">
              <a:buFont typeface="Arial" panose="020B0604020202020204" pitchFamily="34" charset="0"/>
              <a:buChar char="•"/>
            </a:pPr>
            <a:r>
              <a:rPr lang="en-GB" sz="1100" dirty="0">
                <a:latin typeface="Aptos" panose="020B0004020202020204" pitchFamily="34" charset="0"/>
                <a:ea typeface="MS PGothic" panose="020B0600070205080204" pitchFamily="34" charset="-128"/>
                <a:cs typeface="Arial" panose="020B0604020202020204" pitchFamily="34" charset="0"/>
              </a:rPr>
              <a:t>Find and nurture sales opportunities in the territory.</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Enhance our business by building new relationships and opportunities.</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Maintain long-term relationships with Local Authority stakeholders. </a:t>
            </a:r>
          </a:p>
          <a:p>
            <a:pPr marL="171450" indent="-171450">
              <a:buFont typeface="Arial" panose="020B0604020202020204" pitchFamily="34" charset="0"/>
              <a:buChar char="•"/>
            </a:pPr>
            <a:r>
              <a:rPr lang="en-GB" sz="1100" dirty="0">
                <a:latin typeface="Aptos" panose="020B0004020202020204" pitchFamily="34" charset="0"/>
                <a:ea typeface="MS PGothic" panose="020B0600070205080204" pitchFamily="34" charset="-128"/>
                <a:cs typeface="Arial" panose="020B0604020202020204" pitchFamily="34" charset="0"/>
              </a:rPr>
              <a:t>G</a:t>
            </a:r>
            <a:r>
              <a:rPr lang="en-GB" sz="1100" noProof="0" dirty="0">
                <a:latin typeface="Aptos" panose="020B0004020202020204" pitchFamily="34" charset="0"/>
                <a:ea typeface="MS PGothic" panose="020B0600070205080204" pitchFamily="34" charset="-128"/>
                <a:cs typeface="Arial" panose="020B0604020202020204" pitchFamily="34" charset="0"/>
              </a:rPr>
              <a:t>ain a thorough understanding of Stannah solutions to sell in a competitive situation.</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Manage your own diary by arranging suitable appointments with customers</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Enhance our business by building new relationships and opportunities.</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Complete quotations and surveys based on the needs of the client and in line with site and risk assessment.</a:t>
            </a:r>
          </a:p>
          <a:p>
            <a:pPr marL="171450" indent="-171450">
              <a:buFont typeface="Arial" panose="020B0604020202020204" pitchFamily="34" charset="0"/>
              <a:buChar char="•"/>
            </a:pPr>
            <a:r>
              <a:rPr lang="en-GB" sz="1100" dirty="0">
                <a:latin typeface="Aptos" panose="020B0004020202020204" pitchFamily="34" charset="0"/>
                <a:ea typeface="MS PGothic" panose="020B0600070205080204" pitchFamily="34" charset="-128"/>
                <a:cs typeface="Arial" panose="020B0604020202020204" pitchFamily="34" charset="0"/>
              </a:rPr>
              <a:t>M</a:t>
            </a:r>
            <a:r>
              <a:rPr lang="en-GB" sz="1100" noProof="0" dirty="0">
                <a:latin typeface="Aptos" panose="020B0004020202020204" pitchFamily="34" charset="0"/>
                <a:ea typeface="MS PGothic" panose="020B0600070205080204" pitchFamily="34" charset="-128"/>
                <a:cs typeface="Arial" panose="020B0604020202020204" pitchFamily="34" charset="0"/>
              </a:rPr>
              <a:t>aintain the highest standards of professionalism, honesty, trust, integrity and safety in keeping with the Company’s position as market leader.</a:t>
            </a:r>
          </a:p>
          <a:p>
            <a:pPr marL="171450" indent="-171450">
              <a:buFont typeface="Arial" panose="020B0604020202020204" pitchFamily="34" charset="0"/>
              <a:buChar char="•"/>
            </a:pPr>
            <a:r>
              <a:rPr lang="en-GB" sz="1100" dirty="0">
                <a:latin typeface="Aptos" panose="020B0004020202020204" pitchFamily="34" charset="0"/>
                <a:ea typeface="MS PGothic" panose="020B0600070205080204" pitchFamily="34" charset="-128"/>
                <a:cs typeface="Arial" panose="020B0604020202020204" pitchFamily="34" charset="0"/>
              </a:rPr>
              <a:t>P</a:t>
            </a:r>
            <a:r>
              <a:rPr lang="en-GB" sz="1100" noProof="0" dirty="0">
                <a:latin typeface="Aptos" panose="020B0004020202020204" pitchFamily="34" charset="0"/>
                <a:ea typeface="MS PGothic" panose="020B0600070205080204" pitchFamily="34" charset="-128"/>
                <a:cs typeface="Arial" panose="020B0604020202020204" pitchFamily="34" charset="0"/>
              </a:rPr>
              <a:t>ositively support and participate in any business development, training or project activity as requested by Sales Management.</a:t>
            </a:r>
          </a:p>
          <a:p>
            <a:pPr marL="171450" indent="-171450">
              <a:buFont typeface="Arial" panose="020B0604020202020204" pitchFamily="34" charset="0"/>
              <a:buChar char="•"/>
            </a:pPr>
            <a:r>
              <a:rPr lang="en-GB" sz="1100" dirty="0">
                <a:latin typeface="Aptos" panose="020B0004020202020204" pitchFamily="34" charset="0"/>
                <a:ea typeface="MS PGothic" panose="020B0600070205080204" pitchFamily="34" charset="-128"/>
                <a:cs typeface="Arial" panose="020B0604020202020204" pitchFamily="34" charset="0"/>
              </a:rPr>
              <a:t>P</a:t>
            </a:r>
            <a:r>
              <a:rPr lang="en-GB" sz="1100" noProof="0" dirty="0">
                <a:latin typeface="Aptos" panose="020B0004020202020204" pitchFamily="34" charset="0"/>
                <a:ea typeface="MS PGothic" panose="020B0600070205080204" pitchFamily="34" charset="-128"/>
                <a:cs typeface="Arial" panose="020B0604020202020204" pitchFamily="34" charset="0"/>
              </a:rPr>
              <a:t>rovide cover for Public Sector Sales Consultant colleague accounts when required by Company needs. </a:t>
            </a:r>
          </a:p>
          <a:p>
            <a:pPr marL="171450" indent="-171450">
              <a:buFont typeface="Arial" panose="020B0604020202020204" pitchFamily="34" charset="0"/>
              <a:buChar char="•"/>
            </a:pPr>
            <a:r>
              <a:rPr lang="en-GB" sz="1100" noProof="0" dirty="0">
                <a:latin typeface="Aptos" panose="020B0004020202020204" pitchFamily="34" charset="0"/>
                <a:ea typeface="MS PGothic" panose="020B0600070205080204" pitchFamily="34" charset="-128"/>
                <a:cs typeface="Arial" panose="020B0604020202020204" pitchFamily="34" charset="0"/>
              </a:rPr>
              <a:t>Attend and actively contribute to sales meetings and training sessions.</a:t>
            </a:r>
          </a:p>
          <a:p>
            <a:pPr marL="171450" indent="-171450">
              <a:lnSpc>
                <a:spcPts val="1400"/>
              </a:lnSpc>
              <a:buFont typeface="Arial" panose="020B0604020202020204" pitchFamily="34" charset="0"/>
              <a:buChar char="•"/>
            </a:pPr>
            <a:endParaRPr lang="en-GB" sz="1100" noProof="0" dirty="0">
              <a:latin typeface="Aptos" panose="020B0004020202020204" pitchFamily="34" charset="0"/>
              <a:ea typeface="MS PGothic" panose="020B0600070205080204" pitchFamily="34" charset="-128"/>
              <a:cs typeface="Arial" panose="020B0604020202020204" pitchFamily="34" charset="0"/>
            </a:endParaRPr>
          </a:p>
          <a:p>
            <a:pPr>
              <a:lnSpc>
                <a:spcPts val="1400"/>
              </a:lnSpc>
              <a:buNone/>
            </a:pPr>
            <a:r>
              <a:rPr lang="en-GB" sz="1100" baseline="-25000" noProof="0" dirty="0">
                <a:effectLst/>
                <a:latin typeface="Aptos" panose="020B0004020202020204" pitchFamily="34" charset="0"/>
                <a:ea typeface="MS PGothic" panose="020B0600070205080204" pitchFamily="34" charset="-128"/>
                <a:cs typeface="Arial" panose="020B0604020202020204" pitchFamily="34" charset="0"/>
              </a:rPr>
              <a:t> </a:t>
            </a:r>
            <a:endParaRPr lang="en-GB" sz="1100" noProof="0" dirty="0">
              <a:effectLst/>
              <a:latin typeface="Aptos" panose="020B0004020202020204" pitchFamily="34" charset="0"/>
              <a:ea typeface="MS PGothic" panose="020B0600070205080204" pitchFamily="34" charset="-128"/>
              <a:cs typeface="Arial" panose="020B0604020202020204" pitchFamily="34" charset="0"/>
            </a:endParaRPr>
          </a:p>
          <a:p>
            <a:pPr>
              <a:buNone/>
            </a:pPr>
            <a:r>
              <a:rPr lang="en-GB" sz="1100" noProof="0" dirty="0">
                <a:effectLst/>
                <a:latin typeface="Arial" panose="020B0604020202020204" pitchFamily="34" charset="0"/>
                <a:ea typeface="MS PGothic" panose="020B0600070205080204" pitchFamily="34" charset="-128"/>
                <a:cs typeface="Arial" panose="020B0604020202020204" pitchFamily="34" charset="0"/>
              </a:rPr>
              <a:t> </a:t>
            </a:r>
          </a:p>
        </p:txBody>
      </p:sp>
      <p:pic>
        <p:nvPicPr>
          <p:cNvPr id="2" name="Picture 1">
            <a:extLst>
              <a:ext uri="{FF2B5EF4-FFF2-40B4-BE49-F238E27FC236}">
                <a16:creationId xmlns:a16="http://schemas.microsoft.com/office/drawing/2014/main" id="{005CA7AE-D576-A24D-8708-03CD78795E4F}"/>
              </a:ext>
            </a:extLst>
          </p:cNvPr>
          <p:cNvPicPr>
            <a:picLocks noChangeAspect="1"/>
          </p:cNvPicPr>
          <p:nvPr/>
        </p:nvPicPr>
        <p:blipFill>
          <a:blip r:embed="rId3"/>
          <a:stretch>
            <a:fillRect/>
          </a:stretch>
        </p:blipFill>
        <p:spPr>
          <a:xfrm>
            <a:off x="3764696" y="817921"/>
            <a:ext cx="2840982" cy="1822862"/>
          </a:xfrm>
          <a:prstGeom prst="rect">
            <a:avLst/>
          </a:prstGeom>
        </p:spPr>
      </p:pic>
    </p:spTree>
    <p:extLst>
      <p:ext uri="{BB962C8B-B14F-4D97-AF65-F5344CB8AC3E}">
        <p14:creationId xmlns:p14="http://schemas.microsoft.com/office/powerpoint/2010/main" val="23738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CAAE30-3916-6311-869C-F2ABBB7016F1}"/>
              </a:ext>
            </a:extLst>
          </p:cNvPr>
          <p:cNvPicPr>
            <a:picLocks noChangeAspect="1"/>
          </p:cNvPicPr>
          <p:nvPr/>
        </p:nvPicPr>
        <p:blipFill>
          <a:blip r:embed="rId3"/>
          <a:srcRect l="2756" r="2756"/>
          <a:stretch>
            <a:fillRect/>
          </a:stretch>
        </p:blipFill>
        <p:spPr>
          <a:xfrm>
            <a:off x="0" y="0"/>
            <a:ext cx="6858000" cy="1022985"/>
          </a:xfrm>
          <a:prstGeom prst="rect">
            <a:avLst/>
          </a:prstGeom>
        </p:spPr>
      </p:pic>
      <p:sp>
        <p:nvSpPr>
          <p:cNvPr id="3" name="Text Box 2">
            <a:extLst>
              <a:ext uri="{FF2B5EF4-FFF2-40B4-BE49-F238E27FC236}">
                <a16:creationId xmlns:a16="http://schemas.microsoft.com/office/drawing/2014/main" id="{71A28954-8288-CA80-5A94-EC947D44180D}"/>
              </a:ext>
            </a:extLst>
          </p:cNvPr>
          <p:cNvSpPr txBox="1">
            <a:spLocks noChangeArrowheads="1"/>
          </p:cNvSpPr>
          <p:nvPr/>
        </p:nvSpPr>
        <p:spPr bwMode="auto">
          <a:xfrm>
            <a:off x="169228" y="2761522"/>
            <a:ext cx="6519545" cy="2682348"/>
          </a:xfrm>
          <a:custGeom>
            <a:avLst/>
            <a:gdLst>
              <a:gd name="csX0" fmla="*/ 0 w 6519545"/>
              <a:gd name="csY0" fmla="*/ 0 h 2682348"/>
              <a:gd name="csX1" fmla="*/ 586759 w 6519545"/>
              <a:gd name="csY1" fmla="*/ 0 h 2682348"/>
              <a:gd name="csX2" fmla="*/ 1043127 w 6519545"/>
              <a:gd name="csY2" fmla="*/ 0 h 2682348"/>
              <a:gd name="csX3" fmla="*/ 1825473 w 6519545"/>
              <a:gd name="csY3" fmla="*/ 0 h 2682348"/>
              <a:gd name="csX4" fmla="*/ 2412232 w 6519545"/>
              <a:gd name="csY4" fmla="*/ 0 h 2682348"/>
              <a:gd name="csX5" fmla="*/ 2998991 w 6519545"/>
              <a:gd name="csY5" fmla="*/ 0 h 2682348"/>
              <a:gd name="csX6" fmla="*/ 3781336 w 6519545"/>
              <a:gd name="csY6" fmla="*/ 0 h 2682348"/>
              <a:gd name="csX7" fmla="*/ 4302900 w 6519545"/>
              <a:gd name="csY7" fmla="*/ 0 h 2682348"/>
              <a:gd name="csX8" fmla="*/ 5085245 w 6519545"/>
              <a:gd name="csY8" fmla="*/ 0 h 2682348"/>
              <a:gd name="csX9" fmla="*/ 5867591 w 6519545"/>
              <a:gd name="csY9" fmla="*/ 0 h 2682348"/>
              <a:gd name="csX10" fmla="*/ 6519545 w 6519545"/>
              <a:gd name="csY10" fmla="*/ 0 h 2682348"/>
              <a:gd name="csX11" fmla="*/ 6519545 w 6519545"/>
              <a:gd name="csY11" fmla="*/ 724234 h 2682348"/>
              <a:gd name="csX12" fmla="*/ 6519545 w 6519545"/>
              <a:gd name="csY12" fmla="*/ 1421644 h 2682348"/>
              <a:gd name="csX13" fmla="*/ 6519545 w 6519545"/>
              <a:gd name="csY13" fmla="*/ 2011761 h 2682348"/>
              <a:gd name="csX14" fmla="*/ 6519545 w 6519545"/>
              <a:gd name="csY14" fmla="*/ 2682348 h 2682348"/>
              <a:gd name="csX15" fmla="*/ 5867591 w 6519545"/>
              <a:gd name="csY15" fmla="*/ 2682348 h 2682348"/>
              <a:gd name="csX16" fmla="*/ 5215636 w 6519545"/>
              <a:gd name="csY16" fmla="*/ 2682348 h 2682348"/>
              <a:gd name="csX17" fmla="*/ 4433291 w 6519545"/>
              <a:gd name="csY17" fmla="*/ 2682348 h 2682348"/>
              <a:gd name="csX18" fmla="*/ 3781336 w 6519545"/>
              <a:gd name="csY18" fmla="*/ 2682348 h 2682348"/>
              <a:gd name="csX19" fmla="*/ 3324968 w 6519545"/>
              <a:gd name="csY19" fmla="*/ 2682348 h 2682348"/>
              <a:gd name="csX20" fmla="*/ 2803404 w 6519545"/>
              <a:gd name="csY20" fmla="*/ 2682348 h 2682348"/>
              <a:gd name="csX21" fmla="*/ 2021059 w 6519545"/>
              <a:gd name="csY21" fmla="*/ 2682348 h 2682348"/>
              <a:gd name="csX22" fmla="*/ 1369104 w 6519545"/>
              <a:gd name="csY22" fmla="*/ 2682348 h 2682348"/>
              <a:gd name="csX23" fmla="*/ 847541 w 6519545"/>
              <a:gd name="csY23" fmla="*/ 2682348 h 2682348"/>
              <a:gd name="csX24" fmla="*/ 0 w 6519545"/>
              <a:gd name="csY24" fmla="*/ 2682348 h 2682348"/>
              <a:gd name="csX25" fmla="*/ 0 w 6519545"/>
              <a:gd name="csY25" fmla="*/ 2092231 h 2682348"/>
              <a:gd name="csX26" fmla="*/ 0 w 6519545"/>
              <a:gd name="csY26" fmla="*/ 1502115 h 2682348"/>
              <a:gd name="csX27" fmla="*/ 0 w 6519545"/>
              <a:gd name="csY27" fmla="*/ 804704 h 2682348"/>
              <a:gd name="csX28" fmla="*/ 0 w 6519545"/>
              <a:gd name="csY28" fmla="*/ 0 h 26823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6519545" h="2682348" extrusionOk="0">
                <a:moveTo>
                  <a:pt x="0" y="0"/>
                </a:moveTo>
                <a:cubicBezTo>
                  <a:pt x="174571" y="-27535"/>
                  <a:pt x="407552" y="24514"/>
                  <a:pt x="586759" y="0"/>
                </a:cubicBezTo>
                <a:cubicBezTo>
                  <a:pt x="765966" y="-24514"/>
                  <a:pt x="826865" y="-17920"/>
                  <a:pt x="1043127" y="0"/>
                </a:cubicBezTo>
                <a:cubicBezTo>
                  <a:pt x="1259389" y="17920"/>
                  <a:pt x="1639699" y="9071"/>
                  <a:pt x="1825473" y="0"/>
                </a:cubicBezTo>
                <a:cubicBezTo>
                  <a:pt x="2011247" y="-9071"/>
                  <a:pt x="2287805" y="-18539"/>
                  <a:pt x="2412232" y="0"/>
                </a:cubicBezTo>
                <a:cubicBezTo>
                  <a:pt x="2536659" y="18539"/>
                  <a:pt x="2764614" y="-26720"/>
                  <a:pt x="2998991" y="0"/>
                </a:cubicBezTo>
                <a:cubicBezTo>
                  <a:pt x="3233368" y="26720"/>
                  <a:pt x="3488575" y="-18916"/>
                  <a:pt x="3781336" y="0"/>
                </a:cubicBezTo>
                <a:cubicBezTo>
                  <a:pt x="4074098" y="18916"/>
                  <a:pt x="4173128" y="17890"/>
                  <a:pt x="4302900" y="0"/>
                </a:cubicBezTo>
                <a:cubicBezTo>
                  <a:pt x="4432672" y="-17890"/>
                  <a:pt x="4778100" y="-508"/>
                  <a:pt x="5085245" y="0"/>
                </a:cubicBezTo>
                <a:cubicBezTo>
                  <a:pt x="5392391" y="508"/>
                  <a:pt x="5501559" y="16400"/>
                  <a:pt x="5867591" y="0"/>
                </a:cubicBezTo>
                <a:cubicBezTo>
                  <a:pt x="6233623" y="-16400"/>
                  <a:pt x="6216313" y="13139"/>
                  <a:pt x="6519545" y="0"/>
                </a:cubicBezTo>
                <a:cubicBezTo>
                  <a:pt x="6518135" y="149795"/>
                  <a:pt x="6493147" y="463482"/>
                  <a:pt x="6519545" y="724234"/>
                </a:cubicBezTo>
                <a:cubicBezTo>
                  <a:pt x="6545943" y="984986"/>
                  <a:pt x="6552755" y="1271053"/>
                  <a:pt x="6519545" y="1421644"/>
                </a:cubicBezTo>
                <a:cubicBezTo>
                  <a:pt x="6486336" y="1572235"/>
                  <a:pt x="6514762" y="1881636"/>
                  <a:pt x="6519545" y="2011761"/>
                </a:cubicBezTo>
                <a:cubicBezTo>
                  <a:pt x="6524328" y="2141886"/>
                  <a:pt x="6539827" y="2466301"/>
                  <a:pt x="6519545" y="2682348"/>
                </a:cubicBezTo>
                <a:cubicBezTo>
                  <a:pt x="6325494" y="2692534"/>
                  <a:pt x="6079485" y="2669568"/>
                  <a:pt x="5867591" y="2682348"/>
                </a:cubicBezTo>
                <a:cubicBezTo>
                  <a:pt x="5655697" y="2695128"/>
                  <a:pt x="5359879" y="2700095"/>
                  <a:pt x="5215636" y="2682348"/>
                </a:cubicBezTo>
                <a:cubicBezTo>
                  <a:pt x="5071394" y="2664601"/>
                  <a:pt x="4804665" y="2695584"/>
                  <a:pt x="4433291" y="2682348"/>
                </a:cubicBezTo>
                <a:cubicBezTo>
                  <a:pt x="4061918" y="2669112"/>
                  <a:pt x="3941244" y="2698023"/>
                  <a:pt x="3781336" y="2682348"/>
                </a:cubicBezTo>
                <a:cubicBezTo>
                  <a:pt x="3621428" y="2666673"/>
                  <a:pt x="3514863" y="2683410"/>
                  <a:pt x="3324968" y="2682348"/>
                </a:cubicBezTo>
                <a:cubicBezTo>
                  <a:pt x="3135073" y="2681286"/>
                  <a:pt x="2972087" y="2689044"/>
                  <a:pt x="2803404" y="2682348"/>
                </a:cubicBezTo>
                <a:cubicBezTo>
                  <a:pt x="2634721" y="2675652"/>
                  <a:pt x="2390437" y="2676833"/>
                  <a:pt x="2021059" y="2682348"/>
                </a:cubicBezTo>
                <a:cubicBezTo>
                  <a:pt x="1651682" y="2687863"/>
                  <a:pt x="1603560" y="2714863"/>
                  <a:pt x="1369104" y="2682348"/>
                </a:cubicBezTo>
                <a:cubicBezTo>
                  <a:pt x="1134649" y="2649833"/>
                  <a:pt x="1084840" y="2674967"/>
                  <a:pt x="847541" y="2682348"/>
                </a:cubicBezTo>
                <a:cubicBezTo>
                  <a:pt x="610242" y="2689729"/>
                  <a:pt x="242797" y="2687035"/>
                  <a:pt x="0" y="2682348"/>
                </a:cubicBezTo>
                <a:cubicBezTo>
                  <a:pt x="-10065" y="2533704"/>
                  <a:pt x="20502" y="2344887"/>
                  <a:pt x="0" y="2092231"/>
                </a:cubicBezTo>
                <a:cubicBezTo>
                  <a:pt x="-20502" y="1839575"/>
                  <a:pt x="-8681" y="1706745"/>
                  <a:pt x="0" y="1502115"/>
                </a:cubicBezTo>
                <a:cubicBezTo>
                  <a:pt x="8681" y="1297485"/>
                  <a:pt x="33180" y="953854"/>
                  <a:pt x="0" y="804704"/>
                </a:cubicBezTo>
                <a:cubicBezTo>
                  <a:pt x="-33180" y="655554"/>
                  <a:pt x="-1129" y="347197"/>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US" sz="80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2000" b="1"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Is this job for me? </a:t>
            </a:r>
            <a:endParaRPr lang="en-GB" sz="1100" dirty="0">
              <a:solidFill>
                <a:srgbClr val="C00000"/>
              </a:solidFill>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600" b="1" dirty="0">
                <a:solidFill>
                  <a:srgbClr val="F0AB00"/>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pPr>
            <a:r>
              <a:rPr lang="en-US" sz="1100" dirty="0">
                <a:effectLst/>
                <a:latin typeface="Aptos" panose="020B0004020202020204" pitchFamily="34" charset="0"/>
                <a:ea typeface="MS PGothic" panose="020B0600070205080204" pitchFamily="34" charset="-128"/>
                <a:cs typeface="Arial" panose="020B0604020202020204" pitchFamily="34" charset="0"/>
              </a:rPr>
              <a:t>Stannah is the leading UK brand in homelifts and stairlifts, customers love the brand because of our company values and excellent customer service. As a Sales Consultant in our Public Sector Team, it is important that you relate and commit to these values so that our customers feel them when dealing with you.  </a:t>
            </a:r>
            <a:r>
              <a:rPr lang="en-US" sz="1100" dirty="0">
                <a:latin typeface="Aptos" panose="020B0004020202020204" pitchFamily="34" charset="0"/>
                <a:ea typeface="MS PGothic" panose="020B0600070205080204" pitchFamily="34" charset="-128"/>
                <a:cs typeface="Arial" panose="020B0604020202020204" pitchFamily="34" charset="0"/>
              </a:rPr>
              <a:t>Stannah has well-developed successful procedures in place to help you succeed and you will work with support of strong management teams to ensure success.</a:t>
            </a:r>
          </a:p>
          <a:p>
            <a:pPr>
              <a:lnSpc>
                <a:spcPts val="1400"/>
              </a:lnSpc>
            </a:pPr>
            <a:endParaRPr lang="en-US" sz="1100" dirty="0">
              <a:latin typeface="Aptos" panose="020B0004020202020204" pitchFamily="34" charset="0"/>
              <a:ea typeface="MS PGothic" panose="020B0600070205080204" pitchFamily="34" charset="-128"/>
              <a:cs typeface="Arial" panose="020B0604020202020204" pitchFamily="34" charset="0"/>
            </a:endParaRPr>
          </a:p>
          <a:p>
            <a:pPr>
              <a:lnSpc>
                <a:spcPts val="1400"/>
              </a:lnSpc>
            </a:pPr>
            <a:r>
              <a:rPr lang="en-GB" sz="1100" dirty="0"/>
              <a:t>Reporting to the Regional Sales Manager you will be expected to maintain close and effective personal working relationships at all levels of the organisation. The communication skills required include the ability to communicate technical, complex, and sensitive information with external agencies including Local Authorities, Housing Associations, RSL’s, ALMO’s Framework Organisations, Sub-Contractors and 3rd party product suppliers.</a:t>
            </a:r>
            <a:endParaRPr lang="en-GB" sz="1100" dirty="0">
              <a:latin typeface="Aptos" panose="020B0004020202020204" pitchFamily="34" charset="0"/>
              <a:ea typeface="MS PGothic" panose="020B0600070205080204" pitchFamily="34" charset="-128"/>
              <a:cs typeface="Arial" panose="020B0604020202020204" pitchFamily="34" charset="0"/>
            </a:endParaRPr>
          </a:p>
          <a:p>
            <a:pPr>
              <a:lnSpc>
                <a:spcPts val="1400"/>
              </a:lnSpc>
              <a:buNone/>
            </a:pPr>
            <a:endParaRPr lang="en-GB" sz="1100" dirty="0">
              <a:effectLst/>
              <a:latin typeface="Aptos" panose="020B0004020202020204" pitchFamily="34" charset="0"/>
              <a:ea typeface="MS PGothic" panose="020B0600070205080204" pitchFamily="34" charset="-128"/>
              <a:cs typeface="Arial" panose="020B0604020202020204" pitchFamily="34" charset="0"/>
            </a:endParaRPr>
          </a:p>
          <a:p>
            <a:pPr>
              <a:buNone/>
            </a:pPr>
            <a:r>
              <a:rPr lang="en-US" sz="2000" b="1" dirty="0">
                <a:solidFill>
                  <a:srgbClr val="CD202C"/>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GB" sz="1100" dirty="0">
                <a:effectLst/>
                <a:latin typeface="Arial" panose="020B0604020202020204" pitchFamily="34" charset="0"/>
                <a:ea typeface="MS PGothic" panose="020B0600070205080204" pitchFamily="34" charset="-128"/>
                <a:cs typeface="Arial" panose="020B0604020202020204" pitchFamily="34" charset="0"/>
              </a:rPr>
              <a:t> </a:t>
            </a:r>
          </a:p>
        </p:txBody>
      </p:sp>
      <p:sp>
        <p:nvSpPr>
          <p:cNvPr id="4" name="Text Box 2">
            <a:extLst>
              <a:ext uri="{FF2B5EF4-FFF2-40B4-BE49-F238E27FC236}">
                <a16:creationId xmlns:a16="http://schemas.microsoft.com/office/drawing/2014/main" id="{58D86DCB-AE65-7CC2-A83C-6BAA9838C65B}"/>
              </a:ext>
            </a:extLst>
          </p:cNvPr>
          <p:cNvSpPr txBox="1">
            <a:spLocks noChangeArrowheads="1"/>
          </p:cNvSpPr>
          <p:nvPr/>
        </p:nvSpPr>
        <p:spPr bwMode="auto">
          <a:xfrm>
            <a:off x="169228" y="5465534"/>
            <a:ext cx="6471920" cy="4278630"/>
          </a:xfrm>
          <a:custGeom>
            <a:avLst/>
            <a:gdLst>
              <a:gd name="csX0" fmla="*/ 0 w 6471920"/>
              <a:gd name="csY0" fmla="*/ 0 h 4278630"/>
              <a:gd name="csX1" fmla="*/ 582473 w 6471920"/>
              <a:gd name="csY1" fmla="*/ 0 h 4278630"/>
              <a:gd name="csX2" fmla="*/ 1035507 w 6471920"/>
              <a:gd name="csY2" fmla="*/ 0 h 4278630"/>
              <a:gd name="csX3" fmla="*/ 1812138 w 6471920"/>
              <a:gd name="csY3" fmla="*/ 0 h 4278630"/>
              <a:gd name="csX4" fmla="*/ 2394610 w 6471920"/>
              <a:gd name="csY4" fmla="*/ 0 h 4278630"/>
              <a:gd name="csX5" fmla="*/ 2977083 w 6471920"/>
              <a:gd name="csY5" fmla="*/ 0 h 4278630"/>
              <a:gd name="csX6" fmla="*/ 3753714 w 6471920"/>
              <a:gd name="csY6" fmla="*/ 0 h 4278630"/>
              <a:gd name="csX7" fmla="*/ 4271467 w 6471920"/>
              <a:gd name="csY7" fmla="*/ 0 h 4278630"/>
              <a:gd name="csX8" fmla="*/ 5048098 w 6471920"/>
              <a:gd name="csY8" fmla="*/ 0 h 4278630"/>
              <a:gd name="csX9" fmla="*/ 5824728 w 6471920"/>
              <a:gd name="csY9" fmla="*/ 0 h 4278630"/>
              <a:gd name="csX10" fmla="*/ 6471920 w 6471920"/>
              <a:gd name="csY10" fmla="*/ 0 h 4278630"/>
              <a:gd name="csX11" fmla="*/ 6471920 w 6471920"/>
              <a:gd name="csY11" fmla="*/ 696805 h 4278630"/>
              <a:gd name="csX12" fmla="*/ 6471920 w 6471920"/>
              <a:gd name="csY12" fmla="*/ 1350825 h 4278630"/>
              <a:gd name="csX13" fmla="*/ 6471920 w 6471920"/>
              <a:gd name="csY13" fmla="*/ 1833699 h 4278630"/>
              <a:gd name="csX14" fmla="*/ 6471920 w 6471920"/>
              <a:gd name="csY14" fmla="*/ 2444931 h 4278630"/>
              <a:gd name="csX15" fmla="*/ 6471920 w 6471920"/>
              <a:gd name="csY15" fmla="*/ 3056164 h 4278630"/>
              <a:gd name="csX16" fmla="*/ 6471920 w 6471920"/>
              <a:gd name="csY16" fmla="*/ 3667397 h 4278630"/>
              <a:gd name="csX17" fmla="*/ 6471920 w 6471920"/>
              <a:gd name="csY17" fmla="*/ 4278630 h 4278630"/>
              <a:gd name="csX18" fmla="*/ 5760009 w 6471920"/>
              <a:gd name="csY18" fmla="*/ 4278630 h 4278630"/>
              <a:gd name="csX19" fmla="*/ 5306974 w 6471920"/>
              <a:gd name="csY19" fmla="*/ 4278630 h 4278630"/>
              <a:gd name="csX20" fmla="*/ 4789221 w 6471920"/>
              <a:gd name="csY20" fmla="*/ 4278630 h 4278630"/>
              <a:gd name="csX21" fmla="*/ 4012590 w 6471920"/>
              <a:gd name="csY21" fmla="*/ 4278630 h 4278630"/>
              <a:gd name="csX22" fmla="*/ 3365398 w 6471920"/>
              <a:gd name="csY22" fmla="*/ 4278630 h 4278630"/>
              <a:gd name="csX23" fmla="*/ 2847645 w 6471920"/>
              <a:gd name="csY23" fmla="*/ 4278630 h 4278630"/>
              <a:gd name="csX24" fmla="*/ 2200453 w 6471920"/>
              <a:gd name="csY24" fmla="*/ 4278630 h 4278630"/>
              <a:gd name="csX25" fmla="*/ 1747418 w 6471920"/>
              <a:gd name="csY25" fmla="*/ 4278630 h 4278630"/>
              <a:gd name="csX26" fmla="*/ 1294384 w 6471920"/>
              <a:gd name="csY26" fmla="*/ 4278630 h 4278630"/>
              <a:gd name="csX27" fmla="*/ 647192 w 6471920"/>
              <a:gd name="csY27" fmla="*/ 4278630 h 4278630"/>
              <a:gd name="csX28" fmla="*/ 0 w 6471920"/>
              <a:gd name="csY28" fmla="*/ 4278630 h 4278630"/>
              <a:gd name="csX29" fmla="*/ 0 w 6471920"/>
              <a:gd name="csY29" fmla="*/ 3624611 h 4278630"/>
              <a:gd name="csX30" fmla="*/ 0 w 6471920"/>
              <a:gd name="csY30" fmla="*/ 3056164 h 4278630"/>
              <a:gd name="csX31" fmla="*/ 0 w 6471920"/>
              <a:gd name="csY31" fmla="*/ 2573290 h 4278630"/>
              <a:gd name="csX32" fmla="*/ 0 w 6471920"/>
              <a:gd name="csY32" fmla="*/ 1919271 h 4278630"/>
              <a:gd name="csX33" fmla="*/ 0 w 6471920"/>
              <a:gd name="csY33" fmla="*/ 1393611 h 4278630"/>
              <a:gd name="csX34" fmla="*/ 0 w 6471920"/>
              <a:gd name="csY34" fmla="*/ 739592 h 4278630"/>
              <a:gd name="csX35" fmla="*/ 0 w 6471920"/>
              <a:gd name="csY35" fmla="*/ 0 h 42786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6471920" h="4278630" extrusionOk="0">
                <a:moveTo>
                  <a:pt x="0" y="0"/>
                </a:moveTo>
                <a:cubicBezTo>
                  <a:pt x="200834" y="-636"/>
                  <a:pt x="343252" y="-8247"/>
                  <a:pt x="582473" y="0"/>
                </a:cubicBezTo>
                <a:cubicBezTo>
                  <a:pt x="821694" y="8247"/>
                  <a:pt x="827862" y="10501"/>
                  <a:pt x="1035507" y="0"/>
                </a:cubicBezTo>
                <a:cubicBezTo>
                  <a:pt x="1243152" y="-10501"/>
                  <a:pt x="1625942" y="34499"/>
                  <a:pt x="1812138" y="0"/>
                </a:cubicBezTo>
                <a:cubicBezTo>
                  <a:pt x="1998334" y="-34499"/>
                  <a:pt x="2275916" y="1452"/>
                  <a:pt x="2394610" y="0"/>
                </a:cubicBezTo>
                <a:cubicBezTo>
                  <a:pt x="2513304" y="-1452"/>
                  <a:pt x="2691116" y="-6033"/>
                  <a:pt x="2977083" y="0"/>
                </a:cubicBezTo>
                <a:cubicBezTo>
                  <a:pt x="3263050" y="6033"/>
                  <a:pt x="3413324" y="5805"/>
                  <a:pt x="3753714" y="0"/>
                </a:cubicBezTo>
                <a:cubicBezTo>
                  <a:pt x="4094104" y="-5805"/>
                  <a:pt x="4105438" y="11197"/>
                  <a:pt x="4271467" y="0"/>
                </a:cubicBezTo>
                <a:cubicBezTo>
                  <a:pt x="4437496" y="-11197"/>
                  <a:pt x="4708352" y="38775"/>
                  <a:pt x="5048098" y="0"/>
                </a:cubicBezTo>
                <a:cubicBezTo>
                  <a:pt x="5387844" y="-38775"/>
                  <a:pt x="5520418" y="-26082"/>
                  <a:pt x="5824728" y="0"/>
                </a:cubicBezTo>
                <a:cubicBezTo>
                  <a:pt x="6129038" y="26082"/>
                  <a:pt x="6229098" y="29277"/>
                  <a:pt x="6471920" y="0"/>
                </a:cubicBezTo>
                <a:cubicBezTo>
                  <a:pt x="6495704" y="211009"/>
                  <a:pt x="6485289" y="469653"/>
                  <a:pt x="6471920" y="696805"/>
                </a:cubicBezTo>
                <a:cubicBezTo>
                  <a:pt x="6458551" y="923957"/>
                  <a:pt x="6439347" y="1189148"/>
                  <a:pt x="6471920" y="1350825"/>
                </a:cubicBezTo>
                <a:cubicBezTo>
                  <a:pt x="6504493" y="1512502"/>
                  <a:pt x="6476336" y="1626677"/>
                  <a:pt x="6471920" y="1833699"/>
                </a:cubicBezTo>
                <a:cubicBezTo>
                  <a:pt x="6467504" y="2040721"/>
                  <a:pt x="6483057" y="2272813"/>
                  <a:pt x="6471920" y="2444931"/>
                </a:cubicBezTo>
                <a:cubicBezTo>
                  <a:pt x="6460783" y="2617049"/>
                  <a:pt x="6444314" y="2899254"/>
                  <a:pt x="6471920" y="3056164"/>
                </a:cubicBezTo>
                <a:cubicBezTo>
                  <a:pt x="6499526" y="3213074"/>
                  <a:pt x="6457823" y="3436790"/>
                  <a:pt x="6471920" y="3667397"/>
                </a:cubicBezTo>
                <a:cubicBezTo>
                  <a:pt x="6486017" y="3898004"/>
                  <a:pt x="6469039" y="4046530"/>
                  <a:pt x="6471920" y="4278630"/>
                </a:cubicBezTo>
                <a:cubicBezTo>
                  <a:pt x="6327098" y="4284634"/>
                  <a:pt x="6054554" y="4314174"/>
                  <a:pt x="5760009" y="4278630"/>
                </a:cubicBezTo>
                <a:cubicBezTo>
                  <a:pt x="5465464" y="4243086"/>
                  <a:pt x="5438639" y="4271826"/>
                  <a:pt x="5306974" y="4278630"/>
                </a:cubicBezTo>
                <a:cubicBezTo>
                  <a:pt x="5175309" y="4285434"/>
                  <a:pt x="4938089" y="4258652"/>
                  <a:pt x="4789221" y="4278630"/>
                </a:cubicBezTo>
                <a:cubicBezTo>
                  <a:pt x="4640353" y="4298608"/>
                  <a:pt x="4218726" y="4290641"/>
                  <a:pt x="4012590" y="4278630"/>
                </a:cubicBezTo>
                <a:cubicBezTo>
                  <a:pt x="3806454" y="4266619"/>
                  <a:pt x="3624504" y="4259199"/>
                  <a:pt x="3365398" y="4278630"/>
                </a:cubicBezTo>
                <a:cubicBezTo>
                  <a:pt x="3106292" y="4298061"/>
                  <a:pt x="3067780" y="4271356"/>
                  <a:pt x="2847645" y="4278630"/>
                </a:cubicBezTo>
                <a:cubicBezTo>
                  <a:pt x="2627510" y="4285904"/>
                  <a:pt x="2494164" y="4270857"/>
                  <a:pt x="2200453" y="4278630"/>
                </a:cubicBezTo>
                <a:cubicBezTo>
                  <a:pt x="1906742" y="4286403"/>
                  <a:pt x="1941523" y="4282647"/>
                  <a:pt x="1747418" y="4278630"/>
                </a:cubicBezTo>
                <a:cubicBezTo>
                  <a:pt x="1553314" y="4274613"/>
                  <a:pt x="1442015" y="4292341"/>
                  <a:pt x="1294384" y="4278630"/>
                </a:cubicBezTo>
                <a:cubicBezTo>
                  <a:pt x="1146753" y="4264919"/>
                  <a:pt x="930182" y="4275622"/>
                  <a:pt x="647192" y="4278630"/>
                </a:cubicBezTo>
                <a:cubicBezTo>
                  <a:pt x="364202" y="4281638"/>
                  <a:pt x="165420" y="4253567"/>
                  <a:pt x="0" y="4278630"/>
                </a:cubicBezTo>
                <a:cubicBezTo>
                  <a:pt x="21165" y="3992953"/>
                  <a:pt x="17187" y="3814594"/>
                  <a:pt x="0" y="3624611"/>
                </a:cubicBezTo>
                <a:cubicBezTo>
                  <a:pt x="-17187" y="3434628"/>
                  <a:pt x="-6362" y="3179511"/>
                  <a:pt x="0" y="3056164"/>
                </a:cubicBezTo>
                <a:cubicBezTo>
                  <a:pt x="6362" y="2932817"/>
                  <a:pt x="-15464" y="2754890"/>
                  <a:pt x="0" y="2573290"/>
                </a:cubicBezTo>
                <a:cubicBezTo>
                  <a:pt x="15464" y="2391690"/>
                  <a:pt x="-19929" y="2189611"/>
                  <a:pt x="0" y="1919271"/>
                </a:cubicBezTo>
                <a:cubicBezTo>
                  <a:pt x="19929" y="1648931"/>
                  <a:pt x="20069" y="1601324"/>
                  <a:pt x="0" y="1393611"/>
                </a:cubicBezTo>
                <a:cubicBezTo>
                  <a:pt x="-20069" y="1185898"/>
                  <a:pt x="-8798" y="918423"/>
                  <a:pt x="0" y="739592"/>
                </a:cubicBezTo>
                <a:cubicBezTo>
                  <a:pt x="8798" y="560761"/>
                  <a:pt x="30783" y="199364"/>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US" sz="2000" b="1"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What skills do I need?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100" dirty="0">
                <a:effectLst/>
                <a:latin typeface="Aptos" panose="020B0004020202020204" pitchFamily="34" charset="0"/>
                <a:ea typeface="MS PGothic" panose="020B0600070205080204" pitchFamily="34" charset="-128"/>
                <a:cs typeface="Arial" panose="020B0604020202020204" pitchFamily="34" charset="0"/>
              </a:rPr>
              <a:t>To succeed in the Sales Consultant role, you will need;</a:t>
            </a:r>
          </a:p>
          <a:p>
            <a:pPr>
              <a:buNone/>
            </a:pPr>
            <a:endParaRPr lang="en-US" sz="1100" dirty="0">
              <a:latin typeface="Aptos" panose="020B0004020202020204" pitchFamily="34" charset="0"/>
              <a:ea typeface="MS PGothic" panose="020B0600070205080204" pitchFamily="34" charset="-128"/>
              <a:cs typeface="Arial" panose="020B0604020202020204" pitchFamily="34" charset="0"/>
            </a:endParaRPr>
          </a:p>
          <a:p>
            <a:pPr marL="171450" indent="-171450">
              <a:buFont typeface="Arial" panose="020B0604020202020204" pitchFamily="34" charset="0"/>
              <a:buChar char="•"/>
            </a:pPr>
            <a:r>
              <a:rPr lang="en-GB" sz="1100" dirty="0"/>
              <a:t>Proven track record in sales and account management, within UK Public Sector.</a:t>
            </a:r>
          </a:p>
          <a:p>
            <a:pPr marL="171450" indent="-171450">
              <a:buFont typeface="Arial" panose="020B0604020202020204" pitchFamily="34" charset="0"/>
              <a:buChar char="•"/>
            </a:pPr>
            <a:r>
              <a:rPr lang="en-US" sz="1100" dirty="0">
                <a:latin typeface="Aptos" panose="020B0004020202020204" pitchFamily="34" charset="0"/>
                <a:ea typeface="MS PGothic" panose="020B0600070205080204" pitchFamily="34" charset="-128"/>
                <a:cs typeface="Arial" panose="020B0604020202020204" pitchFamily="34" charset="0"/>
              </a:rPr>
              <a:t>To be driven and tenacious to find sales opportunities.</a:t>
            </a:r>
          </a:p>
          <a:p>
            <a:pPr marL="171450" indent="-171450">
              <a:buFont typeface="Arial" panose="020B0604020202020204" pitchFamily="34" charset="0"/>
              <a:buChar char="•"/>
            </a:pPr>
            <a:r>
              <a:rPr lang="en-US" sz="1100" dirty="0">
                <a:latin typeface="Aptos" panose="020B0004020202020204" pitchFamily="34" charset="0"/>
                <a:ea typeface="MS PGothic" panose="020B0600070205080204" pitchFamily="34" charset="-128"/>
                <a:cs typeface="Arial" panose="020B0604020202020204" pitchFamily="34" charset="0"/>
              </a:rPr>
              <a:t>Travel extensively within the territory</a:t>
            </a:r>
          </a:p>
          <a:p>
            <a:pPr marL="171450" indent="-171450">
              <a:buFont typeface="Arial" panose="020B0604020202020204" pitchFamily="34" charset="0"/>
              <a:buChar char="•"/>
            </a:pPr>
            <a:r>
              <a:rPr lang="en-US" sz="1100" dirty="0">
                <a:latin typeface="Aptos" panose="020B0004020202020204" pitchFamily="34" charset="0"/>
                <a:ea typeface="MS PGothic" panose="020B0600070205080204" pitchFamily="34" charset="-128"/>
                <a:cs typeface="Arial" panose="020B0604020202020204" pitchFamily="34" charset="0"/>
              </a:rPr>
              <a:t>Confident written and verbal communication skills with a friendly and positive approach.</a:t>
            </a:r>
          </a:p>
          <a:p>
            <a:pPr marL="171450" indent="-171450">
              <a:buFont typeface="Arial" panose="020B0604020202020204" pitchFamily="34" charset="0"/>
              <a:buChar char="•"/>
            </a:pPr>
            <a:r>
              <a:rPr lang="en-GB" sz="1100" dirty="0"/>
              <a:t>Ability to develop a deep knowledge of Stannah group business ventures and services, competitors, relationships with customers, clients and suppliers, market evolution</a:t>
            </a:r>
            <a:endParaRPr lang="en-GB" sz="1100" dirty="0">
              <a:latin typeface="Aptos" panose="020B0004020202020204" pitchFamily="34" charset="0"/>
              <a:ea typeface="MS PGothic" panose="020B0600070205080204" pitchFamily="34" charset="-128"/>
              <a:cs typeface="Arial" panose="020B0604020202020204" pitchFamily="34" charset="0"/>
            </a:endParaRPr>
          </a:p>
          <a:p>
            <a:pPr marL="171450" indent="-171450">
              <a:buFont typeface="Arial" panose="020B0604020202020204" pitchFamily="34" charset="0"/>
              <a:buChar char="•"/>
            </a:pPr>
            <a:r>
              <a:rPr lang="en-GB" sz="1100" dirty="0"/>
              <a:t>Proficiency in Outlook, Teams.</a:t>
            </a:r>
          </a:p>
          <a:p>
            <a:pPr marL="171450" indent="-171450">
              <a:buFont typeface="Arial" panose="020B0604020202020204" pitchFamily="34" charset="0"/>
              <a:buChar char="•"/>
            </a:pPr>
            <a:r>
              <a:rPr lang="en-GB" sz="1100" dirty="0"/>
              <a:t>Must be a good team player who is open to working closely with sales colleagues and individuals from other departments</a:t>
            </a:r>
          </a:p>
          <a:p>
            <a:pPr marL="171450" indent="-171450">
              <a:buFont typeface="Arial" panose="020B0604020202020204" pitchFamily="34" charset="0"/>
              <a:buChar char="•"/>
            </a:pPr>
            <a:r>
              <a:rPr lang="en-GB" sz="1100" dirty="0"/>
              <a:t>Experience of working with CRM systems.</a:t>
            </a:r>
          </a:p>
          <a:p>
            <a:pPr marL="171450" indent="-171450">
              <a:buFont typeface="Arial" panose="020B0604020202020204" pitchFamily="34" charset="0"/>
              <a:buChar char="•"/>
            </a:pPr>
            <a:r>
              <a:rPr lang="en-GB" sz="1100" dirty="0"/>
              <a:t>Empathetic to Public Sector challenges</a:t>
            </a:r>
          </a:p>
          <a:p>
            <a:pPr marL="171450" indent="-171450">
              <a:buFont typeface="Arial" panose="020B0604020202020204" pitchFamily="34" charset="0"/>
              <a:buChar char="•"/>
            </a:pPr>
            <a:endParaRPr lang="en-GB" sz="1100" dirty="0"/>
          </a:p>
          <a:p>
            <a:pPr>
              <a:buNone/>
            </a:pPr>
            <a:endParaRPr lang="en-US" sz="1100" dirty="0">
              <a:latin typeface="Aptos" panose="020B0004020202020204" pitchFamily="34" charset="0"/>
              <a:ea typeface="MS PGothic" panose="020B0600070205080204" pitchFamily="34" charset="-128"/>
              <a:cs typeface="Arial" panose="020B0604020202020204" pitchFamily="34" charset="0"/>
            </a:endParaRPr>
          </a:p>
          <a:p>
            <a:pPr>
              <a:buNone/>
            </a:pPr>
            <a:endParaRPr lang="en-GB" sz="1100" dirty="0">
              <a:effectLst/>
              <a:latin typeface="Aptos" panose="020B0004020202020204" pitchFamily="34" charset="0"/>
              <a:ea typeface="MS PGothic" panose="020B0600070205080204" pitchFamily="34" charset="-128"/>
              <a:cs typeface="Arial" panose="020B0604020202020204" pitchFamily="34" charset="0"/>
            </a:endParaRPr>
          </a:p>
          <a:p>
            <a:pPr>
              <a:buNone/>
            </a:pPr>
            <a:r>
              <a:rPr lang="en-US" sz="1100" dirty="0">
                <a:effectLst/>
                <a:latin typeface="Aptos" panose="020B0004020202020204" pitchFamily="34" charset="0"/>
                <a:ea typeface="MS PGothic" panose="020B0600070205080204" pitchFamily="34" charset="-128"/>
                <a:cs typeface="Arial" panose="020B0604020202020204" pitchFamily="34" charset="0"/>
              </a:rPr>
              <a:t> </a:t>
            </a:r>
            <a:endParaRPr lang="en-GB" sz="1100" dirty="0">
              <a:effectLst/>
              <a:latin typeface="Aptos" panose="020B0004020202020204" pitchFamily="34" charset="0"/>
              <a:ea typeface="MS PGothic" panose="020B0600070205080204" pitchFamily="34" charset="-128"/>
              <a:cs typeface="Arial" panose="020B0604020202020204" pitchFamily="34" charset="0"/>
            </a:endParaRPr>
          </a:p>
        </p:txBody>
      </p:sp>
      <p:pic>
        <p:nvPicPr>
          <p:cNvPr id="5" name="Picture 4" descr="Two men sitting at a table&#10;&#10;Description automatically generated with medium confidence">
            <a:extLst>
              <a:ext uri="{FF2B5EF4-FFF2-40B4-BE49-F238E27FC236}">
                <a16:creationId xmlns:a16="http://schemas.microsoft.com/office/drawing/2014/main" id="{73C5BBCD-1FD7-6BA3-4B09-B409A3D6D80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60049" y="897934"/>
            <a:ext cx="2694940" cy="1796415"/>
          </a:xfrm>
          <a:prstGeom prst="rect">
            <a:avLst/>
          </a:prstGeom>
        </p:spPr>
      </p:pic>
      <p:pic>
        <p:nvPicPr>
          <p:cNvPr id="6" name="Picture 5" descr="A picture containing person, person, child, indoor&#10;&#10;Description automatically generated">
            <a:extLst>
              <a:ext uri="{FF2B5EF4-FFF2-40B4-BE49-F238E27FC236}">
                <a16:creationId xmlns:a16="http://schemas.microsoft.com/office/drawing/2014/main" id="{754BFAFF-77AB-8344-831E-CE517CA8D5B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4360" y="897933"/>
            <a:ext cx="2691130" cy="1796415"/>
          </a:xfrm>
          <a:prstGeom prst="rect">
            <a:avLst/>
          </a:prstGeom>
        </p:spPr>
      </p:pic>
      <p:sp>
        <p:nvSpPr>
          <p:cNvPr id="10" name="Text Box 2">
            <a:extLst>
              <a:ext uri="{FF2B5EF4-FFF2-40B4-BE49-F238E27FC236}">
                <a16:creationId xmlns:a16="http://schemas.microsoft.com/office/drawing/2014/main" id="{43002A72-5423-C15A-CC9C-CB474D4629F7}"/>
              </a:ext>
            </a:extLst>
          </p:cNvPr>
          <p:cNvSpPr txBox="1">
            <a:spLocks noChangeArrowheads="1"/>
          </p:cNvSpPr>
          <p:nvPr/>
        </p:nvSpPr>
        <p:spPr bwMode="auto">
          <a:xfrm>
            <a:off x="174320" y="8224034"/>
            <a:ext cx="6471920" cy="1615827"/>
          </a:xfrm>
          <a:custGeom>
            <a:avLst/>
            <a:gdLst>
              <a:gd name="csX0" fmla="*/ 0 w 6471920"/>
              <a:gd name="csY0" fmla="*/ 0 h 1615827"/>
              <a:gd name="csX1" fmla="*/ 582473 w 6471920"/>
              <a:gd name="csY1" fmla="*/ 0 h 1615827"/>
              <a:gd name="csX2" fmla="*/ 1035507 w 6471920"/>
              <a:gd name="csY2" fmla="*/ 0 h 1615827"/>
              <a:gd name="csX3" fmla="*/ 1812138 w 6471920"/>
              <a:gd name="csY3" fmla="*/ 0 h 1615827"/>
              <a:gd name="csX4" fmla="*/ 2394610 w 6471920"/>
              <a:gd name="csY4" fmla="*/ 0 h 1615827"/>
              <a:gd name="csX5" fmla="*/ 2977083 w 6471920"/>
              <a:gd name="csY5" fmla="*/ 0 h 1615827"/>
              <a:gd name="csX6" fmla="*/ 3753714 w 6471920"/>
              <a:gd name="csY6" fmla="*/ 0 h 1615827"/>
              <a:gd name="csX7" fmla="*/ 4271467 w 6471920"/>
              <a:gd name="csY7" fmla="*/ 0 h 1615827"/>
              <a:gd name="csX8" fmla="*/ 5048098 w 6471920"/>
              <a:gd name="csY8" fmla="*/ 0 h 1615827"/>
              <a:gd name="csX9" fmla="*/ 5824728 w 6471920"/>
              <a:gd name="csY9" fmla="*/ 0 h 1615827"/>
              <a:gd name="csX10" fmla="*/ 6471920 w 6471920"/>
              <a:gd name="csY10" fmla="*/ 0 h 1615827"/>
              <a:gd name="csX11" fmla="*/ 6471920 w 6471920"/>
              <a:gd name="csY11" fmla="*/ 570926 h 1615827"/>
              <a:gd name="csX12" fmla="*/ 6471920 w 6471920"/>
              <a:gd name="csY12" fmla="*/ 1125693 h 1615827"/>
              <a:gd name="csX13" fmla="*/ 6471920 w 6471920"/>
              <a:gd name="csY13" fmla="*/ 1615827 h 1615827"/>
              <a:gd name="csX14" fmla="*/ 5824728 w 6471920"/>
              <a:gd name="csY14" fmla="*/ 1615827 h 1615827"/>
              <a:gd name="csX15" fmla="*/ 5306974 w 6471920"/>
              <a:gd name="csY15" fmla="*/ 1615827 h 1615827"/>
              <a:gd name="csX16" fmla="*/ 4659782 w 6471920"/>
              <a:gd name="csY16" fmla="*/ 1615827 h 1615827"/>
              <a:gd name="csX17" fmla="*/ 3883152 w 6471920"/>
              <a:gd name="csY17" fmla="*/ 1615827 h 1615827"/>
              <a:gd name="csX18" fmla="*/ 3235960 w 6471920"/>
              <a:gd name="csY18" fmla="*/ 1615827 h 1615827"/>
              <a:gd name="csX19" fmla="*/ 2782926 w 6471920"/>
              <a:gd name="csY19" fmla="*/ 1615827 h 1615827"/>
              <a:gd name="csX20" fmla="*/ 2265172 w 6471920"/>
              <a:gd name="csY20" fmla="*/ 1615827 h 1615827"/>
              <a:gd name="csX21" fmla="*/ 1488542 w 6471920"/>
              <a:gd name="csY21" fmla="*/ 1615827 h 1615827"/>
              <a:gd name="csX22" fmla="*/ 841350 w 6471920"/>
              <a:gd name="csY22" fmla="*/ 1615827 h 1615827"/>
              <a:gd name="csX23" fmla="*/ 0 w 6471920"/>
              <a:gd name="csY23" fmla="*/ 1615827 h 1615827"/>
              <a:gd name="csX24" fmla="*/ 0 w 6471920"/>
              <a:gd name="csY24" fmla="*/ 1077218 h 1615827"/>
              <a:gd name="csX25" fmla="*/ 0 w 6471920"/>
              <a:gd name="csY25" fmla="*/ 587084 h 1615827"/>
              <a:gd name="csX26" fmla="*/ 0 w 6471920"/>
              <a:gd name="csY26" fmla="*/ 0 h 16158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6471920" h="1615827" extrusionOk="0">
                <a:moveTo>
                  <a:pt x="0" y="0"/>
                </a:moveTo>
                <a:cubicBezTo>
                  <a:pt x="200834" y="-636"/>
                  <a:pt x="343252" y="-8247"/>
                  <a:pt x="582473" y="0"/>
                </a:cubicBezTo>
                <a:cubicBezTo>
                  <a:pt x="821694" y="8247"/>
                  <a:pt x="827862" y="10501"/>
                  <a:pt x="1035507" y="0"/>
                </a:cubicBezTo>
                <a:cubicBezTo>
                  <a:pt x="1243152" y="-10501"/>
                  <a:pt x="1625942" y="34499"/>
                  <a:pt x="1812138" y="0"/>
                </a:cubicBezTo>
                <a:cubicBezTo>
                  <a:pt x="1998334" y="-34499"/>
                  <a:pt x="2275916" y="1452"/>
                  <a:pt x="2394610" y="0"/>
                </a:cubicBezTo>
                <a:cubicBezTo>
                  <a:pt x="2513304" y="-1452"/>
                  <a:pt x="2691116" y="-6033"/>
                  <a:pt x="2977083" y="0"/>
                </a:cubicBezTo>
                <a:cubicBezTo>
                  <a:pt x="3263050" y="6033"/>
                  <a:pt x="3413324" y="5805"/>
                  <a:pt x="3753714" y="0"/>
                </a:cubicBezTo>
                <a:cubicBezTo>
                  <a:pt x="4094104" y="-5805"/>
                  <a:pt x="4105438" y="11197"/>
                  <a:pt x="4271467" y="0"/>
                </a:cubicBezTo>
                <a:cubicBezTo>
                  <a:pt x="4437496" y="-11197"/>
                  <a:pt x="4708352" y="38775"/>
                  <a:pt x="5048098" y="0"/>
                </a:cubicBezTo>
                <a:cubicBezTo>
                  <a:pt x="5387844" y="-38775"/>
                  <a:pt x="5520418" y="-26082"/>
                  <a:pt x="5824728" y="0"/>
                </a:cubicBezTo>
                <a:cubicBezTo>
                  <a:pt x="6129038" y="26082"/>
                  <a:pt x="6229098" y="29277"/>
                  <a:pt x="6471920" y="0"/>
                </a:cubicBezTo>
                <a:cubicBezTo>
                  <a:pt x="6445561" y="156382"/>
                  <a:pt x="6456938" y="390752"/>
                  <a:pt x="6471920" y="570926"/>
                </a:cubicBezTo>
                <a:cubicBezTo>
                  <a:pt x="6486902" y="751100"/>
                  <a:pt x="6467989" y="970514"/>
                  <a:pt x="6471920" y="1125693"/>
                </a:cubicBezTo>
                <a:cubicBezTo>
                  <a:pt x="6475851" y="1280872"/>
                  <a:pt x="6462977" y="1426642"/>
                  <a:pt x="6471920" y="1615827"/>
                </a:cubicBezTo>
                <a:cubicBezTo>
                  <a:pt x="6239933" y="1616260"/>
                  <a:pt x="5992722" y="1618659"/>
                  <a:pt x="5824728" y="1615827"/>
                </a:cubicBezTo>
                <a:cubicBezTo>
                  <a:pt x="5656734" y="1612995"/>
                  <a:pt x="5425628" y="1627783"/>
                  <a:pt x="5306974" y="1615827"/>
                </a:cubicBezTo>
                <a:cubicBezTo>
                  <a:pt x="5188320" y="1603871"/>
                  <a:pt x="4917623" y="1588997"/>
                  <a:pt x="4659782" y="1615827"/>
                </a:cubicBezTo>
                <a:cubicBezTo>
                  <a:pt x="4401941" y="1642657"/>
                  <a:pt x="4268937" y="1606682"/>
                  <a:pt x="3883152" y="1615827"/>
                </a:cubicBezTo>
                <a:cubicBezTo>
                  <a:pt x="3497367" y="1624973"/>
                  <a:pt x="3383623" y="1616082"/>
                  <a:pt x="3235960" y="1615827"/>
                </a:cubicBezTo>
                <a:cubicBezTo>
                  <a:pt x="3088297" y="1615572"/>
                  <a:pt x="2912068" y="1604133"/>
                  <a:pt x="2782926" y="1615827"/>
                </a:cubicBezTo>
                <a:cubicBezTo>
                  <a:pt x="2653784" y="1627521"/>
                  <a:pt x="2415688" y="1603972"/>
                  <a:pt x="2265172" y="1615827"/>
                </a:cubicBezTo>
                <a:cubicBezTo>
                  <a:pt x="2114656" y="1627682"/>
                  <a:pt x="1690871" y="1627705"/>
                  <a:pt x="1488542" y="1615827"/>
                </a:cubicBezTo>
                <a:cubicBezTo>
                  <a:pt x="1286213" y="1603950"/>
                  <a:pt x="1100456" y="1596396"/>
                  <a:pt x="841350" y="1615827"/>
                </a:cubicBezTo>
                <a:cubicBezTo>
                  <a:pt x="582244" y="1635258"/>
                  <a:pt x="185518" y="1598687"/>
                  <a:pt x="0" y="1615827"/>
                </a:cubicBezTo>
                <a:cubicBezTo>
                  <a:pt x="9929" y="1439913"/>
                  <a:pt x="-15971" y="1345593"/>
                  <a:pt x="0" y="1077218"/>
                </a:cubicBezTo>
                <a:cubicBezTo>
                  <a:pt x="15971" y="808843"/>
                  <a:pt x="7386" y="708451"/>
                  <a:pt x="0" y="587084"/>
                </a:cubicBezTo>
                <a:cubicBezTo>
                  <a:pt x="-7386" y="465717"/>
                  <a:pt x="-23658" y="258536"/>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US" sz="2000" b="1" dirty="0">
                <a:solidFill>
                  <a:srgbClr val="C00000"/>
                </a:solidFill>
                <a:latin typeface="Arial" panose="020B0604020202020204" pitchFamily="34" charset="0"/>
                <a:ea typeface="MS PGothic" panose="020B0600070205080204" pitchFamily="34" charset="-128"/>
                <a:cs typeface="Arial" panose="020B0604020202020204" pitchFamily="34" charset="0"/>
              </a:rPr>
              <a:t>Other Requirements</a:t>
            </a:r>
            <a:r>
              <a:rPr lang="en-US" sz="2000" b="1"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marL="171450" indent="-171450">
              <a:buFont typeface="Arial" panose="020B0604020202020204" pitchFamily="34" charset="0"/>
              <a:buChar char="•"/>
            </a:pPr>
            <a:r>
              <a:rPr lang="en-GB" sz="1100" dirty="0"/>
              <a:t>Full and Clean Driving Licence.</a:t>
            </a:r>
          </a:p>
          <a:p>
            <a:pPr marL="171450" indent="-171450">
              <a:buFont typeface="Arial" panose="020B0604020202020204" pitchFamily="34" charset="0"/>
              <a:buChar char="•"/>
            </a:pPr>
            <a:r>
              <a:rPr lang="en-GB" sz="1100" dirty="0"/>
              <a:t>To be able to work from a home environment</a:t>
            </a:r>
          </a:p>
          <a:p>
            <a:pPr marL="171450" indent="-171450">
              <a:buFont typeface="Arial" panose="020B0604020202020204" pitchFamily="34" charset="0"/>
              <a:buChar char="•"/>
            </a:pPr>
            <a:r>
              <a:rPr lang="en-GB" sz="1100" dirty="0"/>
              <a:t>When required by business needs, to stay away from home overnight</a:t>
            </a:r>
          </a:p>
          <a:p>
            <a:pPr marL="171450" indent="-171450">
              <a:buFont typeface="Arial" panose="020B0604020202020204" pitchFamily="34" charset="0"/>
              <a:buChar char="•"/>
            </a:pPr>
            <a:r>
              <a:rPr lang="en-GB" sz="1100" dirty="0"/>
              <a:t>GCSE Maths and English C grade and above (or equivalent)</a:t>
            </a:r>
          </a:p>
          <a:p>
            <a:pPr>
              <a:buNone/>
            </a:pPr>
            <a:endParaRPr lang="en-US" sz="1100" dirty="0">
              <a:latin typeface="Aptos" panose="020B00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1348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64ACBD-B130-D1F4-EEB1-E15AB60F805C}"/>
              </a:ext>
            </a:extLst>
          </p:cNvPr>
          <p:cNvPicPr>
            <a:picLocks noChangeAspect="1"/>
          </p:cNvPicPr>
          <p:nvPr/>
        </p:nvPicPr>
        <p:blipFill>
          <a:blip r:embed="rId2"/>
          <a:srcRect l="2756" r="2756"/>
          <a:stretch>
            <a:fillRect/>
          </a:stretch>
        </p:blipFill>
        <p:spPr>
          <a:xfrm>
            <a:off x="0" y="0"/>
            <a:ext cx="6858000" cy="1022985"/>
          </a:xfrm>
          <a:prstGeom prst="rect">
            <a:avLst/>
          </a:prstGeom>
        </p:spPr>
      </p:pic>
      <p:sp>
        <p:nvSpPr>
          <p:cNvPr id="4" name="Text Box 2">
            <a:extLst>
              <a:ext uri="{FF2B5EF4-FFF2-40B4-BE49-F238E27FC236}">
                <a16:creationId xmlns:a16="http://schemas.microsoft.com/office/drawing/2014/main" id="{60C04092-16EE-D909-C5AF-6E1AB9DBD497}"/>
              </a:ext>
            </a:extLst>
          </p:cNvPr>
          <p:cNvSpPr txBox="1">
            <a:spLocks noChangeArrowheads="1"/>
          </p:cNvSpPr>
          <p:nvPr/>
        </p:nvSpPr>
        <p:spPr bwMode="auto">
          <a:xfrm>
            <a:off x="0" y="7808595"/>
            <a:ext cx="6858000" cy="2097405"/>
          </a:xfrm>
          <a:prstGeom prst="rect">
            <a:avLst/>
          </a:prstGeom>
          <a:solidFill>
            <a:srgbClr val="F0AB00">
              <a:alpha val="10000"/>
            </a:srgbClr>
          </a:solidFill>
          <a:ln w="9525">
            <a:noFill/>
            <a:miter lim="800000"/>
            <a:headEnd/>
            <a:tailEnd/>
          </a:ln>
        </p:spPr>
        <p:txBody>
          <a:bodyPr rot="0" vert="horz" wrap="square" lIns="360000" tIns="45720" rIns="108000" bIns="45720" anchor="ctr" anchorCtr="0">
            <a:noAutofit/>
          </a:bodyPr>
          <a:lstStyle/>
          <a:p>
            <a:pPr>
              <a:buNone/>
            </a:pPr>
            <a:r>
              <a:rPr lang="en-US" sz="2000" b="1" dirty="0">
                <a:solidFill>
                  <a:srgbClr val="CD202C"/>
                </a:solidFill>
                <a:effectLst/>
                <a:latin typeface="Arial" panose="020B0604020202020204" pitchFamily="34" charset="0"/>
                <a:ea typeface="MS PGothic" panose="020B0600070205080204" pitchFamily="34" charset="-128"/>
                <a:cs typeface="Arial" panose="020B0604020202020204" pitchFamily="34" charset="0"/>
              </a:rPr>
              <a:t>Stannah values</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100" b="1" dirty="0">
                <a:solidFill>
                  <a:srgbClr val="F0AB00"/>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marL="457200" indent="-228600">
              <a:buNone/>
            </a:pPr>
            <a:r>
              <a:rPr lang="en-US" sz="1400" dirty="0">
                <a:effectLst/>
                <a:latin typeface="Arial" panose="020B0604020202020204" pitchFamily="34" charset="0"/>
                <a:ea typeface="MS PGothic" panose="020B0600070205080204" pitchFamily="34" charset="-128"/>
                <a:cs typeface="Arial" panose="020B0604020202020204" pitchFamily="34" charset="0"/>
              </a:rPr>
              <a:t>We take care of our customers</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marL="457200" indent="-228600">
              <a:buNone/>
            </a:pPr>
            <a:r>
              <a:rPr lang="en-US" sz="1400" dirty="0">
                <a:effectLst/>
                <a:latin typeface="Arial" panose="020B0604020202020204" pitchFamily="34" charset="0"/>
                <a:ea typeface="MS PGothic" panose="020B0600070205080204" pitchFamily="34" charset="-128"/>
                <a:cs typeface="Arial" panose="020B0604020202020204" pitchFamily="34" charset="0"/>
              </a:rPr>
              <a:t>People are at the heart of our business</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marL="457200" indent="-228600">
              <a:buNone/>
            </a:pPr>
            <a:r>
              <a:rPr lang="en-US" sz="1400" dirty="0">
                <a:effectLst/>
                <a:latin typeface="Arial" panose="020B0604020202020204" pitchFamily="34" charset="0"/>
                <a:ea typeface="MS PGothic" panose="020B0600070205080204" pitchFamily="34" charset="-128"/>
                <a:cs typeface="Arial" panose="020B0604020202020204" pitchFamily="34" charset="0"/>
              </a:rPr>
              <a:t>We respect our suppliers</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marL="457200" indent="-228600">
              <a:buNone/>
            </a:pPr>
            <a:r>
              <a:rPr lang="en-US" sz="1400" dirty="0">
                <a:effectLst/>
                <a:latin typeface="Arial" panose="020B0604020202020204" pitchFamily="34" charset="0"/>
                <a:ea typeface="MS PGothic" panose="020B0600070205080204" pitchFamily="34" charset="-128"/>
                <a:cs typeface="Arial" panose="020B0604020202020204" pitchFamily="34" charset="0"/>
              </a:rPr>
              <a:t>We strive to continue to improve</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1D7AAA15-4A39-19F0-0222-14887F8B18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0760" y="8322945"/>
            <a:ext cx="2047240" cy="1583055"/>
          </a:xfrm>
          <a:prstGeom prst="rect">
            <a:avLst/>
          </a:prstGeom>
        </p:spPr>
      </p:pic>
      <p:sp>
        <p:nvSpPr>
          <p:cNvPr id="3" name="Text Box 2">
            <a:extLst>
              <a:ext uri="{FF2B5EF4-FFF2-40B4-BE49-F238E27FC236}">
                <a16:creationId xmlns:a16="http://schemas.microsoft.com/office/drawing/2014/main" id="{43D1528C-EB9F-09A2-AFFE-45F0A9D99B42}"/>
              </a:ext>
            </a:extLst>
          </p:cNvPr>
          <p:cNvSpPr txBox="1">
            <a:spLocks noChangeArrowheads="1"/>
          </p:cNvSpPr>
          <p:nvPr/>
        </p:nvSpPr>
        <p:spPr bwMode="auto">
          <a:xfrm>
            <a:off x="169228" y="551611"/>
            <a:ext cx="6519545" cy="2846705"/>
          </a:xfrm>
          <a:custGeom>
            <a:avLst/>
            <a:gdLst>
              <a:gd name="csX0" fmla="*/ 0 w 6519545"/>
              <a:gd name="csY0" fmla="*/ 0 h 2846705"/>
              <a:gd name="csX1" fmla="*/ 586759 w 6519545"/>
              <a:gd name="csY1" fmla="*/ 0 h 2846705"/>
              <a:gd name="csX2" fmla="*/ 1043127 w 6519545"/>
              <a:gd name="csY2" fmla="*/ 0 h 2846705"/>
              <a:gd name="csX3" fmla="*/ 1825473 w 6519545"/>
              <a:gd name="csY3" fmla="*/ 0 h 2846705"/>
              <a:gd name="csX4" fmla="*/ 2412232 w 6519545"/>
              <a:gd name="csY4" fmla="*/ 0 h 2846705"/>
              <a:gd name="csX5" fmla="*/ 2998991 w 6519545"/>
              <a:gd name="csY5" fmla="*/ 0 h 2846705"/>
              <a:gd name="csX6" fmla="*/ 3781336 w 6519545"/>
              <a:gd name="csY6" fmla="*/ 0 h 2846705"/>
              <a:gd name="csX7" fmla="*/ 4302900 w 6519545"/>
              <a:gd name="csY7" fmla="*/ 0 h 2846705"/>
              <a:gd name="csX8" fmla="*/ 5085245 w 6519545"/>
              <a:gd name="csY8" fmla="*/ 0 h 2846705"/>
              <a:gd name="csX9" fmla="*/ 5867591 w 6519545"/>
              <a:gd name="csY9" fmla="*/ 0 h 2846705"/>
              <a:gd name="csX10" fmla="*/ 6519545 w 6519545"/>
              <a:gd name="csY10" fmla="*/ 0 h 2846705"/>
              <a:gd name="csX11" fmla="*/ 6519545 w 6519545"/>
              <a:gd name="csY11" fmla="*/ 626275 h 2846705"/>
              <a:gd name="csX12" fmla="*/ 6519545 w 6519545"/>
              <a:gd name="csY12" fmla="*/ 1224083 h 2846705"/>
              <a:gd name="csX13" fmla="*/ 6519545 w 6519545"/>
              <a:gd name="csY13" fmla="*/ 1708023 h 2846705"/>
              <a:gd name="csX14" fmla="*/ 6519545 w 6519545"/>
              <a:gd name="csY14" fmla="*/ 2277364 h 2846705"/>
              <a:gd name="csX15" fmla="*/ 6519545 w 6519545"/>
              <a:gd name="csY15" fmla="*/ 2846705 h 2846705"/>
              <a:gd name="csX16" fmla="*/ 5867591 w 6519545"/>
              <a:gd name="csY16" fmla="*/ 2846705 h 2846705"/>
              <a:gd name="csX17" fmla="*/ 5085245 w 6519545"/>
              <a:gd name="csY17" fmla="*/ 2846705 h 2846705"/>
              <a:gd name="csX18" fmla="*/ 4433291 w 6519545"/>
              <a:gd name="csY18" fmla="*/ 2846705 h 2846705"/>
              <a:gd name="csX19" fmla="*/ 3976922 w 6519545"/>
              <a:gd name="csY19" fmla="*/ 2846705 h 2846705"/>
              <a:gd name="csX20" fmla="*/ 3455359 w 6519545"/>
              <a:gd name="csY20" fmla="*/ 2846705 h 2846705"/>
              <a:gd name="csX21" fmla="*/ 2673013 w 6519545"/>
              <a:gd name="csY21" fmla="*/ 2846705 h 2846705"/>
              <a:gd name="csX22" fmla="*/ 2021059 w 6519545"/>
              <a:gd name="csY22" fmla="*/ 2846705 h 2846705"/>
              <a:gd name="csX23" fmla="*/ 1499495 w 6519545"/>
              <a:gd name="csY23" fmla="*/ 2846705 h 2846705"/>
              <a:gd name="csX24" fmla="*/ 847541 w 6519545"/>
              <a:gd name="csY24" fmla="*/ 2846705 h 2846705"/>
              <a:gd name="csX25" fmla="*/ 0 w 6519545"/>
              <a:gd name="csY25" fmla="*/ 2846705 h 2846705"/>
              <a:gd name="csX26" fmla="*/ 0 w 6519545"/>
              <a:gd name="csY26" fmla="*/ 2362765 h 2846705"/>
              <a:gd name="csX27" fmla="*/ 0 w 6519545"/>
              <a:gd name="csY27" fmla="*/ 1764957 h 2846705"/>
              <a:gd name="csX28" fmla="*/ 0 w 6519545"/>
              <a:gd name="csY28" fmla="*/ 1252550 h 2846705"/>
              <a:gd name="csX29" fmla="*/ 0 w 6519545"/>
              <a:gd name="csY29" fmla="*/ 626275 h 2846705"/>
              <a:gd name="csX30" fmla="*/ 0 w 6519545"/>
              <a:gd name="csY30" fmla="*/ 0 h 28467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6519545" h="2846705" extrusionOk="0">
                <a:moveTo>
                  <a:pt x="0" y="0"/>
                </a:moveTo>
                <a:cubicBezTo>
                  <a:pt x="174571" y="-27535"/>
                  <a:pt x="407552" y="24514"/>
                  <a:pt x="586759" y="0"/>
                </a:cubicBezTo>
                <a:cubicBezTo>
                  <a:pt x="765966" y="-24514"/>
                  <a:pt x="826865" y="-17920"/>
                  <a:pt x="1043127" y="0"/>
                </a:cubicBezTo>
                <a:cubicBezTo>
                  <a:pt x="1259389" y="17920"/>
                  <a:pt x="1639699" y="9071"/>
                  <a:pt x="1825473" y="0"/>
                </a:cubicBezTo>
                <a:cubicBezTo>
                  <a:pt x="2011247" y="-9071"/>
                  <a:pt x="2287805" y="-18539"/>
                  <a:pt x="2412232" y="0"/>
                </a:cubicBezTo>
                <a:cubicBezTo>
                  <a:pt x="2536659" y="18539"/>
                  <a:pt x="2764614" y="-26720"/>
                  <a:pt x="2998991" y="0"/>
                </a:cubicBezTo>
                <a:cubicBezTo>
                  <a:pt x="3233368" y="26720"/>
                  <a:pt x="3488575" y="-18916"/>
                  <a:pt x="3781336" y="0"/>
                </a:cubicBezTo>
                <a:cubicBezTo>
                  <a:pt x="4074098" y="18916"/>
                  <a:pt x="4173128" y="17890"/>
                  <a:pt x="4302900" y="0"/>
                </a:cubicBezTo>
                <a:cubicBezTo>
                  <a:pt x="4432672" y="-17890"/>
                  <a:pt x="4778100" y="-508"/>
                  <a:pt x="5085245" y="0"/>
                </a:cubicBezTo>
                <a:cubicBezTo>
                  <a:pt x="5392391" y="508"/>
                  <a:pt x="5501559" y="16400"/>
                  <a:pt x="5867591" y="0"/>
                </a:cubicBezTo>
                <a:cubicBezTo>
                  <a:pt x="6233623" y="-16400"/>
                  <a:pt x="6216313" y="13139"/>
                  <a:pt x="6519545" y="0"/>
                </a:cubicBezTo>
                <a:cubicBezTo>
                  <a:pt x="6520965" y="125613"/>
                  <a:pt x="6492033" y="453734"/>
                  <a:pt x="6519545" y="626275"/>
                </a:cubicBezTo>
                <a:cubicBezTo>
                  <a:pt x="6547057" y="798816"/>
                  <a:pt x="6509039" y="926688"/>
                  <a:pt x="6519545" y="1224083"/>
                </a:cubicBezTo>
                <a:cubicBezTo>
                  <a:pt x="6530051" y="1521478"/>
                  <a:pt x="6514389" y="1577599"/>
                  <a:pt x="6519545" y="1708023"/>
                </a:cubicBezTo>
                <a:cubicBezTo>
                  <a:pt x="6524701" y="1838447"/>
                  <a:pt x="6499004" y="2100519"/>
                  <a:pt x="6519545" y="2277364"/>
                </a:cubicBezTo>
                <a:cubicBezTo>
                  <a:pt x="6540086" y="2454209"/>
                  <a:pt x="6526574" y="2639755"/>
                  <a:pt x="6519545" y="2846705"/>
                </a:cubicBezTo>
                <a:cubicBezTo>
                  <a:pt x="6345820" y="2842669"/>
                  <a:pt x="6006150" y="2858477"/>
                  <a:pt x="5867591" y="2846705"/>
                </a:cubicBezTo>
                <a:cubicBezTo>
                  <a:pt x="5729032" y="2834933"/>
                  <a:pt x="5458124" y="2861684"/>
                  <a:pt x="5085245" y="2846705"/>
                </a:cubicBezTo>
                <a:cubicBezTo>
                  <a:pt x="4712366" y="2831726"/>
                  <a:pt x="4589161" y="2860706"/>
                  <a:pt x="4433291" y="2846705"/>
                </a:cubicBezTo>
                <a:cubicBezTo>
                  <a:pt x="4277421" y="2832704"/>
                  <a:pt x="4169322" y="2852622"/>
                  <a:pt x="3976922" y="2846705"/>
                </a:cubicBezTo>
                <a:cubicBezTo>
                  <a:pt x="3784522" y="2840788"/>
                  <a:pt x="3622406" y="2845338"/>
                  <a:pt x="3455359" y="2846705"/>
                </a:cubicBezTo>
                <a:cubicBezTo>
                  <a:pt x="3288312" y="2848072"/>
                  <a:pt x="3046170" y="2841323"/>
                  <a:pt x="2673013" y="2846705"/>
                </a:cubicBezTo>
                <a:cubicBezTo>
                  <a:pt x="2299856" y="2852087"/>
                  <a:pt x="2255153" y="2878584"/>
                  <a:pt x="2021059" y="2846705"/>
                </a:cubicBezTo>
                <a:cubicBezTo>
                  <a:pt x="1786965" y="2814826"/>
                  <a:pt x="1741935" y="2846731"/>
                  <a:pt x="1499495" y="2846705"/>
                </a:cubicBezTo>
                <a:cubicBezTo>
                  <a:pt x="1257055" y="2846679"/>
                  <a:pt x="1031847" y="2860165"/>
                  <a:pt x="847541" y="2846705"/>
                </a:cubicBezTo>
                <a:cubicBezTo>
                  <a:pt x="663235" y="2833245"/>
                  <a:pt x="393396" y="2869956"/>
                  <a:pt x="0" y="2846705"/>
                </a:cubicBezTo>
                <a:cubicBezTo>
                  <a:pt x="-8853" y="2745960"/>
                  <a:pt x="16256" y="2473331"/>
                  <a:pt x="0" y="2362765"/>
                </a:cubicBezTo>
                <a:cubicBezTo>
                  <a:pt x="-16256" y="2252199"/>
                  <a:pt x="8835" y="2035649"/>
                  <a:pt x="0" y="1764957"/>
                </a:cubicBezTo>
                <a:cubicBezTo>
                  <a:pt x="-8835" y="1494265"/>
                  <a:pt x="-11263" y="1358039"/>
                  <a:pt x="0" y="1252550"/>
                </a:cubicBezTo>
                <a:cubicBezTo>
                  <a:pt x="11263" y="1147061"/>
                  <a:pt x="-3538" y="901432"/>
                  <a:pt x="0" y="626275"/>
                </a:cubicBezTo>
                <a:cubicBezTo>
                  <a:pt x="3538" y="351118"/>
                  <a:pt x="-27533" y="168591"/>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US" sz="800" dirty="0">
                <a:effectLst/>
                <a:latin typeface="Arial" panose="020B0604020202020204" pitchFamily="34" charset="0"/>
                <a:ea typeface="MS PGothic" panose="020B0600070205080204" pitchFamily="34" charset="-128"/>
                <a:cs typeface="Arial" panose="020B0604020202020204" pitchFamily="34" charset="0"/>
              </a:rPr>
              <a:t> </a:t>
            </a:r>
            <a:endParaRPr lang="en-GB" sz="1100" u="sng" dirty="0">
              <a:solidFill>
                <a:srgbClr val="C00000"/>
              </a:solidFill>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2000" b="1"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Who is Stannah? </a:t>
            </a:r>
            <a:endParaRPr lang="en-GB" sz="1100" dirty="0">
              <a:solidFill>
                <a:srgbClr val="C00000"/>
              </a:solidFill>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600" b="1" dirty="0">
                <a:solidFill>
                  <a:srgbClr val="F0AB00"/>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Stannah is a global leading business producing homelifts and stairlifts. It is highly successful UK business, now leading globally in its field. Over 150 years old and still independent, proudly run by the Stannah family and the fantastic Stannah teams.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Stannah is known by customers for its quality of product and service. It is respected by customers as a company and brand to rely on.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Stannah’s core values can be felt right throughout the company and by its customers. It leads as an ethical and successful business with high morals.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Stannah has an enviable ‘one team’ approach which makes the customer journey excellent.</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2000" b="1" dirty="0">
                <a:solidFill>
                  <a:srgbClr val="CD202C"/>
                </a:solidFill>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GB" sz="1100" dirty="0">
                <a:effectLst/>
                <a:latin typeface="Arial" panose="020B0604020202020204" pitchFamily="34" charset="0"/>
                <a:ea typeface="MS PGothic" panose="020B0600070205080204" pitchFamily="34" charset="-128"/>
                <a:cs typeface="Arial" panose="020B0604020202020204" pitchFamily="34" charset="0"/>
              </a:rPr>
              <a:t> </a:t>
            </a:r>
          </a:p>
        </p:txBody>
      </p:sp>
      <p:pic>
        <p:nvPicPr>
          <p:cNvPr id="8" name="Picture 7" descr="A picture containing building, outdoor, house, brick&#10;&#10;Description automatically generated">
            <a:extLst>
              <a:ext uri="{FF2B5EF4-FFF2-40B4-BE49-F238E27FC236}">
                <a16:creationId xmlns:a16="http://schemas.microsoft.com/office/drawing/2014/main" id="{EB9B1CE4-9855-30BB-0B7C-B0A16B3340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9338" y="3303013"/>
            <a:ext cx="2383971" cy="1340777"/>
          </a:xfrm>
          <a:prstGeom prst="rect">
            <a:avLst/>
          </a:prstGeom>
        </p:spPr>
      </p:pic>
      <p:pic>
        <p:nvPicPr>
          <p:cNvPr id="1026" name="Picture 2">
            <a:extLst>
              <a:ext uri="{FF2B5EF4-FFF2-40B4-BE49-F238E27FC236}">
                <a16:creationId xmlns:a16="http://schemas.microsoft.com/office/drawing/2014/main" id="{599DC393-7056-62F3-FBB4-6226BA0440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537" y="3347485"/>
            <a:ext cx="2785324" cy="129630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a:extLst>
              <a:ext uri="{FF2B5EF4-FFF2-40B4-BE49-F238E27FC236}">
                <a16:creationId xmlns:a16="http://schemas.microsoft.com/office/drawing/2014/main" id="{C9AFA7A5-0AC3-8027-A36B-6DD5B29A0640}"/>
              </a:ext>
            </a:extLst>
          </p:cNvPr>
          <p:cNvSpPr txBox="1">
            <a:spLocks noChangeArrowheads="1"/>
          </p:cNvSpPr>
          <p:nvPr/>
        </p:nvSpPr>
        <p:spPr bwMode="auto">
          <a:xfrm>
            <a:off x="225467" y="4793236"/>
            <a:ext cx="6454140" cy="2097405"/>
          </a:xfrm>
          <a:custGeom>
            <a:avLst/>
            <a:gdLst>
              <a:gd name="csX0" fmla="*/ 0 w 6454140"/>
              <a:gd name="csY0" fmla="*/ 0 h 2097405"/>
              <a:gd name="csX1" fmla="*/ 580873 w 6454140"/>
              <a:gd name="csY1" fmla="*/ 0 h 2097405"/>
              <a:gd name="csX2" fmla="*/ 1032662 w 6454140"/>
              <a:gd name="csY2" fmla="*/ 0 h 2097405"/>
              <a:gd name="csX3" fmla="*/ 1807159 w 6454140"/>
              <a:gd name="csY3" fmla="*/ 0 h 2097405"/>
              <a:gd name="csX4" fmla="*/ 2388032 w 6454140"/>
              <a:gd name="csY4" fmla="*/ 0 h 2097405"/>
              <a:gd name="csX5" fmla="*/ 2968904 w 6454140"/>
              <a:gd name="csY5" fmla="*/ 0 h 2097405"/>
              <a:gd name="csX6" fmla="*/ 3743401 w 6454140"/>
              <a:gd name="csY6" fmla="*/ 0 h 2097405"/>
              <a:gd name="csX7" fmla="*/ 4259732 w 6454140"/>
              <a:gd name="csY7" fmla="*/ 0 h 2097405"/>
              <a:gd name="csX8" fmla="*/ 5034229 w 6454140"/>
              <a:gd name="csY8" fmla="*/ 0 h 2097405"/>
              <a:gd name="csX9" fmla="*/ 5808726 w 6454140"/>
              <a:gd name="csY9" fmla="*/ 0 h 2097405"/>
              <a:gd name="csX10" fmla="*/ 6454140 w 6454140"/>
              <a:gd name="csY10" fmla="*/ 0 h 2097405"/>
              <a:gd name="csX11" fmla="*/ 6454140 w 6454140"/>
              <a:gd name="csY11" fmla="*/ 741083 h 2097405"/>
              <a:gd name="csX12" fmla="*/ 6454140 w 6454140"/>
              <a:gd name="csY12" fmla="*/ 1461192 h 2097405"/>
              <a:gd name="csX13" fmla="*/ 6454140 w 6454140"/>
              <a:gd name="csY13" fmla="*/ 2097405 h 2097405"/>
              <a:gd name="csX14" fmla="*/ 5808726 w 6454140"/>
              <a:gd name="csY14" fmla="*/ 2097405 h 2097405"/>
              <a:gd name="csX15" fmla="*/ 5292395 w 6454140"/>
              <a:gd name="csY15" fmla="*/ 2097405 h 2097405"/>
              <a:gd name="csX16" fmla="*/ 4646981 w 6454140"/>
              <a:gd name="csY16" fmla="*/ 2097405 h 2097405"/>
              <a:gd name="csX17" fmla="*/ 3872484 w 6454140"/>
              <a:gd name="csY17" fmla="*/ 2097405 h 2097405"/>
              <a:gd name="csX18" fmla="*/ 3227070 w 6454140"/>
              <a:gd name="csY18" fmla="*/ 2097405 h 2097405"/>
              <a:gd name="csX19" fmla="*/ 2775280 w 6454140"/>
              <a:gd name="csY19" fmla="*/ 2097405 h 2097405"/>
              <a:gd name="csX20" fmla="*/ 2258949 w 6454140"/>
              <a:gd name="csY20" fmla="*/ 2097405 h 2097405"/>
              <a:gd name="csX21" fmla="*/ 1484452 w 6454140"/>
              <a:gd name="csY21" fmla="*/ 2097405 h 2097405"/>
              <a:gd name="csX22" fmla="*/ 839038 w 6454140"/>
              <a:gd name="csY22" fmla="*/ 2097405 h 2097405"/>
              <a:gd name="csX23" fmla="*/ 0 w 6454140"/>
              <a:gd name="csY23" fmla="*/ 2097405 h 2097405"/>
              <a:gd name="csX24" fmla="*/ 0 w 6454140"/>
              <a:gd name="csY24" fmla="*/ 1398270 h 2097405"/>
              <a:gd name="csX25" fmla="*/ 0 w 6454140"/>
              <a:gd name="csY25" fmla="*/ 762057 h 2097405"/>
              <a:gd name="csX26" fmla="*/ 0 w 6454140"/>
              <a:gd name="csY26" fmla="*/ 0 h 20974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6454140" h="2097405" extrusionOk="0">
                <a:moveTo>
                  <a:pt x="0" y="0"/>
                </a:moveTo>
                <a:cubicBezTo>
                  <a:pt x="142456" y="-4427"/>
                  <a:pt x="431159" y="-1567"/>
                  <a:pt x="580873" y="0"/>
                </a:cubicBezTo>
                <a:cubicBezTo>
                  <a:pt x="730587" y="1567"/>
                  <a:pt x="811987" y="75"/>
                  <a:pt x="1032662" y="0"/>
                </a:cubicBezTo>
                <a:cubicBezTo>
                  <a:pt x="1253337" y="-75"/>
                  <a:pt x="1645202" y="-8454"/>
                  <a:pt x="1807159" y="0"/>
                </a:cubicBezTo>
                <a:cubicBezTo>
                  <a:pt x="1969116" y="8454"/>
                  <a:pt x="2202826" y="-27294"/>
                  <a:pt x="2388032" y="0"/>
                </a:cubicBezTo>
                <a:cubicBezTo>
                  <a:pt x="2573238" y="27294"/>
                  <a:pt x="2702889" y="17537"/>
                  <a:pt x="2968904" y="0"/>
                </a:cubicBezTo>
                <a:cubicBezTo>
                  <a:pt x="3234919" y="-17537"/>
                  <a:pt x="3439666" y="-4744"/>
                  <a:pt x="3743401" y="0"/>
                </a:cubicBezTo>
                <a:cubicBezTo>
                  <a:pt x="4047136" y="4744"/>
                  <a:pt x="4121750" y="25286"/>
                  <a:pt x="4259732" y="0"/>
                </a:cubicBezTo>
                <a:cubicBezTo>
                  <a:pt x="4397714" y="-25286"/>
                  <a:pt x="4816030" y="-13800"/>
                  <a:pt x="5034229" y="0"/>
                </a:cubicBezTo>
                <a:cubicBezTo>
                  <a:pt x="5252428" y="13800"/>
                  <a:pt x="5633106" y="-10823"/>
                  <a:pt x="5808726" y="0"/>
                </a:cubicBezTo>
                <a:cubicBezTo>
                  <a:pt x="5984346" y="10823"/>
                  <a:pt x="6321519" y="-149"/>
                  <a:pt x="6454140" y="0"/>
                </a:cubicBezTo>
                <a:cubicBezTo>
                  <a:pt x="6474559" y="207223"/>
                  <a:pt x="6471736" y="552976"/>
                  <a:pt x="6454140" y="741083"/>
                </a:cubicBezTo>
                <a:cubicBezTo>
                  <a:pt x="6436544" y="929190"/>
                  <a:pt x="6483147" y="1156460"/>
                  <a:pt x="6454140" y="1461192"/>
                </a:cubicBezTo>
                <a:cubicBezTo>
                  <a:pt x="6425133" y="1765924"/>
                  <a:pt x="6461327" y="1930625"/>
                  <a:pt x="6454140" y="2097405"/>
                </a:cubicBezTo>
                <a:cubicBezTo>
                  <a:pt x="6167052" y="2118729"/>
                  <a:pt x="6011093" y="2120951"/>
                  <a:pt x="5808726" y="2097405"/>
                </a:cubicBezTo>
                <a:cubicBezTo>
                  <a:pt x="5606359" y="2073859"/>
                  <a:pt x="5440656" y="2094744"/>
                  <a:pt x="5292395" y="2097405"/>
                </a:cubicBezTo>
                <a:cubicBezTo>
                  <a:pt x="5144134" y="2100066"/>
                  <a:pt x="4794105" y="2083821"/>
                  <a:pt x="4646981" y="2097405"/>
                </a:cubicBezTo>
                <a:cubicBezTo>
                  <a:pt x="4499857" y="2110989"/>
                  <a:pt x="4043059" y="2059977"/>
                  <a:pt x="3872484" y="2097405"/>
                </a:cubicBezTo>
                <a:cubicBezTo>
                  <a:pt x="3701909" y="2134833"/>
                  <a:pt x="3499764" y="2067345"/>
                  <a:pt x="3227070" y="2097405"/>
                </a:cubicBezTo>
                <a:cubicBezTo>
                  <a:pt x="2954376" y="2127465"/>
                  <a:pt x="2882935" y="2101032"/>
                  <a:pt x="2775280" y="2097405"/>
                </a:cubicBezTo>
                <a:cubicBezTo>
                  <a:pt x="2667625" y="2093779"/>
                  <a:pt x="2388577" y="2092834"/>
                  <a:pt x="2258949" y="2097405"/>
                </a:cubicBezTo>
                <a:cubicBezTo>
                  <a:pt x="2129321" y="2101976"/>
                  <a:pt x="1697637" y="2133579"/>
                  <a:pt x="1484452" y="2097405"/>
                </a:cubicBezTo>
                <a:cubicBezTo>
                  <a:pt x="1271267" y="2061231"/>
                  <a:pt x="1031116" y="2100821"/>
                  <a:pt x="839038" y="2097405"/>
                </a:cubicBezTo>
                <a:cubicBezTo>
                  <a:pt x="646960" y="2093989"/>
                  <a:pt x="368315" y="2121308"/>
                  <a:pt x="0" y="2097405"/>
                </a:cubicBezTo>
                <a:cubicBezTo>
                  <a:pt x="13596" y="1788748"/>
                  <a:pt x="12065" y="1643116"/>
                  <a:pt x="0" y="1398270"/>
                </a:cubicBezTo>
                <a:cubicBezTo>
                  <a:pt x="-12065" y="1153425"/>
                  <a:pt x="-4105" y="1013047"/>
                  <a:pt x="0" y="762057"/>
                </a:cubicBezTo>
                <a:cubicBezTo>
                  <a:pt x="4105" y="511067"/>
                  <a:pt x="-20825" y="320675"/>
                  <a:pt x="0" y="0"/>
                </a:cubicBezTo>
                <a:close/>
              </a:path>
            </a:pathLst>
          </a:custGeom>
          <a:noFill/>
          <a:ln w="9525">
            <a:no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rot="0" vert="horz" wrap="square" lIns="91440" tIns="45720" rIns="91440" bIns="45720" anchor="t" anchorCtr="0">
            <a:noAutofit/>
          </a:bodyPr>
          <a:lstStyle/>
          <a:p>
            <a:pPr>
              <a:buNone/>
            </a:pPr>
            <a:r>
              <a:rPr lang="en-US" sz="2000" b="1" dirty="0">
                <a:solidFill>
                  <a:srgbClr val="C00000"/>
                </a:solidFill>
                <a:effectLst/>
                <a:latin typeface="Arial" panose="020B0604020202020204" pitchFamily="34" charset="0"/>
                <a:ea typeface="MS PGothic" panose="020B0600070205080204" pitchFamily="34" charset="-128"/>
                <a:cs typeface="Arial" panose="020B0604020202020204" pitchFamily="34" charset="0"/>
              </a:rPr>
              <a:t>Where in the world of Stannah will I be working? </a:t>
            </a:r>
            <a:endParaRPr lang="en-GB" sz="1100" dirty="0">
              <a:solidFill>
                <a:srgbClr val="C00000"/>
              </a:solidFill>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buNone/>
            </a:pPr>
            <a:r>
              <a:rPr lang="en-US" sz="1050" dirty="0">
                <a:effectLst/>
                <a:latin typeface="Arial" panose="020B0604020202020204" pitchFamily="34" charset="0"/>
                <a:ea typeface="MS PGothic" panose="020B0600070205080204" pitchFamily="34" charset="-128"/>
                <a:cs typeface="Arial" panose="020B0604020202020204" pitchFamily="34" charset="0"/>
              </a:rPr>
              <a:t> </a:t>
            </a:r>
            <a:endParaRPr lang="en-GB" sz="1100" dirty="0">
              <a:effectLst/>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effectLst/>
                <a:latin typeface="Arial" panose="020B0604020202020204" pitchFamily="34" charset="0"/>
                <a:ea typeface="MS PGothic" panose="020B0600070205080204" pitchFamily="34" charset="-128"/>
                <a:cs typeface="Arial" panose="020B0604020202020204" pitchFamily="34" charset="0"/>
              </a:rPr>
              <a:t>You will be working in the UK Stairlift &amp; Homelift Public Sector Team. Working with your Public Sector Stakeholders you will take pride in adapting homes to make them safer for </a:t>
            </a:r>
            <a:r>
              <a:rPr lang="en-US" sz="1100" dirty="0">
                <a:latin typeface="Arial" panose="020B0604020202020204" pitchFamily="34" charset="0"/>
                <a:ea typeface="MS PGothic" panose="020B0600070205080204" pitchFamily="34" charset="-128"/>
                <a:cs typeface="Arial" panose="020B0604020202020204" pitchFamily="34" charset="0"/>
              </a:rPr>
              <a:t>our customers. Stairlift solutions significantly contribute to an individual’s independence, privacy and dignity. The role of a Stannah Sales Consultant is a rewarding, one that is shared globally by </a:t>
            </a:r>
            <a:r>
              <a:rPr lang="en-US" sz="1100">
                <a:latin typeface="Arial" panose="020B0604020202020204" pitchFamily="34" charset="0"/>
                <a:ea typeface="MS PGothic" panose="020B0600070205080204" pitchFamily="34" charset="-128"/>
                <a:cs typeface="Arial" panose="020B0604020202020204" pitchFamily="34" charset="0"/>
              </a:rPr>
              <a:t>your colleagues.</a:t>
            </a:r>
            <a:endParaRPr lang="en-US" sz="1100" dirty="0">
              <a:latin typeface="Arial" panose="020B0604020202020204" pitchFamily="34" charset="0"/>
              <a:ea typeface="MS PGothic" panose="020B0600070205080204" pitchFamily="34" charset="-128"/>
              <a:cs typeface="Arial" panose="020B0604020202020204" pitchFamily="34" charset="0"/>
            </a:endParaRPr>
          </a:p>
          <a:p>
            <a:pPr>
              <a:lnSpc>
                <a:spcPts val="1400"/>
              </a:lnSpc>
              <a:buNone/>
            </a:pPr>
            <a:r>
              <a:rPr lang="en-US" sz="1100" dirty="0">
                <a:solidFill>
                  <a:srgbClr val="FF0000"/>
                </a:solidFill>
                <a:effectLst/>
                <a:latin typeface="Arial" panose="020B0604020202020204" pitchFamily="34" charset="0"/>
                <a:ea typeface="MS PGothic" panose="020B0600070205080204" pitchFamily="34" charset="-128"/>
                <a:cs typeface="Arial" panose="020B0604020202020204" pitchFamily="34" charset="0"/>
              </a:rPr>
              <a:t> </a:t>
            </a:r>
          </a:p>
          <a:p>
            <a:pPr>
              <a:lnSpc>
                <a:spcPts val="1400"/>
              </a:lnSpc>
              <a:buNone/>
            </a:pPr>
            <a:endParaRPr lang="en-GB" sz="1100" dirty="0">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942951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c2df32e-ef1b-4fdc-a209-97234793aa4f}" enabled="0" method="" siteId="{4c2df32e-ef1b-4fdc-a209-97234793aa4f}"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850</Words>
  <Application>Microsoft Office PowerPoint</Application>
  <PresentationFormat>A4 Paper (210x297 mm)</PresentationFormat>
  <Paragraphs>92</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Display</vt:lpstr>
      <vt:lpstr>Arial</vt:lpstr>
      <vt:lpstr>Office Theme</vt:lpstr>
      <vt:lpstr>PowerPoint Presentation</vt:lpstr>
      <vt:lpstr>PowerPoint Presentation</vt:lpstr>
      <vt:lpstr>PowerPoint Presentation</vt:lpstr>
    </vt:vector>
  </TitlesOfParts>
  <Company>Stannah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Mills</dc:creator>
  <cp:lastModifiedBy>Nick Ginnelly</cp:lastModifiedBy>
  <cp:revision>8</cp:revision>
  <dcterms:created xsi:type="dcterms:W3CDTF">2025-08-29T08:17:24Z</dcterms:created>
  <dcterms:modified xsi:type="dcterms:W3CDTF">2026-02-26T09:10:15Z</dcterms:modified>
</cp:coreProperties>
</file>